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8" r:id="rId3"/>
    <p:sldId id="302" r:id="rId4"/>
    <p:sldId id="313" r:id="rId5"/>
    <p:sldId id="318" r:id="rId6"/>
    <p:sldId id="304" r:id="rId7"/>
    <p:sldId id="314" r:id="rId8"/>
    <p:sldId id="305" r:id="rId9"/>
    <p:sldId id="316" r:id="rId10"/>
    <p:sldId id="267" r:id="rId11"/>
    <p:sldId id="317" r:id="rId12"/>
    <p:sldId id="309" r:id="rId13"/>
    <p:sldId id="299" r:id="rId14"/>
    <p:sldId id="301" r:id="rId15"/>
    <p:sldId id="307" r:id="rId16"/>
    <p:sldId id="300" r:id="rId17"/>
    <p:sldId id="310" r:id="rId18"/>
    <p:sldId id="311" r:id="rId19"/>
    <p:sldId id="312"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CE7A8D-BFFB-46E8-909D-A6458F1A3345}" v="18" dt="2019-10-29T06:32:12.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72CE7A8D-BFFB-46E8-909D-A6458F1A3345}"/>
    <pc:docChg chg="custSel modSld">
      <pc:chgData name="前川 亮" userId="d7d429a203bb0ce1" providerId="LiveId" clId="{72CE7A8D-BFFB-46E8-909D-A6458F1A3345}" dt="2019-10-29T06:32:15.798" v="44" actId="692"/>
      <pc:docMkLst>
        <pc:docMk/>
      </pc:docMkLst>
      <pc:sldChg chg="addSp delSp modSp">
        <pc:chgData name="前川 亮" userId="d7d429a203bb0ce1" providerId="LiveId" clId="{72CE7A8D-BFFB-46E8-909D-A6458F1A3345}" dt="2019-10-29T06:32:15.798" v="44" actId="692"/>
        <pc:sldMkLst>
          <pc:docMk/>
          <pc:sldMk cId="70014458" sldId="314"/>
        </pc:sldMkLst>
        <pc:spChg chg="del">
          <ac:chgData name="前川 亮" userId="d7d429a203bb0ce1" providerId="LiveId" clId="{72CE7A8D-BFFB-46E8-909D-A6458F1A3345}" dt="2019-10-29T06:31:28.323" v="29" actId="478"/>
          <ac:spMkLst>
            <pc:docMk/>
            <pc:sldMk cId="70014458" sldId="314"/>
            <ac:spMk id="3" creationId="{00000000-0000-0000-0000-000000000000}"/>
          </ac:spMkLst>
        </pc:spChg>
        <pc:spChg chg="mod ord">
          <ac:chgData name="前川 亮" userId="d7d429a203bb0ce1" providerId="LiveId" clId="{72CE7A8D-BFFB-46E8-909D-A6458F1A3345}" dt="2019-10-29T06:32:08.798" v="42" actId="166"/>
          <ac:spMkLst>
            <pc:docMk/>
            <pc:sldMk cId="70014458" sldId="314"/>
            <ac:spMk id="4" creationId="{00000000-0000-0000-0000-000000000000}"/>
          </ac:spMkLst>
        </pc:spChg>
        <pc:spChg chg="add mod">
          <ac:chgData name="前川 亮" userId="d7d429a203bb0ce1" providerId="LiveId" clId="{72CE7A8D-BFFB-46E8-909D-A6458F1A3345}" dt="2019-10-29T06:32:15.798" v="44" actId="692"/>
          <ac:spMkLst>
            <pc:docMk/>
            <pc:sldMk cId="70014458" sldId="314"/>
            <ac:spMk id="5" creationId="{9F79F03C-56CD-466D-9068-CD9611634444}"/>
          </ac:spMkLst>
        </pc:spChg>
      </pc:sldChg>
      <pc:sldChg chg="addSp delSp modSp">
        <pc:chgData name="前川 亮" userId="d7d429a203bb0ce1" providerId="LiveId" clId="{72CE7A8D-BFFB-46E8-909D-A6458F1A3345}" dt="2019-10-29T06:25:37.641" v="28"/>
        <pc:sldMkLst>
          <pc:docMk/>
          <pc:sldMk cId="1658042654" sldId="318"/>
        </pc:sldMkLst>
        <pc:spChg chg="mod">
          <ac:chgData name="前川 亮" userId="d7d429a203bb0ce1" providerId="LiveId" clId="{72CE7A8D-BFFB-46E8-909D-A6458F1A3345}" dt="2019-10-29T06:25:37.641" v="28"/>
          <ac:spMkLst>
            <pc:docMk/>
            <pc:sldMk cId="1658042654" sldId="318"/>
            <ac:spMk id="39" creationId="{00000000-0000-0000-0000-000000000000}"/>
          </ac:spMkLst>
        </pc:spChg>
        <pc:spChg chg="mod">
          <ac:chgData name="前川 亮" userId="d7d429a203bb0ce1" providerId="LiveId" clId="{72CE7A8D-BFFB-46E8-909D-A6458F1A3345}" dt="2019-10-29T06:25:32.811" v="19"/>
          <ac:spMkLst>
            <pc:docMk/>
            <pc:sldMk cId="1658042654" sldId="318"/>
            <ac:spMk id="61" creationId="{00000000-0000-0000-0000-000000000000}"/>
          </ac:spMkLst>
        </pc:spChg>
        <pc:spChg chg="del">
          <ac:chgData name="前川 亮" userId="d7d429a203bb0ce1" providerId="LiveId" clId="{72CE7A8D-BFFB-46E8-909D-A6458F1A3345}" dt="2019-10-29T06:24:32.236" v="0" actId="478"/>
          <ac:spMkLst>
            <pc:docMk/>
            <pc:sldMk cId="1658042654" sldId="318"/>
            <ac:spMk id="69" creationId="{00000000-0000-0000-0000-000000000000}"/>
          </ac:spMkLst>
        </pc:spChg>
        <pc:spChg chg="del">
          <ac:chgData name="前川 亮" userId="d7d429a203bb0ce1" providerId="LiveId" clId="{72CE7A8D-BFFB-46E8-909D-A6458F1A3345}" dt="2019-10-29T06:24:37.560" v="1" actId="478"/>
          <ac:spMkLst>
            <pc:docMk/>
            <pc:sldMk cId="1658042654" sldId="318"/>
            <ac:spMk id="70" creationId="{00000000-0000-0000-0000-000000000000}"/>
          </ac:spMkLst>
        </pc:spChg>
        <pc:spChg chg="add mod">
          <ac:chgData name="前川 亮" userId="d7d429a203bb0ce1" providerId="LiveId" clId="{72CE7A8D-BFFB-46E8-909D-A6458F1A3345}" dt="2019-10-29T06:24:49.270" v="8" actId="1036"/>
          <ac:spMkLst>
            <pc:docMk/>
            <pc:sldMk cId="1658042654" sldId="318"/>
            <ac:spMk id="75" creationId="{ADE15253-98ED-4E6F-B279-9F0D401659F0}"/>
          </ac:spMkLst>
        </pc:spChg>
        <pc:grpChg chg="mod">
          <ac:chgData name="前川 亮" userId="d7d429a203bb0ce1" providerId="LiveId" clId="{72CE7A8D-BFFB-46E8-909D-A6458F1A3345}" dt="2019-10-29T06:24:37.560" v="1" actId="478"/>
          <ac:grpSpMkLst>
            <pc:docMk/>
            <pc:sldMk cId="1658042654" sldId="318"/>
            <ac:grpSpMk id="53" creationId="{00000000-0000-0000-0000-000000000000}"/>
          </ac:grpSpMkLst>
        </pc:grpChg>
      </pc:sldChg>
    </pc:docChg>
  </pc:docChgLst>
  <pc:docChgLst>
    <pc:chgData name="前川 亮" userId="d7d429a203bb0ce1" providerId="LiveId" clId="{13980E5D-9ADB-416B-A10C-516160ADAA01}"/>
    <pc:docChg chg="addSld modSld">
      <pc:chgData name="前川 亮" userId="d7d429a203bb0ce1" providerId="LiveId" clId="{13980E5D-9ADB-416B-A10C-516160ADAA01}" dt="2019-10-24T06:58:43.548" v="37"/>
      <pc:docMkLst>
        <pc:docMk/>
      </pc:docMkLst>
      <pc:sldChg chg="modSp add">
        <pc:chgData name="前川 亮" userId="d7d429a203bb0ce1" providerId="LiveId" clId="{13980E5D-9ADB-416B-A10C-516160ADAA01}" dt="2019-10-24T06:58:43.548" v="37"/>
        <pc:sldMkLst>
          <pc:docMk/>
          <pc:sldMk cId="258536228" sldId="300"/>
        </pc:sldMkLst>
        <pc:spChg chg="mod">
          <ac:chgData name="前川 亮" userId="d7d429a203bb0ce1" providerId="LiveId" clId="{13980E5D-9ADB-416B-A10C-516160ADAA01}" dt="2019-10-24T06:58:43.548" v="37"/>
          <ac:spMkLst>
            <pc:docMk/>
            <pc:sldMk cId="258536228" sldId="300"/>
            <ac:spMk id="2" creationId="{7F0DA4D3-C9A9-41B6-9DC0-C6A1D586060D}"/>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OneDrive\&#12489;&#12461;&#12517;&#12513;&#12531;&#12488;\&#36861;&#25163;&#38272;%20&#20107;&#21209;&#38306;&#20418;\19&#30330;&#34920;&#36039;&#26009;\HIP\&#20840;&#20307;&#12414;&#12392;&#12417;.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torum\OneDrive\&#12489;&#12461;&#12517;&#12513;&#12531;&#12488;\16&#20107;&#21209;&#38306;&#20418;\17&#29305;&#35542;15\&#21513;&#23713;&#12367;&#12435;\&#20840;&#20307;&#12414;&#12392;&#12417;&#20013;&#38291;&#29992;.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H:\2018&#24180;&#24230;%20&#21330;&#26989;&#35542;&#25991;\&#21513;&#23713;%20&#22823;&#36637;\&#12381;&#12398;&#20182;&#12487;&#12540;&#12479;\&#20840;&#20307;&#12414;&#12392;&#12417;.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25400">
              <a:noFill/>
            </a:ln>
          </c:spPr>
          <c:marker>
            <c:symbol val="circle"/>
            <c:size val="9"/>
            <c:spPr>
              <a:solidFill>
                <a:schemeClr val="tx1"/>
              </a:solidFill>
              <a:ln>
                <a:solidFill>
                  <a:schemeClr val="tx1"/>
                </a:solidFill>
              </a:ln>
            </c:spPr>
          </c:marker>
          <c:dPt>
            <c:idx val="1"/>
            <c:marker>
              <c:spPr>
                <a:solidFill>
                  <a:schemeClr val="tx1">
                    <a:lumMod val="75000"/>
                    <a:lumOff val="25000"/>
                  </a:schemeClr>
                </a:solidFill>
                <a:ln>
                  <a:solidFill>
                    <a:schemeClr val="tx1"/>
                  </a:solidFill>
                </a:ln>
              </c:spPr>
            </c:marker>
            <c:bubble3D val="0"/>
            <c:extLst>
              <c:ext xmlns:c16="http://schemas.microsoft.com/office/drawing/2014/chart" uri="{C3380CC4-5D6E-409C-BE32-E72D297353CC}">
                <c16:uniqueId val="{00000000-5EC2-4DFD-93F8-F064E1FD3EB4}"/>
              </c:ext>
            </c:extLst>
          </c:dPt>
          <c:dPt>
            <c:idx val="2"/>
            <c:marker>
              <c:spPr>
                <a:solidFill>
                  <a:schemeClr val="tx1">
                    <a:lumMod val="50000"/>
                    <a:lumOff val="50000"/>
                  </a:schemeClr>
                </a:solidFill>
                <a:ln>
                  <a:solidFill>
                    <a:schemeClr val="tx1"/>
                  </a:solidFill>
                </a:ln>
              </c:spPr>
            </c:marker>
            <c:bubble3D val="0"/>
            <c:extLst>
              <c:ext xmlns:c16="http://schemas.microsoft.com/office/drawing/2014/chart" uri="{C3380CC4-5D6E-409C-BE32-E72D297353CC}">
                <c16:uniqueId val="{00000001-5EC2-4DFD-93F8-F064E1FD3EB4}"/>
              </c:ext>
            </c:extLst>
          </c:dPt>
          <c:dPt>
            <c:idx val="3"/>
            <c:marker>
              <c:spPr>
                <a:solidFill>
                  <a:schemeClr val="bg1">
                    <a:lumMod val="50000"/>
                  </a:schemeClr>
                </a:solidFill>
                <a:ln>
                  <a:solidFill>
                    <a:schemeClr val="tx1"/>
                  </a:solidFill>
                </a:ln>
              </c:spPr>
            </c:marker>
            <c:bubble3D val="0"/>
            <c:extLst>
              <c:ext xmlns:c16="http://schemas.microsoft.com/office/drawing/2014/chart" uri="{C3380CC4-5D6E-409C-BE32-E72D297353CC}">
                <c16:uniqueId val="{00000002-5EC2-4DFD-93F8-F064E1FD3EB4}"/>
              </c:ext>
            </c:extLst>
          </c:dPt>
          <c:dPt>
            <c:idx val="4"/>
            <c:marker>
              <c:spPr>
                <a:solidFill>
                  <a:schemeClr val="bg1">
                    <a:lumMod val="75000"/>
                  </a:schemeClr>
                </a:solidFill>
                <a:ln>
                  <a:solidFill>
                    <a:schemeClr val="tx1"/>
                  </a:solidFill>
                </a:ln>
              </c:spPr>
            </c:marker>
            <c:bubble3D val="0"/>
            <c:extLst>
              <c:ext xmlns:c16="http://schemas.microsoft.com/office/drawing/2014/chart" uri="{C3380CC4-5D6E-409C-BE32-E72D297353CC}">
                <c16:uniqueId val="{00000003-5EC2-4DFD-93F8-F064E1FD3EB4}"/>
              </c:ext>
            </c:extLst>
          </c:dPt>
          <c:dPt>
            <c:idx val="5"/>
            <c:marker>
              <c:spPr>
                <a:solidFill>
                  <a:schemeClr val="bg1">
                    <a:lumMod val="95000"/>
                  </a:schemeClr>
                </a:solidFill>
                <a:ln>
                  <a:solidFill>
                    <a:schemeClr val="tx1"/>
                  </a:solidFill>
                </a:ln>
              </c:spPr>
            </c:marker>
            <c:bubble3D val="0"/>
            <c:extLst>
              <c:ext xmlns:c16="http://schemas.microsoft.com/office/drawing/2014/chart" uri="{C3380CC4-5D6E-409C-BE32-E72D297353CC}">
                <c16:uniqueId val="{00000004-5EC2-4DFD-93F8-F064E1FD3EB4}"/>
              </c:ext>
            </c:extLst>
          </c:dPt>
          <c:dPt>
            <c:idx val="6"/>
            <c:marker>
              <c:spPr>
                <a:solidFill>
                  <a:schemeClr val="bg1"/>
                </a:solidFill>
                <a:ln>
                  <a:solidFill>
                    <a:schemeClr val="tx1"/>
                  </a:solidFill>
                </a:ln>
              </c:spPr>
            </c:marker>
            <c:bubble3D val="0"/>
            <c:extLst>
              <c:ext xmlns:c16="http://schemas.microsoft.com/office/drawing/2014/chart" uri="{C3380CC4-5D6E-409C-BE32-E72D297353CC}">
                <c16:uniqueId val="{00000005-5EC2-4DFD-93F8-F064E1FD3EB4}"/>
              </c:ext>
            </c:extLst>
          </c:dPt>
          <c:errBars>
            <c:errDir val="x"/>
            <c:errBarType val="both"/>
            <c:errValType val="cust"/>
            <c:noEndCap val="0"/>
            <c:plus>
              <c:numRef>
                <c:f>'口頭試問 図作成'!$Y$28:$AE$28</c:f>
                <c:numCache>
                  <c:formatCode>General</c:formatCode>
                  <c:ptCount val="7"/>
                  <c:pt idx="0">
                    <c:v>9.8918643999221886E-2</c:v>
                  </c:pt>
                  <c:pt idx="1">
                    <c:v>8.8179637662073665E-2</c:v>
                  </c:pt>
                  <c:pt idx="2">
                    <c:v>5.3360180506479268E-2</c:v>
                  </c:pt>
                  <c:pt idx="3">
                    <c:v>4.9359715735528609E-2</c:v>
                  </c:pt>
                  <c:pt idx="4">
                    <c:v>6.0723535149619354E-2</c:v>
                  </c:pt>
                  <c:pt idx="5">
                    <c:v>8.2521756947306527E-2</c:v>
                  </c:pt>
                  <c:pt idx="6">
                    <c:v>9.8838189014396949E-2</c:v>
                  </c:pt>
                </c:numCache>
              </c:numRef>
            </c:plus>
            <c:minus>
              <c:numRef>
                <c:f>'口頭試問 図作成'!$Y$28:$AE$28</c:f>
                <c:numCache>
                  <c:formatCode>General</c:formatCode>
                  <c:ptCount val="7"/>
                  <c:pt idx="0">
                    <c:v>9.8918643999221886E-2</c:v>
                  </c:pt>
                  <c:pt idx="1">
                    <c:v>8.8179637662073665E-2</c:v>
                  </c:pt>
                  <c:pt idx="2">
                    <c:v>5.3360180506479268E-2</c:v>
                  </c:pt>
                  <c:pt idx="3">
                    <c:v>4.9359715735528609E-2</c:v>
                  </c:pt>
                  <c:pt idx="4">
                    <c:v>6.0723535149619354E-2</c:v>
                  </c:pt>
                  <c:pt idx="5">
                    <c:v>8.2521756947306527E-2</c:v>
                  </c:pt>
                  <c:pt idx="6">
                    <c:v>9.8838189014396949E-2</c:v>
                  </c:pt>
                </c:numCache>
              </c:numRef>
            </c:minus>
          </c:errBars>
          <c:errBars>
            <c:errDir val="y"/>
            <c:errBarType val="both"/>
            <c:errValType val="cust"/>
            <c:noEndCap val="0"/>
            <c:plus>
              <c:numRef>
                <c:f>'口頭試問 図作成'!$AM$28:$AS$28</c:f>
                <c:numCache>
                  <c:formatCode>General</c:formatCode>
                  <c:ptCount val="7"/>
                  <c:pt idx="0">
                    <c:v>0.20179820032050333</c:v>
                  </c:pt>
                  <c:pt idx="1">
                    <c:v>0.17933007524511463</c:v>
                  </c:pt>
                  <c:pt idx="2">
                    <c:v>0.1018150110314272</c:v>
                  </c:pt>
                  <c:pt idx="3">
                    <c:v>7.3972109817659087E-2</c:v>
                  </c:pt>
                  <c:pt idx="4">
                    <c:v>5.1720681361397271E-2</c:v>
                  </c:pt>
                  <c:pt idx="5">
                    <c:v>7.2281782349713344E-2</c:v>
                  </c:pt>
                  <c:pt idx="6">
                    <c:v>0.11110709139966797</c:v>
                  </c:pt>
                </c:numCache>
              </c:numRef>
            </c:plus>
            <c:minus>
              <c:numRef>
                <c:f>'口頭試問 図作成'!$AM$28:$AS$28</c:f>
                <c:numCache>
                  <c:formatCode>General</c:formatCode>
                  <c:ptCount val="7"/>
                  <c:pt idx="0">
                    <c:v>0.20179820032050333</c:v>
                  </c:pt>
                  <c:pt idx="1">
                    <c:v>0.17933007524511463</c:v>
                  </c:pt>
                  <c:pt idx="2">
                    <c:v>0.1018150110314272</c:v>
                  </c:pt>
                  <c:pt idx="3">
                    <c:v>7.3972109817659087E-2</c:v>
                  </c:pt>
                  <c:pt idx="4">
                    <c:v>5.1720681361397271E-2</c:v>
                  </c:pt>
                  <c:pt idx="5">
                    <c:v>7.2281782349713344E-2</c:v>
                  </c:pt>
                  <c:pt idx="6">
                    <c:v>0.11110709139966797</c:v>
                  </c:pt>
                </c:numCache>
              </c:numRef>
            </c:minus>
          </c:errBars>
          <c:xVal>
            <c:numRef>
              <c:f>'口頭試問 図作成'!$Y$27:$AE$27</c:f>
              <c:numCache>
                <c:formatCode>General</c:formatCode>
                <c:ptCount val="7"/>
                <c:pt idx="0">
                  <c:v>0.19923913043478267</c:v>
                </c:pt>
                <c:pt idx="1">
                  <c:v>0.27134057971014502</c:v>
                </c:pt>
                <c:pt idx="2">
                  <c:v>0.38858695652173919</c:v>
                </c:pt>
                <c:pt idx="3">
                  <c:v>0.44329710144927525</c:v>
                </c:pt>
                <c:pt idx="4">
                  <c:v>0.51663043478260873</c:v>
                </c:pt>
                <c:pt idx="5">
                  <c:v>0.67351449275362318</c:v>
                </c:pt>
                <c:pt idx="6">
                  <c:v>0.74775362318840566</c:v>
                </c:pt>
              </c:numCache>
            </c:numRef>
          </c:xVal>
          <c:yVal>
            <c:numRef>
              <c:f>'口頭試問 図作成'!$AM$27:$AS$27</c:f>
              <c:numCache>
                <c:formatCode>General</c:formatCode>
                <c:ptCount val="7"/>
                <c:pt idx="0">
                  <c:v>0.58869565217391306</c:v>
                </c:pt>
                <c:pt idx="1">
                  <c:v>0.54554347826086969</c:v>
                </c:pt>
                <c:pt idx="2">
                  <c:v>0.4854347826086956</c:v>
                </c:pt>
                <c:pt idx="3">
                  <c:v>0.49311594202898551</c:v>
                </c:pt>
                <c:pt idx="4">
                  <c:v>0.49920289855072475</c:v>
                </c:pt>
                <c:pt idx="5">
                  <c:v>0.52489130434782605</c:v>
                </c:pt>
                <c:pt idx="6">
                  <c:v>0.535144927536232</c:v>
                </c:pt>
              </c:numCache>
            </c:numRef>
          </c:yVal>
          <c:smooth val="0"/>
          <c:extLst>
            <c:ext xmlns:c16="http://schemas.microsoft.com/office/drawing/2014/chart" uri="{C3380CC4-5D6E-409C-BE32-E72D297353CC}">
              <c16:uniqueId val="{00000006-5EC2-4DFD-93F8-F064E1FD3EB4}"/>
            </c:ext>
          </c:extLst>
        </c:ser>
        <c:ser>
          <c:idx val="2"/>
          <c:order val="1"/>
          <c:spPr>
            <a:ln w="9525" cap="rnd">
              <a:solidFill>
                <a:schemeClr val="tx1"/>
              </a:solidFill>
              <a:round/>
            </a:ln>
            <a:effectLst/>
          </c:spPr>
          <c:marker>
            <c:symbol val="none"/>
          </c:marker>
          <c:xVal>
            <c:numRef>
              <c:f>'口頭試問 図作成'!$AL$32:$AL$33</c:f>
              <c:numCache>
                <c:formatCode>General</c:formatCode>
                <c:ptCount val="2"/>
                <c:pt idx="0">
                  <c:v>0.5</c:v>
                </c:pt>
                <c:pt idx="1">
                  <c:v>0.5</c:v>
                </c:pt>
              </c:numCache>
            </c:numRef>
          </c:xVal>
          <c:yVal>
            <c:numRef>
              <c:f>'口頭試問 図作成'!$AM$32:$AM$33</c:f>
              <c:numCache>
                <c:formatCode>General</c:formatCode>
                <c:ptCount val="2"/>
                <c:pt idx="0">
                  <c:v>0</c:v>
                </c:pt>
                <c:pt idx="1">
                  <c:v>1</c:v>
                </c:pt>
              </c:numCache>
            </c:numRef>
          </c:yVal>
          <c:smooth val="0"/>
          <c:extLst>
            <c:ext xmlns:c16="http://schemas.microsoft.com/office/drawing/2014/chart" uri="{C3380CC4-5D6E-409C-BE32-E72D297353CC}">
              <c16:uniqueId val="{00000007-5EC2-4DFD-93F8-F064E1FD3EB4}"/>
            </c:ext>
          </c:extLst>
        </c:ser>
        <c:ser>
          <c:idx val="0"/>
          <c:order val="2"/>
          <c:spPr>
            <a:ln w="9525" cap="rnd">
              <a:solidFill>
                <a:schemeClr val="tx1"/>
              </a:solidFill>
              <a:round/>
            </a:ln>
            <a:effectLst/>
          </c:spPr>
          <c:marker>
            <c:symbol val="none"/>
          </c:marker>
          <c:xVal>
            <c:numRef>
              <c:f>'口頭試問 図作成'!$AL$35:$AL$36</c:f>
              <c:numCache>
                <c:formatCode>General</c:formatCode>
                <c:ptCount val="2"/>
                <c:pt idx="0">
                  <c:v>0</c:v>
                </c:pt>
                <c:pt idx="1">
                  <c:v>1</c:v>
                </c:pt>
              </c:numCache>
            </c:numRef>
          </c:xVal>
          <c:yVal>
            <c:numRef>
              <c:f>'口頭試問 図作成'!$AM$35:$AM$36</c:f>
              <c:numCache>
                <c:formatCode>General</c:formatCode>
                <c:ptCount val="2"/>
                <c:pt idx="0">
                  <c:v>0.5</c:v>
                </c:pt>
                <c:pt idx="1">
                  <c:v>0.5</c:v>
                </c:pt>
              </c:numCache>
            </c:numRef>
          </c:yVal>
          <c:smooth val="0"/>
          <c:extLst>
            <c:ext xmlns:c16="http://schemas.microsoft.com/office/drawing/2014/chart" uri="{C3380CC4-5D6E-409C-BE32-E72D297353CC}">
              <c16:uniqueId val="{00000008-5EC2-4DFD-93F8-F064E1FD3EB4}"/>
            </c:ext>
          </c:extLst>
        </c:ser>
        <c:dLbls>
          <c:showLegendKey val="0"/>
          <c:showVal val="0"/>
          <c:showCatName val="0"/>
          <c:showSerName val="0"/>
          <c:showPercent val="0"/>
          <c:showBubbleSize val="0"/>
        </c:dLbls>
        <c:axId val="478538856"/>
        <c:axId val="478543560"/>
      </c:scatterChart>
      <c:valAx>
        <c:axId val="478538856"/>
        <c:scaling>
          <c:orientation val="minMax"/>
          <c:max val="1"/>
        </c:scaling>
        <c:delete val="0"/>
        <c:axPos val="b"/>
        <c:title>
          <c:tx>
            <c:rich>
              <a:bodyPr/>
              <a:lstStyle/>
              <a:p>
                <a:pPr>
                  <a:defRPr b="0"/>
                </a:pPr>
                <a:r>
                  <a:rPr lang="ja-JP" b="0"/>
                  <a:t>感情価</a:t>
                </a:r>
              </a:p>
            </c:rich>
          </c:tx>
          <c:overlay val="0"/>
        </c:title>
        <c:numFmt formatCode="General" sourceLinked="1"/>
        <c:majorTickMark val="none"/>
        <c:minorTickMark val="none"/>
        <c:tickLblPos val="nextTo"/>
        <c:spPr>
          <a:noFill/>
          <a:ln w="9525" cap="flat" cmpd="sng" algn="ctr">
            <a:solidFill>
              <a:schemeClr val="tx1"/>
            </a:solidFill>
            <a:round/>
          </a:ln>
          <a:effectLst/>
        </c:spPr>
        <c:txPr>
          <a:bodyPr rot="-60000000" vert="horz"/>
          <a:lstStyle/>
          <a:p>
            <a:pPr>
              <a:defRPr/>
            </a:pPr>
            <a:endParaRPr lang="ja-JP"/>
          </a:p>
        </c:txPr>
        <c:crossAx val="478543560"/>
        <c:crosses val="autoZero"/>
        <c:crossBetween val="midCat"/>
        <c:majorUnit val="0.2"/>
      </c:valAx>
      <c:valAx>
        <c:axId val="478543560"/>
        <c:scaling>
          <c:orientation val="minMax"/>
          <c:max val="1"/>
        </c:scaling>
        <c:delete val="0"/>
        <c:axPos val="l"/>
        <c:title>
          <c:tx>
            <c:rich>
              <a:bodyPr/>
              <a:lstStyle/>
              <a:p>
                <a:pPr>
                  <a:defRPr b="0"/>
                </a:pPr>
                <a:r>
                  <a:rPr lang="ja-JP" b="0"/>
                  <a:t>覚醒度</a:t>
                </a:r>
              </a:p>
            </c:rich>
          </c:tx>
          <c:overlay val="0"/>
        </c:title>
        <c:numFmt formatCode="General" sourceLinked="1"/>
        <c:majorTickMark val="none"/>
        <c:minorTickMark val="none"/>
        <c:tickLblPos val="nextTo"/>
        <c:spPr>
          <a:noFill/>
          <a:ln w="9525" cap="flat" cmpd="sng" algn="ctr">
            <a:solidFill>
              <a:schemeClr val="tx1"/>
            </a:solidFill>
            <a:round/>
          </a:ln>
          <a:effectLst/>
        </c:spPr>
        <c:txPr>
          <a:bodyPr rot="-60000000" vert="horz"/>
          <a:lstStyle/>
          <a:p>
            <a:pPr>
              <a:defRPr/>
            </a:pPr>
            <a:endParaRPr lang="ja-JP"/>
          </a:p>
        </c:txPr>
        <c:crossAx val="478538856"/>
        <c:crosses val="autoZero"/>
        <c:crossBetween val="midCat"/>
        <c:majorUnit val="0.2"/>
      </c:valAx>
    </c:plotArea>
    <c:plotVisOnly val="1"/>
    <c:dispBlanksAs val="gap"/>
    <c:showDLblsOverMax val="0"/>
    <c:extLst/>
  </c:chart>
  <c:txPr>
    <a:bodyPr/>
    <a:lstStyle/>
    <a:p>
      <a:pPr>
        <a:defRPr sz="1400"/>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tx1"/>
              </a:solidFill>
              <a:ln w="9525">
                <a:noFill/>
              </a:ln>
              <a:effectLst/>
            </c:spPr>
          </c:marker>
          <c:trendline>
            <c:spPr>
              <a:ln w="12700" cap="rnd">
                <a:solidFill>
                  <a:schemeClr val="tx1"/>
                </a:solidFill>
                <a:prstDash val="solid"/>
              </a:ln>
              <a:effectLst/>
            </c:spPr>
            <c:trendlineType val="linear"/>
            <c:dispRSqr val="0"/>
            <c:dispEq val="0"/>
          </c:trendline>
          <c:xVal>
            <c:numRef>
              <c:f>Sheet1!$T$2:$T$24</c:f>
              <c:numCache>
                <c:formatCode>General</c:formatCode>
                <c:ptCount val="23"/>
                <c:pt idx="0">
                  <c:v>0.24773189393276351</c:v>
                </c:pt>
                <c:pt idx="1">
                  <c:v>0.774857607250242</c:v>
                </c:pt>
                <c:pt idx="2">
                  <c:v>0.83017824433650089</c:v>
                </c:pt>
                <c:pt idx="3">
                  <c:v>0.12080586276534033</c:v>
                </c:pt>
                <c:pt idx="4">
                  <c:v>-3.4300961571097001E-2</c:v>
                </c:pt>
                <c:pt idx="5">
                  <c:v>0.67726791345247195</c:v>
                </c:pt>
                <c:pt idx="6">
                  <c:v>0.43787596513071475</c:v>
                </c:pt>
                <c:pt idx="7">
                  <c:v>0.94585615301634718</c:v>
                </c:pt>
                <c:pt idx="8">
                  <c:v>0.92268175634629135</c:v>
                </c:pt>
                <c:pt idx="9">
                  <c:v>0.62999240958915326</c:v>
                </c:pt>
                <c:pt idx="10">
                  <c:v>0.71077760241170107</c:v>
                </c:pt>
                <c:pt idx="11">
                  <c:v>0.46062593843681476</c:v>
                </c:pt>
                <c:pt idx="12">
                  <c:v>0.51936197637292036</c:v>
                </c:pt>
                <c:pt idx="13">
                  <c:v>0.47548389513873995</c:v>
                </c:pt>
                <c:pt idx="14">
                  <c:v>0.94681298192541086</c:v>
                </c:pt>
                <c:pt idx="15">
                  <c:v>0.61772606669692898</c:v>
                </c:pt>
                <c:pt idx="16">
                  <c:v>0.18167205553775431</c:v>
                </c:pt>
                <c:pt idx="17">
                  <c:v>0.86378066378066387</c:v>
                </c:pt>
                <c:pt idx="18">
                  <c:v>0.77303712558537063</c:v>
                </c:pt>
                <c:pt idx="19">
                  <c:v>0.71399189712804212</c:v>
                </c:pt>
                <c:pt idx="20">
                  <c:v>0.8957615902080015</c:v>
                </c:pt>
                <c:pt idx="21">
                  <c:v>0.34174816180436157</c:v>
                </c:pt>
                <c:pt idx="22">
                  <c:v>6.0810908871253677E-2</c:v>
                </c:pt>
              </c:numCache>
            </c:numRef>
          </c:xVal>
          <c:yVal>
            <c:numRef>
              <c:f>Sheet1!$AB$2:$AB$24</c:f>
              <c:numCache>
                <c:formatCode>General</c:formatCode>
                <c:ptCount val="23"/>
                <c:pt idx="0">
                  <c:v>0.43999999999999995</c:v>
                </c:pt>
                <c:pt idx="1">
                  <c:v>0.42083333333333334</c:v>
                </c:pt>
                <c:pt idx="2">
                  <c:v>0.37749999999999995</c:v>
                </c:pt>
                <c:pt idx="3">
                  <c:v>0.4466666666666666</c:v>
                </c:pt>
                <c:pt idx="4">
                  <c:v>0.47416666666666668</c:v>
                </c:pt>
                <c:pt idx="5">
                  <c:v>0.44416666666666665</c:v>
                </c:pt>
                <c:pt idx="6">
                  <c:v>0.41749999999999998</c:v>
                </c:pt>
                <c:pt idx="7">
                  <c:v>0.44833333333333331</c:v>
                </c:pt>
                <c:pt idx="8">
                  <c:v>0.37999999999999995</c:v>
                </c:pt>
                <c:pt idx="9">
                  <c:v>0.39499999999999996</c:v>
                </c:pt>
                <c:pt idx="10">
                  <c:v>0.32666666666666666</c:v>
                </c:pt>
                <c:pt idx="11">
                  <c:v>0.47083333333333327</c:v>
                </c:pt>
                <c:pt idx="12">
                  <c:v>0.48749999999999999</c:v>
                </c:pt>
                <c:pt idx="13">
                  <c:v>0.47000000000000003</c:v>
                </c:pt>
                <c:pt idx="14">
                  <c:v>0.44249999999999995</c:v>
                </c:pt>
                <c:pt idx="15">
                  <c:v>0.41416666666666674</c:v>
                </c:pt>
                <c:pt idx="16">
                  <c:v>0.45083333333333336</c:v>
                </c:pt>
                <c:pt idx="17">
                  <c:v>0.49249999999999999</c:v>
                </c:pt>
                <c:pt idx="18">
                  <c:v>0.48333333333333339</c:v>
                </c:pt>
                <c:pt idx="19">
                  <c:v>0.43416666666666665</c:v>
                </c:pt>
                <c:pt idx="20">
                  <c:v>0.40333333333333332</c:v>
                </c:pt>
                <c:pt idx="21">
                  <c:v>0.50916666666666666</c:v>
                </c:pt>
                <c:pt idx="22">
                  <c:v>0.56666666666666665</c:v>
                </c:pt>
              </c:numCache>
            </c:numRef>
          </c:yVal>
          <c:smooth val="0"/>
          <c:extLst>
            <c:ext xmlns:c16="http://schemas.microsoft.com/office/drawing/2014/chart" uri="{C3380CC4-5D6E-409C-BE32-E72D297353CC}">
              <c16:uniqueId val="{00000001-7839-4C8B-A306-4EF8199EF9BC}"/>
            </c:ext>
          </c:extLst>
        </c:ser>
        <c:dLbls>
          <c:showLegendKey val="0"/>
          <c:showVal val="0"/>
          <c:showCatName val="0"/>
          <c:showSerName val="0"/>
          <c:showPercent val="0"/>
          <c:showBubbleSize val="0"/>
        </c:dLbls>
        <c:axId val="478533760"/>
        <c:axId val="478544736"/>
      </c:scatterChart>
      <c:valAx>
        <c:axId val="478533760"/>
        <c:scaling>
          <c:orientation val="minMax"/>
          <c:max val="1"/>
          <c:min val="-0.2"/>
        </c:scaling>
        <c:delete val="0"/>
        <c:axPos val="b"/>
        <c:title>
          <c:tx>
            <c:rich>
              <a:bodyPr rot="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r>
                  <a:rPr lang="ja-JP"/>
                  <a:t>心拍追跡精度</a:t>
                </a:r>
              </a:p>
            </c:rich>
          </c:tx>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crossAx val="478544736"/>
        <c:crosses val="autoZero"/>
        <c:crossBetween val="midCat"/>
        <c:majorUnit val="0.2"/>
      </c:valAx>
      <c:valAx>
        <c:axId val="478544736"/>
        <c:scaling>
          <c:orientation val="minMax"/>
          <c:min val="0.30000000000000004"/>
        </c:scaling>
        <c:delete val="0"/>
        <c:axPos val="l"/>
        <c:title>
          <c:tx>
            <c:rich>
              <a:bodyPr rot="-54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r>
                  <a:rPr lang="ja-JP"/>
                  <a:t>中性表情の感情価評定値</a:t>
                </a:r>
              </a:p>
            </c:rich>
          </c:tx>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crossAx val="478533760"/>
        <c:crossesAt val="-1000"/>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400">
          <a:solidFill>
            <a:sysClr val="windowText" lastClr="000000"/>
          </a:solidFill>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tx1"/>
              </a:solidFill>
              <a:ln w="9525">
                <a:solidFill>
                  <a:schemeClr val="tx1"/>
                </a:solidFill>
              </a:ln>
              <a:effectLst/>
            </c:spPr>
          </c:marker>
          <c:trendline>
            <c:spPr>
              <a:ln w="12700" cap="rnd">
                <a:solidFill>
                  <a:schemeClr val="tx1"/>
                </a:solidFill>
                <a:prstDash val="solid"/>
              </a:ln>
              <a:effectLst/>
            </c:spPr>
            <c:trendlineType val="linear"/>
            <c:dispRSqr val="0"/>
            <c:dispEq val="0"/>
          </c:trendline>
          <c:xVal>
            <c:numRef>
              <c:f>'口頭試問 図作成'!$T$2:$T$24</c:f>
              <c:numCache>
                <c:formatCode>General</c:formatCode>
                <c:ptCount val="23"/>
                <c:pt idx="0">
                  <c:v>0.24773189393276351</c:v>
                </c:pt>
                <c:pt idx="1">
                  <c:v>0.774857607250242</c:v>
                </c:pt>
                <c:pt idx="2">
                  <c:v>0.83017824433650089</c:v>
                </c:pt>
                <c:pt idx="3">
                  <c:v>0.12080586276534033</c:v>
                </c:pt>
                <c:pt idx="4">
                  <c:v>-3.4300961571097001E-2</c:v>
                </c:pt>
                <c:pt idx="5">
                  <c:v>0.67726791345247195</c:v>
                </c:pt>
                <c:pt idx="6">
                  <c:v>0.43787596513071475</c:v>
                </c:pt>
                <c:pt idx="7">
                  <c:v>0.94585615301634718</c:v>
                </c:pt>
                <c:pt idx="8">
                  <c:v>0.92268175634629135</c:v>
                </c:pt>
                <c:pt idx="9">
                  <c:v>0.62999240958915326</c:v>
                </c:pt>
                <c:pt idx="10">
                  <c:v>0.71077760241170107</c:v>
                </c:pt>
                <c:pt idx="11">
                  <c:v>0.46062593843681476</c:v>
                </c:pt>
                <c:pt idx="12">
                  <c:v>0.51936197637292036</c:v>
                </c:pt>
                <c:pt idx="13">
                  <c:v>0.47548389513873995</c:v>
                </c:pt>
                <c:pt idx="14">
                  <c:v>0.94681298192541086</c:v>
                </c:pt>
                <c:pt idx="15">
                  <c:v>0.61772606669692898</c:v>
                </c:pt>
                <c:pt idx="16">
                  <c:v>0.18167205553775431</c:v>
                </c:pt>
                <c:pt idx="17">
                  <c:v>0.86378066378066387</c:v>
                </c:pt>
                <c:pt idx="18">
                  <c:v>0.77303712558537063</c:v>
                </c:pt>
                <c:pt idx="19">
                  <c:v>0.71399189712804212</c:v>
                </c:pt>
                <c:pt idx="20">
                  <c:v>0.8957615902080015</c:v>
                </c:pt>
                <c:pt idx="21">
                  <c:v>0.34174816180436157</c:v>
                </c:pt>
                <c:pt idx="22">
                  <c:v>6.0810908871253677E-2</c:v>
                </c:pt>
              </c:numCache>
            </c:numRef>
          </c:xVal>
          <c:yVal>
            <c:numRef>
              <c:f>'口頭試問 図作成'!$AI$2:$AI$24</c:f>
              <c:numCache>
                <c:formatCode>General</c:formatCode>
                <c:ptCount val="23"/>
                <c:pt idx="0">
                  <c:v>0.29916666666666669</c:v>
                </c:pt>
                <c:pt idx="1">
                  <c:v>0.26416666666666672</c:v>
                </c:pt>
                <c:pt idx="2">
                  <c:v>0.14249999999999999</c:v>
                </c:pt>
                <c:pt idx="3">
                  <c:v>0.27416666666666667</c:v>
                </c:pt>
                <c:pt idx="4">
                  <c:v>0.27166666666666672</c:v>
                </c:pt>
                <c:pt idx="5">
                  <c:v>0.23000000000000004</c:v>
                </c:pt>
                <c:pt idx="6">
                  <c:v>0.23166666666666669</c:v>
                </c:pt>
                <c:pt idx="7">
                  <c:v>0.19166666666666671</c:v>
                </c:pt>
                <c:pt idx="8">
                  <c:v>0.23583333333333328</c:v>
                </c:pt>
                <c:pt idx="9">
                  <c:v>0.16583333333333339</c:v>
                </c:pt>
                <c:pt idx="10">
                  <c:v>0.20333333333333331</c:v>
                </c:pt>
                <c:pt idx="11">
                  <c:v>0.18249999999999997</c:v>
                </c:pt>
                <c:pt idx="12">
                  <c:v>0.35499999999999998</c:v>
                </c:pt>
                <c:pt idx="13">
                  <c:v>5.5833333333333346E-2</c:v>
                </c:pt>
                <c:pt idx="14">
                  <c:v>6.833333333333319E-2</c:v>
                </c:pt>
                <c:pt idx="15">
                  <c:v>0.13583333333333333</c:v>
                </c:pt>
                <c:pt idx="16">
                  <c:v>0.14166666666666655</c:v>
                </c:pt>
                <c:pt idx="17">
                  <c:v>9.7500000000000031E-2</c:v>
                </c:pt>
                <c:pt idx="18">
                  <c:v>0.16416666666666674</c:v>
                </c:pt>
                <c:pt idx="19">
                  <c:v>0.15416666666666665</c:v>
                </c:pt>
                <c:pt idx="20">
                  <c:v>0.10333333333333333</c:v>
                </c:pt>
                <c:pt idx="21">
                  <c:v>0.25166666666666671</c:v>
                </c:pt>
                <c:pt idx="22">
                  <c:v>0.13500000000000004</c:v>
                </c:pt>
              </c:numCache>
            </c:numRef>
          </c:yVal>
          <c:smooth val="0"/>
          <c:extLst>
            <c:ext xmlns:c16="http://schemas.microsoft.com/office/drawing/2014/chart" uri="{C3380CC4-5D6E-409C-BE32-E72D297353CC}">
              <c16:uniqueId val="{00000001-85FB-4EA7-9C08-D7E93FB7564A}"/>
            </c:ext>
          </c:extLst>
        </c:ser>
        <c:dLbls>
          <c:showLegendKey val="0"/>
          <c:showVal val="0"/>
          <c:showCatName val="0"/>
          <c:showSerName val="0"/>
          <c:showPercent val="0"/>
          <c:showBubbleSize val="0"/>
        </c:dLbls>
        <c:axId val="478548264"/>
        <c:axId val="478549048"/>
      </c:scatterChart>
      <c:valAx>
        <c:axId val="478548264"/>
        <c:scaling>
          <c:orientation val="minMax"/>
          <c:max val="1"/>
          <c:min val="-0.2"/>
        </c:scaling>
        <c:delete val="0"/>
        <c:axPos val="b"/>
        <c:title>
          <c:tx>
            <c:rich>
              <a:bodyPr rot="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r>
                  <a:rPr lang="ja-JP"/>
                  <a:t>心拍追跡精度</a:t>
                </a:r>
              </a:p>
            </c:rich>
          </c:tx>
          <c:overlay val="0"/>
          <c:spPr>
            <a:noFill/>
            <a:ln>
              <a:noFill/>
            </a:ln>
            <a:effectLst/>
          </c:spPr>
          <c:txPr>
            <a:bodyPr rot="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crossAx val="478549048"/>
        <c:crosses val="autoZero"/>
        <c:crossBetween val="midCat"/>
        <c:majorUnit val="0.2"/>
      </c:valAx>
      <c:valAx>
        <c:axId val="478549048"/>
        <c:scaling>
          <c:orientation val="minMax"/>
        </c:scaling>
        <c:delete val="0"/>
        <c:axPos val="l"/>
        <c:title>
          <c:tx>
            <c:rich>
              <a:bodyPr rot="-54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r>
                  <a:rPr lang="ja-JP"/>
                  <a:t>感情価の振れ幅（怒り）</a:t>
                </a:r>
              </a:p>
            </c:rich>
          </c:tx>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游ゴシック" panose="020B0400000000000000" pitchFamily="50" charset="-128"/>
                <a:ea typeface="游ゴシック" panose="020B0400000000000000" pitchFamily="50" charset="-128"/>
                <a:cs typeface="+mn-cs"/>
              </a:defRPr>
            </a:pPr>
            <a:endParaRPr lang="ja-JP"/>
          </a:p>
        </c:txPr>
        <c:crossAx val="478548264"/>
        <c:crossesAt val="-1000"/>
        <c:crossBetween val="midCat"/>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400">
          <a:solidFill>
            <a:sysClr val="windowText" lastClr="000000"/>
          </a:solidFill>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81D889-54C0-4B11-B312-960A31C0D8AB}"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kumimoji="1" lang="ja-JP" altLang="en-US"/>
        </a:p>
      </dgm:t>
    </dgm:pt>
    <dgm:pt modelId="{CAC1DE8B-608F-45C2-A103-F8955F6F577E}">
      <dgm:prSet phldrT="[テキスト]" custT="1"/>
      <dgm:spPr>
        <a:noFill/>
        <a:ln w="25400">
          <a:solidFill>
            <a:schemeClr val="accent1"/>
          </a:solidFill>
        </a:ln>
      </dgm:spPr>
      <dgm:t>
        <a:bodyPr/>
        <a:lstStyle/>
        <a:p>
          <a:r>
            <a:rPr kumimoji="1" lang="ja-JP" altLang="en-US" sz="2400" dirty="0">
              <a:solidFill>
                <a:schemeClr val="tx1"/>
              </a:solidFill>
            </a:rPr>
            <a:t>表情を観察する</a:t>
          </a:r>
        </a:p>
      </dgm:t>
    </dgm:pt>
    <dgm:pt modelId="{A11C7CCD-8228-44A3-B96D-7CE070193723}" type="parTrans" cxnId="{5863BDDB-9387-4582-B353-1629543079B8}">
      <dgm:prSet/>
      <dgm:spPr/>
      <dgm:t>
        <a:bodyPr/>
        <a:lstStyle/>
        <a:p>
          <a:endParaRPr kumimoji="1" lang="ja-JP" altLang="en-US" sz="2400"/>
        </a:p>
      </dgm:t>
    </dgm:pt>
    <dgm:pt modelId="{537003E3-6BAB-49B4-9C12-A9CA8AC23761}" type="sibTrans" cxnId="{5863BDDB-9387-4582-B353-1629543079B8}">
      <dgm:prSet custT="1"/>
      <dgm:spPr>
        <a:solidFill>
          <a:schemeClr val="accent1">
            <a:tint val="40000"/>
            <a:hueOff val="0"/>
            <a:satOff val="0"/>
            <a:lumOff val="0"/>
          </a:schemeClr>
        </a:solidFill>
      </dgm:spPr>
      <dgm:t>
        <a:bodyPr/>
        <a:lstStyle/>
        <a:p>
          <a:endParaRPr kumimoji="1" lang="ja-JP" altLang="en-US" sz="2400"/>
        </a:p>
      </dgm:t>
    </dgm:pt>
    <dgm:pt modelId="{2733EFB7-6527-4133-A3C5-1BC0AC89AF2A}">
      <dgm:prSet phldrT="[テキスト]" custT="1"/>
      <dgm:spPr>
        <a:noFill/>
        <a:ln w="25400">
          <a:solidFill>
            <a:schemeClr val="accent1"/>
          </a:solidFill>
        </a:ln>
      </dgm:spPr>
      <dgm:t>
        <a:bodyPr/>
        <a:lstStyle/>
        <a:p>
          <a:r>
            <a:rPr kumimoji="1" lang="ja-JP" altLang="en-US" sz="2400" dirty="0">
              <a:solidFill>
                <a:schemeClr val="tx1"/>
              </a:solidFill>
            </a:rPr>
            <a:t>他者の身体状態を模倣する</a:t>
          </a:r>
        </a:p>
      </dgm:t>
    </dgm:pt>
    <dgm:pt modelId="{E4B726D7-EF8C-4D1C-B116-27D3E272BE2C}" type="parTrans" cxnId="{6371EFB9-5DDF-4E0B-97DA-7C0ADED25012}">
      <dgm:prSet/>
      <dgm:spPr/>
      <dgm:t>
        <a:bodyPr/>
        <a:lstStyle/>
        <a:p>
          <a:endParaRPr kumimoji="1" lang="ja-JP" altLang="en-US" sz="2400"/>
        </a:p>
      </dgm:t>
    </dgm:pt>
    <dgm:pt modelId="{1971BCE8-FE2A-4328-85A7-9C16D169B5D7}" type="sibTrans" cxnId="{6371EFB9-5DDF-4E0B-97DA-7C0ADED25012}">
      <dgm:prSet custT="1"/>
      <dgm:spPr>
        <a:solidFill>
          <a:schemeClr val="accent1">
            <a:tint val="40000"/>
            <a:hueOff val="0"/>
            <a:satOff val="0"/>
            <a:lumOff val="0"/>
          </a:schemeClr>
        </a:solidFill>
      </dgm:spPr>
      <dgm:t>
        <a:bodyPr/>
        <a:lstStyle/>
        <a:p>
          <a:endParaRPr kumimoji="1" lang="ja-JP" altLang="en-US" sz="2400"/>
        </a:p>
      </dgm:t>
    </dgm:pt>
    <dgm:pt modelId="{63125041-0839-49E9-B6A6-ECE74DC3311E}">
      <dgm:prSet phldrT="[テキスト]" custT="1"/>
      <dgm:spPr>
        <a:noFill/>
        <a:ln w="25400">
          <a:solidFill>
            <a:schemeClr val="accent1"/>
          </a:solidFill>
        </a:ln>
      </dgm:spPr>
      <dgm:t>
        <a:bodyPr/>
        <a:lstStyle/>
        <a:p>
          <a:r>
            <a:rPr kumimoji="1" lang="ja-JP" altLang="en-US" sz="2400" dirty="0">
              <a:solidFill>
                <a:schemeClr val="tx1"/>
              </a:solidFill>
            </a:rPr>
            <a:t>他者と同じ感情状態になる</a:t>
          </a:r>
        </a:p>
      </dgm:t>
    </dgm:pt>
    <dgm:pt modelId="{B546E092-06D7-480C-B9B3-8DEDAB9B283F}" type="parTrans" cxnId="{AE9A2F48-338B-4C26-879C-93AF8986D265}">
      <dgm:prSet/>
      <dgm:spPr/>
      <dgm:t>
        <a:bodyPr/>
        <a:lstStyle/>
        <a:p>
          <a:endParaRPr kumimoji="1" lang="ja-JP" altLang="en-US" sz="2400"/>
        </a:p>
      </dgm:t>
    </dgm:pt>
    <dgm:pt modelId="{930AD2E0-56B7-47C9-9D30-A1BD9CEB2CCC}" type="sibTrans" cxnId="{AE9A2F48-338B-4C26-879C-93AF8986D265}">
      <dgm:prSet custT="1"/>
      <dgm:spPr>
        <a:solidFill>
          <a:schemeClr val="accent1">
            <a:tint val="40000"/>
            <a:hueOff val="0"/>
            <a:satOff val="0"/>
            <a:lumOff val="0"/>
          </a:schemeClr>
        </a:solidFill>
      </dgm:spPr>
      <dgm:t>
        <a:bodyPr/>
        <a:lstStyle/>
        <a:p>
          <a:endParaRPr kumimoji="1" lang="ja-JP" altLang="en-US" sz="2400"/>
        </a:p>
      </dgm:t>
    </dgm:pt>
    <dgm:pt modelId="{64100D98-B624-4E03-BE6E-423BCCA752DD}">
      <dgm:prSet phldrT="[テキスト]" custT="1"/>
      <dgm:spPr>
        <a:noFill/>
        <a:ln w="25400">
          <a:solidFill>
            <a:schemeClr val="accent1"/>
          </a:solidFill>
        </a:ln>
      </dgm:spPr>
      <dgm:t>
        <a:bodyPr/>
        <a:lstStyle/>
        <a:p>
          <a:r>
            <a:rPr kumimoji="1" lang="ja-JP" altLang="en-US" sz="2400" dirty="0">
              <a:solidFill>
                <a:schemeClr val="tx1"/>
              </a:solidFill>
            </a:rPr>
            <a:t>他者の感情を理解する</a:t>
          </a:r>
        </a:p>
      </dgm:t>
    </dgm:pt>
    <dgm:pt modelId="{BCCC9971-F9FD-4597-AA91-D871260E7F69}" type="parTrans" cxnId="{38AA5E55-A7DE-49CE-AFA6-D32EC651F617}">
      <dgm:prSet/>
      <dgm:spPr/>
      <dgm:t>
        <a:bodyPr/>
        <a:lstStyle/>
        <a:p>
          <a:endParaRPr kumimoji="1" lang="ja-JP" altLang="en-US" sz="2400"/>
        </a:p>
      </dgm:t>
    </dgm:pt>
    <dgm:pt modelId="{E721D115-98A8-4F37-A3E0-6B1356051360}" type="sibTrans" cxnId="{38AA5E55-A7DE-49CE-AFA6-D32EC651F617}">
      <dgm:prSet/>
      <dgm:spPr/>
      <dgm:t>
        <a:bodyPr/>
        <a:lstStyle/>
        <a:p>
          <a:endParaRPr kumimoji="1" lang="ja-JP" altLang="en-US" sz="2400"/>
        </a:p>
      </dgm:t>
    </dgm:pt>
    <dgm:pt modelId="{575B1952-6041-4D4E-AE4D-7806690F3BE2}" type="pres">
      <dgm:prSet presAssocID="{C581D889-54C0-4B11-B312-960A31C0D8AB}" presName="outerComposite" presStyleCnt="0">
        <dgm:presLayoutVars>
          <dgm:chMax val="5"/>
          <dgm:dir/>
          <dgm:resizeHandles val="exact"/>
        </dgm:presLayoutVars>
      </dgm:prSet>
      <dgm:spPr/>
    </dgm:pt>
    <dgm:pt modelId="{3388DCE8-3546-47D3-9725-B01DB6458E3E}" type="pres">
      <dgm:prSet presAssocID="{C581D889-54C0-4B11-B312-960A31C0D8AB}" presName="dummyMaxCanvas" presStyleCnt="0">
        <dgm:presLayoutVars/>
      </dgm:prSet>
      <dgm:spPr/>
    </dgm:pt>
    <dgm:pt modelId="{201B88BC-A444-4F09-B3E6-F932D9E57406}" type="pres">
      <dgm:prSet presAssocID="{C581D889-54C0-4B11-B312-960A31C0D8AB}" presName="FourNodes_1" presStyleLbl="node1" presStyleIdx="0" presStyleCnt="4">
        <dgm:presLayoutVars>
          <dgm:bulletEnabled val="1"/>
        </dgm:presLayoutVars>
      </dgm:prSet>
      <dgm:spPr/>
    </dgm:pt>
    <dgm:pt modelId="{410842FA-A010-4DF1-B5D9-A63628B1C85B}" type="pres">
      <dgm:prSet presAssocID="{C581D889-54C0-4B11-B312-960A31C0D8AB}" presName="FourNodes_2" presStyleLbl="node1" presStyleIdx="1" presStyleCnt="4">
        <dgm:presLayoutVars>
          <dgm:bulletEnabled val="1"/>
        </dgm:presLayoutVars>
      </dgm:prSet>
      <dgm:spPr/>
    </dgm:pt>
    <dgm:pt modelId="{47177F64-4C3C-40A4-A9B8-8711822B207A}" type="pres">
      <dgm:prSet presAssocID="{C581D889-54C0-4B11-B312-960A31C0D8AB}" presName="FourNodes_3" presStyleLbl="node1" presStyleIdx="2" presStyleCnt="4">
        <dgm:presLayoutVars>
          <dgm:bulletEnabled val="1"/>
        </dgm:presLayoutVars>
      </dgm:prSet>
      <dgm:spPr/>
    </dgm:pt>
    <dgm:pt modelId="{22271102-718B-4359-BFCD-16AD6F28C785}" type="pres">
      <dgm:prSet presAssocID="{C581D889-54C0-4B11-B312-960A31C0D8AB}" presName="FourNodes_4" presStyleLbl="node1" presStyleIdx="3" presStyleCnt="4">
        <dgm:presLayoutVars>
          <dgm:bulletEnabled val="1"/>
        </dgm:presLayoutVars>
      </dgm:prSet>
      <dgm:spPr/>
    </dgm:pt>
    <dgm:pt modelId="{B69ED3B4-BDB8-49AD-80F4-4DEB54B66653}" type="pres">
      <dgm:prSet presAssocID="{C581D889-54C0-4B11-B312-960A31C0D8AB}" presName="FourConn_1-2" presStyleLbl="fgAccFollowNode1" presStyleIdx="0" presStyleCnt="3">
        <dgm:presLayoutVars>
          <dgm:bulletEnabled val="1"/>
        </dgm:presLayoutVars>
      </dgm:prSet>
      <dgm:spPr/>
    </dgm:pt>
    <dgm:pt modelId="{CAECCBD5-6BF9-471D-9CAF-305E1664D370}" type="pres">
      <dgm:prSet presAssocID="{C581D889-54C0-4B11-B312-960A31C0D8AB}" presName="FourConn_2-3" presStyleLbl="fgAccFollowNode1" presStyleIdx="1" presStyleCnt="3">
        <dgm:presLayoutVars>
          <dgm:bulletEnabled val="1"/>
        </dgm:presLayoutVars>
      </dgm:prSet>
      <dgm:spPr/>
    </dgm:pt>
    <dgm:pt modelId="{3EACE75C-B2CD-4031-9823-4D9C200C8A08}" type="pres">
      <dgm:prSet presAssocID="{C581D889-54C0-4B11-B312-960A31C0D8AB}" presName="FourConn_3-4" presStyleLbl="fgAccFollowNode1" presStyleIdx="2" presStyleCnt="3">
        <dgm:presLayoutVars>
          <dgm:bulletEnabled val="1"/>
        </dgm:presLayoutVars>
      </dgm:prSet>
      <dgm:spPr/>
    </dgm:pt>
    <dgm:pt modelId="{78A00F07-7B0B-4D5C-986B-F1990C4119F6}" type="pres">
      <dgm:prSet presAssocID="{C581D889-54C0-4B11-B312-960A31C0D8AB}" presName="FourNodes_1_text" presStyleLbl="node1" presStyleIdx="3" presStyleCnt="4">
        <dgm:presLayoutVars>
          <dgm:bulletEnabled val="1"/>
        </dgm:presLayoutVars>
      </dgm:prSet>
      <dgm:spPr/>
    </dgm:pt>
    <dgm:pt modelId="{9F895503-3413-4E92-8600-E11877D6FCBA}" type="pres">
      <dgm:prSet presAssocID="{C581D889-54C0-4B11-B312-960A31C0D8AB}" presName="FourNodes_2_text" presStyleLbl="node1" presStyleIdx="3" presStyleCnt="4">
        <dgm:presLayoutVars>
          <dgm:bulletEnabled val="1"/>
        </dgm:presLayoutVars>
      </dgm:prSet>
      <dgm:spPr/>
    </dgm:pt>
    <dgm:pt modelId="{FC4F5D7A-46FC-41F8-899B-2724657A82CD}" type="pres">
      <dgm:prSet presAssocID="{C581D889-54C0-4B11-B312-960A31C0D8AB}" presName="FourNodes_3_text" presStyleLbl="node1" presStyleIdx="3" presStyleCnt="4">
        <dgm:presLayoutVars>
          <dgm:bulletEnabled val="1"/>
        </dgm:presLayoutVars>
      </dgm:prSet>
      <dgm:spPr/>
    </dgm:pt>
    <dgm:pt modelId="{172CC8D3-4E5A-4AFC-ACBB-C3A9DC3E212F}" type="pres">
      <dgm:prSet presAssocID="{C581D889-54C0-4B11-B312-960A31C0D8AB}" presName="FourNodes_4_text" presStyleLbl="node1" presStyleIdx="3" presStyleCnt="4">
        <dgm:presLayoutVars>
          <dgm:bulletEnabled val="1"/>
        </dgm:presLayoutVars>
      </dgm:prSet>
      <dgm:spPr/>
    </dgm:pt>
  </dgm:ptLst>
  <dgm:cxnLst>
    <dgm:cxn modelId="{3FE20402-61D4-45AD-9D96-85C521D134A6}" type="presOf" srcId="{64100D98-B624-4E03-BE6E-423BCCA752DD}" destId="{22271102-718B-4359-BFCD-16AD6F28C785}" srcOrd="0" destOrd="0" presId="urn:microsoft.com/office/officeart/2005/8/layout/vProcess5"/>
    <dgm:cxn modelId="{ECB00C27-8227-4D4A-9E5A-0857D54EA76A}" type="presOf" srcId="{CAC1DE8B-608F-45C2-A103-F8955F6F577E}" destId="{78A00F07-7B0B-4D5C-986B-F1990C4119F6}" srcOrd="1" destOrd="0" presId="urn:microsoft.com/office/officeart/2005/8/layout/vProcess5"/>
    <dgm:cxn modelId="{E510E030-CE2D-4217-8B8D-4F8D641A8934}" type="presOf" srcId="{2733EFB7-6527-4133-A3C5-1BC0AC89AF2A}" destId="{410842FA-A010-4DF1-B5D9-A63628B1C85B}" srcOrd="0" destOrd="0" presId="urn:microsoft.com/office/officeart/2005/8/layout/vProcess5"/>
    <dgm:cxn modelId="{4C531031-1ABB-4CD1-AE2D-48A5B03CA1E3}" type="presOf" srcId="{2733EFB7-6527-4133-A3C5-1BC0AC89AF2A}" destId="{9F895503-3413-4E92-8600-E11877D6FCBA}" srcOrd="1" destOrd="0" presId="urn:microsoft.com/office/officeart/2005/8/layout/vProcess5"/>
    <dgm:cxn modelId="{AE9A2F48-338B-4C26-879C-93AF8986D265}" srcId="{C581D889-54C0-4B11-B312-960A31C0D8AB}" destId="{63125041-0839-49E9-B6A6-ECE74DC3311E}" srcOrd="2" destOrd="0" parTransId="{B546E092-06D7-480C-B9B3-8DEDAB9B283F}" sibTransId="{930AD2E0-56B7-47C9-9D30-A1BD9CEB2CCC}"/>
    <dgm:cxn modelId="{E4B56A4F-5BEE-4CB7-9D07-3FAAB9AB735A}" type="presOf" srcId="{63125041-0839-49E9-B6A6-ECE74DC3311E}" destId="{FC4F5D7A-46FC-41F8-899B-2724657A82CD}" srcOrd="1" destOrd="0" presId="urn:microsoft.com/office/officeart/2005/8/layout/vProcess5"/>
    <dgm:cxn modelId="{38AA5E55-A7DE-49CE-AFA6-D32EC651F617}" srcId="{C581D889-54C0-4B11-B312-960A31C0D8AB}" destId="{64100D98-B624-4E03-BE6E-423BCCA752DD}" srcOrd="3" destOrd="0" parTransId="{BCCC9971-F9FD-4597-AA91-D871260E7F69}" sibTransId="{E721D115-98A8-4F37-A3E0-6B1356051360}"/>
    <dgm:cxn modelId="{FC209C79-FB6C-4367-B76E-CCB0286D2446}" type="presOf" srcId="{63125041-0839-49E9-B6A6-ECE74DC3311E}" destId="{47177F64-4C3C-40A4-A9B8-8711822B207A}" srcOrd="0" destOrd="0" presId="urn:microsoft.com/office/officeart/2005/8/layout/vProcess5"/>
    <dgm:cxn modelId="{8BE1A9A4-C215-40F9-9370-83DF5DDA4B00}" type="presOf" srcId="{930AD2E0-56B7-47C9-9D30-A1BD9CEB2CCC}" destId="{3EACE75C-B2CD-4031-9823-4D9C200C8A08}" srcOrd="0" destOrd="0" presId="urn:microsoft.com/office/officeart/2005/8/layout/vProcess5"/>
    <dgm:cxn modelId="{63CC46AC-3C5D-4766-B1F9-4F5BCB5795FF}" type="presOf" srcId="{C581D889-54C0-4B11-B312-960A31C0D8AB}" destId="{575B1952-6041-4D4E-AE4D-7806690F3BE2}" srcOrd="0" destOrd="0" presId="urn:microsoft.com/office/officeart/2005/8/layout/vProcess5"/>
    <dgm:cxn modelId="{6371EFB9-5DDF-4E0B-97DA-7C0ADED25012}" srcId="{C581D889-54C0-4B11-B312-960A31C0D8AB}" destId="{2733EFB7-6527-4133-A3C5-1BC0AC89AF2A}" srcOrd="1" destOrd="0" parTransId="{E4B726D7-EF8C-4D1C-B116-27D3E272BE2C}" sibTransId="{1971BCE8-FE2A-4328-85A7-9C16D169B5D7}"/>
    <dgm:cxn modelId="{EFAFA0C5-7F2A-43E2-BC64-CE87CCF35217}" type="presOf" srcId="{537003E3-6BAB-49B4-9C12-A9CA8AC23761}" destId="{B69ED3B4-BDB8-49AD-80F4-4DEB54B66653}" srcOrd="0" destOrd="0" presId="urn:microsoft.com/office/officeart/2005/8/layout/vProcess5"/>
    <dgm:cxn modelId="{6E6B6DC7-DF72-4AD3-84C5-335A26EF953A}" type="presOf" srcId="{1971BCE8-FE2A-4328-85A7-9C16D169B5D7}" destId="{CAECCBD5-6BF9-471D-9CAF-305E1664D370}" srcOrd="0" destOrd="0" presId="urn:microsoft.com/office/officeart/2005/8/layout/vProcess5"/>
    <dgm:cxn modelId="{5863BDDB-9387-4582-B353-1629543079B8}" srcId="{C581D889-54C0-4B11-B312-960A31C0D8AB}" destId="{CAC1DE8B-608F-45C2-A103-F8955F6F577E}" srcOrd="0" destOrd="0" parTransId="{A11C7CCD-8228-44A3-B96D-7CE070193723}" sibTransId="{537003E3-6BAB-49B4-9C12-A9CA8AC23761}"/>
    <dgm:cxn modelId="{64B6B7FC-8801-4F9D-9FB3-0F2DCA47CBFC}" type="presOf" srcId="{64100D98-B624-4E03-BE6E-423BCCA752DD}" destId="{172CC8D3-4E5A-4AFC-ACBB-C3A9DC3E212F}" srcOrd="1" destOrd="0" presId="urn:microsoft.com/office/officeart/2005/8/layout/vProcess5"/>
    <dgm:cxn modelId="{156663FD-BD6F-4DB4-8F47-D62781287CE2}" type="presOf" srcId="{CAC1DE8B-608F-45C2-A103-F8955F6F577E}" destId="{201B88BC-A444-4F09-B3E6-F932D9E57406}" srcOrd="0" destOrd="0" presId="urn:microsoft.com/office/officeart/2005/8/layout/vProcess5"/>
    <dgm:cxn modelId="{673F4089-B917-4DB3-97A7-C7895103D66D}" type="presParOf" srcId="{575B1952-6041-4D4E-AE4D-7806690F3BE2}" destId="{3388DCE8-3546-47D3-9725-B01DB6458E3E}" srcOrd="0" destOrd="0" presId="urn:microsoft.com/office/officeart/2005/8/layout/vProcess5"/>
    <dgm:cxn modelId="{BFEBFBD6-C635-43CC-8F23-E3A1A03F56AB}" type="presParOf" srcId="{575B1952-6041-4D4E-AE4D-7806690F3BE2}" destId="{201B88BC-A444-4F09-B3E6-F932D9E57406}" srcOrd="1" destOrd="0" presId="urn:microsoft.com/office/officeart/2005/8/layout/vProcess5"/>
    <dgm:cxn modelId="{E2AD0E01-2ADD-45F8-8E9A-BFDF8ADAF358}" type="presParOf" srcId="{575B1952-6041-4D4E-AE4D-7806690F3BE2}" destId="{410842FA-A010-4DF1-B5D9-A63628B1C85B}" srcOrd="2" destOrd="0" presId="urn:microsoft.com/office/officeart/2005/8/layout/vProcess5"/>
    <dgm:cxn modelId="{2158CA00-2760-4945-9A91-FD483B48E0E3}" type="presParOf" srcId="{575B1952-6041-4D4E-AE4D-7806690F3BE2}" destId="{47177F64-4C3C-40A4-A9B8-8711822B207A}" srcOrd="3" destOrd="0" presId="urn:microsoft.com/office/officeart/2005/8/layout/vProcess5"/>
    <dgm:cxn modelId="{7FF77357-AC34-4CB7-A74B-1B1DFA094161}" type="presParOf" srcId="{575B1952-6041-4D4E-AE4D-7806690F3BE2}" destId="{22271102-718B-4359-BFCD-16AD6F28C785}" srcOrd="4" destOrd="0" presId="urn:microsoft.com/office/officeart/2005/8/layout/vProcess5"/>
    <dgm:cxn modelId="{7CF7EB73-E319-439B-B228-AEBC4E277A39}" type="presParOf" srcId="{575B1952-6041-4D4E-AE4D-7806690F3BE2}" destId="{B69ED3B4-BDB8-49AD-80F4-4DEB54B66653}" srcOrd="5" destOrd="0" presId="urn:microsoft.com/office/officeart/2005/8/layout/vProcess5"/>
    <dgm:cxn modelId="{5F34DB7C-E383-4D9C-A92D-51B510527A4D}" type="presParOf" srcId="{575B1952-6041-4D4E-AE4D-7806690F3BE2}" destId="{CAECCBD5-6BF9-471D-9CAF-305E1664D370}" srcOrd="6" destOrd="0" presId="urn:microsoft.com/office/officeart/2005/8/layout/vProcess5"/>
    <dgm:cxn modelId="{4ACFE7AC-CB69-4D14-876A-631C365C6969}" type="presParOf" srcId="{575B1952-6041-4D4E-AE4D-7806690F3BE2}" destId="{3EACE75C-B2CD-4031-9823-4D9C200C8A08}" srcOrd="7" destOrd="0" presId="urn:microsoft.com/office/officeart/2005/8/layout/vProcess5"/>
    <dgm:cxn modelId="{69AAEA65-5640-4D06-B663-203D88DC7397}" type="presParOf" srcId="{575B1952-6041-4D4E-AE4D-7806690F3BE2}" destId="{78A00F07-7B0B-4D5C-986B-F1990C4119F6}" srcOrd="8" destOrd="0" presId="urn:microsoft.com/office/officeart/2005/8/layout/vProcess5"/>
    <dgm:cxn modelId="{482813CD-01BC-47E5-A315-83704E12E3F2}" type="presParOf" srcId="{575B1952-6041-4D4E-AE4D-7806690F3BE2}" destId="{9F895503-3413-4E92-8600-E11877D6FCBA}" srcOrd="9" destOrd="0" presId="urn:microsoft.com/office/officeart/2005/8/layout/vProcess5"/>
    <dgm:cxn modelId="{1FFF2CFB-9513-434D-AE29-8167B35538D0}" type="presParOf" srcId="{575B1952-6041-4D4E-AE4D-7806690F3BE2}" destId="{FC4F5D7A-46FC-41F8-899B-2724657A82CD}" srcOrd="10" destOrd="0" presId="urn:microsoft.com/office/officeart/2005/8/layout/vProcess5"/>
    <dgm:cxn modelId="{06E6DCBC-AF00-44DB-9208-1ABFCB7301D8}" type="presParOf" srcId="{575B1952-6041-4D4E-AE4D-7806690F3BE2}" destId="{172CC8D3-4E5A-4AFC-ACBB-C3A9DC3E212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B88BC-A444-4F09-B3E6-F932D9E57406}">
      <dsp:nvSpPr>
        <dsp:cNvPr id="0" name=""/>
        <dsp:cNvSpPr/>
      </dsp:nvSpPr>
      <dsp:spPr>
        <a:xfrm>
          <a:off x="0" y="0"/>
          <a:ext cx="4994564" cy="851915"/>
        </a:xfrm>
        <a:prstGeom prst="roundRect">
          <a:avLst>
            <a:gd name="adj" fmla="val 10000"/>
          </a:avLst>
        </a:prstGeom>
        <a:noFill/>
        <a:ln w="254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solidFill>
                <a:schemeClr val="tx1"/>
              </a:solidFill>
            </a:rPr>
            <a:t>表情を観察する</a:t>
          </a:r>
        </a:p>
      </dsp:txBody>
      <dsp:txXfrm>
        <a:off x="24952" y="24952"/>
        <a:ext cx="4003293" cy="802011"/>
      </dsp:txXfrm>
    </dsp:sp>
    <dsp:sp modelId="{410842FA-A010-4DF1-B5D9-A63628B1C85B}">
      <dsp:nvSpPr>
        <dsp:cNvPr id="0" name=""/>
        <dsp:cNvSpPr/>
      </dsp:nvSpPr>
      <dsp:spPr>
        <a:xfrm>
          <a:off x="418294" y="1006809"/>
          <a:ext cx="4994564" cy="851915"/>
        </a:xfrm>
        <a:prstGeom prst="roundRect">
          <a:avLst>
            <a:gd name="adj" fmla="val 10000"/>
          </a:avLst>
        </a:prstGeom>
        <a:noFill/>
        <a:ln w="254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solidFill>
                <a:schemeClr val="tx1"/>
              </a:solidFill>
            </a:rPr>
            <a:t>他者の身体状態を模倣する</a:t>
          </a:r>
        </a:p>
      </dsp:txBody>
      <dsp:txXfrm>
        <a:off x="443246" y="1031761"/>
        <a:ext cx="3972620" cy="802011"/>
      </dsp:txXfrm>
    </dsp:sp>
    <dsp:sp modelId="{47177F64-4C3C-40A4-A9B8-8711822B207A}">
      <dsp:nvSpPr>
        <dsp:cNvPr id="0" name=""/>
        <dsp:cNvSpPr/>
      </dsp:nvSpPr>
      <dsp:spPr>
        <a:xfrm>
          <a:off x="830346" y="2013618"/>
          <a:ext cx="4994564" cy="851915"/>
        </a:xfrm>
        <a:prstGeom prst="roundRect">
          <a:avLst>
            <a:gd name="adj" fmla="val 10000"/>
          </a:avLst>
        </a:prstGeom>
        <a:noFill/>
        <a:ln w="254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solidFill>
                <a:schemeClr val="tx1"/>
              </a:solidFill>
            </a:rPr>
            <a:t>他者と同じ感情状態になる</a:t>
          </a:r>
        </a:p>
      </dsp:txBody>
      <dsp:txXfrm>
        <a:off x="855298" y="2038570"/>
        <a:ext cx="3978863" cy="802011"/>
      </dsp:txXfrm>
    </dsp:sp>
    <dsp:sp modelId="{22271102-718B-4359-BFCD-16AD6F28C785}">
      <dsp:nvSpPr>
        <dsp:cNvPr id="0" name=""/>
        <dsp:cNvSpPr/>
      </dsp:nvSpPr>
      <dsp:spPr>
        <a:xfrm>
          <a:off x="1248640" y="3020428"/>
          <a:ext cx="4994564" cy="851915"/>
        </a:xfrm>
        <a:prstGeom prst="roundRect">
          <a:avLst>
            <a:gd name="adj" fmla="val 10000"/>
          </a:avLst>
        </a:prstGeom>
        <a:noFill/>
        <a:ln w="254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kumimoji="1" lang="ja-JP" altLang="en-US" sz="2400" kern="1200" dirty="0">
              <a:solidFill>
                <a:schemeClr val="tx1"/>
              </a:solidFill>
            </a:rPr>
            <a:t>他者の感情を理解する</a:t>
          </a:r>
        </a:p>
      </dsp:txBody>
      <dsp:txXfrm>
        <a:off x="1273592" y="3045380"/>
        <a:ext cx="3972620" cy="802011"/>
      </dsp:txXfrm>
    </dsp:sp>
    <dsp:sp modelId="{B69ED3B4-BDB8-49AD-80F4-4DEB54B66653}">
      <dsp:nvSpPr>
        <dsp:cNvPr id="0" name=""/>
        <dsp:cNvSpPr/>
      </dsp:nvSpPr>
      <dsp:spPr>
        <a:xfrm>
          <a:off x="4440818" y="652489"/>
          <a:ext cx="553745" cy="553745"/>
        </a:xfrm>
        <a:prstGeom prst="downArrow">
          <a:avLst>
            <a:gd name="adj1" fmla="val 55000"/>
            <a:gd name="adj2" fmla="val 45000"/>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4565411" y="652489"/>
        <a:ext cx="304559" cy="416693"/>
      </dsp:txXfrm>
    </dsp:sp>
    <dsp:sp modelId="{CAECCBD5-6BF9-471D-9CAF-305E1664D370}">
      <dsp:nvSpPr>
        <dsp:cNvPr id="0" name=""/>
        <dsp:cNvSpPr/>
      </dsp:nvSpPr>
      <dsp:spPr>
        <a:xfrm>
          <a:off x="4859113" y="1659299"/>
          <a:ext cx="553745" cy="553745"/>
        </a:xfrm>
        <a:prstGeom prst="downArrow">
          <a:avLst>
            <a:gd name="adj1" fmla="val 55000"/>
            <a:gd name="adj2" fmla="val 45000"/>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4983706" y="1659299"/>
        <a:ext cx="304559" cy="416693"/>
      </dsp:txXfrm>
    </dsp:sp>
    <dsp:sp modelId="{3EACE75C-B2CD-4031-9823-4D9C200C8A08}">
      <dsp:nvSpPr>
        <dsp:cNvPr id="0" name=""/>
        <dsp:cNvSpPr/>
      </dsp:nvSpPr>
      <dsp:spPr>
        <a:xfrm>
          <a:off x="5271165" y="2666108"/>
          <a:ext cx="553745" cy="553745"/>
        </a:xfrm>
        <a:prstGeom prst="downArrow">
          <a:avLst>
            <a:gd name="adj1" fmla="val 55000"/>
            <a:gd name="adj2" fmla="val 45000"/>
          </a:avLst>
        </a:prstGeom>
        <a:solidFill>
          <a:schemeClr val="accent1">
            <a:tint val="40000"/>
            <a:hueOff val="0"/>
            <a:satOff val="0"/>
            <a:lum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kumimoji="1" lang="ja-JP" altLang="en-US" sz="2400" kern="1200"/>
        </a:p>
      </dsp:txBody>
      <dsp:txXfrm>
        <a:off x="5395758" y="2666108"/>
        <a:ext cx="304559" cy="41669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B39F6A-EB44-43CA-A23B-E0DB54E2CF1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3E1F2B-DC96-490D-B61D-0654E16D7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654E6D3-202D-4B1D-A1F5-581A89254967}"/>
              </a:ext>
            </a:extLst>
          </p:cNvPr>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フッター プレースホルダー 4">
            <a:extLst>
              <a:ext uri="{FF2B5EF4-FFF2-40B4-BE49-F238E27FC236}">
                <a16:creationId xmlns:a16="http://schemas.microsoft.com/office/drawing/2014/main" id="{4BD0E965-8B14-41CE-AD41-EF2F147D08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367476-C1D9-4D07-B5E8-C8DA965DD49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147728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79C63-630D-498B-B387-E79D479E2C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8BA1C9-87B2-4BCF-ABB0-45434099D22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3E9C07-5D99-4DFD-9AC4-7FC681310E77}"/>
              </a:ext>
            </a:extLst>
          </p:cNvPr>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フッター プレースホルダー 4">
            <a:extLst>
              <a:ext uri="{FF2B5EF4-FFF2-40B4-BE49-F238E27FC236}">
                <a16:creationId xmlns:a16="http://schemas.microsoft.com/office/drawing/2014/main" id="{02C91089-CC2B-43FB-A545-B72196FAAB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E5A15D-B1B9-4107-90D4-8D6F613DEF30}"/>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254439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C39E271-FDC2-4C35-ACEB-022F3AF1721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2ED56E-5A70-4317-8578-6F6053D3E42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C47D29B-FDEB-47AE-B668-29FD30131D67}"/>
              </a:ext>
            </a:extLst>
          </p:cNvPr>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フッター プレースホルダー 4">
            <a:extLst>
              <a:ext uri="{FF2B5EF4-FFF2-40B4-BE49-F238E27FC236}">
                <a16:creationId xmlns:a16="http://schemas.microsoft.com/office/drawing/2014/main" id="{C1ADD854-5C04-4250-9015-A682250538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76368EA-50FC-4124-AFEC-84AC625B3479}"/>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448492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19924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810973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084621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706398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96737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8531665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07543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25459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76EEE-301D-44F5-8ED7-268A5C0385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AFF5EA-8DED-4AAA-9883-8AB928FE861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3A10EA-4FD4-4C11-83BF-AE60D6AAE8EF}"/>
              </a:ext>
            </a:extLst>
          </p:cNvPr>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フッター プレースホルダー 4">
            <a:extLst>
              <a:ext uri="{FF2B5EF4-FFF2-40B4-BE49-F238E27FC236}">
                <a16:creationId xmlns:a16="http://schemas.microsoft.com/office/drawing/2014/main" id="{7DB71B11-2A1C-41F9-9ECB-BDE5330130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F017AA-204F-4270-AE4A-C224F3AD8754}"/>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631452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5208811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68374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13076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955016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15389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738259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3354460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6472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0E567F-5067-4B40-86FA-3D6F43FF5A2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7C4EDE-9482-4D47-A2F0-A4DA7DF87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996B3E6-E2FD-4697-A66A-4761AA578BF9}"/>
              </a:ext>
            </a:extLst>
          </p:cNvPr>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5" name="フッター プレースホルダー 4">
            <a:extLst>
              <a:ext uri="{FF2B5EF4-FFF2-40B4-BE49-F238E27FC236}">
                <a16:creationId xmlns:a16="http://schemas.microsoft.com/office/drawing/2014/main" id="{D36643B4-9137-46F3-ACB4-430E545B43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C923DF-2136-4A8D-AAB5-AC6353864BD5}"/>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67824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50016E-BC1B-4991-B58F-F2C5EF7D7F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EAFA1E-FDC5-4451-94DE-6624562596C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F8C1E49-48F6-47BF-A876-C2925188748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D9D5EEB-E14D-4CEB-957E-CA1FCBA4FE2F}"/>
              </a:ext>
            </a:extLst>
          </p:cNvPr>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6" name="フッター プレースホルダー 5">
            <a:extLst>
              <a:ext uri="{FF2B5EF4-FFF2-40B4-BE49-F238E27FC236}">
                <a16:creationId xmlns:a16="http://schemas.microsoft.com/office/drawing/2014/main" id="{23B4ACB1-B7AD-4529-B1AC-A55F0BDE5F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7B1239E-206F-4284-8EE4-6EDD4FA17613}"/>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3486585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43698-3B78-4F95-AB63-0C36B59412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31A42E-A753-47EB-BE9A-E7D3A8EA06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E885A0C-F7F1-44AA-B0CA-7322C7EA51E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305E450-C090-4BEE-A911-3569FD3CE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818B6B0-6735-4835-9040-6E0E5A1716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C14447-8A05-47FA-8B58-8E3601C77462}"/>
              </a:ext>
            </a:extLst>
          </p:cNvPr>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8" name="フッター プレースホルダー 7">
            <a:extLst>
              <a:ext uri="{FF2B5EF4-FFF2-40B4-BE49-F238E27FC236}">
                <a16:creationId xmlns:a16="http://schemas.microsoft.com/office/drawing/2014/main" id="{9EEDB94D-23E6-48A4-A1D6-18762F3FCE0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A7BCCBB-3AE2-4374-9CC0-DD8F29B7785A}"/>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711317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B3258-CE4B-478E-801A-9DE4A76B57F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8B40B0B-0B21-4AEF-8415-3B5169A09D91}"/>
              </a:ext>
            </a:extLst>
          </p:cNvPr>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4" name="フッター プレースホルダー 3">
            <a:extLst>
              <a:ext uri="{FF2B5EF4-FFF2-40B4-BE49-F238E27FC236}">
                <a16:creationId xmlns:a16="http://schemas.microsoft.com/office/drawing/2014/main" id="{663A847B-81FF-40F8-B292-8E0CE3BFCC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64303F-D0C8-443E-9F4B-0D85B7AC694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907612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9F1B829-5703-46E1-91DC-901CCB2F3FD7}"/>
              </a:ext>
            </a:extLst>
          </p:cNvPr>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3" name="フッター プレースホルダー 2">
            <a:extLst>
              <a:ext uri="{FF2B5EF4-FFF2-40B4-BE49-F238E27FC236}">
                <a16:creationId xmlns:a16="http://schemas.microsoft.com/office/drawing/2014/main" id="{789C6FCF-ED3C-4271-A980-57552731C50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7231E7-60E7-47BA-A613-08939C70C4F0}"/>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67339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CDE126-68AC-440D-B4DE-5EFAC52EABA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C6B84B-5681-4F65-91B8-E9C01F9AC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BC497D9-5F9D-42C7-A3B5-D81FF62C63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D5BF8B2-38A4-41FF-B0F8-22A3F1ED329B}"/>
              </a:ext>
            </a:extLst>
          </p:cNvPr>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6" name="フッター プレースホルダー 5">
            <a:extLst>
              <a:ext uri="{FF2B5EF4-FFF2-40B4-BE49-F238E27FC236}">
                <a16:creationId xmlns:a16="http://schemas.microsoft.com/office/drawing/2014/main" id="{5686FE1D-FF78-42E7-B5CE-80C4F88DEA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BD09048-4F59-4372-9F23-A480053F03A8}"/>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146989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41C3E-4F94-4CD2-AF8E-A42A775D8D8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D8B9EE-0636-48BC-A796-16B9C548B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60149F4-EB69-415D-8862-47E3C6163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C68D236-3C26-4C74-850B-27B6C1CC940A}"/>
              </a:ext>
            </a:extLst>
          </p:cNvPr>
          <p:cNvSpPr>
            <a:spLocks noGrp="1"/>
          </p:cNvSpPr>
          <p:nvPr>
            <p:ph type="dt" sz="half" idx="10"/>
          </p:nvPr>
        </p:nvSpPr>
        <p:spPr/>
        <p:txBody>
          <a:bodyPr/>
          <a:lstStyle/>
          <a:p>
            <a:fld id="{259EB6A7-BB53-43FB-AE0D-4F9B4922795A}" type="datetimeFigureOut">
              <a:rPr kumimoji="1" lang="ja-JP" altLang="en-US" smtClean="0"/>
              <a:t>2019/10/30</a:t>
            </a:fld>
            <a:endParaRPr kumimoji="1" lang="ja-JP" altLang="en-US"/>
          </a:p>
        </p:txBody>
      </p:sp>
      <p:sp>
        <p:nvSpPr>
          <p:cNvPr id="6" name="フッター プレースホルダー 5">
            <a:extLst>
              <a:ext uri="{FF2B5EF4-FFF2-40B4-BE49-F238E27FC236}">
                <a16:creationId xmlns:a16="http://schemas.microsoft.com/office/drawing/2014/main" id="{20181F5B-0405-4DCA-9A1D-1249C626B5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C6DF01-C1B0-4126-AAA3-9E219666C02C}"/>
              </a:ext>
            </a:extLst>
          </p:cNvPr>
          <p:cNvSpPr>
            <a:spLocks noGrp="1"/>
          </p:cNvSpPr>
          <p:nvPr>
            <p:ph type="sldNum" sz="quarter" idx="12"/>
          </p:nvPr>
        </p:nvSpPr>
        <p:spPr/>
        <p:txBody>
          <a:body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54670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1C3B69D-A7B0-4A1D-9329-AAD44B5707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9B0672-3D9B-43CA-80F0-1E465A4273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4671B6-B3FA-46F9-9775-643D82995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EB6A7-BB53-43FB-AE0D-4F9B4922795A}" type="datetimeFigureOut">
              <a:rPr kumimoji="1" lang="ja-JP" altLang="en-US" smtClean="0"/>
              <a:t>2019/10/30</a:t>
            </a:fld>
            <a:endParaRPr kumimoji="1" lang="ja-JP" altLang="en-US"/>
          </a:p>
        </p:txBody>
      </p:sp>
      <p:sp>
        <p:nvSpPr>
          <p:cNvPr id="5" name="フッター プレースホルダー 4">
            <a:extLst>
              <a:ext uri="{FF2B5EF4-FFF2-40B4-BE49-F238E27FC236}">
                <a16:creationId xmlns:a16="http://schemas.microsoft.com/office/drawing/2014/main" id="{17CF8B09-9C30-4428-9C9E-C0DD215548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A0296B-3128-4E50-A1E6-9819CC4A63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2373738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9EB6A7-BB53-43FB-AE0D-4F9B4922795A}" type="datetimeFigureOut">
              <a:rPr kumimoji="1" lang="ja-JP" altLang="en-US" smtClean="0"/>
              <a:t>2019/10/30</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DF77BA3-B279-492B-93FB-C76FAB2A5D08}" type="slidenum">
              <a:rPr kumimoji="1" lang="ja-JP" altLang="en-US" smtClean="0"/>
              <a:t>‹#›</a:t>
            </a:fld>
            <a:endParaRPr kumimoji="1" lang="ja-JP" altLang="en-US"/>
          </a:p>
        </p:txBody>
      </p:sp>
    </p:spTree>
    <p:extLst>
      <p:ext uri="{BB962C8B-B14F-4D97-AF65-F5344CB8AC3E}">
        <p14:creationId xmlns:p14="http://schemas.microsoft.com/office/powerpoint/2010/main" val="4164984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937921-ED32-46C6-8846-D5FAA2969A81}"/>
              </a:ext>
            </a:extLst>
          </p:cNvPr>
          <p:cNvSpPr>
            <a:spLocks noGrp="1"/>
          </p:cNvSpPr>
          <p:nvPr>
            <p:ph type="ctrTitle"/>
          </p:nvPr>
        </p:nvSpPr>
        <p:spPr/>
        <p:txBody>
          <a:bodyPr>
            <a:normAutofit/>
          </a:bodyPr>
          <a:lstStyle/>
          <a:p>
            <a:r>
              <a:rPr lang="ja-JP" altLang="en-US" sz="4400" dirty="0"/>
              <a:t>内受容感度による表情推定の個人差</a:t>
            </a:r>
            <a:endParaRPr kumimoji="1" lang="ja-JP" altLang="en-US" sz="4400" dirty="0"/>
          </a:p>
        </p:txBody>
      </p:sp>
      <p:sp>
        <p:nvSpPr>
          <p:cNvPr id="3" name="字幕 2">
            <a:extLst>
              <a:ext uri="{FF2B5EF4-FFF2-40B4-BE49-F238E27FC236}">
                <a16:creationId xmlns:a16="http://schemas.microsoft.com/office/drawing/2014/main" id="{55511C48-2637-4EFD-8D02-01DBF8B578DE}"/>
              </a:ext>
            </a:extLst>
          </p:cNvPr>
          <p:cNvSpPr>
            <a:spLocks noGrp="1"/>
          </p:cNvSpPr>
          <p:nvPr>
            <p:ph type="subTitle" idx="1"/>
          </p:nvPr>
        </p:nvSpPr>
        <p:spPr>
          <a:xfrm>
            <a:off x="1524000" y="4193462"/>
            <a:ext cx="8019495" cy="1655762"/>
          </a:xfrm>
        </p:spPr>
        <p:txBody>
          <a:bodyPr>
            <a:normAutofit/>
          </a:bodyPr>
          <a:lstStyle/>
          <a:p>
            <a:pPr algn="r"/>
            <a:r>
              <a:rPr kumimoji="1" lang="ja-JP" altLang="en-US" dirty="0"/>
              <a:t>追手門学院大学</a:t>
            </a:r>
            <a:endParaRPr kumimoji="1" lang="en-US" altLang="ja-JP" dirty="0"/>
          </a:p>
          <a:p>
            <a:pPr algn="r"/>
            <a:r>
              <a:rPr kumimoji="1" lang="ja-JP" altLang="en-US" dirty="0"/>
              <a:t>前川　亮</a:t>
            </a:r>
            <a:endParaRPr kumimoji="1" lang="en-US" altLang="ja-JP" dirty="0"/>
          </a:p>
          <a:p>
            <a:pPr algn="r"/>
            <a:r>
              <a:rPr lang="ja-JP" altLang="en-US" dirty="0"/>
              <a:t>吉岡大輝</a:t>
            </a:r>
            <a:endParaRPr lang="en-US" altLang="ja-JP" dirty="0"/>
          </a:p>
          <a:p>
            <a:pPr algn="r"/>
            <a:r>
              <a:rPr kumimoji="1" lang="ja-JP" altLang="en-US" dirty="0"/>
              <a:t>乾　敏郎</a:t>
            </a:r>
          </a:p>
        </p:txBody>
      </p:sp>
    </p:spTree>
    <p:extLst>
      <p:ext uri="{BB962C8B-B14F-4D97-AF65-F5344CB8AC3E}">
        <p14:creationId xmlns:p14="http://schemas.microsoft.com/office/powerpoint/2010/main" val="2346054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身体状態による感情の変化</a:t>
            </a:r>
          </a:p>
        </p:txBody>
      </p:sp>
      <p:pic>
        <p:nvPicPr>
          <p:cNvPr id="1026" name="Picture 2" descr="25401359824_3f753aaf04_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7" y="1814513"/>
            <a:ext cx="8048625"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1737275" y="6000750"/>
            <a:ext cx="8717451" cy="400110"/>
          </a:xfrm>
          <a:prstGeom prst="rect">
            <a:avLst/>
          </a:prstGeom>
          <a:noFill/>
        </p:spPr>
        <p:txBody>
          <a:bodyPr wrap="none" rtlCol="0">
            <a:spAutoFit/>
          </a:bodyPr>
          <a:lstStyle/>
          <a:p>
            <a:r>
              <a:rPr kumimoji="1" lang="ja-JP" altLang="en-US" sz="2000" dirty="0"/>
              <a:t>ペンを加えて笑顔をつくると，漫画が面白く感じる（</a:t>
            </a:r>
            <a:r>
              <a:rPr kumimoji="1" lang="en-US" altLang="ja-JP" sz="2000" dirty="0" err="1"/>
              <a:t>Strack</a:t>
            </a:r>
            <a:r>
              <a:rPr lang="en-US" altLang="ja-JP" sz="2000" dirty="0"/>
              <a:t> et al., 1988</a:t>
            </a:r>
            <a:r>
              <a:rPr kumimoji="1" lang="ja-JP" altLang="en-US" sz="2000" dirty="0"/>
              <a:t>）</a:t>
            </a:r>
          </a:p>
        </p:txBody>
      </p:sp>
    </p:spTree>
    <p:extLst>
      <p:ext uri="{BB962C8B-B14F-4D97-AF65-F5344CB8AC3E}">
        <p14:creationId xmlns:p14="http://schemas.microsoft.com/office/powerpoint/2010/main" val="2195311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A961A3-9A80-4230-A6A7-3D058C34F1BA}"/>
              </a:ext>
            </a:extLst>
          </p:cNvPr>
          <p:cNvSpPr>
            <a:spLocks noGrp="1"/>
          </p:cNvSpPr>
          <p:nvPr>
            <p:ph type="title"/>
          </p:nvPr>
        </p:nvSpPr>
        <p:spPr/>
        <p:txBody>
          <a:bodyPr/>
          <a:lstStyle/>
          <a:p>
            <a:r>
              <a:rPr kumimoji="1" lang="ja-JP" altLang="en-US" dirty="0"/>
              <a:t>目的</a:t>
            </a:r>
          </a:p>
        </p:txBody>
      </p:sp>
      <p:sp>
        <p:nvSpPr>
          <p:cNvPr id="4" name="テキスト ボックス 3">
            <a:extLst>
              <a:ext uri="{FF2B5EF4-FFF2-40B4-BE49-F238E27FC236}">
                <a16:creationId xmlns:a16="http://schemas.microsoft.com/office/drawing/2014/main" id="{54AC57D5-B842-466F-B9D9-657ABE062568}"/>
              </a:ext>
            </a:extLst>
          </p:cNvPr>
          <p:cNvSpPr txBox="1"/>
          <p:nvPr/>
        </p:nvSpPr>
        <p:spPr>
          <a:xfrm>
            <a:off x="1606954" y="5497803"/>
            <a:ext cx="8978092" cy="707886"/>
          </a:xfrm>
          <a:prstGeom prst="rect">
            <a:avLst/>
          </a:prstGeom>
          <a:noFill/>
        </p:spPr>
        <p:txBody>
          <a:bodyPr wrap="square" rtlCol="0">
            <a:spAutoFit/>
          </a:bodyPr>
          <a:lstStyle/>
          <a:p>
            <a:r>
              <a:rPr lang="ja-JP" altLang="ja-JP" sz="2000" dirty="0"/>
              <a:t>本研究では，内受容感覚に優れる人は他者の感情の変化に敏感であると予想し，微妙な表情の変化に対する感情推定の特性と内受容感覚の関係を調べ</a:t>
            </a:r>
            <a:r>
              <a:rPr lang="ja-JP" altLang="en-US" sz="2000" dirty="0"/>
              <a:t>る</a:t>
            </a:r>
            <a:endParaRPr lang="ja-JP" altLang="ja-JP" sz="2000" dirty="0"/>
          </a:p>
        </p:txBody>
      </p:sp>
      <p:sp>
        <p:nvSpPr>
          <p:cNvPr id="5" name="テキスト ボックス 4">
            <a:extLst>
              <a:ext uri="{FF2B5EF4-FFF2-40B4-BE49-F238E27FC236}">
                <a16:creationId xmlns:a16="http://schemas.microsoft.com/office/drawing/2014/main" id="{4E1B925C-F8B0-496C-A333-EC79757B5864}"/>
              </a:ext>
            </a:extLst>
          </p:cNvPr>
          <p:cNvSpPr txBox="1"/>
          <p:nvPr/>
        </p:nvSpPr>
        <p:spPr>
          <a:xfrm>
            <a:off x="417202" y="2025302"/>
            <a:ext cx="11357596" cy="1015663"/>
          </a:xfrm>
          <a:prstGeom prst="rect">
            <a:avLst/>
          </a:prstGeom>
          <a:noFill/>
        </p:spPr>
        <p:txBody>
          <a:bodyPr wrap="none" rtlCol="0">
            <a:spAutoFit/>
          </a:bodyPr>
          <a:lstStyle/>
          <a:p>
            <a:r>
              <a:rPr kumimoji="1" lang="ja-JP" altLang="en-US" sz="2000" u="sng" dirty="0"/>
              <a:t>体現的シミュレーション</a:t>
            </a:r>
            <a:endParaRPr kumimoji="1" lang="en-US" altLang="ja-JP" sz="2000" u="sng" dirty="0"/>
          </a:p>
          <a:p>
            <a:endParaRPr kumimoji="1" lang="en-US" altLang="ja-JP" sz="2000" dirty="0"/>
          </a:p>
          <a:p>
            <a:r>
              <a:rPr lang="ja-JP" altLang="en-US" sz="2000" dirty="0"/>
              <a:t>　⇒　</a:t>
            </a:r>
            <a:r>
              <a:rPr lang="ja-JP" altLang="ja-JP" sz="2000" dirty="0"/>
              <a:t>他者感情</a:t>
            </a:r>
            <a:r>
              <a:rPr lang="ja-JP" altLang="en-US" sz="2000" dirty="0"/>
              <a:t>推定値と模倣的表情変化および身体変化に関連がみられた（前川ら</a:t>
            </a:r>
            <a:r>
              <a:rPr lang="en-US" altLang="ja-JP" sz="2000" dirty="0"/>
              <a:t>, 2017; 2018</a:t>
            </a:r>
            <a:r>
              <a:rPr lang="ja-JP" altLang="en-US" sz="2000" dirty="0"/>
              <a:t>）</a:t>
            </a:r>
            <a:endParaRPr kumimoji="1" lang="ja-JP" altLang="en-US" sz="2000" dirty="0"/>
          </a:p>
        </p:txBody>
      </p:sp>
      <p:sp>
        <p:nvSpPr>
          <p:cNvPr id="6" name="テキスト ボックス 5">
            <a:extLst>
              <a:ext uri="{FF2B5EF4-FFF2-40B4-BE49-F238E27FC236}">
                <a16:creationId xmlns:a16="http://schemas.microsoft.com/office/drawing/2014/main" id="{104F1ECA-3152-4137-8A75-177FF087E746}"/>
              </a:ext>
            </a:extLst>
          </p:cNvPr>
          <p:cNvSpPr txBox="1"/>
          <p:nvPr/>
        </p:nvSpPr>
        <p:spPr>
          <a:xfrm>
            <a:off x="1515259" y="4047644"/>
            <a:ext cx="9161482" cy="400110"/>
          </a:xfrm>
          <a:prstGeom prst="rect">
            <a:avLst/>
          </a:prstGeom>
          <a:noFill/>
        </p:spPr>
        <p:txBody>
          <a:bodyPr wrap="none" rtlCol="0">
            <a:spAutoFit/>
          </a:bodyPr>
          <a:lstStyle/>
          <a:p>
            <a:r>
              <a:rPr lang="ja-JP" altLang="ja-JP" sz="2000" dirty="0"/>
              <a:t>内受容感覚の精度が高いことは，他者感情を正しく推定できることにつながる</a:t>
            </a:r>
            <a:endParaRPr kumimoji="1" lang="ja-JP" altLang="en-US" sz="2000" dirty="0"/>
          </a:p>
        </p:txBody>
      </p:sp>
      <p:sp>
        <p:nvSpPr>
          <p:cNvPr id="7" name="矢印: 下 6">
            <a:extLst>
              <a:ext uri="{FF2B5EF4-FFF2-40B4-BE49-F238E27FC236}">
                <a16:creationId xmlns:a16="http://schemas.microsoft.com/office/drawing/2014/main" id="{C2A53105-F7C4-4735-ADB1-DFCB10A988CC}"/>
              </a:ext>
            </a:extLst>
          </p:cNvPr>
          <p:cNvSpPr/>
          <p:nvPr/>
        </p:nvSpPr>
        <p:spPr>
          <a:xfrm>
            <a:off x="5630411" y="3316383"/>
            <a:ext cx="931178" cy="412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8" name="矢印: 下 7">
            <a:extLst>
              <a:ext uri="{FF2B5EF4-FFF2-40B4-BE49-F238E27FC236}">
                <a16:creationId xmlns:a16="http://schemas.microsoft.com/office/drawing/2014/main" id="{F666B9BF-E1DE-4ABC-BDF7-E836F434A54D}"/>
              </a:ext>
            </a:extLst>
          </p:cNvPr>
          <p:cNvSpPr/>
          <p:nvPr/>
        </p:nvSpPr>
        <p:spPr>
          <a:xfrm>
            <a:off x="5630411" y="4766543"/>
            <a:ext cx="931178" cy="4124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97806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kumimoji="1" lang="ja-JP" altLang="en-US" dirty="0">
                <a:latin typeface="游ゴシック" panose="020B0400000000000000" pitchFamily="50" charset="-128"/>
                <a:ea typeface="游ゴシック" panose="020B0400000000000000" pitchFamily="50" charset="-128"/>
              </a:rPr>
              <a:t>実験方法（</a:t>
            </a:r>
            <a:r>
              <a:rPr lang="ja-JP" altLang="en-US" dirty="0">
                <a:latin typeface="游ゴシック" panose="020B0400000000000000" pitchFamily="50" charset="-128"/>
                <a:ea typeface="游ゴシック" panose="020B0400000000000000" pitchFamily="50" charset="-128"/>
              </a:rPr>
              <a:t>心拍追跡課題</a:t>
            </a:r>
            <a:r>
              <a:rPr kumimoji="1" lang="ja-JP" altLang="en-US" dirty="0">
                <a:latin typeface="游ゴシック" panose="020B0400000000000000" pitchFamily="50" charset="-128"/>
                <a:ea typeface="游ゴシック" panose="020B0400000000000000" pitchFamily="50" charset="-128"/>
              </a:rPr>
              <a:t>）</a:t>
            </a: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7762875" cy="29631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latin typeface="游ゴシック" panose="020B0400000000000000" pitchFamily="50" charset="-128"/>
                <a:ea typeface="游ゴシック" panose="020B0400000000000000" pitchFamily="50" charset="-128"/>
              </a:rPr>
              <a:t>音が</a:t>
            </a:r>
            <a:r>
              <a:rPr lang="en-US" altLang="ja-JP" sz="2400" dirty="0">
                <a:latin typeface="游ゴシック" panose="020B0400000000000000" pitchFamily="50" charset="-128"/>
                <a:ea typeface="游ゴシック" panose="020B0400000000000000" pitchFamily="50" charset="-128"/>
              </a:rPr>
              <a:t>2</a:t>
            </a:r>
            <a:r>
              <a:rPr lang="ja-JP" altLang="en-US" sz="2400" dirty="0">
                <a:latin typeface="游ゴシック" panose="020B0400000000000000" pitchFamily="50" charset="-128"/>
                <a:ea typeface="游ゴシック" panose="020B0400000000000000" pitchFamily="50" charset="-128"/>
              </a:rPr>
              <a:t>回鳴る間の心拍数を数える</a:t>
            </a:r>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試行長：</a:t>
            </a:r>
            <a:r>
              <a:rPr lang="en-US" altLang="ja-JP" sz="2400" dirty="0">
                <a:latin typeface="游ゴシック" panose="020B0400000000000000" pitchFamily="50" charset="-128"/>
                <a:ea typeface="游ゴシック" panose="020B0400000000000000" pitchFamily="50" charset="-128"/>
              </a:rPr>
              <a:t>25,</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30,</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35,</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40,</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45,</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50</a:t>
            </a:r>
            <a:r>
              <a:rPr lang="ja-JP" altLang="en-US" sz="2400" dirty="0">
                <a:latin typeface="游ゴシック" panose="020B0400000000000000" pitchFamily="50" charset="-128"/>
                <a:ea typeface="游ゴシック" panose="020B0400000000000000" pitchFamily="50" charset="-128"/>
              </a:rPr>
              <a:t> </a:t>
            </a:r>
            <a:r>
              <a:rPr lang="en-US" altLang="ja-JP" sz="2400" dirty="0">
                <a:latin typeface="游ゴシック" panose="020B0400000000000000" pitchFamily="50" charset="-128"/>
                <a:ea typeface="游ゴシック" panose="020B0400000000000000" pitchFamily="50" charset="-128"/>
              </a:rPr>
              <a:t>[</a:t>
            </a:r>
            <a:r>
              <a:rPr lang="ja-JP" altLang="en-US" sz="2400" dirty="0">
                <a:latin typeface="游ゴシック" panose="020B0400000000000000" pitchFamily="50" charset="-128"/>
                <a:ea typeface="游ゴシック" panose="020B0400000000000000" pitchFamily="50" charset="-128"/>
              </a:rPr>
              <a:t>秒</a:t>
            </a:r>
            <a:r>
              <a:rPr lang="en-US" altLang="ja-JP" sz="2400" dirty="0">
                <a:latin typeface="游ゴシック" panose="020B0400000000000000" pitchFamily="50" charset="-128"/>
                <a:ea typeface="游ゴシック" panose="020B0400000000000000" pitchFamily="50" charset="-128"/>
              </a:rPr>
              <a:t>]</a:t>
            </a:r>
          </a:p>
          <a:p>
            <a:r>
              <a:rPr lang="ja-JP" altLang="en-US" sz="2400" dirty="0">
                <a:latin typeface="游ゴシック" panose="020B0400000000000000" pitchFamily="50" charset="-128"/>
                <a:ea typeface="游ゴシック" panose="020B0400000000000000" pitchFamily="50" charset="-128"/>
              </a:rPr>
              <a:t>左手人差し指の容積脈波を記録</a:t>
            </a:r>
            <a:endParaRPr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R</a:t>
            </a:r>
            <a:r>
              <a:rPr lang="ja-JP" altLang="en-US" sz="2400" dirty="0">
                <a:latin typeface="游ゴシック" panose="020B0400000000000000" pitchFamily="50" charset="-128"/>
                <a:ea typeface="游ゴシック" panose="020B0400000000000000" pitchFamily="50" charset="-128"/>
              </a:rPr>
              <a:t>波の数を正しい心拍数とする</a:t>
            </a:r>
            <a:endParaRPr lang="en-US" altLang="ja-JP" sz="2400" dirty="0">
              <a:latin typeface="游ゴシック" panose="020B0400000000000000" pitchFamily="50" charset="-128"/>
              <a:ea typeface="游ゴシック" panose="020B0400000000000000" pitchFamily="50" charset="-128"/>
            </a:endParaRPr>
          </a:p>
          <a:p>
            <a:endParaRPr lang="en-US" altLang="ja-JP" sz="2400" dirty="0">
              <a:latin typeface="游ゴシック" panose="020B0400000000000000" pitchFamily="50" charset="-128"/>
              <a:ea typeface="游ゴシック" panose="020B0400000000000000" pitchFamily="50" charset="-128"/>
            </a:endParaRPr>
          </a:p>
          <a:p>
            <a:r>
              <a:rPr lang="ja-JP" altLang="en-US" sz="2400" dirty="0">
                <a:latin typeface="游ゴシック" panose="020B0400000000000000" pitchFamily="50" charset="-128"/>
                <a:ea typeface="游ゴシック" panose="020B0400000000000000" pitchFamily="50" charset="-128"/>
              </a:rPr>
              <a:t>心拍追跡精度の計算</a:t>
            </a:r>
            <a:endParaRPr lang="en-US" altLang="ja-JP" sz="2400" dirty="0">
              <a:latin typeface="游ゴシック" panose="020B0400000000000000" pitchFamily="50" charset="-128"/>
              <a:ea typeface="游ゴシック" panose="020B0400000000000000" pitchFamily="50" charset="-128"/>
            </a:endParaRPr>
          </a:p>
        </p:txBody>
      </p:sp>
      <p:pic>
        <p:nvPicPr>
          <p:cNvPr id="6" name="図 5">
            <a:extLst>
              <a:ext uri="{FF2B5EF4-FFF2-40B4-BE49-F238E27FC236}">
                <a16:creationId xmlns:a16="http://schemas.microsoft.com/office/drawing/2014/main" id="{728EA3FD-F6A6-4234-8A13-D82DDC2E5C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0857" y="1875263"/>
            <a:ext cx="3232293" cy="2487187"/>
          </a:xfrm>
          <a:prstGeom prst="rect">
            <a:avLst/>
          </a:prstGeom>
        </p:spPr>
      </p:pic>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C02EA3-234A-475D-A91B-7FE8CEF2063A}"/>
                  </a:ext>
                </a:extLst>
              </p:cNvPr>
              <p:cNvSpPr/>
              <p:nvPr/>
            </p:nvSpPr>
            <p:spPr>
              <a:xfrm>
                <a:off x="838200" y="4881110"/>
                <a:ext cx="7534275" cy="7684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ja-JP" altLang="en-US" smtClean="0">
                          <a:latin typeface="Cambria Math" panose="02040503050406030204" pitchFamily="18" charset="0"/>
                        </a:rPr>
                        <m:t>I</m:t>
                      </m:r>
                      <m:r>
                        <m:rPr>
                          <m:sty m:val="p"/>
                        </m:rPr>
                        <a:rPr lang="ja-JP" altLang="en-US" i="0">
                          <a:latin typeface="Cambria Math" panose="02040503050406030204" pitchFamily="18" charset="0"/>
                        </a:rPr>
                        <m:t>nteroceptive</m:t>
                      </m:r>
                      <m:r>
                        <a:rPr lang="ja-JP" altLang="en-US" i="0">
                          <a:latin typeface="Cambria Math" panose="02040503050406030204" pitchFamily="18" charset="0"/>
                        </a:rPr>
                        <m:t> </m:t>
                      </m:r>
                      <m:r>
                        <m:rPr>
                          <m:sty m:val="p"/>
                        </m:rPr>
                        <a:rPr lang="ja-JP" altLang="en-US" i="0">
                          <a:latin typeface="Cambria Math" panose="02040503050406030204" pitchFamily="18" charset="0"/>
                        </a:rPr>
                        <m:t>accuracy</m:t>
                      </m:r>
                      <m:r>
                        <a:rPr lang="ja-JP" altLang="en-US" i="0">
                          <a:latin typeface="Cambria Math" panose="02040503050406030204" pitchFamily="18" charset="0"/>
                        </a:rPr>
                        <m:t> </m:t>
                      </m:r>
                      <m:r>
                        <m:rPr>
                          <m:sty m:val="p"/>
                        </m:rPr>
                        <a:rPr lang="ja-JP" altLang="en-US" i="0">
                          <a:latin typeface="Cambria Math" panose="02040503050406030204" pitchFamily="18" charset="0"/>
                        </a:rPr>
                        <m:t>score</m:t>
                      </m:r>
                      <m:r>
                        <a:rPr lang="ja-JP" altLang="en-US" i="0">
                          <a:latin typeface="Cambria Math" panose="02040503050406030204" pitchFamily="18" charset="0"/>
                        </a:rPr>
                        <m:t>=1−</m:t>
                      </m:r>
                      <m:f>
                        <m:fPr>
                          <m:ctrlPr>
                            <a:rPr lang="ja-JP" altLang="en-US" i="1">
                              <a:latin typeface="Cambria Math" panose="02040503050406030204" pitchFamily="18" charset="0"/>
                            </a:rPr>
                          </m:ctrlPr>
                        </m:fPr>
                        <m:num>
                          <m:d>
                            <m:dPr>
                              <m:begChr m:val="|"/>
                              <m:endChr m:val="|"/>
                              <m:ctrlPr>
                                <a:rPr lang="ja-JP" altLang="en-US" i="1">
                                  <a:latin typeface="Cambria Math" panose="02040503050406030204" pitchFamily="18" charset="0"/>
                                </a:rPr>
                              </m:ctrlPr>
                            </m:dPr>
                            <m:e>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𝑟𝑒𝑎𝑙</m:t>
                                  </m:r>
                                </m:sub>
                              </m:sSub>
                              <m:r>
                                <a:rPr lang="ja-JP" altLang="en-US" i="0">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𝑟𝑒𝑝𝑜𝑟𝑡𝑒𝑑</m:t>
                                  </m:r>
                                </m:sub>
                              </m:sSub>
                            </m:e>
                          </m:d>
                        </m:num>
                        <m:den>
                          <m:f>
                            <m:fPr>
                              <m:type m:val="lin"/>
                              <m:ctrlPr>
                                <a:rPr lang="ja-JP" altLang="en-US" i="1">
                                  <a:latin typeface="Cambria Math" panose="02040503050406030204" pitchFamily="18" charset="0"/>
                                </a:rPr>
                              </m:ctrlPr>
                            </m:fPr>
                            <m:num>
                              <m:d>
                                <m:dPr>
                                  <m:ctrlPr>
                                    <a:rPr lang="ja-JP" altLang="en-US" i="1">
                                      <a:latin typeface="Cambria Math" panose="02040503050406030204" pitchFamily="18" charset="0"/>
                                    </a:rPr>
                                  </m:ctrlPr>
                                </m:dPr>
                                <m:e>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𝑟𝑒𝑎𝑙</m:t>
                                      </m:r>
                                    </m:sub>
                                  </m:sSub>
                                  <m:r>
                                    <a:rPr lang="ja-JP" altLang="en-US" i="0">
                                      <a:latin typeface="Cambria Math" panose="02040503050406030204" pitchFamily="18" charset="0"/>
                                    </a:rPr>
                                    <m:t>+</m:t>
                                  </m:r>
                                  <m:sSub>
                                    <m:sSubPr>
                                      <m:ctrlPr>
                                        <a:rPr lang="ja-JP" altLang="en-US" i="1">
                                          <a:latin typeface="Cambria Math" panose="02040503050406030204" pitchFamily="18" charset="0"/>
                                        </a:rPr>
                                      </m:ctrlPr>
                                    </m:sSubPr>
                                    <m:e>
                                      <m:r>
                                        <a:rPr lang="ja-JP" altLang="en-US" i="1">
                                          <a:latin typeface="Cambria Math" panose="02040503050406030204" pitchFamily="18" charset="0"/>
                                        </a:rPr>
                                        <m:t>𝑛𝑏𝑒𝑎𝑡</m:t>
                                      </m:r>
                                    </m:e>
                                    <m:sub>
                                      <m:r>
                                        <a:rPr lang="ja-JP" altLang="en-US" i="1">
                                          <a:latin typeface="Cambria Math" panose="02040503050406030204" pitchFamily="18" charset="0"/>
                                        </a:rPr>
                                        <m:t>𝑟𝑒𝑝𝑜𝑟𝑡𝑒𝑑</m:t>
                                      </m:r>
                                    </m:sub>
                                  </m:sSub>
                                </m:e>
                              </m:d>
                            </m:num>
                            <m:den>
                              <m:r>
                                <a:rPr lang="ja-JP" altLang="en-US" i="0">
                                  <a:latin typeface="Cambria Math" panose="02040503050406030204" pitchFamily="18" charset="0"/>
                                </a:rPr>
                                <m:t>2</m:t>
                              </m:r>
                            </m:den>
                          </m:f>
                        </m:den>
                      </m:f>
                    </m:oMath>
                  </m:oMathPara>
                </a14:m>
                <a:endParaRPr lang="ja-JP" altLang="en-US" dirty="0"/>
              </a:p>
            </p:txBody>
          </p:sp>
        </mc:Choice>
        <mc:Fallback xmlns="">
          <p:sp>
            <p:nvSpPr>
              <p:cNvPr id="10" name="正方形/長方形 9">
                <a:extLst>
                  <a:ext uri="{FF2B5EF4-FFF2-40B4-BE49-F238E27FC236}">
                    <a16:creationId xmlns:a16="http://schemas.microsoft.com/office/drawing/2014/main" id="{6AC02EA3-234A-475D-A91B-7FE8CEF2063A}"/>
                  </a:ext>
                </a:extLst>
              </p:cNvPr>
              <p:cNvSpPr>
                <a:spLocks noRot="1" noChangeAspect="1" noMove="1" noResize="1" noEditPoints="1" noAdjustHandles="1" noChangeArrowheads="1" noChangeShapeType="1" noTextEdit="1"/>
              </p:cNvSpPr>
              <p:nvPr/>
            </p:nvSpPr>
            <p:spPr>
              <a:xfrm>
                <a:off x="838200" y="4881110"/>
                <a:ext cx="7534275" cy="768480"/>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540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kumimoji="1" lang="ja-JP" altLang="en-US" dirty="0">
                <a:latin typeface="游ゴシック" panose="020B0400000000000000" pitchFamily="50" charset="-128"/>
                <a:ea typeface="游ゴシック" panose="020B0400000000000000" pitchFamily="50" charset="-128"/>
              </a:rPr>
              <a:t>実験方法（刺激）</a:t>
            </a:r>
          </a:p>
        </p:txBody>
      </p:sp>
      <p:sp>
        <p:nvSpPr>
          <p:cNvPr id="5" name="コンテンツ プレースホルダー 2">
            <a:extLst>
              <a:ext uri="{FF2B5EF4-FFF2-40B4-BE49-F238E27FC236}">
                <a16:creationId xmlns:a16="http://schemas.microsoft.com/office/drawing/2014/main" id="{D15E9E84-1911-423F-AC0A-47B48FE7293E}"/>
              </a:ext>
            </a:extLst>
          </p:cNvPr>
          <p:cNvSpPr txBox="1">
            <a:spLocks/>
          </p:cNvSpPr>
          <p:nvPr/>
        </p:nvSpPr>
        <p:spPr>
          <a:xfrm>
            <a:off x="838200" y="1917984"/>
            <a:ext cx="5244733" cy="44408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latin typeface="游ゴシック" panose="020B0400000000000000" pitchFamily="50" charset="-128"/>
                <a:ea typeface="游ゴシック" panose="020B0400000000000000" pitchFamily="50" charset="-128"/>
              </a:rPr>
              <a:t>京都大学こころの未来研究所</a:t>
            </a:r>
            <a:r>
              <a:rPr lang="en-US" altLang="ja-JP" sz="2000" dirty="0">
                <a:latin typeface="游ゴシック" panose="020B0400000000000000" pitchFamily="50" charset="-128"/>
                <a:ea typeface="游ゴシック" panose="020B0400000000000000" pitchFamily="50" charset="-128"/>
              </a:rPr>
              <a:t>			</a:t>
            </a:r>
            <a:r>
              <a:rPr lang="ja-JP" altLang="en-US" sz="2000" dirty="0">
                <a:latin typeface="游ゴシック" panose="020B0400000000000000" pitchFamily="50" charset="-128"/>
                <a:ea typeface="游ゴシック" panose="020B0400000000000000" pitchFamily="50" charset="-128"/>
              </a:rPr>
              <a:t>表情画像データベース</a:t>
            </a:r>
            <a:r>
              <a:rPr lang="en-US" altLang="ja-JP" sz="2000" dirty="0">
                <a:latin typeface="游ゴシック" panose="020B0400000000000000" pitchFamily="50" charset="-128"/>
                <a:ea typeface="游ゴシック" panose="020B0400000000000000" pitchFamily="50" charset="-128"/>
              </a:rPr>
              <a:t>2013</a:t>
            </a:r>
          </a:p>
          <a:p>
            <a:endParaRPr lang="en-US" altLang="ja-JP" sz="2000" dirty="0">
              <a:latin typeface="游ゴシック" panose="020B0400000000000000" pitchFamily="50" charset="-128"/>
              <a:ea typeface="游ゴシック" panose="020B0400000000000000" pitchFamily="50" charset="-128"/>
            </a:endParaRPr>
          </a:p>
          <a:p>
            <a:r>
              <a:rPr lang="ja-JP" altLang="en-US" sz="2000" dirty="0">
                <a:latin typeface="游ゴシック" panose="020B0400000000000000" pitchFamily="50" charset="-128"/>
                <a:ea typeface="游ゴシック" panose="020B0400000000000000" pitchFamily="50" charset="-128"/>
              </a:rPr>
              <a:t>幸福・怒り表情</a:t>
            </a:r>
            <a:endParaRPr lang="en-US" altLang="ja-JP" sz="2000" dirty="0">
              <a:latin typeface="游ゴシック" panose="020B0400000000000000" pitchFamily="50" charset="-128"/>
              <a:ea typeface="游ゴシック" panose="020B0400000000000000" pitchFamily="50" charset="-128"/>
            </a:endParaRPr>
          </a:p>
          <a:p>
            <a:r>
              <a:rPr lang="en-US" altLang="ja-JP" sz="2000" dirty="0">
                <a:latin typeface="游ゴシック" panose="020B0400000000000000" pitchFamily="50" charset="-128"/>
                <a:ea typeface="游ゴシック" panose="020B0400000000000000" pitchFamily="50" charset="-128"/>
              </a:rPr>
              <a:t>6</a:t>
            </a:r>
            <a:r>
              <a:rPr lang="ja-JP" altLang="en-US" sz="2000" dirty="0">
                <a:latin typeface="游ゴシック" panose="020B0400000000000000" pitchFamily="50" charset="-128"/>
                <a:ea typeface="游ゴシック" panose="020B0400000000000000" pitchFamily="50" charset="-128"/>
              </a:rPr>
              <a:t>名（男性</a:t>
            </a:r>
            <a:r>
              <a:rPr lang="en-US" altLang="ja-JP" sz="2000" dirty="0">
                <a:latin typeface="游ゴシック" panose="020B0400000000000000" pitchFamily="50" charset="-128"/>
                <a:ea typeface="游ゴシック" panose="020B0400000000000000" pitchFamily="50" charset="-128"/>
              </a:rPr>
              <a:t>3</a:t>
            </a:r>
            <a:r>
              <a:rPr lang="ja-JP" altLang="en-US" sz="2000" dirty="0">
                <a:latin typeface="游ゴシック" panose="020B0400000000000000" pitchFamily="50" charset="-128"/>
                <a:ea typeface="游ゴシック" panose="020B0400000000000000" pitchFamily="50" charset="-128"/>
              </a:rPr>
              <a:t>名，女性</a:t>
            </a:r>
            <a:r>
              <a:rPr lang="en-US" altLang="ja-JP" sz="2000" dirty="0">
                <a:latin typeface="游ゴシック" panose="020B0400000000000000" pitchFamily="50" charset="-128"/>
                <a:ea typeface="游ゴシック" panose="020B0400000000000000" pitchFamily="50" charset="-128"/>
              </a:rPr>
              <a:t>3</a:t>
            </a:r>
            <a:r>
              <a:rPr lang="ja-JP" altLang="en-US" sz="2000" dirty="0">
                <a:latin typeface="游ゴシック" panose="020B0400000000000000" pitchFamily="50" charset="-128"/>
                <a:ea typeface="游ゴシック" panose="020B0400000000000000" pitchFamily="50" charset="-128"/>
              </a:rPr>
              <a:t>名）</a:t>
            </a:r>
            <a:endParaRPr lang="en-US" altLang="ja-JP" sz="2000" dirty="0">
              <a:latin typeface="游ゴシック" panose="020B0400000000000000" pitchFamily="50" charset="-128"/>
              <a:ea typeface="游ゴシック" panose="020B0400000000000000" pitchFamily="50" charset="-128"/>
            </a:endParaRPr>
          </a:p>
          <a:p>
            <a:r>
              <a:rPr lang="ja-JP" altLang="en-US" sz="2000" dirty="0">
                <a:latin typeface="游ゴシック" panose="020B0400000000000000" pitchFamily="50" charset="-128"/>
                <a:ea typeface="游ゴシック" panose="020B0400000000000000" pitchFamily="50" charset="-128"/>
              </a:rPr>
              <a:t>無表情との間で，</a:t>
            </a:r>
            <a:r>
              <a:rPr lang="en-US" altLang="ja-JP" sz="2000" dirty="0">
                <a:latin typeface="游ゴシック" panose="020B0400000000000000" pitchFamily="50" charset="-128"/>
                <a:ea typeface="游ゴシック" panose="020B0400000000000000" pitchFamily="50" charset="-128"/>
              </a:rPr>
              <a:t>0%, 20%, 40%, 60%</a:t>
            </a:r>
            <a:r>
              <a:rPr lang="ja-JP" altLang="en-US" sz="2000" dirty="0">
                <a:latin typeface="游ゴシック" panose="020B0400000000000000" pitchFamily="50" charset="-128"/>
                <a:ea typeface="游ゴシック" panose="020B0400000000000000" pitchFamily="50" charset="-128"/>
              </a:rPr>
              <a:t>の</a:t>
            </a:r>
            <a:r>
              <a:rPr lang="en-US" altLang="ja-JP" sz="2000" dirty="0">
                <a:latin typeface="游ゴシック" panose="020B0400000000000000" pitchFamily="50" charset="-128"/>
                <a:ea typeface="游ゴシック" panose="020B0400000000000000" pitchFamily="50" charset="-128"/>
              </a:rPr>
              <a:t>4</a:t>
            </a:r>
            <a:r>
              <a:rPr lang="ja-JP" altLang="en-US" sz="2000" dirty="0">
                <a:latin typeface="游ゴシック" panose="020B0400000000000000" pitchFamily="50" charset="-128"/>
                <a:ea typeface="游ゴシック" panose="020B0400000000000000" pitchFamily="50" charset="-128"/>
              </a:rPr>
              <a:t>段階でモーフィング</a:t>
            </a:r>
            <a:endParaRPr lang="en-US" altLang="ja-JP" sz="2000" dirty="0">
              <a:latin typeface="游ゴシック" panose="020B0400000000000000" pitchFamily="50" charset="-128"/>
              <a:ea typeface="游ゴシック" panose="020B0400000000000000" pitchFamily="50" charset="-128"/>
            </a:endParaRPr>
          </a:p>
          <a:p>
            <a:r>
              <a:rPr lang="en-US" altLang="ja-JP" sz="2000" dirty="0">
                <a:latin typeface="游ゴシック" panose="020B0400000000000000" pitchFamily="50" charset="-128"/>
                <a:ea typeface="游ゴシック" panose="020B0400000000000000" pitchFamily="50" charset="-128"/>
              </a:rPr>
              <a:t>14.4cm×18.0cm(6.8deg×8.5deg)</a:t>
            </a:r>
          </a:p>
          <a:p>
            <a:r>
              <a:rPr lang="en-US" altLang="ja-JP" sz="2000" dirty="0">
                <a:latin typeface="游ゴシック" panose="020B0400000000000000" pitchFamily="50" charset="-128"/>
                <a:ea typeface="游ゴシック" panose="020B0400000000000000" pitchFamily="50" charset="-128"/>
              </a:rPr>
              <a:t>42</a:t>
            </a:r>
            <a:r>
              <a:rPr lang="ja-JP" altLang="en-US" sz="2000" dirty="0">
                <a:latin typeface="游ゴシック" panose="020B0400000000000000" pitchFamily="50" charset="-128"/>
                <a:ea typeface="游ゴシック" panose="020B0400000000000000" pitchFamily="50" charset="-128"/>
              </a:rPr>
              <a:t>種類</a:t>
            </a:r>
            <a:r>
              <a:rPr lang="en-US" altLang="ja-JP" sz="2000" dirty="0">
                <a:latin typeface="游ゴシック" panose="020B0400000000000000" pitchFamily="50" charset="-128"/>
                <a:ea typeface="游ゴシック" panose="020B0400000000000000" pitchFamily="50" charset="-128"/>
              </a:rPr>
              <a:t>×</a:t>
            </a:r>
            <a:r>
              <a:rPr lang="ja-JP" altLang="en-US" sz="2000" dirty="0">
                <a:latin typeface="游ゴシック" panose="020B0400000000000000" pitchFamily="50" charset="-128"/>
                <a:ea typeface="游ゴシック" panose="020B0400000000000000" pitchFamily="50" charset="-128"/>
              </a:rPr>
              <a:t>繰り返し</a:t>
            </a:r>
            <a:r>
              <a:rPr lang="en-US" altLang="ja-JP" sz="2000" dirty="0">
                <a:latin typeface="游ゴシック" panose="020B0400000000000000" pitchFamily="50" charset="-128"/>
                <a:ea typeface="游ゴシック" panose="020B0400000000000000" pitchFamily="50" charset="-128"/>
              </a:rPr>
              <a:t>2</a:t>
            </a:r>
            <a:r>
              <a:rPr lang="ja-JP" altLang="en-US" sz="2000" dirty="0">
                <a:latin typeface="游ゴシック" panose="020B0400000000000000" pitchFamily="50" charset="-128"/>
                <a:ea typeface="游ゴシック" panose="020B0400000000000000" pitchFamily="50" charset="-128"/>
              </a:rPr>
              <a:t>回＝</a:t>
            </a:r>
            <a:r>
              <a:rPr lang="en-US" altLang="ja-JP" sz="2000" dirty="0">
                <a:latin typeface="游ゴシック" panose="020B0400000000000000" pitchFamily="50" charset="-128"/>
                <a:ea typeface="游ゴシック" panose="020B0400000000000000" pitchFamily="50" charset="-128"/>
              </a:rPr>
              <a:t>84</a:t>
            </a:r>
            <a:r>
              <a:rPr lang="ja-JP" altLang="en-US" sz="2000" dirty="0">
                <a:latin typeface="游ゴシック" panose="020B0400000000000000" pitchFamily="50" charset="-128"/>
                <a:ea typeface="游ゴシック" panose="020B0400000000000000" pitchFamily="50" charset="-128"/>
              </a:rPr>
              <a:t>試行</a:t>
            </a:r>
            <a:endParaRPr lang="en-US" altLang="ja-JP" sz="2000" dirty="0">
              <a:latin typeface="游ゴシック" panose="020B0400000000000000" pitchFamily="50" charset="-128"/>
              <a:ea typeface="游ゴシック" panose="020B0400000000000000" pitchFamily="50" charset="-128"/>
            </a:endParaRPr>
          </a:p>
        </p:txBody>
      </p:sp>
      <p:grpSp>
        <p:nvGrpSpPr>
          <p:cNvPr id="3" name="グループ化 2">
            <a:extLst>
              <a:ext uri="{FF2B5EF4-FFF2-40B4-BE49-F238E27FC236}">
                <a16:creationId xmlns:a16="http://schemas.microsoft.com/office/drawing/2014/main" id="{1882C194-B4DB-408F-A515-2235A91CB1E0}"/>
              </a:ext>
            </a:extLst>
          </p:cNvPr>
          <p:cNvGrpSpPr/>
          <p:nvPr/>
        </p:nvGrpSpPr>
        <p:grpSpPr>
          <a:xfrm>
            <a:off x="6160462" y="2286001"/>
            <a:ext cx="5219035" cy="3310902"/>
            <a:chOff x="5925154" y="2734800"/>
            <a:chExt cx="4868624" cy="3088605"/>
          </a:xfrm>
        </p:grpSpPr>
        <p:sp>
          <p:nvSpPr>
            <p:cNvPr id="7" name="テキスト ボックス 6">
              <a:extLst>
                <a:ext uri="{FF2B5EF4-FFF2-40B4-BE49-F238E27FC236}">
                  <a16:creationId xmlns:a16="http://schemas.microsoft.com/office/drawing/2014/main" id="{3EDAD040-1BBC-4B5C-873A-92D9EFC3DCD8}"/>
                </a:ext>
              </a:extLst>
            </p:cNvPr>
            <p:cNvSpPr txBox="1"/>
            <p:nvPr/>
          </p:nvSpPr>
          <p:spPr>
            <a:xfrm>
              <a:off x="6585175" y="4089138"/>
              <a:ext cx="744139" cy="373246"/>
            </a:xfrm>
            <a:prstGeom prst="rect">
              <a:avLst/>
            </a:prstGeom>
            <a:noFill/>
          </p:spPr>
          <p:txBody>
            <a:bodyPr wrap="square" rtlCol="0">
              <a:spAutoFit/>
            </a:bodyPr>
            <a:lstStyle/>
            <a:p>
              <a:pPr algn="ctr"/>
              <a:r>
                <a:rPr kumimoji="1" lang="en-US" altLang="ja-JP" sz="2000" dirty="0"/>
                <a:t>0%</a:t>
              </a:r>
              <a:endParaRPr kumimoji="1" lang="ja-JP" altLang="en-US" sz="2000" dirty="0"/>
            </a:p>
          </p:txBody>
        </p:sp>
        <p:sp>
          <p:nvSpPr>
            <p:cNvPr id="8" name="テキスト ボックス 7">
              <a:extLst>
                <a:ext uri="{FF2B5EF4-FFF2-40B4-BE49-F238E27FC236}">
                  <a16:creationId xmlns:a16="http://schemas.microsoft.com/office/drawing/2014/main" id="{310B1F96-9E49-4B75-BFD0-EA3A267504CB}"/>
                </a:ext>
              </a:extLst>
            </p:cNvPr>
            <p:cNvSpPr txBox="1"/>
            <p:nvPr/>
          </p:nvSpPr>
          <p:spPr>
            <a:xfrm>
              <a:off x="7698492" y="4089138"/>
              <a:ext cx="744139" cy="373246"/>
            </a:xfrm>
            <a:prstGeom prst="rect">
              <a:avLst/>
            </a:prstGeom>
            <a:noFill/>
          </p:spPr>
          <p:txBody>
            <a:bodyPr wrap="square" rtlCol="0">
              <a:spAutoFit/>
            </a:bodyPr>
            <a:lstStyle/>
            <a:p>
              <a:pPr algn="ctr"/>
              <a:r>
                <a:rPr kumimoji="1" lang="en-US" altLang="ja-JP" sz="2000" dirty="0"/>
                <a:t>20%</a:t>
              </a:r>
              <a:endParaRPr kumimoji="1" lang="ja-JP" altLang="en-US" sz="2000" dirty="0"/>
            </a:p>
          </p:txBody>
        </p:sp>
        <p:sp>
          <p:nvSpPr>
            <p:cNvPr id="9" name="テキスト ボックス 8">
              <a:extLst>
                <a:ext uri="{FF2B5EF4-FFF2-40B4-BE49-F238E27FC236}">
                  <a16:creationId xmlns:a16="http://schemas.microsoft.com/office/drawing/2014/main" id="{8A51975D-771C-4A90-ADDF-54DB65BFA88A}"/>
                </a:ext>
              </a:extLst>
            </p:cNvPr>
            <p:cNvSpPr txBox="1"/>
            <p:nvPr/>
          </p:nvSpPr>
          <p:spPr>
            <a:xfrm>
              <a:off x="8811809" y="4089138"/>
              <a:ext cx="744139" cy="373246"/>
            </a:xfrm>
            <a:prstGeom prst="rect">
              <a:avLst/>
            </a:prstGeom>
            <a:noFill/>
          </p:spPr>
          <p:txBody>
            <a:bodyPr wrap="square" rtlCol="0">
              <a:spAutoFit/>
            </a:bodyPr>
            <a:lstStyle/>
            <a:p>
              <a:pPr algn="ctr"/>
              <a:r>
                <a:rPr lang="en-US" altLang="ja-JP" sz="2000" dirty="0"/>
                <a:t>4</a:t>
              </a:r>
              <a:r>
                <a:rPr kumimoji="1" lang="en-US" altLang="ja-JP" sz="2000" dirty="0"/>
                <a:t>0%</a:t>
              </a:r>
              <a:endParaRPr kumimoji="1" lang="ja-JP" altLang="en-US" sz="2000" dirty="0"/>
            </a:p>
          </p:txBody>
        </p:sp>
        <p:sp>
          <p:nvSpPr>
            <p:cNvPr id="11" name="テキスト ボックス 10">
              <a:extLst>
                <a:ext uri="{FF2B5EF4-FFF2-40B4-BE49-F238E27FC236}">
                  <a16:creationId xmlns:a16="http://schemas.microsoft.com/office/drawing/2014/main" id="{A1398078-BA11-47E3-9742-0434CE3F7F5F}"/>
                </a:ext>
              </a:extLst>
            </p:cNvPr>
            <p:cNvSpPr txBox="1"/>
            <p:nvPr/>
          </p:nvSpPr>
          <p:spPr>
            <a:xfrm>
              <a:off x="9925127" y="4089138"/>
              <a:ext cx="744139" cy="373246"/>
            </a:xfrm>
            <a:prstGeom prst="rect">
              <a:avLst/>
            </a:prstGeom>
            <a:noFill/>
          </p:spPr>
          <p:txBody>
            <a:bodyPr wrap="square" rtlCol="0">
              <a:spAutoFit/>
            </a:bodyPr>
            <a:lstStyle/>
            <a:p>
              <a:pPr algn="ctr"/>
              <a:r>
                <a:rPr kumimoji="1" lang="en-US" altLang="ja-JP" sz="2000" dirty="0"/>
                <a:t>60%</a:t>
              </a:r>
              <a:endParaRPr kumimoji="1" lang="ja-JP" altLang="en-US" sz="2000" dirty="0"/>
            </a:p>
          </p:txBody>
        </p:sp>
        <p:pic>
          <p:nvPicPr>
            <p:cNvPr id="12" name="図 11">
              <a:extLst>
                <a:ext uri="{FF2B5EF4-FFF2-40B4-BE49-F238E27FC236}">
                  <a16:creationId xmlns:a16="http://schemas.microsoft.com/office/drawing/2014/main" id="{78EE693C-47A1-40FE-9951-22DDA520E2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60662" y="2734800"/>
              <a:ext cx="993165" cy="1239815"/>
            </a:xfrm>
            <a:prstGeom prst="rect">
              <a:avLst/>
            </a:prstGeom>
          </p:spPr>
        </p:pic>
        <p:pic>
          <p:nvPicPr>
            <p:cNvPr id="13" name="図 12">
              <a:extLst>
                <a:ext uri="{FF2B5EF4-FFF2-40B4-BE49-F238E27FC236}">
                  <a16:creationId xmlns:a16="http://schemas.microsoft.com/office/drawing/2014/main" id="{27CD4511-5F6F-4905-81E1-B678E0C51B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3981" y="2734802"/>
              <a:ext cx="993163" cy="1239814"/>
            </a:xfrm>
            <a:prstGeom prst="rect">
              <a:avLst/>
            </a:prstGeom>
          </p:spPr>
        </p:pic>
        <p:pic>
          <p:nvPicPr>
            <p:cNvPr id="14" name="図 13">
              <a:extLst>
                <a:ext uri="{FF2B5EF4-FFF2-40B4-BE49-F238E27FC236}">
                  <a16:creationId xmlns:a16="http://schemas.microsoft.com/office/drawing/2014/main" id="{3C1626AD-157F-4455-85F8-4BDE96B049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87298" y="2734804"/>
              <a:ext cx="993163" cy="1239814"/>
            </a:xfrm>
            <a:prstGeom prst="rect">
              <a:avLst/>
            </a:prstGeom>
          </p:spPr>
        </p:pic>
        <p:pic>
          <p:nvPicPr>
            <p:cNvPr id="15" name="図 14">
              <a:extLst>
                <a:ext uri="{FF2B5EF4-FFF2-40B4-BE49-F238E27FC236}">
                  <a16:creationId xmlns:a16="http://schemas.microsoft.com/office/drawing/2014/main" id="{5DF3DCB9-2E56-431B-A8A0-02042CEBD98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800615" y="2734804"/>
              <a:ext cx="993163" cy="1239814"/>
            </a:xfrm>
            <a:prstGeom prst="rect">
              <a:avLst/>
            </a:prstGeom>
          </p:spPr>
        </p:pic>
        <p:pic>
          <p:nvPicPr>
            <p:cNvPr id="16" name="図 15">
              <a:extLst>
                <a:ext uri="{FF2B5EF4-FFF2-40B4-BE49-F238E27FC236}">
                  <a16:creationId xmlns:a16="http://schemas.microsoft.com/office/drawing/2014/main" id="{7E58C7F0-2039-439E-B86F-E1EB4778D25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60663" y="4583590"/>
              <a:ext cx="993162" cy="1239815"/>
            </a:xfrm>
            <a:prstGeom prst="rect">
              <a:avLst/>
            </a:prstGeom>
          </p:spPr>
        </p:pic>
        <p:pic>
          <p:nvPicPr>
            <p:cNvPr id="17" name="図 16">
              <a:extLst>
                <a:ext uri="{FF2B5EF4-FFF2-40B4-BE49-F238E27FC236}">
                  <a16:creationId xmlns:a16="http://schemas.microsoft.com/office/drawing/2014/main" id="{16C4C9A2-0686-45C2-8013-853D1C1E8A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73980" y="4583590"/>
              <a:ext cx="993162" cy="1239815"/>
            </a:xfrm>
            <a:prstGeom prst="rect">
              <a:avLst/>
            </a:prstGeom>
          </p:spPr>
        </p:pic>
        <p:pic>
          <p:nvPicPr>
            <p:cNvPr id="18" name="図 17">
              <a:extLst>
                <a:ext uri="{FF2B5EF4-FFF2-40B4-BE49-F238E27FC236}">
                  <a16:creationId xmlns:a16="http://schemas.microsoft.com/office/drawing/2014/main" id="{67C14B1C-96ED-4A8D-ACE5-BF48C23B430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87297" y="4583590"/>
              <a:ext cx="993162" cy="1239815"/>
            </a:xfrm>
            <a:prstGeom prst="rect">
              <a:avLst/>
            </a:prstGeom>
          </p:spPr>
        </p:pic>
        <p:pic>
          <p:nvPicPr>
            <p:cNvPr id="19" name="図 18">
              <a:extLst>
                <a:ext uri="{FF2B5EF4-FFF2-40B4-BE49-F238E27FC236}">
                  <a16:creationId xmlns:a16="http://schemas.microsoft.com/office/drawing/2014/main" id="{56A68B10-E29D-4393-A9A2-18DAA6D7E0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00615" y="4583590"/>
              <a:ext cx="993162" cy="1239815"/>
            </a:xfrm>
            <a:prstGeom prst="rect">
              <a:avLst/>
            </a:prstGeom>
          </p:spPr>
        </p:pic>
        <p:sp>
          <p:nvSpPr>
            <p:cNvPr id="20" name="テキスト ボックス 19">
              <a:extLst>
                <a:ext uri="{FF2B5EF4-FFF2-40B4-BE49-F238E27FC236}">
                  <a16:creationId xmlns:a16="http://schemas.microsoft.com/office/drawing/2014/main" id="{8A1C04FF-D7BF-496A-9903-A112834726D4}"/>
                </a:ext>
              </a:extLst>
            </p:cNvPr>
            <p:cNvSpPr txBox="1"/>
            <p:nvPr/>
          </p:nvSpPr>
          <p:spPr>
            <a:xfrm>
              <a:off x="5925154" y="2807913"/>
              <a:ext cx="459380" cy="1183266"/>
            </a:xfrm>
            <a:prstGeom prst="rect">
              <a:avLst/>
            </a:prstGeom>
            <a:noFill/>
          </p:spPr>
          <p:txBody>
            <a:bodyPr vert="eaVert" wrap="square" rtlCol="0">
              <a:spAutoFit/>
            </a:bodyPr>
            <a:lstStyle/>
            <a:p>
              <a:pPr algn="ctr"/>
              <a:r>
                <a:rPr kumimoji="1" lang="ja-JP" altLang="en-US" sz="2000" dirty="0"/>
                <a:t>幸福表情</a:t>
              </a:r>
            </a:p>
          </p:txBody>
        </p:sp>
        <p:sp>
          <p:nvSpPr>
            <p:cNvPr id="21" name="テキスト ボックス 20">
              <a:extLst>
                <a:ext uri="{FF2B5EF4-FFF2-40B4-BE49-F238E27FC236}">
                  <a16:creationId xmlns:a16="http://schemas.microsoft.com/office/drawing/2014/main" id="{7DCA0D27-637E-4442-AD54-445E37BEA2E3}"/>
                </a:ext>
              </a:extLst>
            </p:cNvPr>
            <p:cNvSpPr txBox="1"/>
            <p:nvPr/>
          </p:nvSpPr>
          <p:spPr>
            <a:xfrm>
              <a:off x="5925154" y="4611864"/>
              <a:ext cx="459380" cy="1183266"/>
            </a:xfrm>
            <a:prstGeom prst="rect">
              <a:avLst/>
            </a:prstGeom>
            <a:noFill/>
          </p:spPr>
          <p:txBody>
            <a:bodyPr vert="eaVert" wrap="square" rtlCol="0">
              <a:spAutoFit/>
            </a:bodyPr>
            <a:lstStyle/>
            <a:p>
              <a:pPr algn="ctr"/>
              <a:r>
                <a:rPr kumimoji="1" lang="ja-JP" altLang="en-US" sz="2000" dirty="0"/>
                <a:t>怒り表情</a:t>
              </a:r>
            </a:p>
          </p:txBody>
        </p:sp>
      </p:grpSp>
    </p:spTree>
    <p:extLst>
      <p:ext uri="{BB962C8B-B14F-4D97-AF65-F5344CB8AC3E}">
        <p14:creationId xmlns:p14="http://schemas.microsoft.com/office/powerpoint/2010/main" val="90012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正方形/長方形 30">
            <a:extLst>
              <a:ext uri="{FF2B5EF4-FFF2-40B4-BE49-F238E27FC236}">
                <a16:creationId xmlns:a16="http://schemas.microsoft.com/office/drawing/2014/main" id="{29792FAC-7A0C-416C-9D98-E7A77B864AD2}"/>
              </a:ext>
            </a:extLst>
          </p:cNvPr>
          <p:cNvSpPr/>
          <p:nvPr/>
        </p:nvSpPr>
        <p:spPr>
          <a:xfrm>
            <a:off x="1210679" y="1790286"/>
            <a:ext cx="3332630" cy="2234939"/>
          </a:xfrm>
          <a:prstGeom prst="rect">
            <a:avLst/>
          </a:prstGeom>
          <a:solidFill>
            <a:schemeClr val="tx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t>
            </a:r>
            <a:endParaRPr lang="en-US" altLang="ja-JP" dirty="0"/>
          </a:p>
          <a:p>
            <a:pPr algn="ctr"/>
            <a:endParaRPr kumimoji="1" lang="en-US" altLang="ja-JP" dirty="0"/>
          </a:p>
          <a:p>
            <a:pPr algn="ctr"/>
            <a:endParaRPr lang="en-US" altLang="ja-JP" dirty="0"/>
          </a:p>
          <a:p>
            <a:pPr algn="ctr"/>
            <a:endParaRPr kumimoji="1" lang="ja-JP" altLang="en-US" dirty="0"/>
          </a:p>
        </p:txBody>
      </p:sp>
      <p:grpSp>
        <p:nvGrpSpPr>
          <p:cNvPr id="10" name="グループ化 9">
            <a:extLst>
              <a:ext uri="{FF2B5EF4-FFF2-40B4-BE49-F238E27FC236}">
                <a16:creationId xmlns:a16="http://schemas.microsoft.com/office/drawing/2014/main" id="{D2643915-C0AE-4D30-ACC3-3F76614D7EB4}"/>
              </a:ext>
            </a:extLst>
          </p:cNvPr>
          <p:cNvGrpSpPr/>
          <p:nvPr/>
        </p:nvGrpSpPr>
        <p:grpSpPr>
          <a:xfrm>
            <a:off x="2920251" y="2623117"/>
            <a:ext cx="3332630" cy="2234939"/>
            <a:chOff x="4330015" y="2806661"/>
            <a:chExt cx="4060819" cy="2723279"/>
          </a:xfrm>
        </p:grpSpPr>
        <p:sp>
          <p:nvSpPr>
            <p:cNvPr id="26" name="正方形/長方形 25">
              <a:extLst>
                <a:ext uri="{FF2B5EF4-FFF2-40B4-BE49-F238E27FC236}">
                  <a16:creationId xmlns:a16="http://schemas.microsoft.com/office/drawing/2014/main" id="{B755E608-75D9-4A88-8A04-E18B616972AC}"/>
                </a:ext>
              </a:extLst>
            </p:cNvPr>
            <p:cNvSpPr/>
            <p:nvPr/>
          </p:nvSpPr>
          <p:spPr>
            <a:xfrm>
              <a:off x="4330015" y="2806661"/>
              <a:ext cx="4060819" cy="2723279"/>
            </a:xfrm>
            <a:prstGeom prst="rect">
              <a:avLst/>
            </a:prstGeom>
            <a:solidFill>
              <a:schemeClr val="tx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5" name="図 24">
              <a:extLst>
                <a:ext uri="{FF2B5EF4-FFF2-40B4-BE49-F238E27FC236}">
                  <a16:creationId xmlns:a16="http://schemas.microsoft.com/office/drawing/2014/main" id="{3B570284-2D67-4967-9E22-A96FDDE420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8102" y="2914770"/>
              <a:ext cx="1064644" cy="1329047"/>
            </a:xfrm>
            <a:prstGeom prst="rect">
              <a:avLst/>
            </a:prstGeom>
          </p:spPr>
        </p:pic>
      </p:grpSp>
      <p:grpSp>
        <p:nvGrpSpPr>
          <p:cNvPr id="6" name="グループ化 5">
            <a:extLst>
              <a:ext uri="{FF2B5EF4-FFF2-40B4-BE49-F238E27FC236}">
                <a16:creationId xmlns:a16="http://schemas.microsoft.com/office/drawing/2014/main" id="{64E48BFB-E8F4-4077-9229-8127C6BBE1D5}"/>
              </a:ext>
            </a:extLst>
          </p:cNvPr>
          <p:cNvGrpSpPr/>
          <p:nvPr/>
        </p:nvGrpSpPr>
        <p:grpSpPr>
          <a:xfrm>
            <a:off x="4629823" y="3455948"/>
            <a:ext cx="3332630" cy="2234939"/>
            <a:chOff x="1668537" y="1960731"/>
            <a:chExt cx="4060819" cy="2723279"/>
          </a:xfrm>
        </p:grpSpPr>
        <p:sp>
          <p:nvSpPr>
            <p:cNvPr id="4" name="正方形/長方形 3">
              <a:extLst>
                <a:ext uri="{FF2B5EF4-FFF2-40B4-BE49-F238E27FC236}">
                  <a16:creationId xmlns:a16="http://schemas.microsoft.com/office/drawing/2014/main" id="{E6C6846B-F77C-4CD0-8EB0-F374DB9F8BC6}"/>
                </a:ext>
              </a:extLst>
            </p:cNvPr>
            <p:cNvSpPr/>
            <p:nvPr/>
          </p:nvSpPr>
          <p:spPr>
            <a:xfrm>
              <a:off x="1668537" y="1960731"/>
              <a:ext cx="4060819" cy="2723279"/>
            </a:xfrm>
            <a:prstGeom prst="rect">
              <a:avLst/>
            </a:prstGeom>
            <a:solidFill>
              <a:schemeClr val="tx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4" name="図 23">
              <a:extLst>
                <a:ext uri="{FF2B5EF4-FFF2-40B4-BE49-F238E27FC236}">
                  <a16:creationId xmlns:a16="http://schemas.microsoft.com/office/drawing/2014/main" id="{05B0534E-594D-4266-9EE6-A888F185E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7211" y="2057089"/>
              <a:ext cx="1083469" cy="1352550"/>
            </a:xfrm>
            <a:prstGeom prst="rect">
              <a:avLst/>
            </a:prstGeom>
          </p:spPr>
        </p:pic>
      </p:grpSp>
      <p:sp>
        <p:nvSpPr>
          <p:cNvPr id="2" name="タイトル 1">
            <a:extLst>
              <a:ext uri="{FF2B5EF4-FFF2-40B4-BE49-F238E27FC236}">
                <a16:creationId xmlns:a16="http://schemas.microsoft.com/office/drawing/2014/main" id="{6EFD2D4B-912E-4D10-B9FC-32745BE9313F}"/>
              </a:ext>
            </a:extLst>
          </p:cNvPr>
          <p:cNvSpPr>
            <a:spLocks noGrp="1"/>
          </p:cNvSpPr>
          <p:nvPr>
            <p:ph type="title"/>
          </p:nvPr>
        </p:nvSpPr>
        <p:spPr/>
        <p:txBody>
          <a:bodyPr/>
          <a:lstStyle/>
          <a:p>
            <a:r>
              <a:rPr kumimoji="1" lang="ja-JP" altLang="en-US" dirty="0">
                <a:latin typeface="游ゴシック" panose="020B0400000000000000" pitchFamily="50" charset="-128"/>
                <a:ea typeface="游ゴシック" panose="020B0400000000000000" pitchFamily="50" charset="-128"/>
              </a:rPr>
              <a:t>実験方法（</a:t>
            </a:r>
            <a:r>
              <a:rPr lang="ja-JP" altLang="en-US" dirty="0">
                <a:latin typeface="游ゴシック" panose="020B0400000000000000" pitchFamily="50" charset="-128"/>
                <a:ea typeface="游ゴシック" panose="020B0400000000000000" pitchFamily="50" charset="-128"/>
              </a:rPr>
              <a:t>手続き</a:t>
            </a:r>
            <a:r>
              <a:rPr kumimoji="1" lang="ja-JP" altLang="en-US" dirty="0">
                <a:latin typeface="游ゴシック" panose="020B0400000000000000" pitchFamily="50" charset="-128"/>
                <a:ea typeface="游ゴシック" panose="020B0400000000000000" pitchFamily="50" charset="-128"/>
              </a:rPr>
              <a:t>）</a:t>
            </a:r>
          </a:p>
        </p:txBody>
      </p:sp>
      <p:grpSp>
        <p:nvGrpSpPr>
          <p:cNvPr id="29" name="グループ化 28">
            <a:extLst>
              <a:ext uri="{FF2B5EF4-FFF2-40B4-BE49-F238E27FC236}">
                <a16:creationId xmlns:a16="http://schemas.microsoft.com/office/drawing/2014/main" id="{603B644B-6ECC-4CF7-970E-896CDC6137F9}"/>
              </a:ext>
            </a:extLst>
          </p:cNvPr>
          <p:cNvGrpSpPr/>
          <p:nvPr/>
        </p:nvGrpSpPr>
        <p:grpSpPr>
          <a:xfrm>
            <a:off x="6339395" y="4288780"/>
            <a:ext cx="3332630" cy="2234939"/>
            <a:chOff x="7844050" y="3341246"/>
            <a:chExt cx="4060819" cy="2723279"/>
          </a:xfrm>
        </p:grpSpPr>
        <p:sp>
          <p:nvSpPr>
            <p:cNvPr id="28" name="正方形/長方形 27">
              <a:extLst>
                <a:ext uri="{FF2B5EF4-FFF2-40B4-BE49-F238E27FC236}">
                  <a16:creationId xmlns:a16="http://schemas.microsoft.com/office/drawing/2014/main" id="{1E289534-B705-4394-B356-95E4AB06DCD4}"/>
                </a:ext>
              </a:extLst>
            </p:cNvPr>
            <p:cNvSpPr/>
            <p:nvPr/>
          </p:nvSpPr>
          <p:spPr>
            <a:xfrm>
              <a:off x="7844050" y="3341246"/>
              <a:ext cx="4060819" cy="2723279"/>
            </a:xfrm>
            <a:prstGeom prst="rect">
              <a:avLst/>
            </a:prstGeom>
            <a:solidFill>
              <a:schemeClr val="tx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a:extLst>
                <a:ext uri="{FF2B5EF4-FFF2-40B4-BE49-F238E27FC236}">
                  <a16:creationId xmlns:a16="http://schemas.microsoft.com/office/drawing/2014/main" id="{FAB6DFB5-E0E7-4E67-A699-0B0FE805643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30134" y="5047160"/>
              <a:ext cx="2288650" cy="727020"/>
            </a:xfrm>
            <a:prstGeom prst="rect">
              <a:avLst/>
            </a:prstGeom>
            <a:noFill/>
            <a:ln>
              <a:noFill/>
            </a:ln>
          </p:spPr>
        </p:pic>
      </p:grpSp>
      <p:sp>
        <p:nvSpPr>
          <p:cNvPr id="33" name="テキスト ボックス 32">
            <a:extLst>
              <a:ext uri="{FF2B5EF4-FFF2-40B4-BE49-F238E27FC236}">
                <a16:creationId xmlns:a16="http://schemas.microsoft.com/office/drawing/2014/main" id="{729B966B-C65A-4BA6-AF5B-1A48D5F2EE7E}"/>
              </a:ext>
            </a:extLst>
          </p:cNvPr>
          <p:cNvSpPr txBox="1"/>
          <p:nvPr/>
        </p:nvSpPr>
        <p:spPr>
          <a:xfrm>
            <a:off x="4629823" y="1837370"/>
            <a:ext cx="1936749" cy="369332"/>
          </a:xfrm>
          <a:prstGeom prst="rect">
            <a:avLst/>
          </a:prstGeom>
          <a:noFill/>
        </p:spPr>
        <p:txBody>
          <a:bodyPr wrap="none" rtlCol="0">
            <a:spAutoFit/>
          </a:bodyPr>
          <a:lstStyle/>
          <a:p>
            <a:r>
              <a:rPr kumimoji="1" lang="en-US" altLang="ja-JP" dirty="0"/>
              <a:t>2000ms</a:t>
            </a:r>
            <a:r>
              <a:rPr kumimoji="1" lang="ja-JP" altLang="en-US" dirty="0"/>
              <a:t>，固視点</a:t>
            </a:r>
          </a:p>
        </p:txBody>
      </p:sp>
      <p:sp>
        <p:nvSpPr>
          <p:cNvPr id="34" name="テキスト ボックス 33">
            <a:extLst>
              <a:ext uri="{FF2B5EF4-FFF2-40B4-BE49-F238E27FC236}">
                <a16:creationId xmlns:a16="http://schemas.microsoft.com/office/drawing/2014/main" id="{E5AC7598-26E5-4A06-819C-4196526A8C1D}"/>
              </a:ext>
            </a:extLst>
          </p:cNvPr>
          <p:cNvSpPr txBox="1"/>
          <p:nvPr/>
        </p:nvSpPr>
        <p:spPr>
          <a:xfrm>
            <a:off x="6360896" y="2620402"/>
            <a:ext cx="2270173" cy="369332"/>
          </a:xfrm>
          <a:prstGeom prst="rect">
            <a:avLst/>
          </a:prstGeom>
          <a:noFill/>
        </p:spPr>
        <p:txBody>
          <a:bodyPr wrap="none" rtlCol="0">
            <a:spAutoFit/>
          </a:bodyPr>
          <a:lstStyle/>
          <a:p>
            <a:r>
              <a:rPr lang="en-US" altLang="ja-JP" dirty="0"/>
              <a:t>300</a:t>
            </a:r>
            <a:r>
              <a:rPr kumimoji="1" lang="en-US" altLang="ja-JP" dirty="0"/>
              <a:t>ms</a:t>
            </a:r>
            <a:r>
              <a:rPr kumimoji="1" lang="ja-JP" altLang="en-US" dirty="0"/>
              <a:t>，ターゲット</a:t>
            </a:r>
          </a:p>
        </p:txBody>
      </p:sp>
      <p:sp>
        <p:nvSpPr>
          <p:cNvPr id="35" name="テキスト ボックス 34">
            <a:extLst>
              <a:ext uri="{FF2B5EF4-FFF2-40B4-BE49-F238E27FC236}">
                <a16:creationId xmlns:a16="http://schemas.microsoft.com/office/drawing/2014/main" id="{1C936205-B5F8-4422-B8FE-C8CFD08CA610}"/>
              </a:ext>
            </a:extLst>
          </p:cNvPr>
          <p:cNvSpPr txBox="1"/>
          <p:nvPr/>
        </p:nvSpPr>
        <p:spPr>
          <a:xfrm>
            <a:off x="8130726" y="3455948"/>
            <a:ext cx="1808508" cy="369332"/>
          </a:xfrm>
          <a:prstGeom prst="rect">
            <a:avLst/>
          </a:prstGeom>
          <a:noFill/>
        </p:spPr>
        <p:txBody>
          <a:bodyPr wrap="none" rtlCol="0">
            <a:spAutoFit/>
          </a:bodyPr>
          <a:lstStyle/>
          <a:p>
            <a:r>
              <a:rPr lang="en-US" altLang="ja-JP" dirty="0"/>
              <a:t>700</a:t>
            </a:r>
            <a:r>
              <a:rPr kumimoji="1" lang="en-US" altLang="ja-JP" dirty="0"/>
              <a:t>ms</a:t>
            </a:r>
            <a:r>
              <a:rPr kumimoji="1" lang="ja-JP" altLang="en-US" dirty="0"/>
              <a:t>，マスク</a:t>
            </a:r>
          </a:p>
        </p:txBody>
      </p:sp>
      <p:cxnSp>
        <p:nvCxnSpPr>
          <p:cNvPr id="37" name="直線コネクタ 36">
            <a:extLst>
              <a:ext uri="{FF2B5EF4-FFF2-40B4-BE49-F238E27FC236}">
                <a16:creationId xmlns:a16="http://schemas.microsoft.com/office/drawing/2014/main" id="{BF938286-F200-4E0F-99A4-CC7F2CAB2174}"/>
              </a:ext>
            </a:extLst>
          </p:cNvPr>
          <p:cNvCxnSpPr>
            <a:cxnSpLocks/>
            <a:endCxn id="39" idx="1"/>
          </p:cNvCxnSpPr>
          <p:nvPr/>
        </p:nvCxnSpPr>
        <p:spPr>
          <a:xfrm flipV="1">
            <a:off x="8887793" y="5634996"/>
            <a:ext cx="1212574" cy="151403"/>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D34B0F8-DF5B-4B56-AFD3-D25A2DA4A1DA}"/>
              </a:ext>
            </a:extLst>
          </p:cNvPr>
          <p:cNvSpPr txBox="1"/>
          <p:nvPr/>
        </p:nvSpPr>
        <p:spPr>
          <a:xfrm>
            <a:off x="10100367" y="5450330"/>
            <a:ext cx="877163" cy="369332"/>
          </a:xfrm>
          <a:prstGeom prst="rect">
            <a:avLst/>
          </a:prstGeom>
          <a:noFill/>
        </p:spPr>
        <p:txBody>
          <a:bodyPr wrap="none" rtlCol="0">
            <a:spAutoFit/>
          </a:bodyPr>
          <a:lstStyle/>
          <a:p>
            <a:r>
              <a:rPr kumimoji="1" lang="ja-JP" altLang="en-US" dirty="0"/>
              <a:t>覚醒度</a:t>
            </a:r>
          </a:p>
        </p:txBody>
      </p:sp>
      <p:cxnSp>
        <p:nvCxnSpPr>
          <p:cNvPr id="40" name="直線コネクタ 39">
            <a:extLst>
              <a:ext uri="{FF2B5EF4-FFF2-40B4-BE49-F238E27FC236}">
                <a16:creationId xmlns:a16="http://schemas.microsoft.com/office/drawing/2014/main" id="{2DAFDC50-4C65-4A73-93C9-1383EB49FD3E}"/>
              </a:ext>
            </a:extLst>
          </p:cNvPr>
          <p:cNvCxnSpPr>
            <a:cxnSpLocks/>
            <a:endCxn id="44" idx="1"/>
          </p:cNvCxnSpPr>
          <p:nvPr/>
        </p:nvCxnSpPr>
        <p:spPr>
          <a:xfrm>
            <a:off x="8901376" y="6184348"/>
            <a:ext cx="1198991" cy="45363"/>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4D494B77-77FD-4744-ACF1-F383D67C4250}"/>
              </a:ext>
            </a:extLst>
          </p:cNvPr>
          <p:cNvSpPr txBox="1"/>
          <p:nvPr/>
        </p:nvSpPr>
        <p:spPr>
          <a:xfrm>
            <a:off x="10100367" y="6045045"/>
            <a:ext cx="877163" cy="369332"/>
          </a:xfrm>
          <a:prstGeom prst="rect">
            <a:avLst/>
          </a:prstGeom>
          <a:noFill/>
        </p:spPr>
        <p:txBody>
          <a:bodyPr wrap="none" rtlCol="0">
            <a:spAutoFit/>
          </a:bodyPr>
          <a:lstStyle/>
          <a:p>
            <a:r>
              <a:rPr lang="ja-JP" altLang="en-US" dirty="0"/>
              <a:t>感情価</a:t>
            </a:r>
            <a:endParaRPr kumimoji="1" lang="ja-JP" altLang="en-US" dirty="0"/>
          </a:p>
        </p:txBody>
      </p:sp>
      <p:pic>
        <p:nvPicPr>
          <p:cNvPr id="20" name="図 19">
            <a:extLst>
              <a:ext uri="{FF2B5EF4-FFF2-40B4-BE49-F238E27FC236}">
                <a16:creationId xmlns:a16="http://schemas.microsoft.com/office/drawing/2014/main" id="{F72F0DAB-D1EF-44D2-8981-7518842940AA}"/>
              </a:ext>
            </a:extLst>
          </p:cNvPr>
          <p:cNvPicPr/>
          <p:nvPr/>
        </p:nvPicPr>
        <p:blipFill>
          <a:blip r:embed="rId5">
            <a:extLst>
              <a:ext uri="{28A0092B-C50C-407E-A947-70E740481C1C}">
                <a14:useLocalDpi xmlns:a14="http://schemas.microsoft.com/office/drawing/2010/main" val="0"/>
              </a:ext>
            </a:extLst>
          </a:blip>
          <a:stretch>
            <a:fillRect/>
          </a:stretch>
        </p:blipFill>
        <p:spPr>
          <a:xfrm>
            <a:off x="9617820" y="1537327"/>
            <a:ext cx="1843995" cy="1624613"/>
          </a:xfrm>
          <a:prstGeom prst="rect">
            <a:avLst/>
          </a:prstGeom>
        </p:spPr>
      </p:pic>
    </p:spTree>
    <p:extLst>
      <p:ext uri="{BB962C8B-B14F-4D97-AF65-F5344CB8AC3E}">
        <p14:creationId xmlns:p14="http://schemas.microsoft.com/office/powerpoint/2010/main" val="56451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BA134791-F0DF-4BBD-9C88-8FC2D9ACB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6014" y="1965108"/>
            <a:ext cx="3737896" cy="4163884"/>
          </a:xfrm>
          <a:prstGeom prst="rect">
            <a:avLst/>
          </a:prstGeom>
        </p:spPr>
      </p:pic>
      <p:sp>
        <p:nvSpPr>
          <p:cNvPr id="2" name="タイトル 1">
            <a:extLst>
              <a:ext uri="{FF2B5EF4-FFF2-40B4-BE49-F238E27FC236}">
                <a16:creationId xmlns:a16="http://schemas.microsoft.com/office/drawing/2014/main" id="{7F0DA4D3-C9A9-41B6-9DC0-C6A1D586060D}"/>
              </a:ext>
            </a:extLst>
          </p:cNvPr>
          <p:cNvSpPr>
            <a:spLocks noGrp="1"/>
          </p:cNvSpPr>
          <p:nvPr>
            <p:ph type="title"/>
          </p:nvPr>
        </p:nvSpPr>
        <p:spPr/>
        <p:txBody>
          <a:bodyPr/>
          <a:lstStyle/>
          <a:p>
            <a:r>
              <a:rPr kumimoji="1" lang="ja-JP" altLang="en-US" dirty="0"/>
              <a:t>結果：心拍追跡精度</a:t>
            </a:r>
          </a:p>
        </p:txBody>
      </p:sp>
      <p:sp>
        <p:nvSpPr>
          <p:cNvPr id="5" name="テキスト ボックス 4">
            <a:extLst>
              <a:ext uri="{FF2B5EF4-FFF2-40B4-BE49-F238E27FC236}">
                <a16:creationId xmlns:a16="http://schemas.microsoft.com/office/drawing/2014/main" id="{1F2E9F81-C10D-4CEC-B03F-325A89D0922C}"/>
              </a:ext>
            </a:extLst>
          </p:cNvPr>
          <p:cNvSpPr txBox="1"/>
          <p:nvPr/>
        </p:nvSpPr>
        <p:spPr>
          <a:xfrm rot="16200000">
            <a:off x="1007182" y="3748997"/>
            <a:ext cx="1569660" cy="369332"/>
          </a:xfrm>
          <a:prstGeom prst="rect">
            <a:avLst/>
          </a:prstGeom>
          <a:noFill/>
        </p:spPr>
        <p:txBody>
          <a:bodyPr wrap="none" rtlCol="0">
            <a:spAutoFit/>
          </a:bodyPr>
          <a:lstStyle/>
          <a:p>
            <a:r>
              <a:rPr kumimoji="1" lang="ja-JP" altLang="en-US" dirty="0"/>
              <a:t>心拍追跡精度</a:t>
            </a:r>
          </a:p>
        </p:txBody>
      </p:sp>
      <p:sp>
        <p:nvSpPr>
          <p:cNvPr id="7" name="テキスト ボックス 6">
            <a:extLst>
              <a:ext uri="{FF2B5EF4-FFF2-40B4-BE49-F238E27FC236}">
                <a16:creationId xmlns:a16="http://schemas.microsoft.com/office/drawing/2014/main" id="{8B356221-E71F-4953-8A06-EE74D403B888}"/>
              </a:ext>
            </a:extLst>
          </p:cNvPr>
          <p:cNvSpPr txBox="1"/>
          <p:nvPr/>
        </p:nvSpPr>
        <p:spPr>
          <a:xfrm>
            <a:off x="6827398" y="4275372"/>
            <a:ext cx="3071675" cy="369332"/>
          </a:xfrm>
          <a:prstGeom prst="rect">
            <a:avLst/>
          </a:prstGeom>
          <a:noFill/>
        </p:spPr>
        <p:txBody>
          <a:bodyPr wrap="none" rtlCol="0">
            <a:spAutoFit/>
          </a:bodyPr>
          <a:lstStyle/>
          <a:p>
            <a:r>
              <a:rPr kumimoji="1" lang="ja-JP" altLang="en-US" dirty="0"/>
              <a:t>参考：</a:t>
            </a:r>
            <a:r>
              <a:rPr kumimoji="1" lang="en-US" altLang="ja-JP" dirty="0"/>
              <a:t>Garfinkel et al., 2015</a:t>
            </a:r>
            <a:endParaRPr kumimoji="1" lang="ja-JP" altLang="en-US" dirty="0"/>
          </a:p>
        </p:txBody>
      </p:sp>
      <p:sp>
        <p:nvSpPr>
          <p:cNvPr id="8" name="テキスト ボックス 7">
            <a:extLst>
              <a:ext uri="{FF2B5EF4-FFF2-40B4-BE49-F238E27FC236}">
                <a16:creationId xmlns:a16="http://schemas.microsoft.com/office/drawing/2014/main" id="{5E93B0DD-4411-4333-A232-893180D7C35D}"/>
              </a:ext>
            </a:extLst>
          </p:cNvPr>
          <p:cNvSpPr txBox="1"/>
          <p:nvPr/>
        </p:nvSpPr>
        <p:spPr>
          <a:xfrm>
            <a:off x="7168610" y="4718493"/>
            <a:ext cx="3937296" cy="369332"/>
          </a:xfrm>
          <a:prstGeom prst="rect">
            <a:avLst/>
          </a:prstGeom>
          <a:noFill/>
        </p:spPr>
        <p:txBody>
          <a:bodyPr wrap="none" rtlCol="0">
            <a:spAutoFit/>
          </a:bodyPr>
          <a:lstStyle/>
          <a:p>
            <a:r>
              <a:rPr kumimoji="1" lang="ja-JP" altLang="en-US" dirty="0"/>
              <a:t>心拍追跡課題：</a:t>
            </a:r>
            <a:r>
              <a:rPr kumimoji="1" lang="en-US" altLang="ja-JP" dirty="0"/>
              <a:t>M = 0.66, SD = 0.21</a:t>
            </a:r>
            <a:endParaRPr kumimoji="1" lang="ja-JP" altLang="en-US" dirty="0"/>
          </a:p>
        </p:txBody>
      </p:sp>
      <p:sp>
        <p:nvSpPr>
          <p:cNvPr id="10" name="テキスト ボックス 9">
            <a:extLst>
              <a:ext uri="{FF2B5EF4-FFF2-40B4-BE49-F238E27FC236}">
                <a16:creationId xmlns:a16="http://schemas.microsoft.com/office/drawing/2014/main" id="{CB984BE5-5759-4ABD-A420-D2784B3E7379}"/>
              </a:ext>
            </a:extLst>
          </p:cNvPr>
          <p:cNvSpPr txBox="1"/>
          <p:nvPr/>
        </p:nvSpPr>
        <p:spPr>
          <a:xfrm>
            <a:off x="5365813" y="2276670"/>
            <a:ext cx="1269899" cy="646331"/>
          </a:xfrm>
          <a:prstGeom prst="rect">
            <a:avLst/>
          </a:prstGeom>
          <a:noFill/>
        </p:spPr>
        <p:txBody>
          <a:bodyPr wrap="none" rtlCol="0">
            <a:spAutoFit/>
          </a:bodyPr>
          <a:lstStyle/>
          <a:p>
            <a:r>
              <a:rPr lang="en-US" altLang="ja-JP" dirty="0"/>
              <a:t>M</a:t>
            </a:r>
            <a:r>
              <a:rPr kumimoji="1" lang="en-US" altLang="ja-JP" dirty="0"/>
              <a:t> = 0.57</a:t>
            </a:r>
          </a:p>
          <a:p>
            <a:r>
              <a:rPr kumimoji="1" lang="en-US" altLang="ja-JP" dirty="0"/>
              <a:t>SD = 0.29</a:t>
            </a:r>
            <a:endParaRPr kumimoji="1" lang="ja-JP" altLang="en-US" dirty="0"/>
          </a:p>
        </p:txBody>
      </p:sp>
    </p:spTree>
    <p:extLst>
      <p:ext uri="{BB962C8B-B14F-4D97-AF65-F5344CB8AC3E}">
        <p14:creationId xmlns:p14="http://schemas.microsoft.com/office/powerpoint/2010/main" val="258536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485E3C-A810-4D20-BE65-6DE602959603}"/>
              </a:ext>
            </a:extLst>
          </p:cNvPr>
          <p:cNvSpPr>
            <a:spLocks noGrp="1"/>
          </p:cNvSpPr>
          <p:nvPr>
            <p:ph type="title"/>
          </p:nvPr>
        </p:nvSpPr>
        <p:spPr/>
        <p:txBody>
          <a:bodyPr/>
          <a:lstStyle/>
          <a:p>
            <a:r>
              <a:rPr kumimoji="1" lang="ja-JP" altLang="en-US" dirty="0"/>
              <a:t>結果：他者感情推定</a:t>
            </a:r>
          </a:p>
        </p:txBody>
      </p:sp>
      <p:graphicFrame>
        <p:nvGraphicFramePr>
          <p:cNvPr id="77" name="グラフ 76">
            <a:extLst>
              <a:ext uri="{FF2B5EF4-FFF2-40B4-BE49-F238E27FC236}">
                <a16:creationId xmlns:a16="http://schemas.microsoft.com/office/drawing/2014/main" id="{00000000-0008-0000-0200-000004000000}"/>
              </a:ext>
            </a:extLst>
          </p:cNvPr>
          <p:cNvGraphicFramePr>
            <a:graphicFrameLocks/>
          </p:cNvGraphicFramePr>
          <p:nvPr>
            <p:extLst>
              <p:ext uri="{D42A27DB-BD31-4B8C-83A1-F6EECF244321}">
                <p14:modId xmlns:p14="http://schemas.microsoft.com/office/powerpoint/2010/main" val="1697261965"/>
              </p:ext>
            </p:extLst>
          </p:nvPr>
        </p:nvGraphicFramePr>
        <p:xfrm>
          <a:off x="1017192" y="1932219"/>
          <a:ext cx="5507296" cy="4560656"/>
        </p:xfrm>
        <a:graphic>
          <a:graphicData uri="http://schemas.openxmlformats.org/drawingml/2006/chart">
            <c:chart xmlns:c="http://schemas.openxmlformats.org/drawingml/2006/chart" xmlns:r="http://schemas.openxmlformats.org/officeDocument/2006/relationships" r:id="rId2"/>
          </a:graphicData>
        </a:graphic>
      </p:graphicFrame>
      <p:grpSp>
        <p:nvGrpSpPr>
          <p:cNvPr id="90" name="グループ化 89">
            <a:extLst>
              <a:ext uri="{FF2B5EF4-FFF2-40B4-BE49-F238E27FC236}">
                <a16:creationId xmlns:a16="http://schemas.microsoft.com/office/drawing/2014/main" id="{6963DB5C-B9D7-4353-BF2E-5E517BC88E09}"/>
              </a:ext>
            </a:extLst>
          </p:cNvPr>
          <p:cNvGrpSpPr/>
          <p:nvPr/>
        </p:nvGrpSpPr>
        <p:grpSpPr>
          <a:xfrm>
            <a:off x="6588620" y="1893917"/>
            <a:ext cx="1404546" cy="2179370"/>
            <a:chOff x="7078950" y="1536799"/>
            <a:chExt cx="1404546" cy="2179370"/>
          </a:xfrm>
        </p:grpSpPr>
        <p:grpSp>
          <p:nvGrpSpPr>
            <p:cNvPr id="9" name="Group 4">
              <a:extLst>
                <a:ext uri="{FF2B5EF4-FFF2-40B4-BE49-F238E27FC236}">
                  <a16:creationId xmlns:a16="http://schemas.microsoft.com/office/drawing/2014/main" id="{94F2E405-4E3D-4B0B-AB66-F8A24E22884B}"/>
                </a:ext>
              </a:extLst>
            </p:cNvPr>
            <p:cNvGrpSpPr>
              <a:grpSpLocks noChangeAspect="1"/>
            </p:cNvGrpSpPr>
            <p:nvPr/>
          </p:nvGrpSpPr>
          <p:grpSpPr bwMode="auto">
            <a:xfrm>
              <a:off x="7078950" y="1639819"/>
              <a:ext cx="104775" cy="1974850"/>
              <a:chOff x="3501" y="1890"/>
              <a:chExt cx="66" cy="1244"/>
            </a:xfrm>
          </p:grpSpPr>
          <p:sp>
            <p:nvSpPr>
              <p:cNvPr id="56" name="Oval 50">
                <a:extLst>
                  <a:ext uri="{FF2B5EF4-FFF2-40B4-BE49-F238E27FC236}">
                    <a16:creationId xmlns:a16="http://schemas.microsoft.com/office/drawing/2014/main" id="{08E51FDA-36BC-4FE7-B33A-3FB79BAB1A74}"/>
                  </a:ext>
                </a:extLst>
              </p:cNvPr>
              <p:cNvSpPr>
                <a:spLocks noChangeArrowheads="1"/>
              </p:cNvSpPr>
              <p:nvPr/>
            </p:nvSpPr>
            <p:spPr bwMode="auto">
              <a:xfrm>
                <a:off x="3501" y="1890"/>
                <a:ext cx="66" cy="66"/>
              </a:xfrm>
              <a:prstGeom prst="ellipse">
                <a:avLst/>
              </a:pr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57" name="Oval 51">
                <a:extLst>
                  <a:ext uri="{FF2B5EF4-FFF2-40B4-BE49-F238E27FC236}">
                    <a16:creationId xmlns:a16="http://schemas.microsoft.com/office/drawing/2014/main" id="{C201397E-99FF-40FE-8AEC-F395280E74A3}"/>
                  </a:ext>
                </a:extLst>
              </p:cNvPr>
              <p:cNvSpPr>
                <a:spLocks noChangeArrowheads="1"/>
              </p:cNvSpPr>
              <p:nvPr/>
            </p:nvSpPr>
            <p:spPr bwMode="auto">
              <a:xfrm>
                <a:off x="3501" y="1890"/>
                <a:ext cx="66" cy="66"/>
              </a:xfrm>
              <a:prstGeom prst="ellipse">
                <a:avLst/>
              </a:prstGeom>
              <a:noFill/>
              <a:ln w="127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9" name="Oval 53">
                <a:extLst>
                  <a:ext uri="{FF2B5EF4-FFF2-40B4-BE49-F238E27FC236}">
                    <a16:creationId xmlns:a16="http://schemas.microsoft.com/office/drawing/2014/main" id="{901EF5E9-422E-406F-B0A5-9F3A2E1227BC}"/>
                  </a:ext>
                </a:extLst>
              </p:cNvPr>
              <p:cNvSpPr>
                <a:spLocks noChangeArrowheads="1"/>
              </p:cNvSpPr>
              <p:nvPr/>
            </p:nvSpPr>
            <p:spPr bwMode="auto">
              <a:xfrm>
                <a:off x="3501" y="2087"/>
                <a:ext cx="66" cy="66"/>
              </a:xfrm>
              <a:prstGeom prst="ellipse">
                <a:avLst/>
              </a:prstGeom>
              <a:solidFill>
                <a:srgbClr val="40404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0" name="Oval 54">
                <a:extLst>
                  <a:ext uri="{FF2B5EF4-FFF2-40B4-BE49-F238E27FC236}">
                    <a16:creationId xmlns:a16="http://schemas.microsoft.com/office/drawing/2014/main" id="{BDDBDD23-7C7F-4B0C-9363-CE7780D2C0A5}"/>
                  </a:ext>
                </a:extLst>
              </p:cNvPr>
              <p:cNvSpPr>
                <a:spLocks noChangeArrowheads="1"/>
              </p:cNvSpPr>
              <p:nvPr/>
            </p:nvSpPr>
            <p:spPr bwMode="auto">
              <a:xfrm>
                <a:off x="3501" y="2087"/>
                <a:ext cx="66" cy="66"/>
              </a:xfrm>
              <a:prstGeom prst="ellipse">
                <a:avLst/>
              </a:prstGeom>
              <a:noFill/>
              <a:ln w="127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2" name="Oval 56">
                <a:extLst>
                  <a:ext uri="{FF2B5EF4-FFF2-40B4-BE49-F238E27FC236}">
                    <a16:creationId xmlns:a16="http://schemas.microsoft.com/office/drawing/2014/main" id="{4CADCA5E-4CE4-46BA-99E5-4EE653655F9B}"/>
                  </a:ext>
                </a:extLst>
              </p:cNvPr>
              <p:cNvSpPr>
                <a:spLocks noChangeArrowheads="1"/>
              </p:cNvSpPr>
              <p:nvPr/>
            </p:nvSpPr>
            <p:spPr bwMode="auto">
              <a:xfrm>
                <a:off x="3501" y="2285"/>
                <a:ext cx="66" cy="66"/>
              </a:xfrm>
              <a:prstGeom prst="ellipse">
                <a:avLst/>
              </a:prstGeom>
              <a:solidFill>
                <a:srgbClr val="7F7F7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3" name="Oval 57">
                <a:extLst>
                  <a:ext uri="{FF2B5EF4-FFF2-40B4-BE49-F238E27FC236}">
                    <a16:creationId xmlns:a16="http://schemas.microsoft.com/office/drawing/2014/main" id="{1A16412A-396E-401A-AC6D-D21842BBE571}"/>
                  </a:ext>
                </a:extLst>
              </p:cNvPr>
              <p:cNvSpPr>
                <a:spLocks noChangeArrowheads="1"/>
              </p:cNvSpPr>
              <p:nvPr/>
            </p:nvSpPr>
            <p:spPr bwMode="auto">
              <a:xfrm>
                <a:off x="3501" y="2285"/>
                <a:ext cx="66" cy="66"/>
              </a:xfrm>
              <a:prstGeom prst="ellipse">
                <a:avLst/>
              </a:prstGeom>
              <a:noFill/>
              <a:ln w="127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5" name="Oval 59">
                <a:extLst>
                  <a:ext uri="{FF2B5EF4-FFF2-40B4-BE49-F238E27FC236}">
                    <a16:creationId xmlns:a16="http://schemas.microsoft.com/office/drawing/2014/main" id="{1801AA8F-BAA5-4622-BE02-F1E92910C72C}"/>
                  </a:ext>
                </a:extLst>
              </p:cNvPr>
              <p:cNvSpPr>
                <a:spLocks noChangeArrowheads="1"/>
              </p:cNvSpPr>
              <p:nvPr/>
            </p:nvSpPr>
            <p:spPr bwMode="auto">
              <a:xfrm>
                <a:off x="3501" y="2479"/>
                <a:ext cx="66" cy="66"/>
              </a:xfrm>
              <a:prstGeom prst="ellipse">
                <a:avLst/>
              </a:prstGeom>
              <a:solidFill>
                <a:srgbClr val="7F7F7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6" name="Oval 60">
                <a:extLst>
                  <a:ext uri="{FF2B5EF4-FFF2-40B4-BE49-F238E27FC236}">
                    <a16:creationId xmlns:a16="http://schemas.microsoft.com/office/drawing/2014/main" id="{91EA9E95-AC88-40BC-B9D9-0662F1D08DD0}"/>
                  </a:ext>
                </a:extLst>
              </p:cNvPr>
              <p:cNvSpPr>
                <a:spLocks noChangeArrowheads="1"/>
              </p:cNvSpPr>
              <p:nvPr/>
            </p:nvSpPr>
            <p:spPr bwMode="auto">
              <a:xfrm>
                <a:off x="3501" y="2479"/>
                <a:ext cx="66" cy="66"/>
              </a:xfrm>
              <a:prstGeom prst="ellipse">
                <a:avLst/>
              </a:prstGeom>
              <a:noFill/>
              <a:ln w="127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8" name="Oval 62">
                <a:extLst>
                  <a:ext uri="{FF2B5EF4-FFF2-40B4-BE49-F238E27FC236}">
                    <a16:creationId xmlns:a16="http://schemas.microsoft.com/office/drawing/2014/main" id="{DBABC570-3BB9-4D12-86FA-D88DF9202B73}"/>
                  </a:ext>
                </a:extLst>
              </p:cNvPr>
              <p:cNvSpPr>
                <a:spLocks noChangeArrowheads="1"/>
              </p:cNvSpPr>
              <p:nvPr/>
            </p:nvSpPr>
            <p:spPr bwMode="auto">
              <a:xfrm>
                <a:off x="3501" y="2677"/>
                <a:ext cx="66" cy="66"/>
              </a:xfrm>
              <a:prstGeom prst="ellipse">
                <a:avLst/>
              </a:prstGeom>
              <a:solidFill>
                <a:srgbClr val="BFBFB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9" name="Oval 63">
                <a:extLst>
                  <a:ext uri="{FF2B5EF4-FFF2-40B4-BE49-F238E27FC236}">
                    <a16:creationId xmlns:a16="http://schemas.microsoft.com/office/drawing/2014/main" id="{136A1773-A899-4E15-9721-D2EE4C1D916C}"/>
                  </a:ext>
                </a:extLst>
              </p:cNvPr>
              <p:cNvSpPr>
                <a:spLocks noChangeArrowheads="1"/>
              </p:cNvSpPr>
              <p:nvPr/>
            </p:nvSpPr>
            <p:spPr bwMode="auto">
              <a:xfrm>
                <a:off x="3501" y="2677"/>
                <a:ext cx="66" cy="66"/>
              </a:xfrm>
              <a:prstGeom prst="ellipse">
                <a:avLst/>
              </a:prstGeom>
              <a:noFill/>
              <a:ln w="127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1" name="Oval 65">
                <a:extLst>
                  <a:ext uri="{FF2B5EF4-FFF2-40B4-BE49-F238E27FC236}">
                    <a16:creationId xmlns:a16="http://schemas.microsoft.com/office/drawing/2014/main" id="{386378AA-BE54-49F5-B75F-121F35188506}"/>
                  </a:ext>
                </a:extLst>
              </p:cNvPr>
              <p:cNvSpPr>
                <a:spLocks noChangeArrowheads="1"/>
              </p:cNvSpPr>
              <p:nvPr/>
            </p:nvSpPr>
            <p:spPr bwMode="auto">
              <a:xfrm>
                <a:off x="3501" y="2874"/>
                <a:ext cx="66" cy="66"/>
              </a:xfrm>
              <a:prstGeom prst="ellipse">
                <a:avLst/>
              </a:prstGeom>
              <a:solidFill>
                <a:srgbClr val="F2F2F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2" name="Oval 66">
                <a:extLst>
                  <a:ext uri="{FF2B5EF4-FFF2-40B4-BE49-F238E27FC236}">
                    <a16:creationId xmlns:a16="http://schemas.microsoft.com/office/drawing/2014/main" id="{68C93B1D-7ECE-4E05-B858-B4D8682EA989}"/>
                  </a:ext>
                </a:extLst>
              </p:cNvPr>
              <p:cNvSpPr>
                <a:spLocks noChangeArrowheads="1"/>
              </p:cNvSpPr>
              <p:nvPr/>
            </p:nvSpPr>
            <p:spPr bwMode="auto">
              <a:xfrm>
                <a:off x="3501" y="2874"/>
                <a:ext cx="66" cy="66"/>
              </a:xfrm>
              <a:prstGeom prst="ellipse">
                <a:avLst/>
              </a:prstGeom>
              <a:noFill/>
              <a:ln w="127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4" name="Oval 68">
                <a:extLst>
                  <a:ext uri="{FF2B5EF4-FFF2-40B4-BE49-F238E27FC236}">
                    <a16:creationId xmlns:a16="http://schemas.microsoft.com/office/drawing/2014/main" id="{FDBE43A5-E827-4EE9-8937-A70181EBB143}"/>
                  </a:ext>
                </a:extLst>
              </p:cNvPr>
              <p:cNvSpPr>
                <a:spLocks noChangeArrowheads="1"/>
              </p:cNvSpPr>
              <p:nvPr/>
            </p:nvSpPr>
            <p:spPr bwMode="auto">
              <a:xfrm>
                <a:off x="3501" y="3068"/>
                <a:ext cx="66" cy="66"/>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5" name="Oval 69">
                <a:extLst>
                  <a:ext uri="{FF2B5EF4-FFF2-40B4-BE49-F238E27FC236}">
                    <a16:creationId xmlns:a16="http://schemas.microsoft.com/office/drawing/2014/main" id="{A3642454-6A64-40C4-A782-48D43E45FF4D}"/>
                  </a:ext>
                </a:extLst>
              </p:cNvPr>
              <p:cNvSpPr>
                <a:spLocks noChangeArrowheads="1"/>
              </p:cNvSpPr>
              <p:nvPr/>
            </p:nvSpPr>
            <p:spPr bwMode="auto">
              <a:xfrm>
                <a:off x="3501" y="3068"/>
                <a:ext cx="66" cy="66"/>
              </a:xfrm>
              <a:prstGeom prst="ellipse">
                <a:avLst/>
              </a:prstGeom>
              <a:noFill/>
              <a:ln w="12700"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78" name="テキスト ボックス 77">
              <a:extLst>
                <a:ext uri="{FF2B5EF4-FFF2-40B4-BE49-F238E27FC236}">
                  <a16:creationId xmlns:a16="http://schemas.microsoft.com/office/drawing/2014/main" id="{6D06784B-65AA-4B85-A2E1-06EF50DE0854}"/>
                </a:ext>
              </a:extLst>
            </p:cNvPr>
            <p:cNvSpPr txBox="1"/>
            <p:nvPr/>
          </p:nvSpPr>
          <p:spPr>
            <a:xfrm>
              <a:off x="7760221" y="1847021"/>
              <a:ext cx="543739" cy="307777"/>
            </a:xfrm>
            <a:prstGeom prst="rect">
              <a:avLst/>
            </a:prstGeom>
            <a:noFill/>
          </p:spPr>
          <p:txBody>
            <a:bodyPr wrap="none" rtlCol="0">
              <a:spAutoFit/>
            </a:bodyPr>
            <a:lstStyle/>
            <a:p>
              <a:r>
                <a:rPr kumimoji="1" lang="ja-JP" altLang="en-US" sz="1400" dirty="0"/>
                <a:t>怒り</a:t>
              </a:r>
            </a:p>
          </p:txBody>
        </p:sp>
        <p:sp>
          <p:nvSpPr>
            <p:cNvPr id="79" name="テキスト ボックス 78">
              <a:extLst>
                <a:ext uri="{FF2B5EF4-FFF2-40B4-BE49-F238E27FC236}">
                  <a16:creationId xmlns:a16="http://schemas.microsoft.com/office/drawing/2014/main" id="{095265CD-1CC6-4254-9FAF-95C3FB09447D}"/>
                </a:ext>
              </a:extLst>
            </p:cNvPr>
            <p:cNvSpPr txBox="1"/>
            <p:nvPr/>
          </p:nvSpPr>
          <p:spPr>
            <a:xfrm>
              <a:off x="7198746" y="1536799"/>
              <a:ext cx="527709" cy="307777"/>
            </a:xfrm>
            <a:prstGeom prst="rect">
              <a:avLst/>
            </a:prstGeom>
            <a:noFill/>
          </p:spPr>
          <p:txBody>
            <a:bodyPr wrap="none" rtlCol="0">
              <a:spAutoFit/>
            </a:bodyPr>
            <a:lstStyle/>
            <a:p>
              <a:r>
                <a:rPr kumimoji="1" lang="en-US" altLang="ja-JP" sz="1400" dirty="0"/>
                <a:t>60%</a:t>
              </a:r>
              <a:endParaRPr kumimoji="1" lang="ja-JP" altLang="en-US" sz="1400" dirty="0"/>
            </a:p>
          </p:txBody>
        </p:sp>
        <p:sp>
          <p:nvSpPr>
            <p:cNvPr id="80" name="テキスト ボックス 79">
              <a:extLst>
                <a:ext uri="{FF2B5EF4-FFF2-40B4-BE49-F238E27FC236}">
                  <a16:creationId xmlns:a16="http://schemas.microsoft.com/office/drawing/2014/main" id="{38EBAF8A-E2BD-4A25-AC5B-CAD934D1D525}"/>
                </a:ext>
              </a:extLst>
            </p:cNvPr>
            <p:cNvSpPr txBox="1"/>
            <p:nvPr/>
          </p:nvSpPr>
          <p:spPr>
            <a:xfrm>
              <a:off x="7198746" y="1848731"/>
              <a:ext cx="527709" cy="307777"/>
            </a:xfrm>
            <a:prstGeom prst="rect">
              <a:avLst/>
            </a:prstGeom>
            <a:noFill/>
          </p:spPr>
          <p:txBody>
            <a:bodyPr wrap="none" rtlCol="0">
              <a:spAutoFit/>
            </a:bodyPr>
            <a:lstStyle/>
            <a:p>
              <a:r>
                <a:rPr lang="en-US" altLang="ja-JP" sz="1400" dirty="0"/>
                <a:t>4</a:t>
              </a:r>
              <a:r>
                <a:rPr kumimoji="1" lang="en-US" altLang="ja-JP" sz="1400" dirty="0"/>
                <a:t>0%</a:t>
              </a:r>
              <a:endParaRPr kumimoji="1" lang="ja-JP" altLang="en-US" sz="1400" dirty="0"/>
            </a:p>
          </p:txBody>
        </p:sp>
        <p:sp>
          <p:nvSpPr>
            <p:cNvPr id="81" name="テキスト ボックス 80">
              <a:extLst>
                <a:ext uri="{FF2B5EF4-FFF2-40B4-BE49-F238E27FC236}">
                  <a16:creationId xmlns:a16="http://schemas.microsoft.com/office/drawing/2014/main" id="{43803992-34A8-48D8-AC01-C14DB0FC77A8}"/>
                </a:ext>
              </a:extLst>
            </p:cNvPr>
            <p:cNvSpPr txBox="1"/>
            <p:nvPr/>
          </p:nvSpPr>
          <p:spPr>
            <a:xfrm>
              <a:off x="7198746" y="2160663"/>
              <a:ext cx="527709" cy="307777"/>
            </a:xfrm>
            <a:prstGeom prst="rect">
              <a:avLst/>
            </a:prstGeom>
            <a:noFill/>
          </p:spPr>
          <p:txBody>
            <a:bodyPr wrap="none" rtlCol="0">
              <a:spAutoFit/>
            </a:bodyPr>
            <a:lstStyle/>
            <a:p>
              <a:r>
                <a:rPr lang="en-US" altLang="ja-JP" sz="1400" dirty="0"/>
                <a:t>2</a:t>
              </a:r>
              <a:r>
                <a:rPr kumimoji="1" lang="en-US" altLang="ja-JP" sz="1400" dirty="0"/>
                <a:t>0%</a:t>
              </a:r>
              <a:endParaRPr kumimoji="1" lang="ja-JP" altLang="en-US" sz="1400" dirty="0"/>
            </a:p>
          </p:txBody>
        </p:sp>
        <p:sp>
          <p:nvSpPr>
            <p:cNvPr id="82" name="テキスト ボックス 81">
              <a:extLst>
                <a:ext uri="{FF2B5EF4-FFF2-40B4-BE49-F238E27FC236}">
                  <a16:creationId xmlns:a16="http://schemas.microsoft.com/office/drawing/2014/main" id="{285E5AEF-393B-48E5-9EA5-B16999E17041}"/>
                </a:ext>
              </a:extLst>
            </p:cNvPr>
            <p:cNvSpPr txBox="1"/>
            <p:nvPr/>
          </p:nvSpPr>
          <p:spPr>
            <a:xfrm>
              <a:off x="7298133" y="2472595"/>
              <a:ext cx="428322" cy="307777"/>
            </a:xfrm>
            <a:prstGeom prst="rect">
              <a:avLst/>
            </a:prstGeom>
            <a:noFill/>
          </p:spPr>
          <p:txBody>
            <a:bodyPr wrap="none" rtlCol="0">
              <a:spAutoFit/>
            </a:bodyPr>
            <a:lstStyle/>
            <a:p>
              <a:r>
                <a:rPr kumimoji="1" lang="en-US" altLang="ja-JP" sz="1400" dirty="0"/>
                <a:t>0%</a:t>
              </a:r>
              <a:endParaRPr kumimoji="1" lang="ja-JP" altLang="en-US" sz="1400" dirty="0"/>
            </a:p>
          </p:txBody>
        </p:sp>
        <p:sp>
          <p:nvSpPr>
            <p:cNvPr id="83" name="テキスト ボックス 82">
              <a:extLst>
                <a:ext uri="{FF2B5EF4-FFF2-40B4-BE49-F238E27FC236}">
                  <a16:creationId xmlns:a16="http://schemas.microsoft.com/office/drawing/2014/main" id="{8C000E35-1120-4B17-A9F6-332D67285741}"/>
                </a:ext>
              </a:extLst>
            </p:cNvPr>
            <p:cNvSpPr txBox="1"/>
            <p:nvPr/>
          </p:nvSpPr>
          <p:spPr>
            <a:xfrm>
              <a:off x="7198746" y="3408392"/>
              <a:ext cx="527709" cy="307777"/>
            </a:xfrm>
            <a:prstGeom prst="rect">
              <a:avLst/>
            </a:prstGeom>
            <a:noFill/>
          </p:spPr>
          <p:txBody>
            <a:bodyPr wrap="none" rtlCol="0">
              <a:spAutoFit/>
            </a:bodyPr>
            <a:lstStyle/>
            <a:p>
              <a:r>
                <a:rPr kumimoji="1" lang="en-US" altLang="ja-JP" sz="1400" dirty="0"/>
                <a:t>60%</a:t>
              </a:r>
              <a:endParaRPr kumimoji="1" lang="ja-JP" altLang="en-US" sz="1400" dirty="0"/>
            </a:p>
          </p:txBody>
        </p:sp>
        <p:sp>
          <p:nvSpPr>
            <p:cNvPr id="84" name="テキスト ボックス 83">
              <a:extLst>
                <a:ext uri="{FF2B5EF4-FFF2-40B4-BE49-F238E27FC236}">
                  <a16:creationId xmlns:a16="http://schemas.microsoft.com/office/drawing/2014/main" id="{7EFF0784-0053-4B0C-B0C7-1F82A1F3A75E}"/>
                </a:ext>
              </a:extLst>
            </p:cNvPr>
            <p:cNvSpPr txBox="1"/>
            <p:nvPr/>
          </p:nvSpPr>
          <p:spPr>
            <a:xfrm>
              <a:off x="7198746" y="3096459"/>
              <a:ext cx="527709" cy="307777"/>
            </a:xfrm>
            <a:prstGeom prst="rect">
              <a:avLst/>
            </a:prstGeom>
            <a:noFill/>
          </p:spPr>
          <p:txBody>
            <a:bodyPr wrap="none" rtlCol="0">
              <a:spAutoFit/>
            </a:bodyPr>
            <a:lstStyle/>
            <a:p>
              <a:r>
                <a:rPr lang="en-US" altLang="ja-JP" sz="1400" dirty="0"/>
                <a:t>4</a:t>
              </a:r>
              <a:r>
                <a:rPr kumimoji="1" lang="en-US" altLang="ja-JP" sz="1400" dirty="0"/>
                <a:t>0%</a:t>
              </a:r>
              <a:endParaRPr kumimoji="1" lang="ja-JP" altLang="en-US" sz="1400" dirty="0"/>
            </a:p>
          </p:txBody>
        </p:sp>
        <p:sp>
          <p:nvSpPr>
            <p:cNvPr id="85" name="テキスト ボックス 84">
              <a:extLst>
                <a:ext uri="{FF2B5EF4-FFF2-40B4-BE49-F238E27FC236}">
                  <a16:creationId xmlns:a16="http://schemas.microsoft.com/office/drawing/2014/main" id="{739CEEA5-8F14-4035-92EC-64FA6FB21A84}"/>
                </a:ext>
              </a:extLst>
            </p:cNvPr>
            <p:cNvSpPr txBox="1"/>
            <p:nvPr/>
          </p:nvSpPr>
          <p:spPr>
            <a:xfrm>
              <a:off x="7198746" y="2784527"/>
              <a:ext cx="527709" cy="307777"/>
            </a:xfrm>
            <a:prstGeom prst="rect">
              <a:avLst/>
            </a:prstGeom>
            <a:noFill/>
          </p:spPr>
          <p:txBody>
            <a:bodyPr wrap="none" rtlCol="0">
              <a:spAutoFit/>
            </a:bodyPr>
            <a:lstStyle/>
            <a:p>
              <a:r>
                <a:rPr lang="en-US" altLang="ja-JP" sz="1400" dirty="0"/>
                <a:t>2</a:t>
              </a:r>
              <a:r>
                <a:rPr kumimoji="1" lang="en-US" altLang="ja-JP" sz="1400" dirty="0"/>
                <a:t>0%</a:t>
              </a:r>
              <a:endParaRPr kumimoji="1" lang="ja-JP" altLang="en-US" sz="1400" dirty="0"/>
            </a:p>
          </p:txBody>
        </p:sp>
        <p:sp>
          <p:nvSpPr>
            <p:cNvPr id="86" name="テキスト ボックス 85">
              <a:extLst>
                <a:ext uri="{FF2B5EF4-FFF2-40B4-BE49-F238E27FC236}">
                  <a16:creationId xmlns:a16="http://schemas.microsoft.com/office/drawing/2014/main" id="{715186CF-2BEA-456D-A93E-5950BCB7105D}"/>
                </a:ext>
              </a:extLst>
            </p:cNvPr>
            <p:cNvSpPr txBox="1"/>
            <p:nvPr/>
          </p:nvSpPr>
          <p:spPr>
            <a:xfrm>
              <a:off x="7760221" y="2471740"/>
              <a:ext cx="723275" cy="307777"/>
            </a:xfrm>
            <a:prstGeom prst="rect">
              <a:avLst/>
            </a:prstGeom>
            <a:noFill/>
          </p:spPr>
          <p:txBody>
            <a:bodyPr wrap="none" rtlCol="0">
              <a:spAutoFit/>
            </a:bodyPr>
            <a:lstStyle/>
            <a:p>
              <a:r>
                <a:rPr lang="ja-JP" altLang="en-US" sz="1400" dirty="0"/>
                <a:t>無表情</a:t>
              </a:r>
              <a:endParaRPr kumimoji="1" lang="ja-JP" altLang="en-US" sz="1400" dirty="0"/>
            </a:p>
          </p:txBody>
        </p:sp>
        <p:sp>
          <p:nvSpPr>
            <p:cNvPr id="87" name="テキスト ボックス 86">
              <a:extLst>
                <a:ext uri="{FF2B5EF4-FFF2-40B4-BE49-F238E27FC236}">
                  <a16:creationId xmlns:a16="http://schemas.microsoft.com/office/drawing/2014/main" id="{1BD7BF24-4B88-4EE0-93A7-917959B809E0}"/>
                </a:ext>
              </a:extLst>
            </p:cNvPr>
            <p:cNvSpPr txBox="1"/>
            <p:nvPr/>
          </p:nvSpPr>
          <p:spPr>
            <a:xfrm>
              <a:off x="7760221" y="3096458"/>
              <a:ext cx="543739" cy="307777"/>
            </a:xfrm>
            <a:prstGeom prst="rect">
              <a:avLst/>
            </a:prstGeom>
            <a:noFill/>
          </p:spPr>
          <p:txBody>
            <a:bodyPr wrap="none" rtlCol="0">
              <a:spAutoFit/>
            </a:bodyPr>
            <a:lstStyle/>
            <a:p>
              <a:r>
                <a:rPr lang="ja-JP" altLang="en-US" sz="1400" dirty="0"/>
                <a:t>幸福</a:t>
              </a:r>
              <a:endParaRPr kumimoji="1" lang="ja-JP" altLang="en-US" sz="1400" dirty="0"/>
            </a:p>
          </p:txBody>
        </p:sp>
        <p:sp>
          <p:nvSpPr>
            <p:cNvPr id="88" name="右中かっこ 87">
              <a:extLst>
                <a:ext uri="{FF2B5EF4-FFF2-40B4-BE49-F238E27FC236}">
                  <a16:creationId xmlns:a16="http://schemas.microsoft.com/office/drawing/2014/main" id="{48375DDF-2E54-4168-BFDE-4720BB0AE362}"/>
                </a:ext>
              </a:extLst>
            </p:cNvPr>
            <p:cNvSpPr/>
            <p:nvPr/>
          </p:nvSpPr>
          <p:spPr>
            <a:xfrm>
              <a:off x="7648931" y="1590261"/>
              <a:ext cx="169851" cy="80331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右中かっこ 88">
              <a:extLst>
                <a:ext uri="{FF2B5EF4-FFF2-40B4-BE49-F238E27FC236}">
                  <a16:creationId xmlns:a16="http://schemas.microsoft.com/office/drawing/2014/main" id="{08897BE8-A91C-481B-98D0-5F773D848308}"/>
                </a:ext>
              </a:extLst>
            </p:cNvPr>
            <p:cNvSpPr/>
            <p:nvPr/>
          </p:nvSpPr>
          <p:spPr>
            <a:xfrm>
              <a:off x="7658413" y="2839002"/>
              <a:ext cx="169851" cy="803312"/>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91" name="図 90">
            <a:extLst>
              <a:ext uri="{FF2B5EF4-FFF2-40B4-BE49-F238E27FC236}">
                <a16:creationId xmlns:a16="http://schemas.microsoft.com/office/drawing/2014/main" id="{3FD0B597-AE43-4FF4-992B-298A96651E40}"/>
              </a:ext>
            </a:extLst>
          </p:cNvPr>
          <p:cNvPicPr/>
          <p:nvPr/>
        </p:nvPicPr>
        <p:blipFill>
          <a:blip r:embed="rId3">
            <a:extLst>
              <a:ext uri="{28A0092B-C50C-407E-A947-70E740481C1C}">
                <a14:useLocalDpi xmlns:a14="http://schemas.microsoft.com/office/drawing/2010/main" val="0"/>
              </a:ext>
            </a:extLst>
          </a:blip>
          <a:stretch>
            <a:fillRect/>
          </a:stretch>
        </p:blipFill>
        <p:spPr>
          <a:xfrm>
            <a:off x="8377603" y="3602455"/>
            <a:ext cx="2727229" cy="2402768"/>
          </a:xfrm>
          <a:prstGeom prst="rect">
            <a:avLst/>
          </a:prstGeom>
        </p:spPr>
      </p:pic>
      <p:sp>
        <p:nvSpPr>
          <p:cNvPr id="92" name="テキスト ボックス 91">
            <a:extLst>
              <a:ext uri="{FF2B5EF4-FFF2-40B4-BE49-F238E27FC236}">
                <a16:creationId xmlns:a16="http://schemas.microsoft.com/office/drawing/2014/main" id="{3F263596-51E1-411F-9E30-86A262ACE76C}"/>
              </a:ext>
            </a:extLst>
          </p:cNvPr>
          <p:cNvSpPr txBox="1"/>
          <p:nvPr/>
        </p:nvSpPr>
        <p:spPr>
          <a:xfrm>
            <a:off x="8083337" y="3136635"/>
            <a:ext cx="2492990" cy="369332"/>
          </a:xfrm>
          <a:prstGeom prst="rect">
            <a:avLst/>
          </a:prstGeom>
          <a:noFill/>
        </p:spPr>
        <p:txBody>
          <a:bodyPr wrap="none" rtlCol="0">
            <a:spAutoFit/>
          </a:bodyPr>
          <a:lstStyle/>
          <a:p>
            <a:r>
              <a:rPr kumimoji="1" lang="ja-JP" altLang="en-US" dirty="0"/>
              <a:t>参考：感情円環モデル</a:t>
            </a:r>
          </a:p>
        </p:txBody>
      </p:sp>
      <p:sp>
        <p:nvSpPr>
          <p:cNvPr id="34" name="テキスト ボックス 33">
            <a:extLst>
              <a:ext uri="{FF2B5EF4-FFF2-40B4-BE49-F238E27FC236}">
                <a16:creationId xmlns:a16="http://schemas.microsoft.com/office/drawing/2014/main" id="{F42947A3-A83B-489C-9A71-4044C690AC27}"/>
              </a:ext>
            </a:extLst>
          </p:cNvPr>
          <p:cNvSpPr txBox="1"/>
          <p:nvPr/>
        </p:nvSpPr>
        <p:spPr>
          <a:xfrm>
            <a:off x="9882231" y="6162251"/>
            <a:ext cx="1523174" cy="276999"/>
          </a:xfrm>
          <a:prstGeom prst="rect">
            <a:avLst/>
          </a:prstGeom>
          <a:noFill/>
        </p:spPr>
        <p:txBody>
          <a:bodyPr wrap="none" rtlCol="0">
            <a:spAutoFit/>
          </a:bodyPr>
          <a:lstStyle/>
          <a:p>
            <a:r>
              <a:rPr lang="en-US" altLang="ja-JP" sz="1200" dirty="0"/>
              <a:t>Ekman</a:t>
            </a:r>
            <a:r>
              <a:rPr kumimoji="1" lang="en-US" altLang="ja-JP" sz="1200" dirty="0"/>
              <a:t> (1999) </a:t>
            </a:r>
            <a:r>
              <a:rPr lang="ja-JP" altLang="en-US" sz="1200" dirty="0"/>
              <a:t>改編</a:t>
            </a:r>
            <a:endParaRPr kumimoji="1" lang="ja-JP" altLang="en-US" sz="1200" dirty="0"/>
          </a:p>
        </p:txBody>
      </p:sp>
    </p:spTree>
    <p:extLst>
      <p:ext uri="{BB962C8B-B14F-4D97-AF65-F5344CB8AC3E}">
        <p14:creationId xmlns:p14="http://schemas.microsoft.com/office/powerpoint/2010/main" val="2724749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1C443-E865-4997-838E-A157EBDDF14E}"/>
              </a:ext>
            </a:extLst>
          </p:cNvPr>
          <p:cNvSpPr>
            <a:spLocks noGrp="1"/>
          </p:cNvSpPr>
          <p:nvPr>
            <p:ph type="title"/>
          </p:nvPr>
        </p:nvSpPr>
        <p:spPr/>
        <p:txBody>
          <a:bodyPr/>
          <a:lstStyle/>
          <a:p>
            <a:r>
              <a:rPr kumimoji="1" lang="ja-JP" altLang="en-US" dirty="0"/>
              <a:t>結果：心拍追跡精度と他者表情推定</a:t>
            </a:r>
          </a:p>
        </p:txBody>
      </p:sp>
      <p:graphicFrame>
        <p:nvGraphicFramePr>
          <p:cNvPr id="3" name="グラフ 2">
            <a:extLst>
              <a:ext uri="{FF2B5EF4-FFF2-40B4-BE49-F238E27FC236}">
                <a16:creationId xmlns:a16="http://schemas.microsoft.com/office/drawing/2014/main" id="{00000000-0008-0000-0000-00000A000000}"/>
              </a:ext>
            </a:extLst>
          </p:cNvPr>
          <p:cNvGraphicFramePr/>
          <p:nvPr>
            <p:extLst>
              <p:ext uri="{D42A27DB-BD31-4B8C-83A1-F6EECF244321}">
                <p14:modId xmlns:p14="http://schemas.microsoft.com/office/powerpoint/2010/main" val="3012123745"/>
              </p:ext>
            </p:extLst>
          </p:nvPr>
        </p:nvGraphicFramePr>
        <p:xfrm>
          <a:off x="1479957" y="2299189"/>
          <a:ext cx="3960000" cy="360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グラフ 3">
            <a:extLst>
              <a:ext uri="{FF2B5EF4-FFF2-40B4-BE49-F238E27FC236}">
                <a16:creationId xmlns:a16="http://schemas.microsoft.com/office/drawing/2014/main" id="{00000000-0008-0000-0200-00001C000000}"/>
              </a:ext>
            </a:extLst>
          </p:cNvPr>
          <p:cNvGraphicFramePr/>
          <p:nvPr>
            <p:extLst>
              <p:ext uri="{D42A27DB-BD31-4B8C-83A1-F6EECF244321}">
                <p14:modId xmlns:p14="http://schemas.microsoft.com/office/powerpoint/2010/main" val="742830794"/>
              </p:ext>
            </p:extLst>
          </p:nvPr>
        </p:nvGraphicFramePr>
        <p:xfrm>
          <a:off x="6752045" y="2299189"/>
          <a:ext cx="3960000" cy="3600000"/>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74262357-9D83-4A02-89DB-61EDF7F13065}"/>
              </a:ext>
            </a:extLst>
          </p:cNvPr>
          <p:cNvSpPr txBox="1"/>
          <p:nvPr/>
        </p:nvSpPr>
        <p:spPr>
          <a:xfrm>
            <a:off x="4833153" y="2125750"/>
            <a:ext cx="1111202" cy="646331"/>
          </a:xfrm>
          <a:prstGeom prst="rect">
            <a:avLst/>
          </a:prstGeom>
          <a:noFill/>
        </p:spPr>
        <p:txBody>
          <a:bodyPr wrap="none" rtlCol="0">
            <a:spAutoFit/>
          </a:bodyPr>
          <a:lstStyle/>
          <a:p>
            <a:r>
              <a:rPr kumimoji="1" lang="en-US" altLang="ja-JP" dirty="0"/>
              <a:t>r </a:t>
            </a:r>
            <a:r>
              <a:rPr kumimoji="1" lang="en-US" altLang="ja-JP"/>
              <a:t>= -0.48</a:t>
            </a:r>
            <a:endParaRPr kumimoji="1" lang="en-US" altLang="ja-JP" dirty="0"/>
          </a:p>
          <a:p>
            <a:r>
              <a:rPr lang="en-US" altLang="ja-JP" dirty="0"/>
              <a:t>p</a:t>
            </a:r>
            <a:r>
              <a:rPr kumimoji="1" lang="en-US" altLang="ja-JP" dirty="0"/>
              <a:t> = 0.02</a:t>
            </a:r>
            <a:endParaRPr kumimoji="1" lang="ja-JP" altLang="en-US" dirty="0"/>
          </a:p>
        </p:txBody>
      </p:sp>
      <p:sp>
        <p:nvSpPr>
          <p:cNvPr id="8" name="テキスト ボックス 7">
            <a:extLst>
              <a:ext uri="{FF2B5EF4-FFF2-40B4-BE49-F238E27FC236}">
                <a16:creationId xmlns:a16="http://schemas.microsoft.com/office/drawing/2014/main" id="{7632B489-CD55-4CBB-8872-73048106C5B6}"/>
              </a:ext>
            </a:extLst>
          </p:cNvPr>
          <p:cNvSpPr txBox="1"/>
          <p:nvPr/>
        </p:nvSpPr>
        <p:spPr>
          <a:xfrm>
            <a:off x="10099091" y="2127195"/>
            <a:ext cx="1111202" cy="646331"/>
          </a:xfrm>
          <a:prstGeom prst="rect">
            <a:avLst/>
          </a:prstGeom>
          <a:noFill/>
        </p:spPr>
        <p:txBody>
          <a:bodyPr wrap="none" rtlCol="0">
            <a:spAutoFit/>
          </a:bodyPr>
          <a:lstStyle/>
          <a:p>
            <a:r>
              <a:rPr kumimoji="1" lang="en-US" altLang="ja-JP" dirty="0"/>
              <a:t>r = -0.35</a:t>
            </a:r>
          </a:p>
          <a:p>
            <a:r>
              <a:rPr lang="en-US" altLang="ja-JP" dirty="0"/>
              <a:t>p</a:t>
            </a:r>
            <a:r>
              <a:rPr kumimoji="1" lang="en-US" altLang="ja-JP" dirty="0"/>
              <a:t> = 0.10</a:t>
            </a:r>
            <a:endParaRPr kumimoji="1" lang="ja-JP" altLang="en-US" dirty="0"/>
          </a:p>
        </p:txBody>
      </p:sp>
    </p:spTree>
    <p:extLst>
      <p:ext uri="{BB962C8B-B14F-4D97-AF65-F5344CB8AC3E}">
        <p14:creationId xmlns:p14="http://schemas.microsoft.com/office/powerpoint/2010/main" val="27607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EA3576A-ABE0-4325-86A0-74AF275A5166}"/>
              </a:ext>
            </a:extLst>
          </p:cNvPr>
          <p:cNvSpPr>
            <a:spLocks noGrp="1"/>
          </p:cNvSpPr>
          <p:nvPr>
            <p:ph type="title"/>
          </p:nvPr>
        </p:nvSpPr>
        <p:spPr/>
        <p:txBody>
          <a:bodyPr/>
          <a:lstStyle/>
          <a:p>
            <a:r>
              <a:rPr kumimoji="1" lang="ja-JP" altLang="en-US" dirty="0"/>
              <a:t>考察</a:t>
            </a:r>
          </a:p>
        </p:txBody>
      </p:sp>
      <p:sp>
        <p:nvSpPr>
          <p:cNvPr id="4" name="コンテンツ プレースホルダー 3">
            <a:extLst>
              <a:ext uri="{FF2B5EF4-FFF2-40B4-BE49-F238E27FC236}">
                <a16:creationId xmlns:a16="http://schemas.microsoft.com/office/drawing/2014/main" id="{50BC8F1B-7611-4FD7-8DEC-664641DBCF2D}"/>
              </a:ext>
            </a:extLst>
          </p:cNvPr>
          <p:cNvSpPr>
            <a:spLocks noGrp="1"/>
          </p:cNvSpPr>
          <p:nvPr>
            <p:ph idx="1"/>
          </p:nvPr>
        </p:nvSpPr>
        <p:spPr/>
        <p:txBody>
          <a:bodyPr>
            <a:normAutofit/>
          </a:bodyPr>
          <a:lstStyle/>
          <a:p>
            <a:r>
              <a:rPr lang="ja-JP" altLang="en-US" sz="2000" dirty="0"/>
              <a:t>心拍追跡精度の高い人ほど中性表情を不快に評定した</a:t>
            </a:r>
            <a:endParaRPr lang="en-US" altLang="ja-JP" sz="2000" dirty="0"/>
          </a:p>
          <a:p>
            <a:pPr lvl="1">
              <a:buFont typeface="Wingdings" panose="05000000000000000000" pitchFamily="2" charset="2"/>
              <a:buChar char="Ø"/>
            </a:pPr>
            <a:r>
              <a:rPr lang="ja-JP" altLang="en-US" sz="2000" dirty="0"/>
              <a:t>中性表情は感情価が中央（</a:t>
            </a:r>
            <a:r>
              <a:rPr lang="en-US" altLang="ja-JP" sz="2000" dirty="0"/>
              <a:t>0.5</a:t>
            </a:r>
            <a:r>
              <a:rPr lang="ja-JP" altLang="en-US" sz="2000" dirty="0"/>
              <a:t>）よりもやや不快よりに評定される（山添ら</a:t>
            </a:r>
            <a:r>
              <a:rPr lang="en-US" altLang="ja-JP" sz="2000" dirty="0"/>
              <a:t>, 2017</a:t>
            </a:r>
            <a:r>
              <a:rPr lang="ja-JP" altLang="en-US" sz="2000" dirty="0"/>
              <a:t>）</a:t>
            </a:r>
            <a:endParaRPr lang="en-US" altLang="ja-JP" sz="2000" dirty="0"/>
          </a:p>
          <a:p>
            <a:pPr lvl="1">
              <a:buFont typeface="Wingdings" panose="05000000000000000000" pitchFamily="2" charset="2"/>
              <a:buChar char="Ø"/>
            </a:pPr>
            <a:r>
              <a:rPr kumimoji="1" lang="ja-JP" altLang="en-US" sz="2000" dirty="0"/>
              <a:t>日本人は怒り表情を抑制しやすい（木野</a:t>
            </a:r>
            <a:r>
              <a:rPr kumimoji="1" lang="en-US" altLang="ja-JP" sz="2000" dirty="0"/>
              <a:t>, 2000</a:t>
            </a:r>
            <a:r>
              <a:rPr kumimoji="1" lang="ja-JP" altLang="en-US" sz="2000" dirty="0"/>
              <a:t>）</a:t>
            </a:r>
            <a:endParaRPr kumimoji="1" lang="en-US" altLang="ja-JP" sz="2000" dirty="0"/>
          </a:p>
          <a:p>
            <a:pPr marL="457200" lvl="1" indent="0">
              <a:buNone/>
            </a:pPr>
            <a:r>
              <a:rPr lang="en-US" altLang="ja-JP" sz="2000" dirty="0"/>
              <a:t>		</a:t>
            </a:r>
            <a:r>
              <a:rPr kumimoji="1" lang="ja-JP" altLang="en-US" sz="2000" dirty="0"/>
              <a:t>⇒　中性表情が怒りの可能性がある</a:t>
            </a:r>
            <a:endParaRPr kumimoji="1" lang="en-US" altLang="ja-JP" sz="2000" dirty="0"/>
          </a:p>
          <a:p>
            <a:pPr lvl="2"/>
            <a:endParaRPr lang="en-US" altLang="ja-JP" dirty="0"/>
          </a:p>
          <a:p>
            <a:r>
              <a:rPr lang="ja-JP" altLang="en-US" sz="2000" dirty="0"/>
              <a:t>心拍追跡精度と感情価評定値のレンジの間に弱い負の相関</a:t>
            </a:r>
            <a:endParaRPr lang="en-US" altLang="ja-JP" sz="2000" dirty="0"/>
          </a:p>
          <a:p>
            <a:pPr lvl="1">
              <a:buFont typeface="Wingdings" panose="05000000000000000000" pitchFamily="2" charset="2"/>
              <a:buChar char="Ø"/>
            </a:pPr>
            <a:r>
              <a:rPr lang="ja-JP" altLang="en-US" sz="2000" dirty="0"/>
              <a:t>心拍追跡精度の高い人は怒り表情のモーフィング率の変化に対して感情価応答の変化が少ない</a:t>
            </a:r>
            <a:endParaRPr lang="en-US" altLang="ja-JP" sz="2000" dirty="0"/>
          </a:p>
          <a:p>
            <a:pPr lvl="1">
              <a:buFont typeface="Wingdings" panose="05000000000000000000" pitchFamily="2" charset="2"/>
              <a:buChar char="Ø"/>
            </a:pPr>
            <a:r>
              <a:rPr lang="ja-JP" altLang="en-US" sz="2000" dirty="0"/>
              <a:t>怒り感情においても小さな表情の変化に感情の変化を強く感じている</a:t>
            </a:r>
            <a:endParaRPr lang="en-US" altLang="ja-JP" sz="2000" dirty="0"/>
          </a:p>
          <a:p>
            <a:pPr lvl="1"/>
            <a:endParaRPr kumimoji="1" lang="en-US" altLang="ja-JP" sz="2000" dirty="0"/>
          </a:p>
          <a:p>
            <a:r>
              <a:rPr kumimoji="1" lang="ja-JP" altLang="en-US" sz="2000" dirty="0"/>
              <a:t>内受容感覚と他者感情評定の間に関連がみられた</a:t>
            </a:r>
          </a:p>
        </p:txBody>
      </p:sp>
    </p:spTree>
    <p:extLst>
      <p:ext uri="{BB962C8B-B14F-4D97-AF65-F5344CB8AC3E}">
        <p14:creationId xmlns:p14="http://schemas.microsoft.com/office/powerpoint/2010/main" val="1760090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7F8CE-B967-4859-ABF9-A294337D3364}"/>
              </a:ext>
            </a:extLst>
          </p:cNvPr>
          <p:cNvSpPr>
            <a:spLocks noGrp="1"/>
          </p:cNvSpPr>
          <p:nvPr>
            <p:ph type="title"/>
          </p:nvPr>
        </p:nvSpPr>
        <p:spPr/>
        <p:txBody>
          <a:bodyPr/>
          <a:lstStyle/>
          <a:p>
            <a:r>
              <a:rPr kumimoji="1" lang="ja-JP" altLang="en-US" dirty="0"/>
              <a:t>感情</a:t>
            </a:r>
          </a:p>
        </p:txBody>
      </p:sp>
      <p:pic>
        <p:nvPicPr>
          <p:cNvPr id="3" name="図 2">
            <a:extLst>
              <a:ext uri="{FF2B5EF4-FFF2-40B4-BE49-F238E27FC236}">
                <a16:creationId xmlns:a16="http://schemas.microsoft.com/office/drawing/2014/main" id="{C6C299EC-0040-495E-BE55-1A695D28FB42}"/>
              </a:ext>
            </a:extLst>
          </p:cNvPr>
          <p:cNvPicPr/>
          <p:nvPr/>
        </p:nvPicPr>
        <p:blipFill>
          <a:blip r:embed="rId2">
            <a:extLst>
              <a:ext uri="{28A0092B-C50C-407E-A947-70E740481C1C}">
                <a14:useLocalDpi xmlns:a14="http://schemas.microsoft.com/office/drawing/2010/main" val="0"/>
              </a:ext>
            </a:extLst>
          </a:blip>
          <a:stretch>
            <a:fillRect/>
          </a:stretch>
        </p:blipFill>
        <p:spPr>
          <a:xfrm>
            <a:off x="3324596" y="1436176"/>
            <a:ext cx="5542807" cy="4883373"/>
          </a:xfrm>
          <a:prstGeom prst="rect">
            <a:avLst/>
          </a:prstGeom>
        </p:spPr>
      </p:pic>
      <p:sp>
        <p:nvSpPr>
          <p:cNvPr id="4" name="テキスト ボックス 3">
            <a:extLst>
              <a:ext uri="{FF2B5EF4-FFF2-40B4-BE49-F238E27FC236}">
                <a16:creationId xmlns:a16="http://schemas.microsoft.com/office/drawing/2014/main" id="{BAEB9054-4B14-4CAA-B0A6-64D4BACADA88}"/>
              </a:ext>
            </a:extLst>
          </p:cNvPr>
          <p:cNvSpPr txBox="1"/>
          <p:nvPr/>
        </p:nvSpPr>
        <p:spPr>
          <a:xfrm>
            <a:off x="9882231" y="6162251"/>
            <a:ext cx="1523174" cy="276999"/>
          </a:xfrm>
          <a:prstGeom prst="rect">
            <a:avLst/>
          </a:prstGeom>
          <a:noFill/>
        </p:spPr>
        <p:txBody>
          <a:bodyPr wrap="none" rtlCol="0">
            <a:spAutoFit/>
          </a:bodyPr>
          <a:lstStyle/>
          <a:p>
            <a:r>
              <a:rPr lang="en-US" altLang="ja-JP" sz="1200" dirty="0"/>
              <a:t>Ekman</a:t>
            </a:r>
            <a:r>
              <a:rPr kumimoji="1" lang="en-US" altLang="ja-JP" sz="1200" dirty="0"/>
              <a:t> (1999) </a:t>
            </a:r>
            <a:r>
              <a:rPr lang="ja-JP" altLang="en-US" sz="1200" dirty="0"/>
              <a:t>改編</a:t>
            </a:r>
            <a:endParaRPr kumimoji="1" lang="ja-JP" altLang="en-US" sz="1200" dirty="0"/>
          </a:p>
        </p:txBody>
      </p:sp>
    </p:spTree>
    <p:extLst>
      <p:ext uri="{BB962C8B-B14F-4D97-AF65-F5344CB8AC3E}">
        <p14:creationId xmlns:p14="http://schemas.microsoft.com/office/powerpoint/2010/main" val="280355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ision">
            <a:extLst>
              <a:ext uri="{FF2B5EF4-FFF2-40B4-BE49-F238E27FC236}">
                <a16:creationId xmlns:a16="http://schemas.microsoft.com/office/drawing/2014/main" id="{9BD41E06-E5D8-4534-BE57-560F42FDA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688" y="4120947"/>
            <a:ext cx="1888874" cy="1909862"/>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E3F8E8CD-7B82-4272-8043-D39FE55C4EB5}"/>
              </a:ext>
            </a:extLst>
          </p:cNvPr>
          <p:cNvSpPr>
            <a:spLocks noGrp="1"/>
          </p:cNvSpPr>
          <p:nvPr>
            <p:ph type="title"/>
          </p:nvPr>
        </p:nvSpPr>
        <p:spPr/>
        <p:txBody>
          <a:bodyPr/>
          <a:lstStyle/>
          <a:p>
            <a:r>
              <a:rPr kumimoji="1" lang="ja-JP" altLang="en-US" dirty="0"/>
              <a:t>内受容感覚</a:t>
            </a:r>
          </a:p>
        </p:txBody>
      </p:sp>
      <p:sp>
        <p:nvSpPr>
          <p:cNvPr id="4" name="四角形: 角を丸くする 3">
            <a:extLst>
              <a:ext uri="{FF2B5EF4-FFF2-40B4-BE49-F238E27FC236}">
                <a16:creationId xmlns:a16="http://schemas.microsoft.com/office/drawing/2014/main" id="{38BFB2EC-7C9A-4685-8EFA-CF402C1F9E21}"/>
              </a:ext>
            </a:extLst>
          </p:cNvPr>
          <p:cNvSpPr/>
          <p:nvPr/>
        </p:nvSpPr>
        <p:spPr>
          <a:xfrm>
            <a:off x="4502094" y="1422788"/>
            <a:ext cx="2642532" cy="84728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感覚信号</a:t>
            </a:r>
          </a:p>
        </p:txBody>
      </p:sp>
      <p:sp>
        <p:nvSpPr>
          <p:cNvPr id="5" name="四角形: 角を丸くする 4">
            <a:extLst>
              <a:ext uri="{FF2B5EF4-FFF2-40B4-BE49-F238E27FC236}">
                <a16:creationId xmlns:a16="http://schemas.microsoft.com/office/drawing/2014/main" id="{3BA1D837-BBD6-4E02-AC06-186775100959}"/>
              </a:ext>
            </a:extLst>
          </p:cNvPr>
          <p:cNvSpPr/>
          <p:nvPr/>
        </p:nvSpPr>
        <p:spPr>
          <a:xfrm>
            <a:off x="1110845"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外受容感覚</a:t>
            </a:r>
          </a:p>
        </p:txBody>
      </p:sp>
      <p:sp>
        <p:nvSpPr>
          <p:cNvPr id="6" name="四角形: 角を丸くする 5">
            <a:extLst>
              <a:ext uri="{FF2B5EF4-FFF2-40B4-BE49-F238E27FC236}">
                <a16:creationId xmlns:a16="http://schemas.microsoft.com/office/drawing/2014/main" id="{854E5466-FD33-4A9C-90BA-C6CA48A78A39}"/>
              </a:ext>
            </a:extLst>
          </p:cNvPr>
          <p:cNvSpPr/>
          <p:nvPr/>
        </p:nvSpPr>
        <p:spPr>
          <a:xfrm>
            <a:off x="4709721"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固有</a:t>
            </a:r>
            <a:r>
              <a:rPr kumimoji="1" lang="ja-JP" altLang="en-US" dirty="0"/>
              <a:t>受容感覚</a:t>
            </a:r>
          </a:p>
        </p:txBody>
      </p:sp>
      <p:sp>
        <p:nvSpPr>
          <p:cNvPr id="7" name="四角形: 角を丸くする 6">
            <a:extLst>
              <a:ext uri="{FF2B5EF4-FFF2-40B4-BE49-F238E27FC236}">
                <a16:creationId xmlns:a16="http://schemas.microsoft.com/office/drawing/2014/main" id="{2B627883-19C6-4D1B-9FB0-0E3C9E3AA90E}"/>
              </a:ext>
            </a:extLst>
          </p:cNvPr>
          <p:cNvSpPr/>
          <p:nvPr/>
        </p:nvSpPr>
        <p:spPr>
          <a:xfrm>
            <a:off x="8308597" y="2887216"/>
            <a:ext cx="2227278" cy="8514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内受容感覚</a:t>
            </a:r>
          </a:p>
        </p:txBody>
      </p:sp>
      <p:cxnSp>
        <p:nvCxnSpPr>
          <p:cNvPr id="10" name="直線コネクタ 9">
            <a:extLst>
              <a:ext uri="{FF2B5EF4-FFF2-40B4-BE49-F238E27FC236}">
                <a16:creationId xmlns:a16="http://schemas.microsoft.com/office/drawing/2014/main" id="{90DB5E80-6608-4B49-BDF3-393B43A92B71}"/>
              </a:ext>
            </a:extLst>
          </p:cNvPr>
          <p:cNvCxnSpPr>
            <a:stCxn id="4" idx="2"/>
            <a:endCxn id="6" idx="0"/>
          </p:cNvCxnSpPr>
          <p:nvPr/>
        </p:nvCxnSpPr>
        <p:spPr>
          <a:xfrm>
            <a:off x="5823360" y="2270077"/>
            <a:ext cx="0" cy="617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コネクタ: カギ線 11">
            <a:extLst>
              <a:ext uri="{FF2B5EF4-FFF2-40B4-BE49-F238E27FC236}">
                <a16:creationId xmlns:a16="http://schemas.microsoft.com/office/drawing/2014/main" id="{2F80D469-7A43-483E-B83D-62124944CE87}"/>
              </a:ext>
            </a:extLst>
          </p:cNvPr>
          <p:cNvCxnSpPr>
            <a:stCxn id="4" idx="2"/>
            <a:endCxn id="5" idx="0"/>
          </p:cNvCxnSpPr>
          <p:nvPr/>
        </p:nvCxnSpPr>
        <p:spPr>
          <a:xfrm rot="5400000">
            <a:off x="3715353"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E0BE90A-EF5F-47D1-96F2-B6202BF88B32}"/>
              </a:ext>
            </a:extLst>
          </p:cNvPr>
          <p:cNvCxnSpPr>
            <a:stCxn id="4" idx="2"/>
            <a:endCxn id="7" idx="0"/>
          </p:cNvCxnSpPr>
          <p:nvPr/>
        </p:nvCxnSpPr>
        <p:spPr>
          <a:xfrm rot="16200000" flipH="1">
            <a:off x="7314229" y="779208"/>
            <a:ext cx="617139" cy="359887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701F32D-5ADB-4459-AB22-B286A3E2DA00}"/>
              </a:ext>
            </a:extLst>
          </p:cNvPr>
          <p:cNvSpPr txBox="1"/>
          <p:nvPr/>
        </p:nvSpPr>
        <p:spPr>
          <a:xfrm>
            <a:off x="1110845" y="3764232"/>
            <a:ext cx="934871"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視覚</a:t>
            </a:r>
            <a:endParaRPr kumimoji="1" lang="en-US" altLang="ja-JP" dirty="0"/>
          </a:p>
          <a:p>
            <a:pPr marL="285750" indent="-285750">
              <a:buFont typeface="Arial" panose="020B0604020202020204" pitchFamily="34" charset="0"/>
              <a:buChar char="•"/>
            </a:pPr>
            <a:r>
              <a:rPr lang="ja-JP" altLang="en-US" dirty="0"/>
              <a:t>聴覚</a:t>
            </a:r>
            <a:endParaRPr lang="en-US" altLang="ja-JP" dirty="0"/>
          </a:p>
          <a:p>
            <a:pPr marL="285750" indent="-285750">
              <a:buFont typeface="Arial" panose="020B0604020202020204" pitchFamily="34" charset="0"/>
              <a:buChar char="•"/>
            </a:pPr>
            <a:r>
              <a:rPr kumimoji="1" lang="ja-JP" altLang="en-US" dirty="0"/>
              <a:t>味覚</a:t>
            </a:r>
            <a:endParaRPr kumimoji="1" lang="en-US" altLang="ja-JP" dirty="0"/>
          </a:p>
          <a:p>
            <a:pPr marL="285750" indent="-285750">
              <a:buFont typeface="Arial" panose="020B0604020202020204" pitchFamily="34" charset="0"/>
              <a:buChar char="•"/>
            </a:pPr>
            <a:r>
              <a:rPr lang="ja-JP" altLang="en-US" dirty="0"/>
              <a:t>嗅覚</a:t>
            </a:r>
            <a:endParaRPr lang="en-US" altLang="ja-JP" dirty="0"/>
          </a:p>
          <a:p>
            <a:pPr marL="285750" indent="-285750">
              <a:buFont typeface="Arial" panose="020B0604020202020204" pitchFamily="34" charset="0"/>
              <a:buChar char="•"/>
            </a:pPr>
            <a:r>
              <a:rPr kumimoji="1" lang="ja-JP" altLang="en-US" dirty="0"/>
              <a:t>触覚</a:t>
            </a:r>
          </a:p>
        </p:txBody>
      </p:sp>
      <p:sp>
        <p:nvSpPr>
          <p:cNvPr id="16" name="テキスト ボックス 15">
            <a:extLst>
              <a:ext uri="{FF2B5EF4-FFF2-40B4-BE49-F238E27FC236}">
                <a16:creationId xmlns:a16="http://schemas.microsoft.com/office/drawing/2014/main" id="{30F91671-720F-4F42-BF2A-1AD6BD7ED34C}"/>
              </a:ext>
            </a:extLst>
          </p:cNvPr>
          <p:cNvSpPr txBox="1"/>
          <p:nvPr/>
        </p:nvSpPr>
        <p:spPr>
          <a:xfrm>
            <a:off x="4709721" y="3768062"/>
            <a:ext cx="1858201" cy="646331"/>
          </a:xfrm>
          <a:prstGeom prst="rect">
            <a:avLst/>
          </a:prstGeom>
          <a:noFill/>
        </p:spPr>
        <p:txBody>
          <a:bodyPr wrap="none" rtlCol="0">
            <a:spAutoFit/>
          </a:bodyPr>
          <a:lstStyle/>
          <a:p>
            <a:pPr marL="285750" indent="-285750">
              <a:buFont typeface="Arial" panose="020B0604020202020204" pitchFamily="34" charset="0"/>
              <a:buChar char="•"/>
            </a:pPr>
            <a:r>
              <a:rPr lang="ja-JP" altLang="en-US" dirty="0"/>
              <a:t>骨格筋の緊張</a:t>
            </a:r>
            <a:endParaRPr kumimoji="1" lang="en-US" altLang="ja-JP" dirty="0"/>
          </a:p>
          <a:p>
            <a:pPr marL="285750" indent="-285750">
              <a:buFont typeface="Arial" panose="020B0604020202020204" pitchFamily="34" charset="0"/>
              <a:buChar char="•"/>
            </a:pPr>
            <a:r>
              <a:rPr lang="ja-JP" altLang="en-US" dirty="0"/>
              <a:t>平衡感覚</a:t>
            </a:r>
            <a:endParaRPr lang="en-US" altLang="ja-JP" dirty="0"/>
          </a:p>
        </p:txBody>
      </p:sp>
      <p:sp>
        <p:nvSpPr>
          <p:cNvPr id="17" name="テキスト ボックス 16">
            <a:extLst>
              <a:ext uri="{FF2B5EF4-FFF2-40B4-BE49-F238E27FC236}">
                <a16:creationId xmlns:a16="http://schemas.microsoft.com/office/drawing/2014/main" id="{F2163140-9C2E-464D-AC18-1609C1647164}"/>
              </a:ext>
            </a:extLst>
          </p:cNvPr>
          <p:cNvSpPr txBox="1"/>
          <p:nvPr/>
        </p:nvSpPr>
        <p:spPr>
          <a:xfrm>
            <a:off x="8302826" y="3764232"/>
            <a:ext cx="2319866"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心拍・血圧・呼吸</a:t>
            </a:r>
            <a:endParaRPr kumimoji="1" lang="en-US" altLang="ja-JP" dirty="0"/>
          </a:p>
          <a:p>
            <a:pPr marL="285750" indent="-285750">
              <a:buFont typeface="Arial" panose="020B0604020202020204" pitchFamily="34" charset="0"/>
              <a:buChar char="•"/>
            </a:pPr>
            <a:r>
              <a:rPr lang="ja-JP" altLang="en-US" dirty="0"/>
              <a:t>内臓の状態</a:t>
            </a:r>
            <a:endParaRPr lang="en-US" altLang="ja-JP" dirty="0"/>
          </a:p>
          <a:p>
            <a:pPr marL="285750" indent="-285750">
              <a:buFont typeface="Arial" panose="020B0604020202020204" pitchFamily="34" charset="0"/>
              <a:buChar char="•"/>
            </a:pPr>
            <a:r>
              <a:rPr lang="ja-JP" altLang="en-US" dirty="0"/>
              <a:t>代謝</a:t>
            </a:r>
            <a:endParaRPr lang="en-US" altLang="ja-JP" dirty="0"/>
          </a:p>
        </p:txBody>
      </p:sp>
      <p:pic>
        <p:nvPicPr>
          <p:cNvPr id="21" name="図 20" descr="人, 明かり, 持つ, 暗い が含まれている画像&#10;&#10;自動的に生成された説明">
            <a:extLst>
              <a:ext uri="{FF2B5EF4-FFF2-40B4-BE49-F238E27FC236}">
                <a16:creationId xmlns:a16="http://schemas.microsoft.com/office/drawing/2014/main" id="{14150953-EA88-4BA4-92A3-78C448C878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5513" y="4204840"/>
            <a:ext cx="3091881" cy="2347651"/>
          </a:xfrm>
          <a:prstGeom prst="rect">
            <a:avLst/>
          </a:prstGeom>
        </p:spPr>
      </p:pic>
      <p:pic>
        <p:nvPicPr>
          <p:cNvPr id="23" name="図 22" descr="ナイフ が含まれている画像&#10;&#10;自動的に生成された説明">
            <a:extLst>
              <a:ext uri="{FF2B5EF4-FFF2-40B4-BE49-F238E27FC236}">
                <a16:creationId xmlns:a16="http://schemas.microsoft.com/office/drawing/2014/main" id="{E3819A8B-CBEC-4C00-AE6B-7B14A0C0E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0894" y="4083744"/>
            <a:ext cx="2609961" cy="2609961"/>
          </a:xfrm>
          <a:prstGeom prst="rect">
            <a:avLst/>
          </a:prstGeom>
        </p:spPr>
      </p:pic>
    </p:spTree>
    <p:extLst>
      <p:ext uri="{BB962C8B-B14F-4D97-AF65-F5344CB8AC3E}">
        <p14:creationId xmlns:p14="http://schemas.microsoft.com/office/powerpoint/2010/main" val="267570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01741-5D0D-499D-BB31-8A7B597A3868}"/>
              </a:ext>
            </a:extLst>
          </p:cNvPr>
          <p:cNvSpPr>
            <a:spLocks noGrp="1"/>
          </p:cNvSpPr>
          <p:nvPr>
            <p:ph type="title"/>
          </p:nvPr>
        </p:nvSpPr>
        <p:spPr/>
        <p:txBody>
          <a:bodyPr/>
          <a:lstStyle/>
          <a:p>
            <a:r>
              <a:rPr kumimoji="1" lang="ja-JP" altLang="en-US" dirty="0"/>
              <a:t>内受容感覚の制御モデル</a:t>
            </a:r>
          </a:p>
        </p:txBody>
      </p:sp>
      <p:sp>
        <p:nvSpPr>
          <p:cNvPr id="29" name="テキスト ボックス 28">
            <a:extLst>
              <a:ext uri="{FF2B5EF4-FFF2-40B4-BE49-F238E27FC236}">
                <a16:creationId xmlns:a16="http://schemas.microsoft.com/office/drawing/2014/main" id="{35F68FD8-D805-4C60-9DA4-52A8997BF79C}"/>
              </a:ext>
            </a:extLst>
          </p:cNvPr>
          <p:cNvSpPr txBox="1"/>
          <p:nvPr/>
        </p:nvSpPr>
        <p:spPr>
          <a:xfrm>
            <a:off x="10541279" y="6190841"/>
            <a:ext cx="1114408" cy="369332"/>
          </a:xfrm>
          <a:prstGeom prst="rect">
            <a:avLst/>
          </a:prstGeom>
          <a:noFill/>
        </p:spPr>
        <p:txBody>
          <a:bodyPr wrap="none" rtlCol="0">
            <a:spAutoFit/>
          </a:bodyPr>
          <a:lstStyle/>
          <a:p>
            <a:r>
              <a:rPr kumimoji="1" lang="ja-JP" altLang="en-US" dirty="0"/>
              <a:t>乾（</a:t>
            </a:r>
            <a:r>
              <a:rPr kumimoji="1" lang="en-US" altLang="ja-JP" dirty="0"/>
              <a:t>2018</a:t>
            </a:r>
            <a:r>
              <a:rPr kumimoji="1" lang="ja-JP" altLang="en-US" dirty="0"/>
              <a:t>）</a:t>
            </a:r>
          </a:p>
        </p:txBody>
      </p:sp>
      <p:grpSp>
        <p:nvGrpSpPr>
          <p:cNvPr id="52" name="グループ化 51"/>
          <p:cNvGrpSpPr/>
          <p:nvPr/>
        </p:nvGrpSpPr>
        <p:grpSpPr>
          <a:xfrm>
            <a:off x="1037832" y="2049719"/>
            <a:ext cx="4704886" cy="3944974"/>
            <a:chOff x="2229405" y="1307903"/>
            <a:chExt cx="4704886" cy="3944974"/>
          </a:xfrm>
        </p:grpSpPr>
        <p:sp>
          <p:nvSpPr>
            <p:cNvPr id="31" name="角丸四角形 30"/>
            <p:cNvSpPr/>
            <p:nvPr/>
          </p:nvSpPr>
          <p:spPr>
            <a:xfrm>
              <a:off x="2251642" y="4545734"/>
              <a:ext cx="1774352" cy="707143"/>
            </a:xfrm>
            <a:prstGeom prst="roundRect">
              <a:avLst/>
            </a:prstGeom>
            <a:solidFill>
              <a:srgbClr val="FFFF99"/>
            </a:solidFill>
            <a:ln w="3175">
              <a:no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p:cNvSpPr/>
            <p:nvPr/>
          </p:nvSpPr>
          <p:spPr>
            <a:xfrm>
              <a:off x="2251642" y="1711274"/>
              <a:ext cx="1774352" cy="707143"/>
            </a:xfrm>
            <a:prstGeom prst="roundRect">
              <a:avLst/>
            </a:prstGeom>
            <a:solidFill>
              <a:srgbClr val="FFCC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p:cNvSpPr/>
            <p:nvPr/>
          </p:nvSpPr>
          <p:spPr>
            <a:xfrm>
              <a:off x="5115005" y="1747924"/>
              <a:ext cx="1774352" cy="707143"/>
            </a:xfrm>
            <a:prstGeom prst="roundRect">
              <a:avLst/>
            </a:prstGeom>
            <a:solidFill>
              <a:srgbClr val="CCCCFF"/>
            </a:solidFill>
            <a:ln w="19050">
              <a:solidFill>
                <a:srgbClr val="7030A0"/>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p:cNvSpPr/>
            <p:nvPr/>
          </p:nvSpPr>
          <p:spPr>
            <a:xfrm>
              <a:off x="2229405" y="3142743"/>
              <a:ext cx="1774352" cy="707143"/>
            </a:xfrm>
            <a:prstGeom prst="roundRect">
              <a:avLst/>
            </a:prstGeom>
            <a:solidFill>
              <a:srgbClr val="FFCCCC"/>
            </a:solidFill>
            <a:ln w="19050">
              <a:solidFill>
                <a:srgbClr val="FF9900"/>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角丸四角形 34"/>
            <p:cNvSpPr/>
            <p:nvPr/>
          </p:nvSpPr>
          <p:spPr>
            <a:xfrm>
              <a:off x="5125306" y="3140180"/>
              <a:ext cx="1774352" cy="707143"/>
            </a:xfrm>
            <a:prstGeom prst="roundRect">
              <a:avLst/>
            </a:prstGeom>
            <a:solidFill>
              <a:srgbClr val="CCECFF"/>
            </a:solidFill>
            <a:ln w="19050">
              <a:solidFill>
                <a:srgbClr val="66CCFF"/>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p:cNvCxnSpPr/>
            <p:nvPr/>
          </p:nvCxnSpPr>
          <p:spPr bwMode="auto">
            <a:xfrm>
              <a:off x="3125140" y="2424846"/>
              <a:ext cx="0" cy="69841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bwMode="auto">
            <a:xfrm>
              <a:off x="4044099" y="2102973"/>
              <a:ext cx="1052801" cy="592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38" name="テキスト ボックス 17"/>
            <p:cNvSpPr txBox="1">
              <a:spLocks noChangeArrowheads="1"/>
            </p:cNvSpPr>
            <p:nvPr/>
          </p:nvSpPr>
          <p:spPr bwMode="auto">
            <a:xfrm>
              <a:off x="5388506" y="1898327"/>
              <a:ext cx="1223412" cy="508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nchorCtr="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後部頭頂皮質</a:t>
              </a:r>
              <a:endParaRPr lang="en-US" altLang="ja-JP" sz="1351" kern="0" dirty="0">
                <a:latin typeface="メイリオ" panose="020B0604030504040204" pitchFamily="50" charset="-128"/>
                <a:ea typeface="メイリオ" panose="020B0604030504040204" pitchFamily="50" charset="-128"/>
                <a:cs typeface="メイリオ" panose="020B0604030504040204" pitchFamily="50" charset="-128"/>
              </a:endParaRPr>
            </a:p>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で比較</a:t>
              </a:r>
            </a:p>
          </p:txBody>
        </p:sp>
        <p:sp>
          <p:nvSpPr>
            <p:cNvPr id="39" name="テキスト ボックス 18"/>
            <p:cNvSpPr txBox="1">
              <a:spLocks noChangeArrowheads="1"/>
            </p:cNvSpPr>
            <p:nvPr/>
          </p:nvSpPr>
          <p:spPr bwMode="auto">
            <a:xfrm>
              <a:off x="5029924" y="3279763"/>
              <a:ext cx="1904367" cy="41575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感覚神経系</a:t>
              </a:r>
              <a:endParaRPr lang="en-US" altLang="ja-JP" sz="1351" kern="0" dirty="0">
                <a:latin typeface="メイリオ" panose="020B0604030504040204" pitchFamily="50" charset="-128"/>
                <a:ea typeface="メイリオ" panose="020B0604030504040204" pitchFamily="50" charset="-128"/>
                <a:cs typeface="メイリオ" panose="020B0604030504040204" pitchFamily="50" charset="-128"/>
              </a:endParaRPr>
            </a:p>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（視覚・</a:t>
              </a:r>
              <a:r>
                <a:rPr lang="ja-JP" altLang="en-US" sz="1351" kern="0">
                  <a:latin typeface="メイリオ" panose="020B0604030504040204" pitchFamily="50" charset="-128"/>
                  <a:ea typeface="メイリオ" panose="020B0604030504040204" pitchFamily="50" charset="-128"/>
                  <a:cs typeface="メイリオ" panose="020B0604030504040204" pitchFamily="50" charset="-128"/>
                </a:rPr>
                <a:t>固有感覚信号）</a:t>
              </a:r>
              <a:endPar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0" name="グループ化 39">
              <a:extLst>
                <a:ext uri="{FF2B5EF4-FFF2-40B4-BE49-F238E27FC236}">
                  <a16:creationId xmlns:a16="http://schemas.microsoft.com/office/drawing/2014/main" id="{63231D24-C5C6-4B22-8861-B23E407CD8DE}"/>
                </a:ext>
              </a:extLst>
            </p:cNvPr>
            <p:cNvGrpSpPr/>
            <p:nvPr/>
          </p:nvGrpSpPr>
          <p:grpSpPr>
            <a:xfrm>
              <a:off x="5094931" y="4532436"/>
              <a:ext cx="1774352" cy="707143"/>
              <a:chOff x="3711183" y="5531017"/>
              <a:chExt cx="1774352" cy="707143"/>
            </a:xfrm>
          </p:grpSpPr>
          <p:sp>
            <p:nvSpPr>
              <p:cNvPr id="41" name="角丸四角形 26">
                <a:extLst>
                  <a:ext uri="{FF2B5EF4-FFF2-40B4-BE49-F238E27FC236}">
                    <a16:creationId xmlns:a16="http://schemas.microsoft.com/office/drawing/2014/main" id="{3F21DC3D-36DD-4155-9E09-B94BB4EDF516}"/>
                  </a:ext>
                </a:extLst>
              </p:cNvPr>
              <p:cNvSpPr/>
              <p:nvPr/>
            </p:nvSpPr>
            <p:spPr>
              <a:xfrm>
                <a:off x="3711183" y="5531017"/>
                <a:ext cx="1774352" cy="707143"/>
              </a:xfrm>
              <a:prstGeom prst="roundRect">
                <a:avLst/>
              </a:prstGeom>
              <a:solidFill>
                <a:srgbClr val="CCFFCC"/>
              </a:solidFill>
              <a:ln w="19050">
                <a:solidFill>
                  <a:srgbClr val="92D050"/>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21"/>
              <p:cNvSpPr txBox="1">
                <a:spLocks noChangeArrowheads="1"/>
              </p:cNvSpPr>
              <p:nvPr/>
            </p:nvSpPr>
            <p:spPr bwMode="auto">
              <a:xfrm>
                <a:off x="4219982" y="5743634"/>
                <a:ext cx="704039" cy="3002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nchorCtr="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手・腕</a:t>
                </a:r>
              </a:p>
            </p:txBody>
          </p:sp>
        </p:grpSp>
        <p:sp>
          <p:nvSpPr>
            <p:cNvPr id="43" name="テキスト ボックス 19"/>
            <p:cNvSpPr txBox="1">
              <a:spLocks noChangeArrowheads="1"/>
            </p:cNvSpPr>
            <p:nvPr/>
          </p:nvSpPr>
          <p:spPr bwMode="auto">
            <a:xfrm>
              <a:off x="2678000" y="1914741"/>
              <a:ext cx="877163" cy="3002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nchorCtr="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運動皮質</a:t>
              </a:r>
            </a:p>
          </p:txBody>
        </p:sp>
        <p:sp>
          <p:nvSpPr>
            <p:cNvPr id="44" name="テキスト ボックス 20"/>
            <p:cNvSpPr txBox="1">
              <a:spLocks noChangeArrowheads="1"/>
            </p:cNvSpPr>
            <p:nvPr/>
          </p:nvSpPr>
          <p:spPr bwMode="auto">
            <a:xfrm>
              <a:off x="2613674" y="3278067"/>
              <a:ext cx="1050288" cy="508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nchorCtr="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運動神経系</a:t>
              </a:r>
              <a:endParaRPr lang="en-US" altLang="ja-JP" sz="1351" kern="0" dirty="0">
                <a:latin typeface="メイリオ" panose="020B0604030504040204" pitchFamily="50" charset="-128"/>
                <a:ea typeface="メイリオ" panose="020B0604030504040204" pitchFamily="50" charset="-128"/>
                <a:cs typeface="メイリオ" panose="020B0604030504040204" pitchFamily="50" charset="-128"/>
              </a:endParaRPr>
            </a:p>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（制御）</a:t>
              </a:r>
            </a:p>
          </p:txBody>
        </p:sp>
        <p:cxnSp>
          <p:nvCxnSpPr>
            <p:cNvPr id="45" name="直線矢印コネクタ 44"/>
            <p:cNvCxnSpPr/>
            <p:nvPr/>
          </p:nvCxnSpPr>
          <p:spPr bwMode="auto">
            <a:xfrm flipV="1">
              <a:off x="6000212" y="2471989"/>
              <a:ext cx="12270" cy="651269"/>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テキスト ボックス 19"/>
            <p:cNvSpPr txBox="1">
              <a:spLocks noChangeArrowheads="1"/>
            </p:cNvSpPr>
            <p:nvPr/>
          </p:nvSpPr>
          <p:spPr bwMode="auto">
            <a:xfrm>
              <a:off x="4040866" y="1732894"/>
              <a:ext cx="1038833" cy="7159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lnSpc>
                  <a:spcPct val="150000"/>
                </a:lnSpc>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遠心性</a:t>
              </a:r>
              <a:endParaRPr lang="en-US" altLang="ja-JP" sz="1351" kern="0" dirty="0">
                <a:latin typeface="メイリオ" panose="020B0604030504040204" pitchFamily="50" charset="-128"/>
                <a:ea typeface="メイリオ" panose="020B0604030504040204" pitchFamily="50" charset="-128"/>
                <a:cs typeface="メイリオ" panose="020B0604030504040204" pitchFamily="50" charset="-128"/>
              </a:endParaRPr>
            </a:p>
            <a:p>
              <a:pPr algn="ctr" defTabSz="685783" fontAlgn="base">
                <a:lnSpc>
                  <a:spcPct val="150000"/>
                </a:lnSpc>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コピー</a:t>
              </a:r>
            </a:p>
          </p:txBody>
        </p:sp>
        <p:sp>
          <p:nvSpPr>
            <p:cNvPr id="47" name="テキスト ボックス 46"/>
            <p:cNvSpPr txBox="1"/>
            <p:nvPr/>
          </p:nvSpPr>
          <p:spPr>
            <a:xfrm>
              <a:off x="5791662" y="1307903"/>
              <a:ext cx="1107996" cy="369332"/>
            </a:xfrm>
            <a:prstGeom prst="rect">
              <a:avLst/>
            </a:prstGeom>
            <a:noFill/>
          </p:spPr>
          <p:txBody>
            <a:bodyPr wrap="none" rtlCol="0">
              <a:spAutoFit/>
            </a:bodyPr>
            <a:lstStyle/>
            <a:p>
              <a:pPr>
                <a:defRPr/>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結果予測</a:t>
              </a:r>
            </a:p>
          </p:txBody>
        </p:sp>
        <p:sp>
          <p:nvSpPr>
            <p:cNvPr id="48" name="テキスト ボックス 21">
              <a:extLst>
                <a:ext uri="{FF2B5EF4-FFF2-40B4-BE49-F238E27FC236}">
                  <a16:creationId xmlns:a16="http://schemas.microsoft.com/office/drawing/2014/main" id="{5AD35534-898D-4488-9E9E-32F5219E6FFF}"/>
                </a:ext>
              </a:extLst>
            </p:cNvPr>
            <p:cNvSpPr txBox="1">
              <a:spLocks noChangeArrowheads="1"/>
            </p:cNvSpPr>
            <p:nvPr/>
          </p:nvSpPr>
          <p:spPr bwMode="auto">
            <a:xfrm>
              <a:off x="2784423" y="4749201"/>
              <a:ext cx="704039" cy="3002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nchor="ctr" anchorCtr="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反射弓</a:t>
              </a:r>
            </a:p>
          </p:txBody>
        </p:sp>
        <p:cxnSp>
          <p:nvCxnSpPr>
            <p:cNvPr id="49" name="直線矢印コネクタ 48">
              <a:extLst>
                <a:ext uri="{FF2B5EF4-FFF2-40B4-BE49-F238E27FC236}">
                  <a16:creationId xmlns:a16="http://schemas.microsoft.com/office/drawing/2014/main" id="{38C5852F-2DE0-47A9-A5AD-C619B90CFB1E}"/>
                </a:ext>
              </a:extLst>
            </p:cNvPr>
            <p:cNvCxnSpPr/>
            <p:nvPr/>
          </p:nvCxnSpPr>
          <p:spPr bwMode="auto">
            <a:xfrm>
              <a:off x="3125140" y="3847323"/>
              <a:ext cx="0" cy="69841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79394E90-1AF9-4D14-B94D-F3AED10550DF}"/>
                </a:ext>
              </a:extLst>
            </p:cNvPr>
            <p:cNvCxnSpPr/>
            <p:nvPr/>
          </p:nvCxnSpPr>
          <p:spPr bwMode="auto">
            <a:xfrm flipV="1">
              <a:off x="6000212" y="3881167"/>
              <a:ext cx="12270" cy="651269"/>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7CE8640-1E1B-4D7C-8447-F3B38761174E}"/>
                </a:ext>
              </a:extLst>
            </p:cNvPr>
            <p:cNvCxnSpPr/>
            <p:nvPr/>
          </p:nvCxnSpPr>
          <p:spPr bwMode="auto">
            <a:xfrm>
              <a:off x="4034062" y="4895158"/>
              <a:ext cx="1052801" cy="5923"/>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grpSp>
        <p:nvGrpSpPr>
          <p:cNvPr id="53" name="グループ化 52"/>
          <p:cNvGrpSpPr/>
          <p:nvPr/>
        </p:nvGrpSpPr>
        <p:grpSpPr>
          <a:xfrm>
            <a:off x="6829634" y="2419051"/>
            <a:ext cx="4668924" cy="3552174"/>
            <a:chOff x="2212461" y="1718325"/>
            <a:chExt cx="4668924" cy="3552174"/>
          </a:xfrm>
        </p:grpSpPr>
        <p:sp>
          <p:nvSpPr>
            <p:cNvPr id="54" name="角丸四角形 53"/>
            <p:cNvSpPr/>
            <p:nvPr/>
          </p:nvSpPr>
          <p:spPr>
            <a:xfrm>
              <a:off x="3830136" y="4563356"/>
              <a:ext cx="1774352" cy="707143"/>
            </a:xfrm>
            <a:prstGeom prst="roundRect">
              <a:avLst/>
            </a:prstGeom>
            <a:solidFill>
              <a:srgbClr val="CCFFCC"/>
            </a:solidFill>
            <a:ln w="19050">
              <a:solidFill>
                <a:srgbClr val="92D050"/>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p:cNvSpPr/>
            <p:nvPr/>
          </p:nvSpPr>
          <p:spPr>
            <a:xfrm>
              <a:off x="5107032" y="3143741"/>
              <a:ext cx="1774352" cy="707143"/>
            </a:xfrm>
            <a:prstGeom prst="roundRect">
              <a:avLst/>
            </a:prstGeom>
            <a:solidFill>
              <a:srgbClr val="CCECFF"/>
            </a:solidFill>
            <a:ln w="19050">
              <a:solidFill>
                <a:srgbClr val="66CCFF"/>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p:cNvSpPr/>
            <p:nvPr/>
          </p:nvSpPr>
          <p:spPr>
            <a:xfrm>
              <a:off x="2262617" y="1718325"/>
              <a:ext cx="1774352" cy="707143"/>
            </a:xfrm>
            <a:prstGeom prst="roundRect">
              <a:avLst/>
            </a:prstGeom>
            <a:solidFill>
              <a:srgbClr val="FFCC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p:cNvSpPr/>
            <p:nvPr/>
          </p:nvSpPr>
          <p:spPr>
            <a:xfrm>
              <a:off x="5107033" y="1730734"/>
              <a:ext cx="1774352" cy="707143"/>
            </a:xfrm>
            <a:prstGeom prst="roundRect">
              <a:avLst/>
            </a:prstGeom>
            <a:solidFill>
              <a:srgbClr val="CCCCFF"/>
            </a:solidFill>
            <a:ln w="19050">
              <a:solidFill>
                <a:srgbClr val="7030A0"/>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角丸四角形 57"/>
            <p:cNvSpPr/>
            <p:nvPr/>
          </p:nvSpPr>
          <p:spPr>
            <a:xfrm>
              <a:off x="2212461" y="3138641"/>
              <a:ext cx="1774352" cy="707143"/>
            </a:xfrm>
            <a:prstGeom prst="roundRect">
              <a:avLst/>
            </a:prstGeom>
            <a:solidFill>
              <a:srgbClr val="FFCCCC"/>
            </a:solidFill>
            <a:ln w="19050">
              <a:solidFill>
                <a:srgbClr val="FF9900"/>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p:cNvCxnSpPr/>
            <p:nvPr/>
          </p:nvCxnSpPr>
          <p:spPr bwMode="auto">
            <a:xfrm>
              <a:off x="4049073" y="2103077"/>
              <a:ext cx="1045856" cy="592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0" name="テキスト ボックス 17"/>
            <p:cNvSpPr txBox="1">
              <a:spLocks noChangeArrowheads="1"/>
            </p:cNvSpPr>
            <p:nvPr/>
          </p:nvSpPr>
          <p:spPr bwMode="auto">
            <a:xfrm>
              <a:off x="5450748" y="1934597"/>
              <a:ext cx="1086921" cy="3002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前島で比較</a:t>
              </a:r>
            </a:p>
          </p:txBody>
        </p:sp>
        <p:sp>
          <p:nvSpPr>
            <p:cNvPr id="61" name="テキスト ボックス 18"/>
            <p:cNvSpPr txBox="1">
              <a:spLocks noChangeArrowheads="1"/>
            </p:cNvSpPr>
            <p:nvPr/>
          </p:nvSpPr>
          <p:spPr bwMode="auto">
            <a:xfrm>
              <a:off x="5309224" y="3317941"/>
              <a:ext cx="1369968" cy="41575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nchor="ctr" anchorCtr="0">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自律神経系</a:t>
              </a:r>
              <a:endParaRPr lang="en-US" altLang="ja-JP" sz="1351" kern="0" dirty="0">
                <a:latin typeface="メイリオ" panose="020B0604030504040204" pitchFamily="50" charset="-128"/>
                <a:ea typeface="メイリオ" panose="020B0604030504040204" pitchFamily="50" charset="-128"/>
                <a:cs typeface="メイリオ" panose="020B0604030504040204" pitchFamily="50" charset="-128"/>
              </a:endParaRPr>
            </a:p>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（内受容信号）</a:t>
              </a:r>
            </a:p>
          </p:txBody>
        </p:sp>
        <p:sp>
          <p:nvSpPr>
            <p:cNvPr id="62" name="テキスト ボックス 21"/>
            <p:cNvSpPr txBox="1">
              <a:spLocks noChangeArrowheads="1"/>
            </p:cNvSpPr>
            <p:nvPr/>
          </p:nvSpPr>
          <p:spPr bwMode="auto">
            <a:xfrm>
              <a:off x="4357863" y="4766822"/>
              <a:ext cx="701963" cy="3002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内　臓</a:t>
              </a:r>
            </a:p>
          </p:txBody>
        </p:sp>
        <p:cxnSp>
          <p:nvCxnSpPr>
            <p:cNvPr id="63" name="直線矢印コネクタ 62"/>
            <p:cNvCxnSpPr/>
            <p:nvPr/>
          </p:nvCxnSpPr>
          <p:spPr bwMode="auto">
            <a:xfrm flipH="1">
              <a:off x="3150028" y="2424845"/>
              <a:ext cx="3512" cy="698411"/>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grpSp>
          <p:nvGrpSpPr>
            <p:cNvPr id="64" name="グループ化 63"/>
            <p:cNvGrpSpPr/>
            <p:nvPr/>
          </p:nvGrpSpPr>
          <p:grpSpPr>
            <a:xfrm>
              <a:off x="3147916" y="3828686"/>
              <a:ext cx="673752" cy="1077870"/>
              <a:chOff x="4239954" y="3715224"/>
              <a:chExt cx="920754" cy="1515589"/>
            </a:xfrm>
          </p:grpSpPr>
          <p:cxnSp>
            <p:nvCxnSpPr>
              <p:cNvPr id="73" name="直線矢印コネクタ 72"/>
              <p:cNvCxnSpPr/>
              <p:nvPr/>
            </p:nvCxnSpPr>
            <p:spPr bwMode="auto">
              <a:xfrm>
                <a:off x="4239955" y="5230813"/>
                <a:ext cx="920753" cy="0"/>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bwMode="auto">
              <a:xfrm flipH="1">
                <a:off x="4239954" y="3715224"/>
                <a:ext cx="4799" cy="15096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5" name="グループ化 64"/>
            <p:cNvGrpSpPr/>
            <p:nvPr/>
          </p:nvGrpSpPr>
          <p:grpSpPr>
            <a:xfrm>
              <a:off x="5622105" y="3843257"/>
              <a:ext cx="376178" cy="1077870"/>
              <a:chOff x="7269425" y="3715223"/>
              <a:chExt cx="514088" cy="1515590"/>
            </a:xfrm>
          </p:grpSpPr>
          <p:cxnSp>
            <p:nvCxnSpPr>
              <p:cNvPr id="71" name="直線矢印コネクタ 70"/>
              <p:cNvCxnSpPr/>
              <p:nvPr/>
            </p:nvCxnSpPr>
            <p:spPr bwMode="auto">
              <a:xfrm flipH="1" flipV="1">
                <a:off x="7777945" y="3715223"/>
                <a:ext cx="5568" cy="1509686"/>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bwMode="auto">
              <a:xfrm flipH="1">
                <a:off x="7269425" y="5230813"/>
                <a:ext cx="514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6" name="直線矢印コネクタ 65"/>
            <p:cNvCxnSpPr/>
            <p:nvPr/>
          </p:nvCxnSpPr>
          <p:spPr bwMode="auto">
            <a:xfrm flipV="1">
              <a:off x="5994929" y="2424951"/>
              <a:ext cx="0" cy="698305"/>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7" name="テキスト ボックス 19"/>
            <p:cNvSpPr txBox="1">
              <a:spLocks noChangeArrowheads="1"/>
            </p:cNvSpPr>
            <p:nvPr/>
          </p:nvSpPr>
          <p:spPr bwMode="auto">
            <a:xfrm>
              <a:off x="2426314" y="1857432"/>
              <a:ext cx="1346647" cy="508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spcBef>
                  <a:spcPct val="0"/>
                </a:spcBef>
                <a:spcAft>
                  <a:spcPct val="0"/>
                </a:spcAft>
                <a:buNone/>
                <a:defRPr/>
              </a:pPr>
              <a:r>
                <a:rPr lang="zh-TW" altLang="en-US" sz="1351" kern="0" dirty="0">
                  <a:latin typeface="メイリオ" panose="020B0604030504040204" pitchFamily="50" charset="-128"/>
                  <a:ea typeface="メイリオ" panose="020B0604030504040204" pitchFamily="50" charset="-128"/>
                  <a:cs typeface="メイリオ" panose="020B0604030504040204" pitchFamily="50" charset="-128"/>
                </a:rPr>
                <a:t>眼窩前頭皮質</a:t>
              </a:r>
              <a:endParaRPr lang="en-US" altLang="zh-TW" sz="1351" kern="0" dirty="0">
                <a:latin typeface="メイリオ" panose="020B0604030504040204" pitchFamily="50" charset="-128"/>
                <a:ea typeface="メイリオ" panose="020B0604030504040204" pitchFamily="50" charset="-128"/>
                <a:cs typeface="メイリオ" panose="020B0604030504040204" pitchFamily="50" charset="-128"/>
              </a:endParaRPr>
            </a:p>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前帯状皮質</a:t>
              </a:r>
            </a:p>
          </p:txBody>
        </p:sp>
        <p:sp>
          <p:nvSpPr>
            <p:cNvPr id="68" name="テキスト ボックス 20"/>
            <p:cNvSpPr txBox="1">
              <a:spLocks noChangeArrowheads="1"/>
            </p:cNvSpPr>
            <p:nvPr/>
          </p:nvSpPr>
          <p:spPr bwMode="auto">
            <a:xfrm>
              <a:off x="2603805" y="3271775"/>
              <a:ext cx="1088223" cy="508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自律神経系</a:t>
              </a:r>
              <a:endParaRPr lang="en-US" altLang="ja-JP" sz="1351" kern="0" dirty="0">
                <a:latin typeface="メイリオ" panose="020B0604030504040204" pitchFamily="50" charset="-128"/>
                <a:ea typeface="メイリオ" panose="020B0604030504040204" pitchFamily="50" charset="-128"/>
                <a:cs typeface="メイリオ" panose="020B0604030504040204" pitchFamily="50" charset="-128"/>
              </a:endParaRPr>
            </a:p>
            <a:p>
              <a:pPr algn="ctr" defTabSz="685783" fontAlgn="base">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（制御）</a:t>
              </a:r>
            </a:p>
          </p:txBody>
        </p:sp>
      </p:grpSp>
      <p:sp>
        <p:nvSpPr>
          <p:cNvPr id="75" name="テキスト ボックス 19">
            <a:extLst>
              <a:ext uri="{FF2B5EF4-FFF2-40B4-BE49-F238E27FC236}">
                <a16:creationId xmlns:a16="http://schemas.microsoft.com/office/drawing/2014/main" id="{ADE15253-98ED-4E6F-B279-9F0D401659F0}"/>
              </a:ext>
            </a:extLst>
          </p:cNvPr>
          <p:cNvSpPr txBox="1">
            <a:spLocks noChangeArrowheads="1"/>
          </p:cNvSpPr>
          <p:nvPr/>
        </p:nvSpPr>
        <p:spPr bwMode="auto">
          <a:xfrm>
            <a:off x="8644076" y="2459029"/>
            <a:ext cx="1038833" cy="71596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defTabSz="685783" fontAlgn="base">
              <a:lnSpc>
                <a:spcPct val="150000"/>
              </a:lnSpc>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遠心性</a:t>
            </a:r>
            <a:endParaRPr lang="en-US" altLang="ja-JP" sz="1351" kern="0" dirty="0">
              <a:latin typeface="メイリオ" panose="020B0604030504040204" pitchFamily="50" charset="-128"/>
              <a:ea typeface="メイリオ" panose="020B0604030504040204" pitchFamily="50" charset="-128"/>
              <a:cs typeface="メイリオ" panose="020B0604030504040204" pitchFamily="50" charset="-128"/>
            </a:endParaRPr>
          </a:p>
          <a:p>
            <a:pPr algn="ctr" defTabSz="685783" fontAlgn="base">
              <a:lnSpc>
                <a:spcPct val="150000"/>
              </a:lnSpc>
              <a:spcBef>
                <a:spcPct val="0"/>
              </a:spcBef>
              <a:spcAft>
                <a:spcPct val="0"/>
              </a:spcAft>
              <a:buNone/>
              <a:defRPr/>
            </a:pPr>
            <a:r>
              <a:rPr lang="ja-JP" altLang="en-US" sz="1351" kern="0" dirty="0">
                <a:latin typeface="メイリオ" panose="020B0604030504040204" pitchFamily="50" charset="-128"/>
                <a:ea typeface="メイリオ" panose="020B0604030504040204" pitchFamily="50" charset="-128"/>
                <a:cs typeface="メイリオ" panose="020B0604030504040204" pitchFamily="50" charset="-128"/>
              </a:rPr>
              <a:t>コピー</a:t>
            </a:r>
          </a:p>
        </p:txBody>
      </p:sp>
    </p:spTree>
    <p:extLst>
      <p:ext uri="{BB962C8B-B14F-4D97-AF65-F5344CB8AC3E}">
        <p14:creationId xmlns:p14="http://schemas.microsoft.com/office/powerpoint/2010/main" val="165804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4933950" y="2932613"/>
            <a:ext cx="6991350" cy="3649162"/>
          </a:xfrm>
          <a:prstGeom prst="roundRect">
            <a:avLst>
              <a:gd name="adj" fmla="val 779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3263A75-B5EA-46A9-BFDB-C1924E6371A0}"/>
              </a:ext>
            </a:extLst>
          </p:cNvPr>
          <p:cNvSpPr>
            <a:spLocks noGrp="1"/>
          </p:cNvSpPr>
          <p:nvPr>
            <p:ph type="title"/>
          </p:nvPr>
        </p:nvSpPr>
        <p:spPr/>
        <p:txBody>
          <a:bodyPr/>
          <a:lstStyle/>
          <a:p>
            <a:r>
              <a:rPr kumimoji="1" lang="ja-JP" altLang="en-US" dirty="0"/>
              <a:t>ホメオスタシスとアロスタシス</a:t>
            </a:r>
            <a:br>
              <a:rPr kumimoji="1" lang="en-US" altLang="ja-JP" dirty="0"/>
            </a:br>
            <a:endParaRPr kumimoji="1" lang="ja-JP" altLang="en-US" dirty="0"/>
          </a:p>
        </p:txBody>
      </p:sp>
      <p:sp>
        <p:nvSpPr>
          <p:cNvPr id="30" name="角丸四角形 4">
            <a:extLst>
              <a:ext uri="{FF2B5EF4-FFF2-40B4-BE49-F238E27FC236}">
                <a16:creationId xmlns:a16="http://schemas.microsoft.com/office/drawing/2014/main" id="{EFCC1B71-BB98-4040-A183-4874217E5917}"/>
              </a:ext>
            </a:extLst>
          </p:cNvPr>
          <p:cNvSpPr/>
          <p:nvPr/>
        </p:nvSpPr>
        <p:spPr>
          <a:xfrm>
            <a:off x="1302009" y="1852613"/>
            <a:ext cx="2412000" cy="1080000"/>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外界環境</a:t>
            </a:r>
          </a:p>
        </p:txBody>
      </p:sp>
      <p:sp>
        <p:nvSpPr>
          <p:cNvPr id="37" name="角丸四角形 4">
            <a:extLst>
              <a:ext uri="{FF2B5EF4-FFF2-40B4-BE49-F238E27FC236}">
                <a16:creationId xmlns:a16="http://schemas.microsoft.com/office/drawing/2014/main" id="{EFCC1B71-BB98-4040-A183-4874217E5917}"/>
              </a:ext>
            </a:extLst>
          </p:cNvPr>
          <p:cNvSpPr/>
          <p:nvPr/>
        </p:nvSpPr>
        <p:spPr>
          <a:xfrm>
            <a:off x="1304701" y="3199537"/>
            <a:ext cx="2412000" cy="1080000"/>
          </a:xfrm>
          <a:prstGeom prst="roundRect">
            <a:avLst/>
          </a:prstGeom>
          <a:solidFill>
            <a:schemeClr val="accent4">
              <a:lumMod val="20000"/>
              <a:lumOff val="80000"/>
            </a:schemeClr>
          </a:solidFill>
          <a:ln w="19050">
            <a:solidFill>
              <a:schemeClr val="accent4">
                <a:lumMod val="75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認知的目標</a:t>
            </a:r>
            <a:endParaRPr kumimoji="1" lang="ja-JP" altLang="en-US" sz="2000" dirty="0">
              <a:solidFill>
                <a:schemeClr val="tx1"/>
              </a:solidFill>
            </a:endParaRPr>
          </a:p>
        </p:txBody>
      </p:sp>
      <p:sp>
        <p:nvSpPr>
          <p:cNvPr id="31" name="角丸四角形 4">
            <a:extLst>
              <a:ext uri="{FF2B5EF4-FFF2-40B4-BE49-F238E27FC236}">
                <a16:creationId xmlns:a16="http://schemas.microsoft.com/office/drawing/2014/main" id="{53CBD121-3332-4187-AF4D-14FD19F925E5}"/>
              </a:ext>
            </a:extLst>
          </p:cNvPr>
          <p:cNvSpPr/>
          <p:nvPr/>
        </p:nvSpPr>
        <p:spPr>
          <a:xfrm>
            <a:off x="7090051" y="5233582"/>
            <a:ext cx="2412000" cy="1080000"/>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身体状態</a:t>
            </a:r>
            <a:endParaRPr lang="en-US" altLang="ja-JP" sz="2000" dirty="0">
              <a:solidFill>
                <a:schemeClr val="tx1"/>
              </a:solidFill>
            </a:endParaRPr>
          </a:p>
        </p:txBody>
      </p:sp>
      <p:sp>
        <p:nvSpPr>
          <p:cNvPr id="32" name="角丸四角形 4">
            <a:extLst>
              <a:ext uri="{FF2B5EF4-FFF2-40B4-BE49-F238E27FC236}">
                <a16:creationId xmlns:a16="http://schemas.microsoft.com/office/drawing/2014/main" id="{4B4CEBB1-7E9D-4F40-9704-1C0E1B9E969A}"/>
              </a:ext>
            </a:extLst>
          </p:cNvPr>
          <p:cNvSpPr/>
          <p:nvPr/>
        </p:nvSpPr>
        <p:spPr>
          <a:xfrm>
            <a:off x="7090051" y="3180944"/>
            <a:ext cx="2412000" cy="1080000"/>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身体状態の予測</a:t>
            </a:r>
            <a:endParaRPr lang="en-US" altLang="ja-JP" sz="2000" dirty="0">
              <a:solidFill>
                <a:schemeClr val="tx1"/>
              </a:solidFill>
            </a:endParaRPr>
          </a:p>
          <a:p>
            <a:pPr algn="ctr"/>
            <a:r>
              <a:rPr lang="ja-JP" altLang="en-US" sz="2000" dirty="0">
                <a:solidFill>
                  <a:schemeClr val="tx1"/>
                </a:solidFill>
              </a:rPr>
              <a:t>（目標）</a:t>
            </a:r>
            <a:endParaRPr lang="en-US" altLang="ja-JP" sz="2000" dirty="0">
              <a:solidFill>
                <a:schemeClr val="tx1"/>
              </a:solidFill>
            </a:endParaRPr>
          </a:p>
        </p:txBody>
      </p:sp>
      <p:sp>
        <p:nvSpPr>
          <p:cNvPr id="39" name="環状矢印 38"/>
          <p:cNvSpPr/>
          <p:nvPr/>
        </p:nvSpPr>
        <p:spPr>
          <a:xfrm rot="5400000">
            <a:off x="8048401" y="3685226"/>
            <a:ext cx="2124075" cy="2124075"/>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環状矢印 39"/>
          <p:cNvSpPr/>
          <p:nvPr/>
        </p:nvSpPr>
        <p:spPr>
          <a:xfrm rot="5400000" flipH="1" flipV="1">
            <a:off x="6419626" y="3685226"/>
            <a:ext cx="2124075" cy="2124075"/>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p:cNvSpPr txBox="1"/>
          <p:nvPr/>
        </p:nvSpPr>
        <p:spPr>
          <a:xfrm>
            <a:off x="10124851" y="4393320"/>
            <a:ext cx="1467068" cy="707886"/>
          </a:xfrm>
          <a:prstGeom prst="rect">
            <a:avLst/>
          </a:prstGeom>
          <a:noFill/>
        </p:spPr>
        <p:txBody>
          <a:bodyPr wrap="none" rtlCol="0">
            <a:spAutoFit/>
          </a:bodyPr>
          <a:lstStyle/>
          <a:p>
            <a:r>
              <a:rPr kumimoji="1" lang="ja-JP" altLang="en-US" sz="2000" dirty="0">
                <a:solidFill>
                  <a:srgbClr val="00B050"/>
                </a:solidFill>
              </a:rPr>
              <a:t>内受容感覚</a:t>
            </a:r>
            <a:endParaRPr kumimoji="1" lang="en-US" altLang="ja-JP" sz="2000" dirty="0">
              <a:solidFill>
                <a:srgbClr val="00B050"/>
              </a:solidFill>
            </a:endParaRPr>
          </a:p>
          <a:p>
            <a:r>
              <a:rPr kumimoji="1" lang="ja-JP" altLang="en-US" sz="2000" dirty="0">
                <a:solidFill>
                  <a:srgbClr val="00B050"/>
                </a:solidFill>
              </a:rPr>
              <a:t>の予測信号</a:t>
            </a:r>
          </a:p>
        </p:txBody>
      </p:sp>
      <p:sp>
        <p:nvSpPr>
          <p:cNvPr id="42" name="テキスト ボックス 41"/>
          <p:cNvSpPr txBox="1"/>
          <p:nvPr/>
        </p:nvSpPr>
        <p:spPr>
          <a:xfrm>
            <a:off x="5080813" y="4612395"/>
            <a:ext cx="1467068" cy="707886"/>
          </a:xfrm>
          <a:prstGeom prst="rect">
            <a:avLst/>
          </a:prstGeom>
          <a:noFill/>
        </p:spPr>
        <p:txBody>
          <a:bodyPr wrap="none" rtlCol="0">
            <a:spAutoFit/>
          </a:bodyPr>
          <a:lstStyle/>
          <a:p>
            <a:r>
              <a:rPr lang="ja-JP" altLang="en-US" sz="2000" dirty="0">
                <a:solidFill>
                  <a:schemeClr val="accent1"/>
                </a:solidFill>
              </a:rPr>
              <a:t>内受容感覚</a:t>
            </a:r>
            <a:endParaRPr lang="en-US" altLang="ja-JP" sz="2000" dirty="0">
              <a:solidFill>
                <a:schemeClr val="accent1"/>
              </a:solidFill>
            </a:endParaRPr>
          </a:p>
          <a:p>
            <a:r>
              <a:rPr lang="ja-JP" altLang="en-US" sz="2000" dirty="0">
                <a:solidFill>
                  <a:schemeClr val="accent1"/>
                </a:solidFill>
              </a:rPr>
              <a:t>信号</a:t>
            </a:r>
            <a:endParaRPr kumimoji="1" lang="ja-JP" altLang="en-US" sz="2000" dirty="0">
              <a:solidFill>
                <a:schemeClr val="accent1"/>
              </a:solidFill>
            </a:endParaRPr>
          </a:p>
        </p:txBody>
      </p:sp>
      <p:sp>
        <p:nvSpPr>
          <p:cNvPr id="45" name="テキスト ボックス 44"/>
          <p:cNvSpPr txBox="1"/>
          <p:nvPr/>
        </p:nvSpPr>
        <p:spPr>
          <a:xfrm>
            <a:off x="5315311" y="2739780"/>
            <a:ext cx="1980029" cy="400110"/>
          </a:xfrm>
          <a:prstGeom prst="rect">
            <a:avLst/>
          </a:prstGeom>
          <a:solidFill>
            <a:schemeClr val="bg1"/>
          </a:solidFill>
        </p:spPr>
        <p:txBody>
          <a:bodyPr wrap="none" rtlCol="0">
            <a:spAutoFit/>
          </a:bodyPr>
          <a:lstStyle/>
          <a:p>
            <a:r>
              <a:rPr kumimoji="1" lang="ja-JP" altLang="en-US" sz="2000" dirty="0"/>
              <a:t>ホメオスタシス</a:t>
            </a:r>
          </a:p>
        </p:txBody>
      </p:sp>
      <p:cxnSp>
        <p:nvCxnSpPr>
          <p:cNvPr id="48" name="カギ線コネクタ 47"/>
          <p:cNvCxnSpPr>
            <a:stCxn id="30" idx="3"/>
            <a:endCxn id="32" idx="0"/>
          </p:cNvCxnSpPr>
          <p:nvPr/>
        </p:nvCxnSpPr>
        <p:spPr>
          <a:xfrm>
            <a:off x="3714009" y="2392613"/>
            <a:ext cx="4582042" cy="78833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37" idx="3"/>
            <a:endCxn id="32" idx="0"/>
          </p:cNvCxnSpPr>
          <p:nvPr/>
        </p:nvCxnSpPr>
        <p:spPr>
          <a:xfrm flipV="1">
            <a:off x="3716701" y="3180944"/>
            <a:ext cx="4579350" cy="558593"/>
          </a:xfrm>
          <a:prstGeom prst="bentConnector4">
            <a:avLst>
              <a:gd name="adj1" fmla="val 16656"/>
              <a:gd name="adj2" fmla="val 24153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5029189" y="1974026"/>
            <a:ext cx="1723549" cy="400110"/>
          </a:xfrm>
          <a:prstGeom prst="rect">
            <a:avLst/>
          </a:prstGeom>
          <a:noFill/>
        </p:spPr>
        <p:txBody>
          <a:bodyPr wrap="none" rtlCol="0">
            <a:spAutoFit/>
          </a:bodyPr>
          <a:lstStyle/>
          <a:p>
            <a:r>
              <a:rPr kumimoji="1" lang="ja-JP" altLang="en-US" sz="2000" dirty="0">
                <a:solidFill>
                  <a:srgbClr val="FF0000"/>
                </a:solidFill>
              </a:rPr>
              <a:t>設定値の変更</a:t>
            </a:r>
          </a:p>
        </p:txBody>
      </p:sp>
      <p:sp>
        <p:nvSpPr>
          <p:cNvPr id="46" name="角丸四角形 45"/>
          <p:cNvSpPr/>
          <p:nvPr/>
        </p:nvSpPr>
        <p:spPr>
          <a:xfrm>
            <a:off x="828304" y="1571625"/>
            <a:ext cx="8963165" cy="2962275"/>
          </a:xfrm>
          <a:prstGeom prst="roundRect">
            <a:avLst>
              <a:gd name="adj" fmla="val 7793"/>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1302009" y="1376139"/>
            <a:ext cx="1723549" cy="400110"/>
          </a:xfrm>
          <a:prstGeom prst="rect">
            <a:avLst/>
          </a:prstGeom>
          <a:solidFill>
            <a:schemeClr val="bg1"/>
          </a:solidFill>
        </p:spPr>
        <p:txBody>
          <a:bodyPr wrap="none" rtlCol="0">
            <a:spAutoFit/>
          </a:bodyPr>
          <a:lstStyle/>
          <a:p>
            <a:r>
              <a:rPr lang="ja-JP" altLang="en-US" sz="2000" dirty="0"/>
              <a:t>アロスタシス</a:t>
            </a:r>
            <a:endParaRPr kumimoji="1" lang="ja-JP" altLang="en-US" sz="2000" dirty="0"/>
          </a:p>
        </p:txBody>
      </p:sp>
    </p:spTree>
    <p:extLst>
      <p:ext uri="{BB962C8B-B14F-4D97-AF65-F5344CB8AC3E}">
        <p14:creationId xmlns:p14="http://schemas.microsoft.com/office/powerpoint/2010/main" val="198511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角丸四角形 43"/>
          <p:cNvSpPr/>
          <p:nvPr/>
        </p:nvSpPr>
        <p:spPr>
          <a:xfrm>
            <a:off x="4933950" y="2932613"/>
            <a:ext cx="6991350" cy="3649162"/>
          </a:xfrm>
          <a:prstGeom prst="roundRect">
            <a:avLst>
              <a:gd name="adj" fmla="val 7793"/>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3263A75-B5EA-46A9-BFDB-C1924E6371A0}"/>
              </a:ext>
            </a:extLst>
          </p:cNvPr>
          <p:cNvSpPr>
            <a:spLocks noGrp="1"/>
          </p:cNvSpPr>
          <p:nvPr>
            <p:ph type="title"/>
          </p:nvPr>
        </p:nvSpPr>
        <p:spPr/>
        <p:txBody>
          <a:bodyPr/>
          <a:lstStyle/>
          <a:p>
            <a:r>
              <a:rPr kumimoji="1" lang="ja-JP" altLang="en-US" dirty="0"/>
              <a:t>ホメオスタシスとアロスタシス</a:t>
            </a:r>
            <a:br>
              <a:rPr kumimoji="1" lang="en-US" altLang="ja-JP" dirty="0"/>
            </a:br>
            <a:endParaRPr kumimoji="1" lang="ja-JP" altLang="en-US" dirty="0"/>
          </a:p>
        </p:txBody>
      </p:sp>
      <p:sp>
        <p:nvSpPr>
          <p:cNvPr id="30" name="角丸四角形 4">
            <a:extLst>
              <a:ext uri="{FF2B5EF4-FFF2-40B4-BE49-F238E27FC236}">
                <a16:creationId xmlns:a16="http://schemas.microsoft.com/office/drawing/2014/main" id="{EFCC1B71-BB98-4040-A183-4874217E5917}"/>
              </a:ext>
            </a:extLst>
          </p:cNvPr>
          <p:cNvSpPr/>
          <p:nvPr/>
        </p:nvSpPr>
        <p:spPr>
          <a:xfrm>
            <a:off x="1302009" y="1852613"/>
            <a:ext cx="2412000" cy="1080000"/>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外界環境</a:t>
            </a:r>
          </a:p>
        </p:txBody>
      </p:sp>
      <p:sp>
        <p:nvSpPr>
          <p:cNvPr id="37" name="角丸四角形 4">
            <a:extLst>
              <a:ext uri="{FF2B5EF4-FFF2-40B4-BE49-F238E27FC236}">
                <a16:creationId xmlns:a16="http://schemas.microsoft.com/office/drawing/2014/main" id="{EFCC1B71-BB98-4040-A183-4874217E5917}"/>
              </a:ext>
            </a:extLst>
          </p:cNvPr>
          <p:cNvSpPr/>
          <p:nvPr/>
        </p:nvSpPr>
        <p:spPr>
          <a:xfrm>
            <a:off x="1304701" y="3199537"/>
            <a:ext cx="2412000" cy="1080000"/>
          </a:xfrm>
          <a:prstGeom prst="roundRect">
            <a:avLst/>
          </a:prstGeom>
          <a:solidFill>
            <a:schemeClr val="accent4">
              <a:lumMod val="20000"/>
              <a:lumOff val="80000"/>
            </a:schemeClr>
          </a:solidFill>
          <a:ln w="19050">
            <a:solidFill>
              <a:schemeClr val="accent4">
                <a:lumMod val="75000"/>
              </a:schemeClr>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認知的目標</a:t>
            </a:r>
            <a:endParaRPr kumimoji="1" lang="ja-JP" altLang="en-US" sz="2000" dirty="0">
              <a:solidFill>
                <a:schemeClr val="tx1"/>
              </a:solidFill>
            </a:endParaRPr>
          </a:p>
        </p:txBody>
      </p:sp>
      <p:sp>
        <p:nvSpPr>
          <p:cNvPr id="31" name="角丸四角形 4">
            <a:extLst>
              <a:ext uri="{FF2B5EF4-FFF2-40B4-BE49-F238E27FC236}">
                <a16:creationId xmlns:a16="http://schemas.microsoft.com/office/drawing/2014/main" id="{53CBD121-3332-4187-AF4D-14FD19F925E5}"/>
              </a:ext>
            </a:extLst>
          </p:cNvPr>
          <p:cNvSpPr/>
          <p:nvPr/>
        </p:nvSpPr>
        <p:spPr>
          <a:xfrm>
            <a:off x="7090051" y="5233582"/>
            <a:ext cx="2412000" cy="1080000"/>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身体状態</a:t>
            </a:r>
            <a:endParaRPr lang="en-US" altLang="ja-JP" sz="2000" dirty="0">
              <a:solidFill>
                <a:schemeClr val="tx1"/>
              </a:solidFill>
            </a:endParaRPr>
          </a:p>
        </p:txBody>
      </p:sp>
      <p:sp>
        <p:nvSpPr>
          <p:cNvPr id="32" name="角丸四角形 4">
            <a:extLst>
              <a:ext uri="{FF2B5EF4-FFF2-40B4-BE49-F238E27FC236}">
                <a16:creationId xmlns:a16="http://schemas.microsoft.com/office/drawing/2014/main" id="{4B4CEBB1-7E9D-4F40-9704-1C0E1B9E969A}"/>
              </a:ext>
            </a:extLst>
          </p:cNvPr>
          <p:cNvSpPr/>
          <p:nvPr/>
        </p:nvSpPr>
        <p:spPr>
          <a:xfrm>
            <a:off x="7090051" y="3180944"/>
            <a:ext cx="2412000" cy="1080000"/>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身体状態の予測</a:t>
            </a:r>
            <a:endParaRPr lang="en-US" altLang="ja-JP" sz="2000" dirty="0">
              <a:solidFill>
                <a:schemeClr val="tx1"/>
              </a:solidFill>
            </a:endParaRPr>
          </a:p>
          <a:p>
            <a:pPr algn="ctr"/>
            <a:r>
              <a:rPr lang="ja-JP" altLang="en-US" sz="2000" dirty="0">
                <a:solidFill>
                  <a:schemeClr val="tx1"/>
                </a:solidFill>
              </a:rPr>
              <a:t>（目標）</a:t>
            </a:r>
            <a:endParaRPr lang="en-US" altLang="ja-JP" sz="2000" dirty="0">
              <a:solidFill>
                <a:schemeClr val="tx1"/>
              </a:solidFill>
            </a:endParaRPr>
          </a:p>
        </p:txBody>
      </p:sp>
      <p:sp>
        <p:nvSpPr>
          <p:cNvPr id="39" name="環状矢印 38"/>
          <p:cNvSpPr/>
          <p:nvPr/>
        </p:nvSpPr>
        <p:spPr>
          <a:xfrm rot="5400000">
            <a:off x="8048401" y="3685226"/>
            <a:ext cx="2124075" cy="2124075"/>
          </a:xfrm>
          <a:prstGeom prst="circularArrow">
            <a:avLst>
              <a:gd name="adj1" fmla="val 6923"/>
              <a:gd name="adj2" fmla="val 1142319"/>
              <a:gd name="adj3" fmla="val 18612055"/>
              <a:gd name="adj4" fmla="val 12614510"/>
              <a:gd name="adj5" fmla="val 8013"/>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環状矢印 39"/>
          <p:cNvSpPr/>
          <p:nvPr/>
        </p:nvSpPr>
        <p:spPr>
          <a:xfrm rot="5400000" flipH="1" flipV="1">
            <a:off x="6419626" y="3685226"/>
            <a:ext cx="2124075" cy="2124075"/>
          </a:xfrm>
          <a:prstGeom prst="circularArrow">
            <a:avLst>
              <a:gd name="adj1" fmla="val 6923"/>
              <a:gd name="adj2" fmla="val 1142319"/>
              <a:gd name="adj3" fmla="val 18612055"/>
              <a:gd name="adj4" fmla="val 12614510"/>
              <a:gd name="adj5" fmla="val 80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p:cNvSpPr txBox="1"/>
          <p:nvPr/>
        </p:nvSpPr>
        <p:spPr>
          <a:xfrm>
            <a:off x="10124851" y="4393320"/>
            <a:ext cx="1467068" cy="707886"/>
          </a:xfrm>
          <a:prstGeom prst="rect">
            <a:avLst/>
          </a:prstGeom>
          <a:noFill/>
        </p:spPr>
        <p:txBody>
          <a:bodyPr wrap="none" rtlCol="0">
            <a:spAutoFit/>
          </a:bodyPr>
          <a:lstStyle/>
          <a:p>
            <a:r>
              <a:rPr kumimoji="1" lang="ja-JP" altLang="en-US" sz="2000" dirty="0">
                <a:solidFill>
                  <a:srgbClr val="00B050"/>
                </a:solidFill>
              </a:rPr>
              <a:t>内受容感覚</a:t>
            </a:r>
            <a:endParaRPr kumimoji="1" lang="en-US" altLang="ja-JP" sz="2000" dirty="0">
              <a:solidFill>
                <a:srgbClr val="00B050"/>
              </a:solidFill>
            </a:endParaRPr>
          </a:p>
          <a:p>
            <a:r>
              <a:rPr kumimoji="1" lang="ja-JP" altLang="en-US" sz="2000" dirty="0">
                <a:solidFill>
                  <a:srgbClr val="00B050"/>
                </a:solidFill>
              </a:rPr>
              <a:t>の予測信号</a:t>
            </a:r>
          </a:p>
        </p:txBody>
      </p:sp>
      <p:sp>
        <p:nvSpPr>
          <p:cNvPr id="42" name="テキスト ボックス 41"/>
          <p:cNvSpPr txBox="1"/>
          <p:nvPr/>
        </p:nvSpPr>
        <p:spPr>
          <a:xfrm>
            <a:off x="5080813" y="4612395"/>
            <a:ext cx="1467068" cy="707886"/>
          </a:xfrm>
          <a:prstGeom prst="rect">
            <a:avLst/>
          </a:prstGeom>
          <a:noFill/>
        </p:spPr>
        <p:txBody>
          <a:bodyPr wrap="none" rtlCol="0">
            <a:spAutoFit/>
          </a:bodyPr>
          <a:lstStyle/>
          <a:p>
            <a:r>
              <a:rPr lang="ja-JP" altLang="en-US" sz="2000" dirty="0">
                <a:solidFill>
                  <a:schemeClr val="accent1"/>
                </a:solidFill>
              </a:rPr>
              <a:t>内受容感覚</a:t>
            </a:r>
            <a:endParaRPr lang="en-US" altLang="ja-JP" sz="2000" dirty="0">
              <a:solidFill>
                <a:schemeClr val="accent1"/>
              </a:solidFill>
            </a:endParaRPr>
          </a:p>
          <a:p>
            <a:r>
              <a:rPr lang="ja-JP" altLang="en-US" sz="2000" dirty="0">
                <a:solidFill>
                  <a:schemeClr val="accent1"/>
                </a:solidFill>
              </a:rPr>
              <a:t>信号</a:t>
            </a:r>
            <a:endParaRPr kumimoji="1" lang="ja-JP" altLang="en-US" sz="2000" dirty="0">
              <a:solidFill>
                <a:schemeClr val="accent1"/>
              </a:solidFill>
            </a:endParaRPr>
          </a:p>
        </p:txBody>
      </p:sp>
      <p:sp>
        <p:nvSpPr>
          <p:cNvPr id="45" name="テキスト ボックス 44"/>
          <p:cNvSpPr txBox="1"/>
          <p:nvPr/>
        </p:nvSpPr>
        <p:spPr>
          <a:xfrm>
            <a:off x="5315311" y="2739780"/>
            <a:ext cx="1980029" cy="400110"/>
          </a:xfrm>
          <a:prstGeom prst="rect">
            <a:avLst/>
          </a:prstGeom>
          <a:solidFill>
            <a:schemeClr val="bg1"/>
          </a:solidFill>
        </p:spPr>
        <p:txBody>
          <a:bodyPr wrap="none" rtlCol="0">
            <a:spAutoFit/>
          </a:bodyPr>
          <a:lstStyle/>
          <a:p>
            <a:r>
              <a:rPr kumimoji="1" lang="ja-JP" altLang="en-US" sz="2000" dirty="0"/>
              <a:t>ホメオスタシス</a:t>
            </a:r>
          </a:p>
        </p:txBody>
      </p:sp>
      <p:cxnSp>
        <p:nvCxnSpPr>
          <p:cNvPr id="48" name="カギ線コネクタ 47"/>
          <p:cNvCxnSpPr>
            <a:stCxn id="30" idx="3"/>
            <a:endCxn id="32" idx="0"/>
          </p:cNvCxnSpPr>
          <p:nvPr/>
        </p:nvCxnSpPr>
        <p:spPr>
          <a:xfrm>
            <a:off x="3714009" y="2392613"/>
            <a:ext cx="4582042" cy="78833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カギ線コネクタ 49"/>
          <p:cNvCxnSpPr>
            <a:stCxn id="37" idx="3"/>
            <a:endCxn id="32" idx="0"/>
          </p:cNvCxnSpPr>
          <p:nvPr/>
        </p:nvCxnSpPr>
        <p:spPr>
          <a:xfrm flipV="1">
            <a:off x="3716701" y="3180944"/>
            <a:ext cx="4579350" cy="558593"/>
          </a:xfrm>
          <a:prstGeom prst="bentConnector4">
            <a:avLst>
              <a:gd name="adj1" fmla="val 16656"/>
              <a:gd name="adj2" fmla="val 24153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p:cNvSpPr txBox="1"/>
          <p:nvPr/>
        </p:nvSpPr>
        <p:spPr>
          <a:xfrm>
            <a:off x="5029189" y="1974026"/>
            <a:ext cx="1723549" cy="400110"/>
          </a:xfrm>
          <a:prstGeom prst="rect">
            <a:avLst/>
          </a:prstGeom>
          <a:noFill/>
        </p:spPr>
        <p:txBody>
          <a:bodyPr wrap="none" rtlCol="0">
            <a:spAutoFit/>
          </a:bodyPr>
          <a:lstStyle/>
          <a:p>
            <a:r>
              <a:rPr kumimoji="1" lang="ja-JP" altLang="en-US" sz="2000" dirty="0">
                <a:solidFill>
                  <a:srgbClr val="FF0000"/>
                </a:solidFill>
              </a:rPr>
              <a:t>設定値の変更</a:t>
            </a:r>
          </a:p>
        </p:txBody>
      </p:sp>
      <p:sp>
        <p:nvSpPr>
          <p:cNvPr id="46" name="角丸四角形 45"/>
          <p:cNvSpPr/>
          <p:nvPr/>
        </p:nvSpPr>
        <p:spPr>
          <a:xfrm>
            <a:off x="828304" y="1571625"/>
            <a:ext cx="8963165" cy="2962275"/>
          </a:xfrm>
          <a:prstGeom prst="roundRect">
            <a:avLst>
              <a:gd name="adj" fmla="val 7793"/>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1302009" y="1376139"/>
            <a:ext cx="1723549" cy="400110"/>
          </a:xfrm>
          <a:prstGeom prst="rect">
            <a:avLst/>
          </a:prstGeom>
          <a:solidFill>
            <a:schemeClr val="bg1"/>
          </a:solidFill>
        </p:spPr>
        <p:txBody>
          <a:bodyPr wrap="none" rtlCol="0">
            <a:spAutoFit/>
          </a:bodyPr>
          <a:lstStyle/>
          <a:p>
            <a:r>
              <a:rPr lang="ja-JP" altLang="en-US" sz="2000" dirty="0"/>
              <a:t>アロスタシス</a:t>
            </a:r>
            <a:endParaRPr kumimoji="1" lang="ja-JP" altLang="en-US" sz="2000" dirty="0"/>
          </a:p>
        </p:txBody>
      </p:sp>
      <p:sp>
        <p:nvSpPr>
          <p:cNvPr id="5" name="正方形/長方形 4">
            <a:extLst>
              <a:ext uri="{FF2B5EF4-FFF2-40B4-BE49-F238E27FC236}">
                <a16:creationId xmlns:a16="http://schemas.microsoft.com/office/drawing/2014/main" id="{9F79F03C-56CD-466D-9068-CD9611634444}"/>
              </a:ext>
            </a:extLst>
          </p:cNvPr>
          <p:cNvSpPr/>
          <p:nvPr/>
        </p:nvSpPr>
        <p:spPr>
          <a:xfrm>
            <a:off x="9907480" y="4057095"/>
            <a:ext cx="2017820" cy="1263186"/>
          </a:xfrm>
          <a:prstGeom prst="rect">
            <a:avLst/>
          </a:prstGeom>
          <a:solidFill>
            <a:schemeClr val="accent4">
              <a:alpha val="20000"/>
            </a:schemeClr>
          </a:solid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0460401" y="3795485"/>
            <a:ext cx="1261884" cy="523220"/>
          </a:xfrm>
          <a:prstGeom prst="rect">
            <a:avLst/>
          </a:prstGeom>
          <a:noFill/>
        </p:spPr>
        <p:txBody>
          <a:bodyPr wrap="none" rtlCol="0">
            <a:spAutoFit/>
          </a:bodyPr>
          <a:lstStyle/>
          <a:p>
            <a:r>
              <a:rPr kumimoji="1" lang="ja-JP" altLang="en-US" sz="2800" dirty="0"/>
              <a:t>感情？</a:t>
            </a:r>
          </a:p>
        </p:txBody>
      </p:sp>
    </p:spTree>
    <p:extLst>
      <p:ext uri="{BB962C8B-B14F-4D97-AF65-F5344CB8AC3E}">
        <p14:creationId xmlns:p14="http://schemas.microsoft.com/office/powerpoint/2010/main" val="70014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8126E-A234-4BA5-ABB4-61133B008DF7}"/>
              </a:ext>
            </a:extLst>
          </p:cNvPr>
          <p:cNvSpPr>
            <a:spLocks noGrp="1"/>
          </p:cNvSpPr>
          <p:nvPr>
            <p:ph type="title"/>
          </p:nvPr>
        </p:nvSpPr>
        <p:spPr/>
        <p:txBody>
          <a:bodyPr/>
          <a:lstStyle/>
          <a:p>
            <a:r>
              <a:rPr kumimoji="1" lang="ja-JP" altLang="en-US" dirty="0"/>
              <a:t>内受容感覚と感情障害</a:t>
            </a:r>
          </a:p>
        </p:txBody>
      </p:sp>
      <p:sp>
        <p:nvSpPr>
          <p:cNvPr id="3" name="コンテンツ プレースホルダー 2">
            <a:extLst>
              <a:ext uri="{FF2B5EF4-FFF2-40B4-BE49-F238E27FC236}">
                <a16:creationId xmlns:a16="http://schemas.microsoft.com/office/drawing/2014/main" id="{2F1413F9-8F8F-4C2F-A1EB-E35A6241780F}"/>
              </a:ext>
            </a:extLst>
          </p:cNvPr>
          <p:cNvSpPr>
            <a:spLocks noGrp="1"/>
          </p:cNvSpPr>
          <p:nvPr>
            <p:ph idx="1"/>
          </p:nvPr>
        </p:nvSpPr>
        <p:spPr/>
        <p:txBody>
          <a:bodyPr>
            <a:normAutofit lnSpcReduction="10000"/>
          </a:bodyPr>
          <a:lstStyle/>
          <a:p>
            <a:r>
              <a:rPr lang="ja-JP" altLang="en-US" sz="2400" dirty="0"/>
              <a:t>パニック障害傾向の人は内受容感覚感度が高い </a:t>
            </a:r>
            <a:r>
              <a:rPr lang="en-US" altLang="ja-JP" sz="2400" dirty="0"/>
              <a:t>									(Richards, Cooper, &amp; Winkelman, 2003)</a:t>
            </a:r>
          </a:p>
          <a:p>
            <a:endParaRPr lang="en-US" altLang="ja-JP" sz="2400" dirty="0"/>
          </a:p>
          <a:p>
            <a:r>
              <a:rPr lang="ja-JP" altLang="en-US" sz="2400" dirty="0"/>
              <a:t>不安傾向の高い人は内受容感覚感度が高い</a:t>
            </a:r>
            <a:r>
              <a:rPr lang="en-US" altLang="ja-JP" sz="2400" dirty="0"/>
              <a:t>								</a:t>
            </a:r>
            <a:r>
              <a:rPr lang="ja-JP" altLang="en-US" sz="2400" dirty="0"/>
              <a:t> </a:t>
            </a:r>
            <a:r>
              <a:rPr lang="en-US" altLang="ja-JP" sz="2400" dirty="0"/>
              <a:t>(</a:t>
            </a:r>
            <a:r>
              <a:rPr lang="en-US" altLang="ja-JP" sz="2400" dirty="0" err="1"/>
              <a:t>Domschke</a:t>
            </a:r>
            <a:r>
              <a:rPr lang="en-US" altLang="ja-JP" sz="2400" dirty="0"/>
              <a:t>, Stevens, </a:t>
            </a:r>
            <a:r>
              <a:rPr lang="en-US" altLang="ja-JP" sz="2400" dirty="0" err="1"/>
              <a:t>Pfleiderer</a:t>
            </a:r>
            <a:r>
              <a:rPr lang="en-US" altLang="ja-JP" sz="2400" dirty="0"/>
              <a:t>, &amp; Gerlach, 2010)</a:t>
            </a:r>
          </a:p>
          <a:p>
            <a:endParaRPr lang="en-US" altLang="ja-JP" sz="2400" dirty="0"/>
          </a:p>
          <a:p>
            <a:r>
              <a:rPr lang="ja-JP" altLang="en-US" sz="2400" dirty="0"/>
              <a:t>失感情症の人は内受容感覚感度が低い</a:t>
            </a:r>
            <a:r>
              <a:rPr lang="en-US" altLang="ja-JP" sz="2400" dirty="0"/>
              <a:t>											(Herbert, Herbert, &amp; </a:t>
            </a:r>
            <a:r>
              <a:rPr lang="en-US" altLang="ja-JP" sz="2400" dirty="0" err="1"/>
              <a:t>Pollatos</a:t>
            </a:r>
            <a:r>
              <a:rPr lang="en-US" altLang="ja-JP" sz="2400" dirty="0"/>
              <a:t>, 2011)</a:t>
            </a:r>
          </a:p>
          <a:p>
            <a:endParaRPr lang="en-US" altLang="ja-JP" sz="2400" dirty="0"/>
          </a:p>
          <a:p>
            <a:r>
              <a:rPr lang="ja-JP" altLang="en-US" sz="2400" dirty="0"/>
              <a:t>鬱傾向の高い人は内受容感覚感度が低い</a:t>
            </a:r>
            <a:r>
              <a:rPr lang="en-US" altLang="ja-JP" sz="2400" dirty="0"/>
              <a:t>									(Dunn, Dalgleish, Ogilvie, &amp; Lawrence, 2007)</a:t>
            </a:r>
            <a:endParaRPr kumimoji="1" lang="ja-JP" altLang="en-US" sz="2400" dirty="0"/>
          </a:p>
        </p:txBody>
      </p:sp>
    </p:spTree>
    <p:extLst>
      <p:ext uri="{BB962C8B-B14F-4D97-AF65-F5344CB8AC3E}">
        <p14:creationId xmlns:p14="http://schemas.microsoft.com/office/powerpoint/2010/main" val="223382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他者の感情の推定</a:t>
            </a:r>
          </a:p>
        </p:txBody>
      </p:sp>
      <p:sp>
        <p:nvSpPr>
          <p:cNvPr id="3" name="コンテンツ プレースホルダー 2"/>
          <p:cNvSpPr>
            <a:spLocks noGrp="1"/>
          </p:cNvSpPr>
          <p:nvPr>
            <p:ph idx="1"/>
          </p:nvPr>
        </p:nvSpPr>
        <p:spPr/>
        <p:txBody>
          <a:bodyPr/>
          <a:lstStyle/>
          <a:p>
            <a:r>
              <a:rPr kumimoji="1" lang="ja-JP" altLang="en-US" dirty="0"/>
              <a:t>身体状態の制御が感情の基本</a:t>
            </a:r>
            <a:endParaRPr kumimoji="1" lang="en-US" altLang="ja-JP" dirty="0"/>
          </a:p>
          <a:p>
            <a:endParaRPr lang="en-US" altLang="ja-JP" dirty="0"/>
          </a:p>
          <a:p>
            <a:pPr marL="0" indent="0">
              <a:buNone/>
            </a:pPr>
            <a:r>
              <a:rPr kumimoji="1" lang="en-US" altLang="ja-JP" dirty="0"/>
              <a:t>	</a:t>
            </a:r>
          </a:p>
          <a:p>
            <a:pPr marL="0" indent="0">
              <a:buNone/>
            </a:pPr>
            <a:r>
              <a:rPr lang="en-US" altLang="ja-JP" dirty="0"/>
              <a:t>	</a:t>
            </a:r>
            <a:r>
              <a:rPr kumimoji="1" lang="ja-JP" altLang="en-US" dirty="0"/>
              <a:t>他者感情の推定においてはどうか？</a:t>
            </a:r>
            <a:endParaRPr kumimoji="1" lang="en-US" altLang="ja-JP" dirty="0"/>
          </a:p>
          <a:p>
            <a:endParaRPr lang="en-US" altLang="ja-JP" dirty="0"/>
          </a:p>
          <a:p>
            <a:endParaRPr lang="en-US" altLang="ja-JP" dirty="0"/>
          </a:p>
          <a:p>
            <a:pPr marL="0" indent="0">
              <a:buNone/>
            </a:pPr>
            <a:r>
              <a:rPr kumimoji="1" lang="en-US" altLang="ja-JP" dirty="0"/>
              <a:t>	</a:t>
            </a:r>
            <a:r>
              <a:rPr lang="ja-JP" altLang="en-US" dirty="0"/>
              <a:t>他者</a:t>
            </a:r>
            <a:r>
              <a:rPr kumimoji="1" lang="ja-JP" altLang="en-US" dirty="0"/>
              <a:t>の模倣</a:t>
            </a:r>
          </a:p>
        </p:txBody>
      </p:sp>
      <p:sp>
        <p:nvSpPr>
          <p:cNvPr id="4" name="下矢印 3"/>
          <p:cNvSpPr/>
          <p:nvPr/>
        </p:nvSpPr>
        <p:spPr>
          <a:xfrm>
            <a:off x="2495550" y="4064000"/>
            <a:ext cx="809625" cy="495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下矢印 4"/>
          <p:cNvSpPr/>
          <p:nvPr/>
        </p:nvSpPr>
        <p:spPr>
          <a:xfrm>
            <a:off x="2495549" y="2598738"/>
            <a:ext cx="809625" cy="4953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80670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体現的シミュレーションモデル</a:t>
            </a:r>
          </a:p>
        </p:txBody>
      </p:sp>
      <p:graphicFrame>
        <p:nvGraphicFramePr>
          <p:cNvPr id="4" name="図表 3"/>
          <p:cNvGraphicFramePr/>
          <p:nvPr>
            <p:extLst>
              <p:ext uri="{D42A27DB-BD31-4B8C-83A1-F6EECF244321}">
                <p14:modId xmlns:p14="http://schemas.microsoft.com/office/powerpoint/2010/main" val="584942195"/>
              </p:ext>
            </p:extLst>
          </p:nvPr>
        </p:nvGraphicFramePr>
        <p:xfrm>
          <a:off x="1912503" y="2595420"/>
          <a:ext cx="6243205" cy="3872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四角形: 角を丸くする 6"/>
          <p:cNvSpPr/>
          <p:nvPr/>
        </p:nvSpPr>
        <p:spPr>
          <a:xfrm>
            <a:off x="1792431" y="1745671"/>
            <a:ext cx="3564661" cy="667328"/>
          </a:xfrm>
          <a:prstGeom prst="roundRect">
            <a:avLst/>
          </a:prstGeom>
          <a:solidFill>
            <a:schemeClr val="accent1">
              <a:lumMod val="20000"/>
              <a:lumOff val="8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他者感情推定のモデル</a:t>
            </a:r>
          </a:p>
        </p:txBody>
      </p:sp>
      <p:sp>
        <p:nvSpPr>
          <p:cNvPr id="3" name="右矢印 2"/>
          <p:cNvSpPr/>
          <p:nvPr/>
        </p:nvSpPr>
        <p:spPr>
          <a:xfrm>
            <a:off x="8155708" y="4876800"/>
            <a:ext cx="390525" cy="36195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8915400" y="4826942"/>
            <a:ext cx="1723549" cy="461665"/>
          </a:xfrm>
          <a:prstGeom prst="rect">
            <a:avLst/>
          </a:prstGeom>
          <a:noFill/>
        </p:spPr>
        <p:txBody>
          <a:bodyPr wrap="none" rtlCol="0">
            <a:spAutoFit/>
          </a:bodyPr>
          <a:lstStyle/>
          <a:p>
            <a:r>
              <a:rPr kumimoji="1" lang="ja-JP" altLang="en-US" sz="2400" dirty="0"/>
              <a:t>内受容感覚</a:t>
            </a:r>
          </a:p>
        </p:txBody>
      </p:sp>
    </p:spTree>
    <p:extLst>
      <p:ext uri="{BB962C8B-B14F-4D97-AF65-F5344CB8AC3E}">
        <p14:creationId xmlns:p14="http://schemas.microsoft.com/office/powerpoint/2010/main" val="9778384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1120</TotalTime>
  <Words>584</Words>
  <Application>Microsoft Office PowerPoint</Application>
  <PresentationFormat>ワイド画面</PresentationFormat>
  <Paragraphs>175</Paragraphs>
  <Slides>18</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18</vt:i4>
      </vt:variant>
    </vt:vector>
  </HeadingPairs>
  <TitlesOfParts>
    <vt:vector size="28" baseType="lpstr">
      <vt:lpstr>メイリオ</vt:lpstr>
      <vt:lpstr>游ゴシック</vt:lpstr>
      <vt:lpstr>游ゴシック Light</vt:lpstr>
      <vt:lpstr>Arial</vt:lpstr>
      <vt:lpstr>Cambria Math</vt:lpstr>
      <vt:lpstr>Trebuchet MS</vt:lpstr>
      <vt:lpstr>Wingdings</vt:lpstr>
      <vt:lpstr>Wingdings 3</vt:lpstr>
      <vt:lpstr>Office テーマ</vt:lpstr>
      <vt:lpstr>ファセット</vt:lpstr>
      <vt:lpstr>内受容感度による表情推定の個人差</vt:lpstr>
      <vt:lpstr>感情</vt:lpstr>
      <vt:lpstr>内受容感覚</vt:lpstr>
      <vt:lpstr>内受容感覚の制御モデル</vt:lpstr>
      <vt:lpstr>ホメオスタシスとアロスタシス </vt:lpstr>
      <vt:lpstr>ホメオスタシスとアロスタシス </vt:lpstr>
      <vt:lpstr>内受容感覚と感情障害</vt:lpstr>
      <vt:lpstr>他者の感情の推定</vt:lpstr>
      <vt:lpstr>体現的シミュレーションモデル</vt:lpstr>
      <vt:lpstr>身体状態による感情の変化</vt:lpstr>
      <vt:lpstr>目的</vt:lpstr>
      <vt:lpstr>実験方法（心拍追跡課題）</vt:lpstr>
      <vt:lpstr>実験方法（刺激）</vt:lpstr>
      <vt:lpstr>実験方法（手続き）</vt:lpstr>
      <vt:lpstr>結果：心拍追跡精度</vt:lpstr>
      <vt:lpstr>結果：他者感情推定</vt:lpstr>
      <vt:lpstr>結果：心拍追跡精度と他者表情推定</vt:lpstr>
      <vt:lpstr>考察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実験方法（心拍追跡課題）</dc:title>
  <dc:creator>前川 亮</dc:creator>
  <cp:lastModifiedBy>前川 亮</cp:lastModifiedBy>
  <cp:revision>62</cp:revision>
  <dcterms:created xsi:type="dcterms:W3CDTF">2019-10-24T01:23:58Z</dcterms:created>
  <dcterms:modified xsi:type="dcterms:W3CDTF">2019-10-30T02:02:57Z</dcterms:modified>
</cp:coreProperties>
</file>