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580F231-D6C1-46FE-BB12-C1D6E54C7F64}" type="datetimeFigureOut">
              <a:rPr lang="en-US" smtClean="0"/>
              <a:t>07-Oct-17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9E541050-A66D-434C-A7CB-F4D2D261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4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F23B12-6728-4913-ACAB-5323CFDC4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96265D8-7F25-4F6A-AED3-05DEA8776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B4AF178-A32D-4901-B785-BF23A76E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07-Oct-17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654228-DFE4-419B-BE9C-FBFDAA84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6E0010-7BBE-4AAD-AD3F-76736F64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BA2D92-9B64-4344-9E23-39202425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34097C2-DA22-40E6-9FC9-98AFAA156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FB714F-30DE-482A-97EC-9C654E17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07-Oct-17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F20A36-4807-48B9-841B-ED0D9ACC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F78140-68E0-42FD-8AD4-D3CC6B6E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0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5C821ED-E2CD-485A-ACB4-B2F161415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D7EA02B-B903-4E68-A180-C44EF5D71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B8E40D-E230-45ED-86B0-EBC7662A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07-Oct-17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7CA90D-D2EA-4C2C-88AC-C36CC5C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5FCA46-2534-4750-91EA-DC39F30C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7A97D3-4A7E-42C2-A4AA-E0DBD48B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41DD61-6458-4488-9C30-9551B98B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06E6FF-5C22-4687-9158-4EC0735C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07-Oct-17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BDAB8F-5DEB-4498-AF91-7823329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35C6DC-05BA-4B53-96B9-800F8424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0A15CB-D9FC-46BA-B78E-0CF62AC0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048EC65-7322-416D-BF00-6B530B18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FB4FC7-EB55-4688-A277-65480823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07-Oct-17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7F30F7-7361-4B5A-A358-64A5DBD3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5242FB-B992-4521-95B2-BDDB2D1D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B167AC-5688-45CB-BD18-04AA2987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AEA32A-1111-4364-ADED-AEE19880A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225308-BB0A-41DC-BC9A-4361BFAAA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3C0D99-11A8-49BF-8349-1CE729C9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07-Oct-17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8F19C4-1786-4E4E-A1A9-7312AB04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B446AEF-9531-48EA-AC72-A3EF13F6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21DD90-02B7-4946-A94A-63B82123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44DEC2C-CC3B-4BC6-8EBC-94872EC75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CE07D49-1187-4669-9F01-A87178AD0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19DBD65-686A-4687-8EC3-C190189EF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3A0CCEA-2565-452F-9861-5B5B7F2B2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CB7C86B-E072-499A-B5E4-45F783DC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07-Oct-17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D370702-A377-432E-81CA-957A57FB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D9326A5-F8F1-4978-A48E-7AFD5A53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7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3FA2BD-65C8-4DD3-9A0B-D6D86001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84DAC21-0254-4A80-B3A3-97BD07D1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07-Oct-17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3634129-A727-4234-BF88-4C396468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1FD00A4-51EA-4C0E-ADD9-0EECF81D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1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2793CCF-67C5-4290-BE92-CA726E44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07-Oct-17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A0A632A-DF5C-4489-A9B2-796225F1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DDE78E1-AFC2-4122-B46C-685BB4E3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3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61ABEF-E8FE-43E9-A160-DA22467E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F8CDC8-E9A7-45DE-8444-98A62666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FA8080F-3FF9-4EBE-BF78-1B812A584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FAB36A-9D0E-440E-BCA3-15ADC3E0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07-Oct-17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2D9DB05-5B26-4C3C-979E-30E5CD93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7FB0FB-46D7-4289-A61C-3D9B6108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0ABFE2-1E3C-4FD6-A124-A2BD8CC1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908064F-B894-4D88-8FA1-0850219B7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D6B58A7-89B1-467C-A1E3-B1529089E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CB15691-821C-44EC-9BE1-2AC2EE2A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07-Oct-17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FC0A67B-A723-404B-BA0E-4B47F2C3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2A3D940-5551-4B8A-ACF8-2780E055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1ECA984-7CF5-4A65-8644-3CF4362F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4750C67-FE7A-4957-9A7A-68ED40C32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0B913B-613D-4A6F-8300-92C7BC141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C65A-793D-48D9-A90D-089CA926FEAD}" type="datetimeFigureOut">
              <a:rPr lang="en-US" smtClean="0"/>
              <a:t>07-Oct-17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3446F8-693F-4D85-AB84-50367ADFC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B73F0B-27D1-454F-8913-0B7C899C2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6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9E2B922-2DEE-452F-B4CF-DADA0BDBF172}"/>
              </a:ext>
            </a:extLst>
          </p:cNvPr>
          <p:cNvSpPr/>
          <p:nvPr/>
        </p:nvSpPr>
        <p:spPr>
          <a:xfrm>
            <a:off x="2347932" y="846303"/>
            <a:ext cx="80686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 telomere length</a:t>
            </a:r>
            <a:endParaRPr lang="he-IL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7E809-0518-400A-AD00-9B64C1ED2DBE}"/>
              </a:ext>
            </a:extLst>
          </p:cNvPr>
          <p:cNvSpPr txBox="1"/>
          <p:nvPr/>
        </p:nvSpPr>
        <p:spPr>
          <a:xfrm>
            <a:off x="239489" y="4015818"/>
            <a:ext cx="11715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GOAL</a:t>
            </a:r>
            <a:br>
              <a:rPr lang="en-US" sz="3600" b="1" dirty="0"/>
            </a:br>
            <a:r>
              <a:rPr lang="en-US" sz="2800" b="1" dirty="0"/>
              <a:t>predict patients’ telomere length according to genome and gene mutations. </a:t>
            </a:r>
            <a:endParaRPr lang="he-IL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C7B30-C5A6-4182-A7BF-A3ED7149B613}"/>
              </a:ext>
            </a:extLst>
          </p:cNvPr>
          <p:cNvSpPr txBox="1"/>
          <p:nvPr/>
        </p:nvSpPr>
        <p:spPr>
          <a:xfrm>
            <a:off x="239489" y="12451"/>
            <a:ext cx="326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Baruch </a:t>
            </a:r>
            <a:r>
              <a:rPr lang="en-US" dirty="0" err="1"/>
              <a:t>Makro</a:t>
            </a:r>
            <a:r>
              <a:rPr lang="en-US" dirty="0"/>
              <a:t>       Mari </a:t>
            </a:r>
            <a:r>
              <a:rPr lang="en-US" dirty="0" err="1"/>
              <a:t>Mishel</a:t>
            </a:r>
            <a:r>
              <a:rPr lang="en-US" dirty="0"/>
              <a:t>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7026C-92CF-478E-ACD7-310F70A741F8}"/>
              </a:ext>
            </a:extLst>
          </p:cNvPr>
          <p:cNvSpPr txBox="1"/>
          <p:nvPr/>
        </p:nvSpPr>
        <p:spPr>
          <a:xfrm>
            <a:off x="433633" y="1769633"/>
            <a:ext cx="1092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Telomere: A telomere is a region of repetitive nucleotide sequences at each end of a chromosome, which protects the end of the chromosome from deterioration or from fusion with neighboring chromosomes. </a:t>
            </a:r>
          </a:p>
          <a:p>
            <a:pPr algn="l"/>
            <a:r>
              <a:rPr lang="en-US" dirty="0"/>
              <a:t>With every division of the cell, the telomere length is getting shorter and shorter. </a:t>
            </a:r>
            <a:br>
              <a:rPr lang="en-US" dirty="0"/>
            </a:br>
            <a:r>
              <a:rPr lang="en-US" dirty="0"/>
              <a:t>Cancer patients has shorter telomere than other people with  the same age and gander. </a:t>
            </a:r>
          </a:p>
        </p:txBody>
      </p:sp>
    </p:spTree>
    <p:extLst>
      <p:ext uri="{BB962C8B-B14F-4D97-AF65-F5344CB8AC3E}">
        <p14:creationId xmlns:p14="http://schemas.microsoft.com/office/powerpoint/2010/main" val="8377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F715ED-C9D8-49E1-9F42-CB04284AD88A}"/>
              </a:ext>
            </a:extLst>
          </p:cNvPr>
          <p:cNvSpPr txBox="1"/>
          <p:nvPr/>
        </p:nvSpPr>
        <p:spPr>
          <a:xfrm>
            <a:off x="8128104" y="1250639"/>
            <a:ext cx="394763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Our project is based on the following research:</a:t>
            </a:r>
          </a:p>
          <a:p>
            <a:endParaRPr lang="he-IL" sz="2000" b="1" dirty="0"/>
          </a:p>
          <a:p>
            <a:pPr algn="l"/>
            <a:r>
              <a:rPr lang="en-US" sz="2000" b="1" dirty="0"/>
              <a:t>Systematic analysis of </a:t>
            </a:r>
            <a:r>
              <a:rPr lang="he-IL" sz="2000" b="1" dirty="0"/>
              <a:t>  </a:t>
            </a:r>
          </a:p>
          <a:p>
            <a:pPr algn="l"/>
            <a:r>
              <a:rPr lang="en-US" sz="2000" b="1" dirty="0"/>
              <a:t>telomere length and somatic </a:t>
            </a:r>
            <a:endParaRPr lang="he-IL" sz="2000" b="1" dirty="0"/>
          </a:p>
          <a:p>
            <a:pPr algn="l"/>
            <a:r>
              <a:rPr lang="en-US" sz="2000" b="1" dirty="0"/>
              <a:t>alterations in 31 cancer types</a:t>
            </a:r>
          </a:p>
          <a:p>
            <a:endParaRPr lang="en-US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A40995E-8D25-414A-8C55-0CA3B16D5CC7}"/>
              </a:ext>
            </a:extLst>
          </p:cNvPr>
          <p:cNvSpPr/>
          <p:nvPr/>
        </p:nvSpPr>
        <p:spPr>
          <a:xfrm>
            <a:off x="3043950" y="327310"/>
            <a:ext cx="7027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for this project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D73F990-7DD8-4EE3-B98A-BA30BBC24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2" y="1481596"/>
            <a:ext cx="7863212" cy="5206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4C041-FE3F-4D8E-B14E-5F951AAA03BC}"/>
              </a:ext>
            </a:extLst>
          </p:cNvPr>
          <p:cNvSpPr txBox="1"/>
          <p:nvPr/>
        </p:nvSpPr>
        <p:spPr>
          <a:xfrm>
            <a:off x="7977276" y="5420410"/>
            <a:ext cx="380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Scatter plots for age and normal Telomer Length across each normal tissue type</a:t>
            </a:r>
          </a:p>
        </p:txBody>
      </p:sp>
    </p:spTree>
    <p:extLst>
      <p:ext uri="{BB962C8B-B14F-4D97-AF65-F5344CB8AC3E}">
        <p14:creationId xmlns:p14="http://schemas.microsoft.com/office/powerpoint/2010/main" val="66142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F68E052-0915-4B4F-93FC-92C749D13F89}"/>
              </a:ext>
            </a:extLst>
          </p:cNvPr>
          <p:cNvSpPr/>
          <p:nvPr/>
        </p:nvSpPr>
        <p:spPr>
          <a:xfrm>
            <a:off x="1003275" y="261842"/>
            <a:ext cx="9808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 Ontology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annotation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C32A5-5911-4CE3-B290-602616D6D1F6}"/>
              </a:ext>
            </a:extLst>
          </p:cNvPr>
          <p:cNvSpPr txBox="1"/>
          <p:nvPr/>
        </p:nvSpPr>
        <p:spPr>
          <a:xfrm>
            <a:off x="2384981" y="1640262"/>
            <a:ext cx="7937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המידע מהפרויקט מכיל מאגר נתונים על הגנים האנושיים. המאגר חוזה את התוצאה של שילוב מוטציות בשני גנים. </a:t>
            </a:r>
          </a:p>
          <a:p>
            <a:r>
              <a:rPr lang="he-IL" dirty="0"/>
              <a:t>בעזרת מאגר זה ניתן לבנות עץ, שכן כל תוצאה היא האב של שתי המוטציות תחתיו. 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The data from  GOA project has databases on human genes. The database predicts the outcome on mutations in two genes. Using this database, we are able to build a tree in which the father is the outcome of two gene-children. </a:t>
            </a:r>
          </a:p>
          <a:p>
            <a:pPr algn="l"/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2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83BCA-E263-408D-8F6E-B03B1DFBE45E}"/>
              </a:ext>
            </a:extLst>
          </p:cNvPr>
          <p:cNvSpPr txBox="1"/>
          <p:nvPr/>
        </p:nvSpPr>
        <p:spPr>
          <a:xfrm>
            <a:off x="1370893" y="1524538"/>
            <a:ext cx="97930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We have the following data: </a:t>
            </a:r>
            <a:br>
              <a:rPr lang="en-US" dirty="0"/>
            </a:br>
            <a:r>
              <a:rPr lang="en-US" u="sng" dirty="0"/>
              <a:t>Clinical data</a:t>
            </a:r>
            <a:r>
              <a:rPr lang="en-US" dirty="0"/>
              <a:t> – has lists of patients with their samples and clinical info such as gender and age. </a:t>
            </a:r>
            <a:br>
              <a:rPr lang="en-US" dirty="0"/>
            </a:br>
            <a:r>
              <a:rPr lang="en-US" u="sng" dirty="0"/>
              <a:t>Mutations data</a:t>
            </a:r>
            <a:r>
              <a:rPr lang="en-US" dirty="0"/>
              <a:t> – list of genes with mutations for each sample of patient. Only 3 types of mutations    	were taken: Missense Mutation, Frame Shift Del, Nonsense Mutation</a:t>
            </a:r>
            <a:endParaRPr lang="he-IL" dirty="0"/>
          </a:p>
          <a:p>
            <a:endParaRPr lang="en-US" dirty="0"/>
          </a:p>
          <a:p>
            <a:pPr algn="l"/>
            <a:r>
              <a:rPr lang="en-US" dirty="0"/>
              <a:t>The telomere lengths in the database are binary. The mean lengths is found (~1), length above are written as 1 and bellow as 0. </a:t>
            </a:r>
          </a:p>
          <a:p>
            <a:endParaRPr lang="he-IL" dirty="0"/>
          </a:p>
          <a:p>
            <a:pPr algn="l"/>
            <a:r>
              <a:rPr lang="en-US" dirty="0"/>
              <a:t>Crossing those databases with the patients’ database from previous research, we created a new database with genes binary vector for each sample- 1 for gene with a mutation and 0 for gene without a mutation. 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5E772EA-D9BC-4801-A52F-8AF18B14B529}"/>
              </a:ext>
            </a:extLst>
          </p:cNvPr>
          <p:cNvSpPr/>
          <p:nvPr/>
        </p:nvSpPr>
        <p:spPr>
          <a:xfrm>
            <a:off x="3566965" y="601208"/>
            <a:ext cx="6358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our Database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832DF-5338-460C-9BFE-7ADA0A2ACC55}"/>
              </a:ext>
            </a:extLst>
          </p:cNvPr>
          <p:cNvSpPr txBox="1"/>
          <p:nvPr/>
        </p:nvSpPr>
        <p:spPr>
          <a:xfrm>
            <a:off x="1304905" y="4873063"/>
            <a:ext cx="968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Finally, using cross validation (20%-80%), an algorithm was built to predict telomere lengths. </a:t>
            </a:r>
          </a:p>
        </p:txBody>
      </p:sp>
    </p:spTree>
    <p:extLst>
      <p:ext uri="{BB962C8B-B14F-4D97-AF65-F5344CB8AC3E}">
        <p14:creationId xmlns:p14="http://schemas.microsoft.com/office/powerpoint/2010/main" val="32535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B59AA88-39BB-445F-9E37-CD60D3ED41E2}"/>
              </a:ext>
            </a:extLst>
          </p:cNvPr>
          <p:cNvSpPr/>
          <p:nvPr/>
        </p:nvSpPr>
        <p:spPr>
          <a:xfrm>
            <a:off x="3224422" y="657768"/>
            <a:ext cx="5799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Ontotype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Algorithm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F1437-52BF-4FF2-9C5C-E35A8060BEE4}"/>
              </a:ext>
            </a:extLst>
          </p:cNvPr>
          <p:cNvSpPr txBox="1"/>
          <p:nvPr/>
        </p:nvSpPr>
        <p:spPr>
          <a:xfrm>
            <a:off x="405353" y="1762813"/>
            <a:ext cx="1090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algorithm builds a graph with genes in leaves and GO terms in vertexes. Every sample with gene-vector influences graph values.  </a:t>
            </a:r>
            <a:br>
              <a:rPr lang="en-US" dirty="0"/>
            </a:br>
            <a:r>
              <a:rPr lang="en-US" dirty="0"/>
              <a:t>Sub-graph: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0D089F2-CCEE-452F-88DD-F09A5BFF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2659165"/>
            <a:ext cx="10007600" cy="38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3E32CB0-9533-46A8-BF94-0D40181200E0}"/>
              </a:ext>
            </a:extLst>
          </p:cNvPr>
          <p:cNvSpPr/>
          <p:nvPr/>
        </p:nvSpPr>
        <p:spPr>
          <a:xfrm>
            <a:off x="2426329" y="657768"/>
            <a:ext cx="7395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Random Forest Algorithm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BA136-8275-4EBA-8FC5-AE48D276CD58}"/>
              </a:ext>
            </a:extLst>
          </p:cNvPr>
          <p:cNvSpPr txBox="1"/>
          <p:nvPr/>
        </p:nvSpPr>
        <p:spPr>
          <a:xfrm>
            <a:off x="9294099" y="473102"/>
            <a:ext cx="243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23DDA-CD10-4C8D-AAE4-EF58D51D45C4}"/>
              </a:ext>
            </a:extLst>
          </p:cNvPr>
          <p:cNvSpPr txBox="1"/>
          <p:nvPr/>
        </p:nvSpPr>
        <p:spPr>
          <a:xfrm>
            <a:off x="584462" y="1649691"/>
            <a:ext cx="111424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We used a random forest classifier algorithm with cross validation and calculate the ROC curve and AUC. </a:t>
            </a:r>
            <a:br>
              <a:rPr lang="en-US" dirty="0"/>
            </a:br>
            <a:r>
              <a:rPr lang="en-US" dirty="0"/>
              <a:t>This process was run twice: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On samples database with gander, age and gene-vector.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On samples database with only gender and age.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/>
            <a:r>
              <a:rPr lang="en-US" dirty="0"/>
              <a:t>If the first run gives better results, we can conclude the genes and mutations data is useful in predicting telomere lengths. </a:t>
            </a:r>
          </a:p>
        </p:txBody>
      </p:sp>
    </p:spTree>
    <p:extLst>
      <p:ext uri="{BB962C8B-B14F-4D97-AF65-F5344CB8AC3E}">
        <p14:creationId xmlns:p14="http://schemas.microsoft.com/office/powerpoint/2010/main" val="279838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4E26B7A-E221-4DB1-83C2-28A8B61A4557}"/>
              </a:ext>
            </a:extLst>
          </p:cNvPr>
          <p:cNvSpPr/>
          <p:nvPr/>
        </p:nvSpPr>
        <p:spPr>
          <a:xfrm>
            <a:off x="3514675" y="657768"/>
            <a:ext cx="5219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Prediction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esults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510F-F161-41F6-B611-47BBB07BF887}"/>
              </a:ext>
            </a:extLst>
          </p:cNvPr>
          <p:cNvSpPr txBox="1"/>
          <p:nvPr/>
        </p:nvSpPr>
        <p:spPr>
          <a:xfrm>
            <a:off x="688157" y="1581098"/>
            <a:ext cx="4854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First run results: </a:t>
            </a:r>
            <a:br>
              <a:rPr lang="en-US" dirty="0"/>
            </a:br>
            <a:r>
              <a:rPr lang="en-US" dirty="0"/>
              <a:t>AUC of Random Forest Classifier: 0.912412733529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663C4-B689-406E-A444-5D3BCDF8768A}"/>
              </a:ext>
            </a:extLst>
          </p:cNvPr>
          <p:cNvSpPr txBox="1"/>
          <p:nvPr/>
        </p:nvSpPr>
        <p:spPr>
          <a:xfrm>
            <a:off x="6243687" y="1581098"/>
            <a:ext cx="594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Second run results:</a:t>
            </a:r>
          </a:p>
          <a:p>
            <a:pPr algn="l"/>
            <a:r>
              <a:rPr lang="en-US"/>
              <a:t>AUC of Random Forest Classifier: 0.578167763269</a:t>
            </a:r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6BF8ED2-B25E-4B6B-89E9-9833766F0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87" y="2504428"/>
            <a:ext cx="5003433" cy="377794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9F481D7E-05B5-42C2-BA78-D5DECDA25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7" y="2504427"/>
            <a:ext cx="5001130" cy="37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8616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274</Words>
  <Application>Microsoft Office PowerPoint</Application>
  <PresentationFormat>מסך רחב</PresentationFormat>
  <Paragraphs>37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Mari</dc:creator>
  <cp:lastModifiedBy>Mari</cp:lastModifiedBy>
  <cp:revision>25</cp:revision>
  <dcterms:created xsi:type="dcterms:W3CDTF">2017-06-13T10:03:42Z</dcterms:created>
  <dcterms:modified xsi:type="dcterms:W3CDTF">2017-10-08T08:24:12Z</dcterms:modified>
</cp:coreProperties>
</file>