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>
        <p:scale>
          <a:sx n="75" d="100"/>
          <a:sy n="75" d="100"/>
        </p:scale>
        <p:origin x="54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A580F231-D6C1-46FE-BB12-C1D6E54C7F64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9E541050-A66D-434C-A7CB-F4D2D261D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45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F23B12-6728-4913-ACAB-5323CFDC4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96265D8-7F25-4F6A-AED3-05DEA8776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B4AF178-A32D-4901-B785-BF23A76E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C65A-793D-48D9-A90D-089CA926FEAD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8654228-DFE4-419B-BE9C-FBFDAA84C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66E0010-7BBE-4AAD-AD3F-76736F64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0DFB-B55B-494E-B27A-B4FF8B9E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1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BA2D92-9B64-4344-9E23-39202425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34097C2-DA22-40E6-9FC9-98AFAA156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3FB714F-30DE-482A-97EC-9C654E174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C65A-793D-48D9-A90D-089CA926FEAD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EF20A36-4807-48B9-841B-ED0D9ACC5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3F78140-68E0-42FD-8AD4-D3CC6B6E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0DFB-B55B-494E-B27A-B4FF8B9E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0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5C821ED-E2CD-485A-ACB4-B2F161415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D7EA02B-B903-4E68-A180-C44EF5D71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DB8E40D-E230-45ED-86B0-EBC7662A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C65A-793D-48D9-A90D-089CA926FEAD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47CA90D-D2EA-4C2C-88AC-C36CC5CD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B5FCA46-2534-4750-91EA-DC39F30C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0DFB-B55B-494E-B27A-B4FF8B9E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7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7A97D3-4A7E-42C2-A4AA-E0DBD48B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C41DD61-6458-4488-9C30-9551B98B3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306E6FF-5C22-4687-9158-4EC0735CE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C65A-793D-48D9-A90D-089CA926FEAD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3BDAB8F-5DEB-4498-AF91-78233298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835C6DC-05BA-4B53-96B9-800F8424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0DFB-B55B-494E-B27A-B4FF8B9E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9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0A15CB-D9FC-46BA-B78E-0CF62AC0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048EC65-7322-416D-BF00-6B530B185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0FB4FC7-EB55-4688-A277-654808235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C65A-793D-48D9-A90D-089CA926FEAD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D7F30F7-7361-4B5A-A358-64A5DBD33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95242FB-B992-4521-95B2-BDDB2D1D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0DFB-B55B-494E-B27A-B4FF8B9E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6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7B167AC-5688-45CB-BD18-04AA2987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CAEA32A-1111-4364-ADED-AEE19880A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C225308-BB0A-41DC-BC9A-4361BFAAA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43C0D99-11A8-49BF-8349-1CE729C9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C65A-793D-48D9-A90D-089CA926FEAD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68F19C4-1786-4E4E-A1A9-7312AB044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B446AEF-9531-48EA-AC72-A3EF13F67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0DFB-B55B-494E-B27A-B4FF8B9E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21DD90-02B7-4946-A94A-63B82123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44DEC2C-CC3B-4BC6-8EBC-94872EC75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CE07D49-1187-4669-9F01-A87178AD0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19DBD65-686A-4687-8EC3-C190189EF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3A0CCEA-2565-452F-9861-5B5B7F2B2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CB7C86B-E072-499A-B5E4-45F783DC5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C65A-793D-48D9-A90D-089CA926FEAD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D370702-A377-432E-81CA-957A57FBC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ED9326A5-F8F1-4978-A48E-7AFD5A533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0DFB-B55B-494E-B27A-B4FF8B9E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7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3FA2BD-65C8-4DD3-9A0B-D6D86001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84DAC21-0254-4A80-B3A3-97BD07D1B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C65A-793D-48D9-A90D-089CA926FEAD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3634129-A727-4234-BF88-4C396468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1FD00A4-51EA-4C0E-ADD9-0EECF81DE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0DFB-B55B-494E-B27A-B4FF8B9E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1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C2793CCF-67C5-4290-BE92-CA726E44E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C65A-793D-48D9-A90D-089CA926FEAD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A0A632A-DF5C-4489-A9B2-796225F1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DDE78E1-AFC2-4122-B46C-685BB4E3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0DFB-B55B-494E-B27A-B4FF8B9E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3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61ABEF-E8FE-43E9-A160-DA22467E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8F8CDC8-E9A7-45DE-8444-98A62666B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FA8080F-3FF9-4EBE-BF78-1B812A584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0FAB36A-9D0E-440E-BCA3-15ADC3E01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C65A-793D-48D9-A90D-089CA926FEAD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2D9DB05-5B26-4C3C-979E-30E5CD93F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C7FB0FB-46D7-4289-A61C-3D9B6108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0DFB-B55B-494E-B27A-B4FF8B9E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1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0ABFE2-1E3C-4FD6-A124-A2BD8CC11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908064F-B894-4D88-8FA1-0850219B7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D6B58A7-89B1-467C-A1E3-B1529089E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CB15691-821C-44EC-9BE1-2AC2EE2A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C65A-793D-48D9-A90D-089CA926FEAD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FC0A67B-A723-404B-BA0E-4B47F2C3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2A3D940-5551-4B8A-ACF8-2780E055E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0DFB-B55B-494E-B27A-B4FF8B9E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0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81ECA984-7CF5-4A65-8644-3CF4362F7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4750C67-FE7A-4957-9A7A-68ED40C32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B0B913B-613D-4A6F-8300-92C7BC141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EC65A-793D-48D9-A90D-089CA926FEAD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C3446F8-693F-4D85-AB84-50367ADFC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1B73F0B-27D1-454F-8913-0B7C899C2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C0DFB-B55B-494E-B27A-B4FF8B9EF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6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D9E2B922-2DEE-452F-B4CF-DADA0BDBF172}"/>
              </a:ext>
            </a:extLst>
          </p:cNvPr>
          <p:cNvSpPr/>
          <p:nvPr/>
        </p:nvSpPr>
        <p:spPr>
          <a:xfrm>
            <a:off x="2347932" y="846303"/>
            <a:ext cx="80686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Predict telomere length</a:t>
            </a:r>
            <a:endParaRPr lang="he-IL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9CB6B4-CF65-4E5C-9C6E-754D87FC9457}"/>
              </a:ext>
            </a:extLst>
          </p:cNvPr>
          <p:cNvSpPr txBox="1"/>
          <p:nvPr/>
        </p:nvSpPr>
        <p:spPr>
          <a:xfrm>
            <a:off x="3004710" y="2234153"/>
            <a:ext cx="84017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 err="1"/>
              <a:t>טלומר</a:t>
            </a:r>
            <a:r>
              <a:rPr lang="he-IL" dirty="0"/>
              <a:t>- הוא אזור הקצה של הכרומוזומים, המכילים את החומר התורשתי שבגרעין התא. </a:t>
            </a:r>
            <a:br>
              <a:rPr lang="en-US" dirty="0"/>
            </a:br>
            <a:r>
              <a:rPr lang="he-IL" dirty="0"/>
              <a:t>לכל כרומוזום שני קצוות ולפיכך - שני </a:t>
            </a:r>
            <a:r>
              <a:rPr lang="he-IL" dirty="0" err="1"/>
              <a:t>טלומרים</a:t>
            </a:r>
            <a:r>
              <a:rPr lang="he-IL" dirty="0"/>
              <a:t>, המיועדים בעיקר להגן עליו.</a:t>
            </a:r>
            <a:br>
              <a:rPr lang="en-US" dirty="0"/>
            </a:br>
            <a:r>
              <a:rPr lang="he-IL" dirty="0"/>
              <a:t>בכל התחלקות של התא, אורך </a:t>
            </a:r>
            <a:r>
              <a:rPr lang="he-IL" dirty="0" err="1"/>
              <a:t>הטלומר</a:t>
            </a:r>
            <a:r>
              <a:rPr lang="he-IL" dirty="0"/>
              <a:t> מתקצר יותר ויותר, לכן שמזדקנים אורך </a:t>
            </a:r>
            <a:r>
              <a:rPr lang="he-IL" dirty="0" err="1"/>
              <a:t>הטלומר</a:t>
            </a:r>
            <a:r>
              <a:rPr lang="he-IL" dirty="0"/>
              <a:t> קצר. </a:t>
            </a:r>
          </a:p>
          <a:p>
            <a:r>
              <a:rPr lang="he-IL" dirty="0"/>
              <a:t>אצל חולי סרטן, אורך </a:t>
            </a:r>
            <a:r>
              <a:rPr lang="he-IL" dirty="0" err="1"/>
              <a:t>הטלומר</a:t>
            </a:r>
            <a:r>
              <a:rPr lang="he-IL" dirty="0"/>
              <a:t> ארוך יותר.</a:t>
            </a:r>
          </a:p>
          <a:p>
            <a:endParaRPr lang="he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7E809-0518-400A-AD00-9B64C1ED2DBE}"/>
              </a:ext>
            </a:extLst>
          </p:cNvPr>
          <p:cNvSpPr txBox="1"/>
          <p:nvPr/>
        </p:nvSpPr>
        <p:spPr>
          <a:xfrm>
            <a:off x="1253765" y="4015818"/>
            <a:ext cx="98513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dirty="0"/>
              <a:t>מטרת הפרויקט</a:t>
            </a:r>
          </a:p>
          <a:p>
            <a:r>
              <a:rPr lang="he-IL" sz="2800" b="1" dirty="0"/>
              <a:t>לחזות את אורך </a:t>
            </a:r>
            <a:r>
              <a:rPr lang="he-IL" sz="2800" b="1" dirty="0" err="1"/>
              <a:t>הטלומר</a:t>
            </a:r>
            <a:r>
              <a:rPr lang="he-IL" sz="2800" b="1" dirty="0"/>
              <a:t> של מטופלים לפי הגנום והמוטציות בגנים. </a:t>
            </a: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C7B30-C5A6-4182-A7BF-A3ED7149B613}"/>
              </a:ext>
            </a:extLst>
          </p:cNvPr>
          <p:cNvSpPr txBox="1"/>
          <p:nvPr/>
        </p:nvSpPr>
        <p:spPr>
          <a:xfrm>
            <a:off x="239489" y="12451"/>
            <a:ext cx="326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ברוך מקרו                   מארי מישל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7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F715ED-C9D8-49E1-9F42-CB04284AD88A}"/>
              </a:ext>
            </a:extLst>
          </p:cNvPr>
          <p:cNvSpPr txBox="1"/>
          <p:nvPr/>
        </p:nvSpPr>
        <p:spPr>
          <a:xfrm>
            <a:off x="8128104" y="1250639"/>
            <a:ext cx="394763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הפרויקט שלנו מתבסס על המחקר הבא:</a:t>
            </a:r>
            <a:endParaRPr lang="en-US" dirty="0"/>
          </a:p>
          <a:p>
            <a:endParaRPr lang="he-IL" sz="2000" b="1" dirty="0"/>
          </a:p>
          <a:p>
            <a:pPr algn="l"/>
            <a:r>
              <a:rPr lang="en-US" sz="2000" b="1" dirty="0"/>
              <a:t>Systematic analysis of </a:t>
            </a:r>
            <a:r>
              <a:rPr lang="he-IL" sz="2000" b="1" dirty="0"/>
              <a:t>  </a:t>
            </a:r>
          </a:p>
          <a:p>
            <a:pPr algn="l"/>
            <a:r>
              <a:rPr lang="en-US" sz="2000" b="1" dirty="0"/>
              <a:t>telomere length and somatic </a:t>
            </a:r>
            <a:endParaRPr lang="he-IL" sz="2000" b="1" dirty="0"/>
          </a:p>
          <a:p>
            <a:pPr algn="l"/>
            <a:r>
              <a:rPr lang="en-US" sz="2000" b="1" dirty="0"/>
              <a:t>alterations in 31 cancer types</a:t>
            </a:r>
          </a:p>
          <a:p>
            <a:endParaRPr lang="en-US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FA40995E-8D25-414A-8C55-0CA3B16D5CC7}"/>
              </a:ext>
            </a:extLst>
          </p:cNvPr>
          <p:cNvSpPr/>
          <p:nvPr/>
        </p:nvSpPr>
        <p:spPr>
          <a:xfrm>
            <a:off x="3310074" y="327310"/>
            <a:ext cx="64956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המחקר לבסיס הפרויקט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FD73F990-7DD8-4EE3-B98A-BA30BBC24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52" y="1481596"/>
            <a:ext cx="7863212" cy="52067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E4C041-FE3F-4D8E-B14E-5F951AAA03BC}"/>
              </a:ext>
            </a:extLst>
          </p:cNvPr>
          <p:cNvSpPr txBox="1"/>
          <p:nvPr/>
        </p:nvSpPr>
        <p:spPr>
          <a:xfrm>
            <a:off x="7977276" y="5420410"/>
            <a:ext cx="3806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Scatter plots for age and normal Telomer Length across each normal tissue type</a:t>
            </a:r>
          </a:p>
        </p:txBody>
      </p:sp>
    </p:spTree>
    <p:extLst>
      <p:ext uri="{BB962C8B-B14F-4D97-AF65-F5344CB8AC3E}">
        <p14:creationId xmlns:p14="http://schemas.microsoft.com/office/powerpoint/2010/main" val="66142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BF68E052-0915-4B4F-93FC-92C749D13F89}"/>
              </a:ext>
            </a:extLst>
          </p:cNvPr>
          <p:cNvSpPr/>
          <p:nvPr/>
        </p:nvSpPr>
        <p:spPr>
          <a:xfrm>
            <a:off x="3705745" y="261842"/>
            <a:ext cx="44034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Gene Ontology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DC32A5-5911-4CE3-B290-602616D6D1F6}"/>
              </a:ext>
            </a:extLst>
          </p:cNvPr>
          <p:cNvSpPr txBox="1"/>
          <p:nvPr/>
        </p:nvSpPr>
        <p:spPr>
          <a:xfrm>
            <a:off x="2384981" y="1640262"/>
            <a:ext cx="7937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GO annotations</a:t>
            </a:r>
            <a:r>
              <a:rPr lang="he-IL" dirty="0"/>
              <a:t>: כל גן משויך ל</a:t>
            </a:r>
            <a:r>
              <a:rPr lang="en-US" dirty="0"/>
              <a:t>GO-terms</a:t>
            </a:r>
            <a:r>
              <a:rPr lang="he-IL" dirty="0"/>
              <a:t>(אחד או יותר), בעזרת המאגר הזה נוכל לשייך כל גן מהדגימות של הפציינטים ל</a:t>
            </a:r>
            <a:r>
              <a:rPr lang="en-US" dirty="0"/>
              <a:t>GO-terms</a:t>
            </a:r>
            <a:r>
              <a:rPr lang="he-IL" dirty="0"/>
              <a:t> המתאימים לו.</a:t>
            </a:r>
          </a:p>
          <a:p>
            <a:pPr marL="285750" indent="-285750">
              <a:buFontTx/>
              <a:buChar char="-"/>
            </a:pPr>
            <a:r>
              <a:rPr lang="en-US" dirty="0"/>
              <a:t>GO graph</a:t>
            </a:r>
            <a:r>
              <a:rPr lang="he-IL" dirty="0"/>
              <a:t>: גרף המראה קשרי אב-בן בין </a:t>
            </a:r>
            <a:r>
              <a:rPr lang="en-US" dirty="0"/>
              <a:t>GO-terms</a:t>
            </a:r>
            <a:r>
              <a:rPr lang="he-IL" dirty="0"/>
              <a:t>, נוכל לצמצם את הגרף הזה ל</a:t>
            </a:r>
            <a:r>
              <a:rPr lang="en-US" dirty="0"/>
              <a:t>GO-terms</a:t>
            </a:r>
            <a:r>
              <a:rPr lang="he-IL" dirty="0"/>
              <a:t> הרלוונטיים עבורנו(לפי הגנים המשויכים אליהם).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822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A83BCA-E263-408D-8F6E-B03B1DFBE45E}"/>
              </a:ext>
            </a:extLst>
          </p:cNvPr>
          <p:cNvSpPr txBox="1"/>
          <p:nvPr/>
        </p:nvSpPr>
        <p:spPr>
          <a:xfrm>
            <a:off x="1318339" y="2234153"/>
            <a:ext cx="97930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המידע ברשותנו:</a:t>
            </a:r>
          </a:p>
          <a:p>
            <a:r>
              <a:rPr lang="he-IL" dirty="0"/>
              <a:t>מידע קליני- מכיל רשימת מטופלים ודגימותיהם, ביחד עם המידע הקליני כמו גיל ומין ואורך </a:t>
            </a:r>
            <a:r>
              <a:rPr lang="he-IL" dirty="0" err="1"/>
              <a:t>הטלומר</a:t>
            </a:r>
            <a:r>
              <a:rPr lang="he-IL" dirty="0"/>
              <a:t> האמתי.</a:t>
            </a:r>
          </a:p>
          <a:p>
            <a:r>
              <a:rPr lang="he-IL" dirty="0"/>
              <a:t>מוטציות – גנים אשר עברו מוטציות אצל מטופלים שונים בדגימות שונות. </a:t>
            </a:r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הצלבת המידע הנ"ל עם המידע על המטופלים מהמחקר, ייצרה לנו מסד נתונים עם וקטור של הגנים שנדגמו אצל כל מטופל עם ערך 1 אם הגן עבר מוטציה ו-0 אם לא.</a:t>
            </a:r>
          </a:p>
          <a:p>
            <a:r>
              <a:rPr lang="he-IL" dirty="0"/>
              <a:t>לבסוף הפעלת ה</a:t>
            </a:r>
            <a:r>
              <a:rPr lang="en-US" dirty="0" err="1"/>
              <a:t>Ontotype</a:t>
            </a:r>
            <a:r>
              <a:rPr lang="he-IL" dirty="0"/>
              <a:t> על מאגר זה ייצרה לנו את המאגר הדרוש בו כל שורה עבור דגימה המכילה גיל , מין, אורך </a:t>
            </a:r>
            <a:r>
              <a:rPr lang="he-IL" dirty="0" err="1"/>
              <a:t>הטלומר</a:t>
            </a:r>
            <a:r>
              <a:rPr lang="he-IL" dirty="0"/>
              <a:t> </a:t>
            </a:r>
            <a:r>
              <a:rPr lang="he-IL" dirty="0" err="1"/>
              <a:t>האמיתי</a:t>
            </a:r>
            <a:r>
              <a:rPr lang="he-IL" dirty="0"/>
              <a:t> וקטור של </a:t>
            </a:r>
            <a:r>
              <a:rPr lang="en-US" dirty="0"/>
              <a:t>GO-terms</a:t>
            </a:r>
            <a:r>
              <a:rPr lang="he-IL" dirty="0"/>
              <a:t> עם ערכים טבעיים.</a:t>
            </a:r>
            <a:endParaRPr lang="en-US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35E772EA-D9BC-4801-A52F-8AF18B14B529}"/>
              </a:ext>
            </a:extLst>
          </p:cNvPr>
          <p:cNvSpPr/>
          <p:nvPr/>
        </p:nvSpPr>
        <p:spPr>
          <a:xfrm>
            <a:off x="4024396" y="601208"/>
            <a:ext cx="54441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בניית המסד נתונים </a:t>
            </a:r>
            <a:endParaRPr lang="he-IL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D832DF-5338-460C-9BFE-7ADA0A2ACC55}"/>
              </a:ext>
            </a:extLst>
          </p:cNvPr>
          <p:cNvSpPr txBox="1"/>
          <p:nvPr/>
        </p:nvSpPr>
        <p:spPr>
          <a:xfrm>
            <a:off x="1423447" y="4835951"/>
            <a:ext cx="9687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לבסוף, נבנה את האלגוריתם לפי המידע שנלמד על 80% מהדגימות, בעוד שעל 20% הדגימות הנותרות נבדוק את הנכונות האלגוריתם העתידי.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56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7B59AA88-39BB-445F-9E37-CD60D3ED41E2}"/>
              </a:ext>
            </a:extLst>
          </p:cNvPr>
          <p:cNvSpPr/>
          <p:nvPr/>
        </p:nvSpPr>
        <p:spPr>
          <a:xfrm>
            <a:off x="2913469" y="657768"/>
            <a:ext cx="64216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אלגוריתם ה-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Ontotype</a:t>
            </a:r>
            <a:endParaRPr lang="he-IL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8F1437-52BF-4FF2-9C5C-E35A8060BEE4}"/>
              </a:ext>
            </a:extLst>
          </p:cNvPr>
          <p:cNvSpPr txBox="1"/>
          <p:nvPr/>
        </p:nvSpPr>
        <p:spPr>
          <a:xfrm>
            <a:off x="2913469" y="1762813"/>
            <a:ext cx="8399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האלגוריתם בונה גרף שבו העלים הם הגנים והצמתים הפנימיים הם</a:t>
            </a:r>
            <a:r>
              <a:rPr lang="en-US" dirty="0"/>
              <a:t>GO term </a:t>
            </a:r>
            <a:r>
              <a:rPr lang="he-IL" dirty="0"/>
              <a:t>. כל דגימה של פציינט עם וקטור הגנים עדכנה את ערכי הצמתים, כאשר לכל </a:t>
            </a:r>
            <a:r>
              <a:rPr lang="en-US" dirty="0"/>
              <a:t>term</a:t>
            </a:r>
            <a:r>
              <a:rPr lang="he-IL" dirty="0"/>
              <a:t> אנו </a:t>
            </a:r>
            <a:r>
              <a:rPr lang="he-IL" dirty="0" err="1"/>
              <a:t>סוכמים</a:t>
            </a:r>
            <a:r>
              <a:rPr lang="he-IL" dirty="0"/>
              <a:t> את ערך הבנים(</a:t>
            </a:r>
            <a:r>
              <a:rPr lang="en-US" dirty="0"/>
              <a:t>bottom-up</a:t>
            </a:r>
            <a:r>
              <a:rPr lang="he-IL" dirty="0"/>
              <a:t>). </a:t>
            </a:r>
          </a:p>
          <a:p>
            <a:endParaRPr lang="he-IL" dirty="0"/>
          </a:p>
          <a:p>
            <a:r>
              <a:rPr lang="he-IL" dirty="0"/>
              <a:t>תת הגרף: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60D089F2-CCEE-452F-88DD-F09A5BFF5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" y="2659165"/>
            <a:ext cx="10007600" cy="38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1313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291</Words>
  <Application>Microsoft Office PowerPoint</Application>
  <PresentationFormat>מסך רחב</PresentationFormat>
  <Paragraphs>29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Mari</dc:creator>
  <cp:lastModifiedBy>Baruch Makro</cp:lastModifiedBy>
  <cp:revision>16</cp:revision>
  <dcterms:created xsi:type="dcterms:W3CDTF">2017-06-13T10:03:42Z</dcterms:created>
  <dcterms:modified xsi:type="dcterms:W3CDTF">2017-06-13T17:02:06Z</dcterms:modified>
</cp:coreProperties>
</file>