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28" r:id="rId1"/>
    <p:sldMasterId id="2147483752" r:id="rId2"/>
  </p:sldMasterIdLst>
  <p:notesMasterIdLst>
    <p:notesMasterId r:id="rId10"/>
  </p:notesMasterIdLst>
  <p:handoutMasterIdLst>
    <p:handoutMasterId r:id="rId11"/>
  </p:handoutMasterIdLst>
  <p:sldIdLst>
    <p:sldId id="256" r:id="rId3"/>
    <p:sldId id="257" r:id="rId4"/>
    <p:sldId id="261" r:id="rId5"/>
    <p:sldId id="259" r:id="rId6"/>
    <p:sldId id="258"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uch Makro" initials="BM" lastIdx="3" clrIdx="0">
    <p:extLst>
      <p:ext uri="{19B8F6BF-5375-455C-9EA6-DF929625EA0E}">
        <p15:presenceInfo xmlns:p15="http://schemas.microsoft.com/office/powerpoint/2012/main" userId="1d4b47dc913cab6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005" autoAdjust="0"/>
    <p:restoredTop sz="94660" autoAdjust="0"/>
  </p:normalViewPr>
  <p:slideViewPr>
    <p:cSldViewPr snapToGrid="0">
      <p:cViewPr varScale="1">
        <p:scale>
          <a:sx n="68" d="100"/>
          <a:sy n="68" d="100"/>
        </p:scale>
        <p:origin x="804"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6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a:extLst>
              <a:ext uri="{FF2B5EF4-FFF2-40B4-BE49-F238E27FC236}">
                <a16:creationId xmlns:a16="http://schemas.microsoft.com/office/drawing/2014/main" id="{A786AAAC-B0CC-42C2-A175-A7632360CC90}"/>
              </a:ext>
            </a:extLst>
          </p:cNvPr>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r>
              <a:rPr lang="en-US" dirty="0"/>
              <a:t>Baruch Makro  Mari Mishel</a:t>
            </a:r>
            <a:endParaRPr lang="he-IL" dirty="0"/>
          </a:p>
        </p:txBody>
      </p:sp>
      <p:sp>
        <p:nvSpPr>
          <p:cNvPr id="4" name="מציין מיקום של כותרת תחתונה 3">
            <a:extLst>
              <a:ext uri="{FF2B5EF4-FFF2-40B4-BE49-F238E27FC236}">
                <a16:creationId xmlns:a16="http://schemas.microsoft.com/office/drawing/2014/main" id="{02BC0A4D-BAAD-49AA-BA96-E48B7F47B25B}"/>
              </a:ext>
            </a:extLst>
          </p:cNvPr>
          <p:cNvSpPr>
            <a:spLocks noGrp="1"/>
          </p:cNvSpPr>
          <p:nvPr>
            <p:ph type="ftr" sz="quarter" idx="2"/>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dirty="0"/>
          </a:p>
        </p:txBody>
      </p:sp>
      <p:sp>
        <p:nvSpPr>
          <p:cNvPr id="5" name="מציין מיקום של מספר שקופית 4">
            <a:extLst>
              <a:ext uri="{FF2B5EF4-FFF2-40B4-BE49-F238E27FC236}">
                <a16:creationId xmlns:a16="http://schemas.microsoft.com/office/drawing/2014/main" id="{08E81FD2-B11C-4157-BAC2-FBC1A67BC6CF}"/>
              </a:ext>
            </a:extLst>
          </p:cNvPr>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l">
              <a:defRPr sz="1200"/>
            </a:lvl1pPr>
          </a:lstStyle>
          <a:p>
            <a:fld id="{2B3DA670-82CF-4226-B875-C1FFBCE73378}" type="slidenum">
              <a:rPr lang="he-IL" smtClean="0"/>
              <a:t>‹#›</a:t>
            </a:fld>
            <a:endParaRPr lang="he-IL" dirty="0"/>
          </a:p>
        </p:txBody>
      </p:sp>
    </p:spTree>
    <p:extLst>
      <p:ext uri="{BB962C8B-B14F-4D97-AF65-F5344CB8AC3E}">
        <p14:creationId xmlns:p14="http://schemas.microsoft.com/office/powerpoint/2010/main" val="41823954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r>
              <a:rPr lang="en-US" dirty="0"/>
              <a:t>Baruch Makro  Mari Mishel</a:t>
            </a:r>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A580F231-D6C1-46FE-BB12-C1D6E54C7F64}" type="datetimeFigureOut">
              <a:rPr lang="en-US" smtClean="0"/>
              <a:t>10/8/2017</a:t>
            </a:fld>
            <a:endParaRPr lang="en-US" dirty="0"/>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dirty="0"/>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dirty="0"/>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9E541050-A66D-434C-A7CB-F4D2D261D546}" type="slidenum">
              <a:rPr lang="en-US" smtClean="0"/>
              <a:t>‹#›</a:t>
            </a:fld>
            <a:endParaRPr lang="en-US" dirty="0"/>
          </a:p>
        </p:txBody>
      </p:sp>
    </p:spTree>
    <p:extLst>
      <p:ext uri="{BB962C8B-B14F-4D97-AF65-F5344CB8AC3E}">
        <p14:creationId xmlns:p14="http://schemas.microsoft.com/office/powerpoint/2010/main" val="886045114"/>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9E541050-A66D-434C-A7CB-F4D2D261D546}" type="slidenum">
              <a:rPr lang="en-US" smtClean="0"/>
              <a:t>1</a:t>
            </a:fld>
            <a:endParaRPr lang="en-US" dirty="0"/>
          </a:p>
        </p:txBody>
      </p:sp>
    </p:spTree>
    <p:extLst>
      <p:ext uri="{BB962C8B-B14F-4D97-AF65-F5344CB8AC3E}">
        <p14:creationId xmlns:p14="http://schemas.microsoft.com/office/powerpoint/2010/main" val="464126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85C7E2EA-0B63-4782-B0A2-D1820704ACAC}" type="datetime1">
              <a:rPr lang="en-US" smtClean="0"/>
              <a:t>10/8/2017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EC0DFB-B55B-494E-B27A-B4FF8B9EF525}" type="slidenum">
              <a:rPr lang="en-US" smtClean="0"/>
              <a:t>‹#›</a:t>
            </a:fld>
            <a:endParaRPr lang="en-US" dirty="0"/>
          </a:p>
        </p:txBody>
      </p:sp>
    </p:spTree>
    <p:extLst>
      <p:ext uri="{BB962C8B-B14F-4D97-AF65-F5344CB8AC3E}">
        <p14:creationId xmlns:p14="http://schemas.microsoft.com/office/powerpoint/2010/main" val="773744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DD2DDD0-1666-496C-BFA0-BBB8A2DFBA98}" type="datetime1">
              <a:rPr lang="en-US" smtClean="0"/>
              <a:t>10/8/2017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EC0DFB-B55B-494E-B27A-B4FF8B9EF525}" type="slidenum">
              <a:rPr lang="en-US" smtClean="0"/>
              <a:t>‹#›</a:t>
            </a:fld>
            <a:endParaRPr lang="en-US" dirty="0"/>
          </a:p>
        </p:txBody>
      </p:sp>
    </p:spTree>
    <p:extLst>
      <p:ext uri="{BB962C8B-B14F-4D97-AF65-F5344CB8AC3E}">
        <p14:creationId xmlns:p14="http://schemas.microsoft.com/office/powerpoint/2010/main" val="2748374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335CE6C8-95FA-4211-B452-5F2AC49D10F5}" type="datetime1">
              <a:rPr lang="en-US" smtClean="0"/>
              <a:t>10/8/2017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EC0DFB-B55B-494E-B27A-B4FF8B9EF525}" type="slidenum">
              <a:rPr lang="en-US" smtClean="0"/>
              <a:t>‹#›</a:t>
            </a:fld>
            <a:endParaRPr lang="en-US" dirty="0"/>
          </a:p>
        </p:txBody>
      </p:sp>
    </p:spTree>
    <p:extLst>
      <p:ext uri="{BB962C8B-B14F-4D97-AF65-F5344CB8AC3E}">
        <p14:creationId xmlns:p14="http://schemas.microsoft.com/office/powerpoint/2010/main" val="176150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פריסה מותאמת אישי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D219BF1-6C37-4C3E-9B0D-AF97F1C577A8}"/>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AA350BBE-CADB-4923-95F1-408E52774925}"/>
              </a:ext>
            </a:extLst>
          </p:cNvPr>
          <p:cNvSpPr>
            <a:spLocks noGrp="1"/>
          </p:cNvSpPr>
          <p:nvPr>
            <p:ph type="dt" sz="half" idx="10"/>
          </p:nvPr>
        </p:nvSpPr>
        <p:spPr/>
        <p:txBody>
          <a:bodyPr/>
          <a:lstStyle/>
          <a:p>
            <a:fld id="{A60C36D3-DFBB-4DCE-B44F-FEFD77496B89}" type="datetime1">
              <a:rPr lang="en-US" smtClean="0"/>
              <a:t>10/8/2017</a:t>
            </a:fld>
            <a:endParaRPr lang="en-US" dirty="0"/>
          </a:p>
        </p:txBody>
      </p:sp>
      <p:sp>
        <p:nvSpPr>
          <p:cNvPr id="4" name="מציין מיקום של כותרת תחתונה 3">
            <a:extLst>
              <a:ext uri="{FF2B5EF4-FFF2-40B4-BE49-F238E27FC236}">
                <a16:creationId xmlns:a16="http://schemas.microsoft.com/office/drawing/2014/main" id="{2FAF73B2-23E8-4BF2-A010-E4247CE82C7C}"/>
              </a:ext>
            </a:extLst>
          </p:cNvPr>
          <p:cNvSpPr>
            <a:spLocks noGrp="1"/>
          </p:cNvSpPr>
          <p:nvPr>
            <p:ph type="ftr" sz="quarter" idx="11"/>
          </p:nvPr>
        </p:nvSpPr>
        <p:spPr/>
        <p:txBody>
          <a:bodyPr/>
          <a:lstStyle/>
          <a:p>
            <a:endParaRPr lang="en-US" dirty="0"/>
          </a:p>
        </p:txBody>
      </p:sp>
      <p:sp>
        <p:nvSpPr>
          <p:cNvPr id="5" name="מציין מיקום של מספר שקופית 4">
            <a:extLst>
              <a:ext uri="{FF2B5EF4-FFF2-40B4-BE49-F238E27FC236}">
                <a16:creationId xmlns:a16="http://schemas.microsoft.com/office/drawing/2014/main" id="{8F303E8F-C712-4CAB-9B76-D8B040966CF8}"/>
              </a:ext>
            </a:extLst>
          </p:cNvPr>
          <p:cNvSpPr>
            <a:spLocks noGrp="1"/>
          </p:cNvSpPr>
          <p:nvPr>
            <p:ph type="sldNum" sz="quarter" idx="12"/>
          </p:nvPr>
        </p:nvSpPr>
        <p:spPr/>
        <p:txBody>
          <a:bodyPr/>
          <a:lstStyle/>
          <a:p>
            <a:fld id="{28EC0DFB-B55B-494E-B27A-B4FF8B9EF525}" type="slidenum">
              <a:rPr lang="en-US" smtClean="0"/>
              <a:t>‹#›</a:t>
            </a:fld>
            <a:endParaRPr lang="en-US" dirty="0"/>
          </a:p>
        </p:txBody>
      </p:sp>
    </p:spTree>
    <p:extLst>
      <p:ext uri="{BB962C8B-B14F-4D97-AF65-F5344CB8AC3E}">
        <p14:creationId xmlns:p14="http://schemas.microsoft.com/office/powerpoint/2010/main" val="1873827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פריסה מותאמת אישי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D74441E-B53B-49B8-AD30-842C5F967711}"/>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2B65A5D8-2175-4A9A-828F-493339CD1FDD}"/>
              </a:ext>
            </a:extLst>
          </p:cNvPr>
          <p:cNvSpPr>
            <a:spLocks noGrp="1"/>
          </p:cNvSpPr>
          <p:nvPr>
            <p:ph type="dt" sz="half" idx="10"/>
          </p:nvPr>
        </p:nvSpPr>
        <p:spPr/>
        <p:txBody>
          <a:bodyPr/>
          <a:lstStyle/>
          <a:p>
            <a:fld id="{24A2D068-8FDA-4EC6-8081-C29671AFF31D}" type="datetime1">
              <a:rPr lang="en-US" smtClean="0"/>
              <a:t>10/8/2017</a:t>
            </a:fld>
            <a:endParaRPr lang="en-US" dirty="0"/>
          </a:p>
        </p:txBody>
      </p:sp>
      <p:sp>
        <p:nvSpPr>
          <p:cNvPr id="4" name="מציין מיקום של כותרת תחתונה 3">
            <a:extLst>
              <a:ext uri="{FF2B5EF4-FFF2-40B4-BE49-F238E27FC236}">
                <a16:creationId xmlns:a16="http://schemas.microsoft.com/office/drawing/2014/main" id="{3EE1F0C0-3B99-4278-A98D-3F141E191E98}"/>
              </a:ext>
            </a:extLst>
          </p:cNvPr>
          <p:cNvSpPr>
            <a:spLocks noGrp="1"/>
          </p:cNvSpPr>
          <p:nvPr>
            <p:ph type="ftr" sz="quarter" idx="11"/>
          </p:nvPr>
        </p:nvSpPr>
        <p:spPr/>
        <p:txBody>
          <a:bodyPr/>
          <a:lstStyle/>
          <a:p>
            <a:endParaRPr lang="en-US" dirty="0"/>
          </a:p>
        </p:txBody>
      </p:sp>
      <p:sp>
        <p:nvSpPr>
          <p:cNvPr id="5" name="מציין מיקום של מספר שקופית 4">
            <a:extLst>
              <a:ext uri="{FF2B5EF4-FFF2-40B4-BE49-F238E27FC236}">
                <a16:creationId xmlns:a16="http://schemas.microsoft.com/office/drawing/2014/main" id="{14B16D40-516B-4CCE-AA84-D0462368889F}"/>
              </a:ext>
            </a:extLst>
          </p:cNvPr>
          <p:cNvSpPr>
            <a:spLocks noGrp="1"/>
          </p:cNvSpPr>
          <p:nvPr>
            <p:ph type="sldNum" sz="quarter" idx="12"/>
          </p:nvPr>
        </p:nvSpPr>
        <p:spPr/>
        <p:txBody>
          <a:bodyPr/>
          <a:lstStyle/>
          <a:p>
            <a:fld id="{28EC0DFB-B55B-494E-B27A-B4FF8B9EF525}" type="slidenum">
              <a:rPr lang="en-US" smtClean="0"/>
              <a:t>‹#›</a:t>
            </a:fld>
            <a:endParaRPr lang="en-US" dirty="0"/>
          </a:p>
        </p:txBody>
      </p:sp>
    </p:spTree>
    <p:extLst>
      <p:ext uri="{BB962C8B-B14F-4D97-AF65-F5344CB8AC3E}">
        <p14:creationId xmlns:p14="http://schemas.microsoft.com/office/powerpoint/2010/main" val="844264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he-IL" dirty="0"/>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dirty="0"/>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1761E6B2-446E-4D20-96A1-A4DB5335A725}" type="datetime1">
              <a:rPr lang="en-US" smtClean="0"/>
              <a:t>10/8/2017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EC0DFB-B55B-494E-B27A-B4FF8B9EF525}" type="slidenum">
              <a:rPr lang="en-US" smtClean="0"/>
              <a:t>‹#›</a:t>
            </a:fld>
            <a:endParaRPr lang="en-US" dirty="0"/>
          </a:p>
        </p:txBody>
      </p:sp>
      <p:sp>
        <p:nvSpPr>
          <p:cNvPr id="10" name="TextBox 9">
            <a:extLst>
              <a:ext uri="{FF2B5EF4-FFF2-40B4-BE49-F238E27FC236}">
                <a16:creationId xmlns:a16="http://schemas.microsoft.com/office/drawing/2014/main" id="{2428C498-6A1E-4CF5-8186-301FA1E9E622}"/>
              </a:ext>
            </a:extLst>
          </p:cNvPr>
          <p:cNvSpPr txBox="1"/>
          <p:nvPr userDrawn="1"/>
        </p:nvSpPr>
        <p:spPr>
          <a:xfrm>
            <a:off x="1737360" y="23813"/>
            <a:ext cx="8791303" cy="369332"/>
          </a:xfrm>
          <a:prstGeom prst="rect">
            <a:avLst/>
          </a:prstGeom>
          <a:noFill/>
        </p:spPr>
        <p:txBody>
          <a:bodyPr wrap="square" rtlCol="1">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lumMod val="50000"/>
                    <a:lumOff val="50000"/>
                  </a:schemeClr>
                </a:solidFill>
              </a:rPr>
              <a:t>Baruch Makro       Mari Mishel     </a:t>
            </a:r>
          </a:p>
        </p:txBody>
      </p:sp>
    </p:spTree>
    <p:extLst>
      <p:ext uri="{BB962C8B-B14F-4D97-AF65-F5344CB8AC3E}">
        <p14:creationId xmlns:p14="http://schemas.microsoft.com/office/powerpoint/2010/main" val="932500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A338D65-5DC5-4A3F-8C30-DDCB78553476}" type="datetime1">
              <a:rPr lang="en-US" smtClean="0"/>
              <a:t>10/8/2017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EC0DFB-B55B-494E-B27A-B4FF8B9EF525}" type="slidenum">
              <a:rPr lang="en-US" smtClean="0"/>
              <a:t>‹#›</a:t>
            </a:fld>
            <a:endParaRPr lang="en-US" dirty="0"/>
          </a:p>
        </p:txBody>
      </p:sp>
    </p:spTree>
    <p:extLst>
      <p:ext uri="{BB962C8B-B14F-4D97-AF65-F5344CB8AC3E}">
        <p14:creationId xmlns:p14="http://schemas.microsoft.com/office/powerpoint/2010/main" val="3704489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2E52C290-29B8-4481-ABCC-4124D7F2A3F8}" type="datetime1">
              <a:rPr lang="en-US" smtClean="0"/>
              <a:t>10/8/2017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EC0DFB-B55B-494E-B27A-B4FF8B9EF525}" type="slidenum">
              <a:rPr lang="en-US" smtClean="0"/>
              <a:t>‹#›</a:t>
            </a:fld>
            <a:endParaRPr lang="en-US" dirty="0"/>
          </a:p>
        </p:txBody>
      </p:sp>
    </p:spTree>
    <p:extLst>
      <p:ext uri="{BB962C8B-B14F-4D97-AF65-F5344CB8AC3E}">
        <p14:creationId xmlns:p14="http://schemas.microsoft.com/office/powerpoint/2010/main" val="607832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64134C16-AE74-463C-95A5-0B65E535CDAC}" type="datetime1">
              <a:rPr lang="en-US" smtClean="0"/>
              <a:t>10/8/2017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8EC0DFB-B55B-494E-B27A-B4FF8B9EF525}" type="slidenum">
              <a:rPr lang="en-US" smtClean="0"/>
              <a:t>‹#›</a:t>
            </a:fld>
            <a:endParaRPr lang="en-US" dirty="0"/>
          </a:p>
        </p:txBody>
      </p:sp>
    </p:spTree>
    <p:extLst>
      <p:ext uri="{BB962C8B-B14F-4D97-AF65-F5344CB8AC3E}">
        <p14:creationId xmlns:p14="http://schemas.microsoft.com/office/powerpoint/2010/main" val="23978607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839788" y="2505075"/>
            <a:ext cx="5157787"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172200" y="2505075"/>
            <a:ext cx="5183188"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3A498BB-9293-4519-BFD9-0EC14B22A0B9}" type="datetime1">
              <a:rPr lang="en-US" smtClean="0"/>
              <a:t>10/8/2017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8EC0DFB-B55B-494E-B27A-B4FF8B9EF525}" type="slidenum">
              <a:rPr lang="en-US" smtClean="0"/>
              <a:t>‹#›</a:t>
            </a:fld>
            <a:endParaRPr lang="en-US" dirty="0"/>
          </a:p>
        </p:txBody>
      </p:sp>
    </p:spTree>
    <p:extLst>
      <p:ext uri="{BB962C8B-B14F-4D97-AF65-F5344CB8AC3E}">
        <p14:creationId xmlns:p14="http://schemas.microsoft.com/office/powerpoint/2010/main" val="31619553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AC8C1306-CAA9-4E4A-AA73-7D073408682F}" type="datetime1">
              <a:rPr lang="en-US" smtClean="0"/>
              <a:t>10/8/2017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8EC0DFB-B55B-494E-B27A-B4FF8B9EF525}" type="slidenum">
              <a:rPr lang="en-US" smtClean="0"/>
              <a:t>‹#›</a:t>
            </a:fld>
            <a:endParaRPr lang="en-US" dirty="0"/>
          </a:p>
        </p:txBody>
      </p:sp>
    </p:spTree>
    <p:extLst>
      <p:ext uri="{BB962C8B-B14F-4D97-AF65-F5344CB8AC3E}">
        <p14:creationId xmlns:p14="http://schemas.microsoft.com/office/powerpoint/2010/main" val="2005447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8EDB785-9DBB-4F06-BE0F-BE5D3CC7BC73}" type="datetime1">
              <a:rPr lang="en-US" smtClean="0"/>
              <a:t>10/8/2017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EC0DFB-B55B-494E-B27A-B4FF8B9EF525}" type="slidenum">
              <a:rPr lang="en-US" smtClean="0"/>
              <a:t>‹#›</a:t>
            </a:fld>
            <a:endParaRPr lang="en-US" dirty="0"/>
          </a:p>
        </p:txBody>
      </p:sp>
    </p:spTree>
    <p:extLst>
      <p:ext uri="{BB962C8B-B14F-4D97-AF65-F5344CB8AC3E}">
        <p14:creationId xmlns:p14="http://schemas.microsoft.com/office/powerpoint/2010/main" val="29193729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F62ECF-A3EB-4AC6-8449-F6B01A33436D}" type="datetime1">
              <a:rPr lang="en-US" smtClean="0"/>
              <a:t>10/8/2017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8EC0DFB-B55B-494E-B27A-B4FF8B9EF525}" type="slidenum">
              <a:rPr lang="en-US" smtClean="0"/>
              <a:t>‹#›</a:t>
            </a:fld>
            <a:endParaRPr lang="en-US" dirty="0"/>
          </a:p>
        </p:txBody>
      </p:sp>
    </p:spTree>
    <p:extLst>
      <p:ext uri="{BB962C8B-B14F-4D97-AF65-F5344CB8AC3E}">
        <p14:creationId xmlns:p14="http://schemas.microsoft.com/office/powerpoint/2010/main" val="19481940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62A3E63A-3D58-4243-BB22-F718508CB576}" type="datetime1">
              <a:rPr lang="en-US" smtClean="0"/>
              <a:t>10/8/2017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8EC0DFB-B55B-494E-B27A-B4FF8B9EF525}" type="slidenum">
              <a:rPr lang="en-US" smtClean="0"/>
              <a:t>‹#›</a:t>
            </a:fld>
            <a:endParaRPr lang="en-US" dirty="0"/>
          </a:p>
        </p:txBody>
      </p:sp>
    </p:spTree>
    <p:extLst>
      <p:ext uri="{BB962C8B-B14F-4D97-AF65-F5344CB8AC3E}">
        <p14:creationId xmlns:p14="http://schemas.microsoft.com/office/powerpoint/2010/main" val="19539618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dirty="0"/>
              <a:t>לחץ על הסמל כדי להוסיף תמונה</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1E8BC3C8-EB5B-4D72-B23C-CA2D29F6AB7C}" type="datetime1">
              <a:rPr lang="en-US" smtClean="0"/>
              <a:t>10/8/2017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8EC0DFB-B55B-494E-B27A-B4FF8B9EF525}" type="slidenum">
              <a:rPr lang="en-US" smtClean="0"/>
              <a:t>‹#›</a:t>
            </a:fld>
            <a:endParaRPr lang="en-US" dirty="0"/>
          </a:p>
        </p:txBody>
      </p:sp>
    </p:spTree>
    <p:extLst>
      <p:ext uri="{BB962C8B-B14F-4D97-AF65-F5344CB8AC3E}">
        <p14:creationId xmlns:p14="http://schemas.microsoft.com/office/powerpoint/2010/main" val="4314985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3CB169A-1A6B-431C-9B32-3FED15513A2E}" type="datetime1">
              <a:rPr lang="en-US" smtClean="0"/>
              <a:t>10/8/2017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EC0DFB-B55B-494E-B27A-B4FF8B9EF525}" type="slidenum">
              <a:rPr lang="en-US" smtClean="0"/>
              <a:t>‹#›</a:t>
            </a:fld>
            <a:endParaRPr lang="en-US" dirty="0"/>
          </a:p>
        </p:txBody>
      </p:sp>
    </p:spTree>
    <p:extLst>
      <p:ext uri="{BB962C8B-B14F-4D97-AF65-F5344CB8AC3E}">
        <p14:creationId xmlns:p14="http://schemas.microsoft.com/office/powerpoint/2010/main" val="20124163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3D6B4B9-F5CF-47AD-B206-609E1EE4E877}" type="datetime1">
              <a:rPr lang="en-US" smtClean="0"/>
              <a:t>10/8/2017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EC0DFB-B55B-494E-B27A-B4FF8B9EF525}" type="slidenum">
              <a:rPr lang="en-US" smtClean="0"/>
              <a:t>‹#›</a:t>
            </a:fld>
            <a:endParaRPr lang="en-US" dirty="0"/>
          </a:p>
        </p:txBody>
      </p:sp>
    </p:spTree>
    <p:extLst>
      <p:ext uri="{BB962C8B-B14F-4D97-AF65-F5344CB8AC3E}">
        <p14:creationId xmlns:p14="http://schemas.microsoft.com/office/powerpoint/2010/main" val="111181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BC2745A0-C5E7-4C79-816B-D0E9FB625D8E}" type="datetime1">
              <a:rPr lang="en-US" smtClean="0"/>
              <a:t>10/8/2017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EC0DFB-B55B-494E-B27A-B4FF8B9EF525}" type="slidenum">
              <a:rPr lang="en-US" smtClean="0"/>
              <a:t>‹#›</a:t>
            </a:fld>
            <a:endParaRPr lang="en-US" dirty="0"/>
          </a:p>
        </p:txBody>
      </p:sp>
    </p:spTree>
    <p:extLst>
      <p:ext uri="{BB962C8B-B14F-4D97-AF65-F5344CB8AC3E}">
        <p14:creationId xmlns:p14="http://schemas.microsoft.com/office/powerpoint/2010/main" val="3831646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59B184F9-EDD8-48E2-B242-2D51F079F995}" type="datetime1">
              <a:rPr lang="en-US" smtClean="0"/>
              <a:t>10/8/2017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8EC0DFB-B55B-494E-B27A-B4FF8B9EF525}" type="slidenum">
              <a:rPr lang="en-US" smtClean="0"/>
              <a:t>‹#›</a:t>
            </a:fld>
            <a:endParaRPr lang="en-US" dirty="0"/>
          </a:p>
        </p:txBody>
      </p:sp>
    </p:spTree>
    <p:extLst>
      <p:ext uri="{BB962C8B-B14F-4D97-AF65-F5344CB8AC3E}">
        <p14:creationId xmlns:p14="http://schemas.microsoft.com/office/powerpoint/2010/main" val="1667675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845127" y="2507550"/>
            <a:ext cx="5156200" cy="3680525"/>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172200" y="2507550"/>
            <a:ext cx="5181601" cy="3680525"/>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fld id="{FD60C457-D73D-40FB-A778-999800B0982A}" type="datetime1">
              <a:rPr lang="en-US" smtClean="0"/>
              <a:t>10/8/2017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8EC0DFB-B55B-494E-B27A-B4FF8B9EF525}" type="slidenum">
              <a:rPr lang="en-US" smtClean="0"/>
              <a:t>‹#›</a:t>
            </a:fld>
            <a:endParaRPr lang="en-US" dirty="0"/>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3561520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כותרת בלבד">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FD3383F-9CA8-4EF4-8951-294209C72768}" type="datetime1">
              <a:rPr lang="en-US" smtClean="0"/>
              <a:t>10/8/2017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8EC0DFB-B55B-494E-B27A-B4FF8B9EF525}" type="slidenum">
              <a:rPr lang="en-US" smtClean="0"/>
              <a:t>‹#›</a:t>
            </a:fld>
            <a:endParaRPr lang="en-US" dirty="0"/>
          </a:p>
        </p:txBody>
      </p:sp>
      <p:sp>
        <p:nvSpPr>
          <p:cNvPr id="6" name="Title 5"/>
          <p:cNvSpPr>
            <a:spLocks noGrp="1"/>
          </p:cNvSpPr>
          <p:nvPr>
            <p:ph type="title"/>
          </p:nvPr>
        </p:nvSpPr>
        <p:spPr/>
        <p:txBody>
          <a:bodyPr/>
          <a:lstStyle/>
          <a:p>
            <a:r>
              <a:rPr lang="he-IL"/>
              <a:t>לחץ כדי לערוך סגנון כותרת של תבנית בסיס</a:t>
            </a:r>
            <a:endParaRPr lang="en-US"/>
          </a:p>
        </p:txBody>
      </p:sp>
    </p:spTree>
    <p:extLst>
      <p:ext uri="{BB962C8B-B14F-4D97-AF65-F5344CB8AC3E}">
        <p14:creationId xmlns:p14="http://schemas.microsoft.com/office/powerpoint/2010/main" val="1419368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6497FF-B9B3-4EEF-8FCC-425CB2E8DE3F}" type="datetime1">
              <a:rPr lang="en-US" smtClean="0"/>
              <a:t>10/8/2017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8EC0DFB-B55B-494E-B27A-B4FF8B9EF525}" type="slidenum">
              <a:rPr lang="en-US" smtClean="0"/>
              <a:t>‹#›</a:t>
            </a:fld>
            <a:endParaRPr lang="en-US" dirty="0"/>
          </a:p>
        </p:txBody>
      </p:sp>
    </p:spTree>
    <p:extLst>
      <p:ext uri="{BB962C8B-B14F-4D97-AF65-F5344CB8AC3E}">
        <p14:creationId xmlns:p14="http://schemas.microsoft.com/office/powerpoint/2010/main" val="1728808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7DEB2623-FAF9-4757-8769-EF73EA851B7D}" type="datetime1">
              <a:rPr lang="en-US" smtClean="0"/>
              <a:t>10/8/2017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8EC0DFB-B55B-494E-B27A-B4FF8B9EF525}" type="slidenum">
              <a:rPr lang="en-US" smtClean="0"/>
              <a:t>‹#›</a:t>
            </a:fld>
            <a:endParaRPr lang="en-US" dirty="0"/>
          </a:p>
        </p:txBody>
      </p:sp>
    </p:spTree>
    <p:extLst>
      <p:ext uri="{BB962C8B-B14F-4D97-AF65-F5344CB8AC3E}">
        <p14:creationId xmlns:p14="http://schemas.microsoft.com/office/powerpoint/2010/main" val="1338743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dirty="0"/>
              <a:t>לחץ על הסמל כדי להוסיף תמונה</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A8D3501F-92D5-495D-A85D-C724B9F70BB9}" type="datetime1">
              <a:rPr lang="en-US" smtClean="0"/>
              <a:t>10/8/2017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8EC0DFB-B55B-494E-B27A-B4FF8B9EF525}" type="slidenum">
              <a:rPr lang="en-US" smtClean="0"/>
              <a:t>‹#›</a:t>
            </a:fld>
            <a:endParaRPr lang="en-US" dirty="0"/>
          </a:p>
        </p:txBody>
      </p:sp>
    </p:spTree>
    <p:extLst>
      <p:ext uri="{BB962C8B-B14F-4D97-AF65-F5344CB8AC3E}">
        <p14:creationId xmlns:p14="http://schemas.microsoft.com/office/powerpoint/2010/main" val="2550084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E30241EB-D659-4287-8333-4462AB00BB18}" type="datetime1">
              <a:rPr lang="en-US" smtClean="0"/>
              <a:t>10/8/2017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8EC0DFB-B55B-494E-B27A-B4FF8B9EF525}" type="slidenum">
              <a:rPr lang="en-US" smtClean="0"/>
              <a:t>‹#›</a:t>
            </a:fld>
            <a:endParaRPr lang="en-US" dirty="0"/>
          </a:p>
        </p:txBody>
      </p:sp>
    </p:spTree>
    <p:extLst>
      <p:ext uri="{BB962C8B-B14F-4D97-AF65-F5344CB8AC3E}">
        <p14:creationId xmlns:p14="http://schemas.microsoft.com/office/powerpoint/2010/main" val="1259859178"/>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684" r:id="rId12"/>
    <p:sldLayoutId id="2147483685" r:id="rId13"/>
  </p:sldLayoutIdLst>
  <p:hf hdr="0" ftr="0" dt="0"/>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1E0797-F8C8-48EE-B2AB-6D56EB3ED1A1}" type="datetime1">
              <a:rPr lang="en-US" smtClean="0"/>
              <a:t>10/8/2017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EC0DFB-B55B-494E-B27A-B4FF8B9EF525}" type="slidenum">
              <a:rPr lang="en-US" smtClean="0"/>
              <a:t>‹#›</a:t>
            </a:fld>
            <a:endParaRPr lang="en-US" dirty="0"/>
          </a:p>
        </p:txBody>
      </p:sp>
    </p:spTree>
    <p:extLst>
      <p:ext uri="{BB962C8B-B14F-4D97-AF65-F5344CB8AC3E}">
        <p14:creationId xmlns:p14="http://schemas.microsoft.com/office/powerpoint/2010/main" val="1741648067"/>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hf hdr="0" ftr="0" dt="0"/>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D9E2B922-2DEE-452F-B4CF-DADA0BDBF172}"/>
              </a:ext>
            </a:extLst>
          </p:cNvPr>
          <p:cNvSpPr/>
          <p:nvPr/>
        </p:nvSpPr>
        <p:spPr>
          <a:xfrm>
            <a:off x="2347932" y="846303"/>
            <a:ext cx="8068686" cy="923330"/>
          </a:xfrm>
          <a:prstGeom prst="rect">
            <a:avLst/>
          </a:prstGeom>
          <a:noFill/>
        </p:spPr>
        <p:txBody>
          <a:bodyPr wrap="squar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Predict telomere length</a:t>
            </a:r>
            <a:endParaRPr lang="he-IL" sz="5400" dirty="0">
              <a:ln w="0"/>
              <a:solidFill>
                <a:schemeClr val="accent1"/>
              </a:solidFill>
              <a:effectLst>
                <a:outerShdw blurRad="38100" dist="25400" dir="5400000" algn="ctr" rotWithShape="0">
                  <a:srgbClr val="6E747A">
                    <a:alpha val="43000"/>
                  </a:srgbClr>
                </a:outerShdw>
              </a:effectLst>
            </a:endParaRPr>
          </a:p>
        </p:txBody>
      </p:sp>
      <p:sp>
        <p:nvSpPr>
          <p:cNvPr id="6" name="TextBox 5">
            <a:extLst>
              <a:ext uri="{FF2B5EF4-FFF2-40B4-BE49-F238E27FC236}">
                <a16:creationId xmlns:a16="http://schemas.microsoft.com/office/drawing/2014/main" id="{AC17E809-0518-400A-AD00-9B64C1ED2DBE}"/>
              </a:ext>
            </a:extLst>
          </p:cNvPr>
          <p:cNvSpPr txBox="1"/>
          <p:nvPr/>
        </p:nvSpPr>
        <p:spPr>
          <a:xfrm>
            <a:off x="358837" y="4699868"/>
            <a:ext cx="11715088" cy="1077218"/>
          </a:xfrm>
          <a:prstGeom prst="rect">
            <a:avLst/>
          </a:prstGeom>
          <a:noFill/>
        </p:spPr>
        <p:txBody>
          <a:bodyPr wrap="square" rtlCol="0">
            <a:spAutoFit/>
          </a:bodyPr>
          <a:lstStyle/>
          <a:p>
            <a:pPr algn="ctr"/>
            <a:r>
              <a:rPr lang="en-US" sz="3600" b="1" u="sng" dirty="0"/>
              <a:t>GOAL</a:t>
            </a:r>
            <a:br>
              <a:rPr lang="en-US" sz="3600" b="1" dirty="0"/>
            </a:br>
            <a:r>
              <a:rPr lang="en-US" sz="2800" b="1" dirty="0"/>
              <a:t>predict patients’ telomere length according to genome and gene mutations. </a:t>
            </a:r>
            <a:endParaRPr lang="he-IL" sz="3600" b="1" dirty="0"/>
          </a:p>
        </p:txBody>
      </p:sp>
      <p:sp>
        <p:nvSpPr>
          <p:cNvPr id="2" name="TextBox 1">
            <a:extLst>
              <a:ext uri="{FF2B5EF4-FFF2-40B4-BE49-F238E27FC236}">
                <a16:creationId xmlns:a16="http://schemas.microsoft.com/office/drawing/2014/main" id="{6E87026C-92CF-478E-ACD7-310F70A741F8}"/>
              </a:ext>
            </a:extLst>
          </p:cNvPr>
          <p:cNvSpPr txBox="1"/>
          <p:nvPr/>
        </p:nvSpPr>
        <p:spPr>
          <a:xfrm>
            <a:off x="433633" y="1769633"/>
            <a:ext cx="10925666" cy="2308324"/>
          </a:xfrm>
          <a:prstGeom prst="rect">
            <a:avLst/>
          </a:prstGeom>
          <a:noFill/>
        </p:spPr>
        <p:txBody>
          <a:bodyPr wrap="square" rtlCol="0">
            <a:spAutoFit/>
          </a:bodyPr>
          <a:lstStyle/>
          <a:p>
            <a:pPr algn="l"/>
            <a:r>
              <a:rPr lang="en-US" sz="2400" dirty="0"/>
              <a:t>Telomere: A telomere is a region of repetitive nucleotide sequences at each end of a chromosome, which protects the end of the chromosome from deterioration or from fusion with neighboring chromosomes. </a:t>
            </a:r>
          </a:p>
          <a:p>
            <a:pPr algn="l"/>
            <a:r>
              <a:rPr lang="en-US" sz="2400" dirty="0"/>
              <a:t>With every division of the cell, the telomere length is getting shorter and shorter. </a:t>
            </a:r>
            <a:br>
              <a:rPr lang="en-US" sz="2400" dirty="0"/>
            </a:br>
            <a:r>
              <a:rPr lang="en-US" sz="2400" dirty="0"/>
              <a:t>Cancer patients has shorter telomere than other people with  the same age and gander. </a:t>
            </a:r>
          </a:p>
        </p:txBody>
      </p:sp>
      <p:sp>
        <p:nvSpPr>
          <p:cNvPr id="3" name="מציין מיקום של מספר שקופית 2">
            <a:extLst>
              <a:ext uri="{FF2B5EF4-FFF2-40B4-BE49-F238E27FC236}">
                <a16:creationId xmlns:a16="http://schemas.microsoft.com/office/drawing/2014/main" id="{8E3BBCBF-3106-4A76-93CA-B023369E3DC2}"/>
              </a:ext>
            </a:extLst>
          </p:cNvPr>
          <p:cNvSpPr>
            <a:spLocks noGrp="1"/>
          </p:cNvSpPr>
          <p:nvPr>
            <p:ph type="sldNum" sz="quarter" idx="12"/>
          </p:nvPr>
        </p:nvSpPr>
        <p:spPr/>
        <p:txBody>
          <a:bodyPr/>
          <a:lstStyle/>
          <a:p>
            <a:fld id="{28EC0DFB-B55B-494E-B27A-B4FF8B9EF525}" type="slidenum">
              <a:rPr lang="en-US" smtClean="0"/>
              <a:t>1</a:t>
            </a:fld>
            <a:endParaRPr lang="en-US" dirty="0"/>
          </a:p>
        </p:txBody>
      </p:sp>
    </p:spTree>
    <p:extLst>
      <p:ext uri="{BB962C8B-B14F-4D97-AF65-F5344CB8AC3E}">
        <p14:creationId xmlns:p14="http://schemas.microsoft.com/office/powerpoint/2010/main" val="837770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F715ED-C9D8-49E1-9F42-CB04284AD88A}"/>
              </a:ext>
            </a:extLst>
          </p:cNvPr>
          <p:cNvSpPr txBox="1"/>
          <p:nvPr/>
        </p:nvSpPr>
        <p:spPr>
          <a:xfrm>
            <a:off x="8128104" y="1250639"/>
            <a:ext cx="3947631" cy="2154436"/>
          </a:xfrm>
          <a:prstGeom prst="rect">
            <a:avLst/>
          </a:prstGeom>
          <a:noFill/>
        </p:spPr>
        <p:txBody>
          <a:bodyPr wrap="square" rtlCol="0">
            <a:spAutoFit/>
          </a:bodyPr>
          <a:lstStyle/>
          <a:p>
            <a:pPr algn="l"/>
            <a:r>
              <a:rPr lang="en-US" dirty="0"/>
              <a:t>Our project is based on the following research:</a:t>
            </a:r>
          </a:p>
          <a:p>
            <a:endParaRPr lang="he-IL" sz="2000" b="1" dirty="0"/>
          </a:p>
          <a:p>
            <a:pPr algn="l"/>
            <a:r>
              <a:rPr lang="en-US" sz="2000" b="1" dirty="0"/>
              <a:t>Systematic analysis of </a:t>
            </a:r>
            <a:r>
              <a:rPr lang="he-IL" sz="2000" b="1" dirty="0"/>
              <a:t>  </a:t>
            </a:r>
          </a:p>
          <a:p>
            <a:pPr algn="l"/>
            <a:r>
              <a:rPr lang="en-US" sz="2000" b="1" dirty="0"/>
              <a:t>telomere length and somatic </a:t>
            </a:r>
            <a:endParaRPr lang="he-IL" sz="2000" b="1" dirty="0"/>
          </a:p>
          <a:p>
            <a:pPr algn="l"/>
            <a:r>
              <a:rPr lang="en-US" sz="2000" b="1" dirty="0"/>
              <a:t>alterations in 31 cancer types</a:t>
            </a:r>
          </a:p>
          <a:p>
            <a:endParaRPr lang="en-US" dirty="0"/>
          </a:p>
        </p:txBody>
      </p:sp>
      <p:sp>
        <p:nvSpPr>
          <p:cNvPr id="6" name="מלבן 5">
            <a:extLst>
              <a:ext uri="{FF2B5EF4-FFF2-40B4-BE49-F238E27FC236}">
                <a16:creationId xmlns:a16="http://schemas.microsoft.com/office/drawing/2014/main" id="{FA40995E-8D25-414A-8C55-0CA3B16D5CC7}"/>
              </a:ext>
            </a:extLst>
          </p:cNvPr>
          <p:cNvSpPr/>
          <p:nvPr/>
        </p:nvSpPr>
        <p:spPr>
          <a:xfrm>
            <a:off x="3043950" y="327310"/>
            <a:ext cx="7027951"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Research for this project</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pic>
        <p:nvPicPr>
          <p:cNvPr id="7" name="תמונה 6">
            <a:extLst>
              <a:ext uri="{FF2B5EF4-FFF2-40B4-BE49-F238E27FC236}">
                <a16:creationId xmlns:a16="http://schemas.microsoft.com/office/drawing/2014/main" id="{FD73F990-7DD8-4EE3-B98A-BA30BBC245DB}"/>
              </a:ext>
            </a:extLst>
          </p:cNvPr>
          <p:cNvPicPr>
            <a:picLocks noChangeAspect="1"/>
          </p:cNvPicPr>
          <p:nvPr/>
        </p:nvPicPr>
        <p:blipFill>
          <a:blip r:embed="rId2"/>
          <a:stretch>
            <a:fillRect/>
          </a:stretch>
        </p:blipFill>
        <p:spPr>
          <a:xfrm>
            <a:off x="264892" y="1137019"/>
            <a:ext cx="7863212" cy="5206721"/>
          </a:xfrm>
          <a:prstGeom prst="rect">
            <a:avLst/>
          </a:prstGeom>
        </p:spPr>
      </p:pic>
      <p:sp>
        <p:nvSpPr>
          <p:cNvPr id="8" name="TextBox 7">
            <a:extLst>
              <a:ext uri="{FF2B5EF4-FFF2-40B4-BE49-F238E27FC236}">
                <a16:creationId xmlns:a16="http://schemas.microsoft.com/office/drawing/2014/main" id="{02E4C041-FE3F-4D8E-B14E-5F951AAA03BC}"/>
              </a:ext>
            </a:extLst>
          </p:cNvPr>
          <p:cNvSpPr txBox="1"/>
          <p:nvPr/>
        </p:nvSpPr>
        <p:spPr>
          <a:xfrm>
            <a:off x="7977276" y="5420410"/>
            <a:ext cx="3806229" cy="923330"/>
          </a:xfrm>
          <a:prstGeom prst="rect">
            <a:avLst/>
          </a:prstGeom>
          <a:noFill/>
        </p:spPr>
        <p:txBody>
          <a:bodyPr wrap="square" rtlCol="0">
            <a:spAutoFit/>
          </a:bodyPr>
          <a:lstStyle/>
          <a:p>
            <a:pPr algn="l"/>
            <a:r>
              <a:rPr lang="en-US" dirty="0"/>
              <a:t>Scatter plots for age and normal Telomer Length across each normal tissue type</a:t>
            </a:r>
          </a:p>
        </p:txBody>
      </p:sp>
      <p:sp>
        <p:nvSpPr>
          <p:cNvPr id="2" name="מציין מיקום של מספר שקופית 1">
            <a:extLst>
              <a:ext uri="{FF2B5EF4-FFF2-40B4-BE49-F238E27FC236}">
                <a16:creationId xmlns:a16="http://schemas.microsoft.com/office/drawing/2014/main" id="{6F58968E-76CF-4C13-9EE5-B4008A8EAE87}"/>
              </a:ext>
            </a:extLst>
          </p:cNvPr>
          <p:cNvSpPr>
            <a:spLocks noGrp="1"/>
          </p:cNvSpPr>
          <p:nvPr>
            <p:ph type="sldNum" sz="quarter" idx="12"/>
          </p:nvPr>
        </p:nvSpPr>
        <p:spPr/>
        <p:txBody>
          <a:bodyPr/>
          <a:lstStyle/>
          <a:p>
            <a:fld id="{28EC0DFB-B55B-494E-B27A-B4FF8B9EF525}" type="slidenum">
              <a:rPr lang="en-US" smtClean="0"/>
              <a:t>2</a:t>
            </a:fld>
            <a:endParaRPr lang="en-US" dirty="0"/>
          </a:p>
        </p:txBody>
      </p:sp>
    </p:spTree>
    <p:extLst>
      <p:ext uri="{BB962C8B-B14F-4D97-AF65-F5344CB8AC3E}">
        <p14:creationId xmlns:p14="http://schemas.microsoft.com/office/powerpoint/2010/main" val="661421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BF68E052-0915-4B4F-93FC-92C749D13F89}"/>
              </a:ext>
            </a:extLst>
          </p:cNvPr>
          <p:cNvSpPr/>
          <p:nvPr/>
        </p:nvSpPr>
        <p:spPr>
          <a:xfrm>
            <a:off x="3612980" y="540137"/>
            <a:ext cx="4403450"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Gene Ontology</a:t>
            </a:r>
            <a:endParaRPr lang="en-US" sz="5400" dirty="0">
              <a:ln w="0"/>
              <a:solidFill>
                <a:schemeClr val="accent1"/>
              </a:solidFill>
              <a:effectLst>
                <a:outerShdw blurRad="38100" dist="25400" dir="5400000" algn="ctr" rotWithShape="0">
                  <a:srgbClr val="6E747A">
                    <a:alpha val="43000"/>
                  </a:srgbClr>
                </a:outerShdw>
              </a:effectLst>
            </a:endParaRPr>
          </a:p>
        </p:txBody>
      </p:sp>
      <p:sp>
        <p:nvSpPr>
          <p:cNvPr id="7" name="TextBox 6">
            <a:extLst>
              <a:ext uri="{FF2B5EF4-FFF2-40B4-BE49-F238E27FC236}">
                <a16:creationId xmlns:a16="http://schemas.microsoft.com/office/drawing/2014/main" id="{52DC32A5-5911-4CE3-B290-602616D6D1F6}"/>
              </a:ext>
            </a:extLst>
          </p:cNvPr>
          <p:cNvSpPr txBox="1"/>
          <p:nvPr/>
        </p:nvSpPr>
        <p:spPr>
          <a:xfrm>
            <a:off x="1876260" y="1670346"/>
            <a:ext cx="8468549" cy="3170099"/>
          </a:xfrm>
          <a:prstGeom prst="rect">
            <a:avLst/>
          </a:prstGeom>
          <a:noFill/>
        </p:spPr>
        <p:txBody>
          <a:bodyPr wrap="square" rtlCol="0" anchor="ctr">
            <a:spAutoFit/>
          </a:bodyPr>
          <a:lstStyle/>
          <a:p>
            <a:r>
              <a:rPr lang="en-US" sz="2000" dirty="0"/>
              <a:t>Gene ontology (GO) is a major bioinformatics initiative to unify the representation of gene and gene product attributes across all species.</a:t>
            </a:r>
          </a:p>
          <a:p>
            <a:r>
              <a:rPr lang="en-US" sz="2000" dirty="0"/>
              <a:t>More specifically, the project aims to:</a:t>
            </a:r>
          </a:p>
          <a:p>
            <a:r>
              <a:rPr lang="en-US" sz="2000" dirty="0"/>
              <a:t> 1) maintain and develop its controlled vocabulary of gene and gene product attributes</a:t>
            </a:r>
          </a:p>
          <a:p>
            <a:r>
              <a:rPr lang="en-US" sz="2000" dirty="0"/>
              <a:t> 2) annotate genes and gene products, and assimilate and disseminate annotation data.</a:t>
            </a:r>
          </a:p>
          <a:p>
            <a:r>
              <a:rPr lang="en-US" sz="2000" dirty="0"/>
              <a:t> 3) provide tools for easy access to all aspects of the data provided by the project, and to enable functional interpretation of experimental data using the GO, for example via enrichment analysis. </a:t>
            </a:r>
          </a:p>
        </p:txBody>
      </p:sp>
      <p:sp>
        <p:nvSpPr>
          <p:cNvPr id="2" name="מציין מיקום של מספר שקופית 1">
            <a:extLst>
              <a:ext uri="{FF2B5EF4-FFF2-40B4-BE49-F238E27FC236}">
                <a16:creationId xmlns:a16="http://schemas.microsoft.com/office/drawing/2014/main" id="{FB802191-602A-4983-92AC-FA37C9F02042}"/>
              </a:ext>
            </a:extLst>
          </p:cNvPr>
          <p:cNvSpPr>
            <a:spLocks noGrp="1"/>
          </p:cNvSpPr>
          <p:nvPr>
            <p:ph type="sldNum" sz="quarter" idx="12"/>
          </p:nvPr>
        </p:nvSpPr>
        <p:spPr/>
        <p:txBody>
          <a:bodyPr/>
          <a:lstStyle/>
          <a:p>
            <a:fld id="{28EC0DFB-B55B-494E-B27A-B4FF8B9EF525}" type="slidenum">
              <a:rPr lang="en-US" smtClean="0"/>
              <a:t>3</a:t>
            </a:fld>
            <a:endParaRPr lang="en-US" dirty="0"/>
          </a:p>
        </p:txBody>
      </p:sp>
    </p:spTree>
    <p:extLst>
      <p:ext uri="{BB962C8B-B14F-4D97-AF65-F5344CB8AC3E}">
        <p14:creationId xmlns:p14="http://schemas.microsoft.com/office/powerpoint/2010/main" val="2011822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A83BCA-E263-408D-8F6E-B03B1DFBE45E}"/>
              </a:ext>
            </a:extLst>
          </p:cNvPr>
          <p:cNvSpPr txBox="1"/>
          <p:nvPr/>
        </p:nvSpPr>
        <p:spPr>
          <a:xfrm>
            <a:off x="1370893" y="1524538"/>
            <a:ext cx="9793034" cy="4401205"/>
          </a:xfrm>
          <a:prstGeom prst="rect">
            <a:avLst/>
          </a:prstGeom>
          <a:noFill/>
        </p:spPr>
        <p:txBody>
          <a:bodyPr wrap="square" rtlCol="0">
            <a:spAutoFit/>
          </a:bodyPr>
          <a:lstStyle/>
          <a:p>
            <a:pPr algn="l"/>
            <a:r>
              <a:rPr lang="en-US" sz="2000" dirty="0"/>
              <a:t>We have the following data: </a:t>
            </a:r>
            <a:br>
              <a:rPr lang="en-US" sz="2000" dirty="0"/>
            </a:br>
            <a:r>
              <a:rPr lang="en-US" sz="2000" u="sng" dirty="0"/>
              <a:t>Clinical data</a:t>
            </a:r>
            <a:r>
              <a:rPr lang="en-US" sz="2000" dirty="0"/>
              <a:t> – has lists of patients with their samples and clinical info such as gender and age. </a:t>
            </a:r>
            <a:br>
              <a:rPr lang="en-US" sz="2000" dirty="0"/>
            </a:br>
            <a:r>
              <a:rPr lang="en-US" sz="2000" u="sng" dirty="0"/>
              <a:t>Mutations data</a:t>
            </a:r>
            <a:r>
              <a:rPr lang="en-US" sz="2000" dirty="0"/>
              <a:t> – list of genes with mutations for each sample of patient. Only 3 types of mutations    	were taken: Missense Mutation, Frame Shift Del, Nonsense Mutation</a:t>
            </a:r>
            <a:endParaRPr lang="he-IL" sz="2000" dirty="0"/>
          </a:p>
          <a:p>
            <a:endParaRPr lang="en-US" sz="2000" dirty="0"/>
          </a:p>
          <a:p>
            <a:pPr algn="l"/>
            <a:r>
              <a:rPr lang="en-US" sz="2000" dirty="0"/>
              <a:t>The telomere lengths in the database are binary. The mean lengths is found (~1), length above are written as 1 and bellow as 0. </a:t>
            </a:r>
          </a:p>
          <a:p>
            <a:endParaRPr lang="he-IL" sz="2000" dirty="0"/>
          </a:p>
          <a:p>
            <a:pPr algn="l"/>
            <a:r>
              <a:rPr lang="en-US" sz="2000" dirty="0"/>
              <a:t>Crossing those databases with the patients’ database from previous research, we created a new database with genes binary vector for each sample- 1 for gene with a mutation and 0 for gene without a mutation. </a:t>
            </a:r>
          </a:p>
          <a:p>
            <a:pPr algn="l"/>
            <a:endParaRPr lang="en-US" sz="2000" dirty="0"/>
          </a:p>
          <a:p>
            <a:r>
              <a:rPr lang="en-US" sz="2000" dirty="0"/>
              <a:t>Finally, using cross validation (20%-80%), an algorithm was built to predict telomere lengths. </a:t>
            </a:r>
          </a:p>
        </p:txBody>
      </p:sp>
      <p:sp>
        <p:nvSpPr>
          <p:cNvPr id="5" name="מלבן 4">
            <a:extLst>
              <a:ext uri="{FF2B5EF4-FFF2-40B4-BE49-F238E27FC236}">
                <a16:creationId xmlns:a16="http://schemas.microsoft.com/office/drawing/2014/main" id="{35E772EA-D9BC-4801-A52F-8AF18B14B529}"/>
              </a:ext>
            </a:extLst>
          </p:cNvPr>
          <p:cNvSpPr/>
          <p:nvPr/>
        </p:nvSpPr>
        <p:spPr>
          <a:xfrm>
            <a:off x="3566965" y="601208"/>
            <a:ext cx="6358985"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Building our Database</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
        <p:nvSpPr>
          <p:cNvPr id="2" name="מציין מיקום של מספר שקופית 1">
            <a:extLst>
              <a:ext uri="{FF2B5EF4-FFF2-40B4-BE49-F238E27FC236}">
                <a16:creationId xmlns:a16="http://schemas.microsoft.com/office/drawing/2014/main" id="{B05E0FCE-A842-4CDA-811C-6915F4A5AB70}"/>
              </a:ext>
            </a:extLst>
          </p:cNvPr>
          <p:cNvSpPr>
            <a:spLocks noGrp="1"/>
          </p:cNvSpPr>
          <p:nvPr>
            <p:ph type="sldNum" sz="quarter" idx="12"/>
          </p:nvPr>
        </p:nvSpPr>
        <p:spPr/>
        <p:txBody>
          <a:bodyPr/>
          <a:lstStyle/>
          <a:p>
            <a:fld id="{28EC0DFB-B55B-494E-B27A-B4FF8B9EF525}" type="slidenum">
              <a:rPr lang="en-US" smtClean="0"/>
              <a:t>4</a:t>
            </a:fld>
            <a:endParaRPr lang="en-US" dirty="0"/>
          </a:p>
        </p:txBody>
      </p:sp>
    </p:spTree>
    <p:extLst>
      <p:ext uri="{BB962C8B-B14F-4D97-AF65-F5344CB8AC3E}">
        <p14:creationId xmlns:p14="http://schemas.microsoft.com/office/powerpoint/2010/main" val="3253568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a:extLst>
              <a:ext uri="{FF2B5EF4-FFF2-40B4-BE49-F238E27FC236}">
                <a16:creationId xmlns:a16="http://schemas.microsoft.com/office/drawing/2014/main" id="{60D089F2-CCEE-452F-88DD-F09A5BFF59D4}"/>
              </a:ext>
            </a:extLst>
          </p:cNvPr>
          <p:cNvPicPr>
            <a:picLocks noChangeAspect="1"/>
          </p:cNvPicPr>
          <p:nvPr/>
        </p:nvPicPr>
        <p:blipFill>
          <a:blip r:embed="rId2"/>
          <a:stretch>
            <a:fillRect/>
          </a:stretch>
        </p:blipFill>
        <p:spPr>
          <a:xfrm>
            <a:off x="1120486" y="2463234"/>
            <a:ext cx="10007600" cy="3893116"/>
          </a:xfrm>
          <a:prstGeom prst="rect">
            <a:avLst/>
          </a:prstGeom>
        </p:spPr>
      </p:pic>
      <p:sp>
        <p:nvSpPr>
          <p:cNvPr id="4" name="מלבן 3">
            <a:extLst>
              <a:ext uri="{FF2B5EF4-FFF2-40B4-BE49-F238E27FC236}">
                <a16:creationId xmlns:a16="http://schemas.microsoft.com/office/drawing/2014/main" id="{7B59AA88-39BB-445F-9E37-CD60D3ED41E2}"/>
              </a:ext>
            </a:extLst>
          </p:cNvPr>
          <p:cNvSpPr/>
          <p:nvPr/>
        </p:nvSpPr>
        <p:spPr>
          <a:xfrm>
            <a:off x="3224422" y="657768"/>
            <a:ext cx="5799729"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Ontotype Algorithm</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
        <p:nvSpPr>
          <p:cNvPr id="5" name="TextBox 4">
            <a:extLst>
              <a:ext uri="{FF2B5EF4-FFF2-40B4-BE49-F238E27FC236}">
                <a16:creationId xmlns:a16="http://schemas.microsoft.com/office/drawing/2014/main" id="{328F1437-52BF-4FF2-9C5C-E35A8060BEE4}"/>
              </a:ext>
            </a:extLst>
          </p:cNvPr>
          <p:cNvSpPr txBox="1"/>
          <p:nvPr/>
        </p:nvSpPr>
        <p:spPr>
          <a:xfrm>
            <a:off x="405353" y="1762813"/>
            <a:ext cx="10907398" cy="1015663"/>
          </a:xfrm>
          <a:prstGeom prst="rect">
            <a:avLst/>
          </a:prstGeom>
          <a:noFill/>
        </p:spPr>
        <p:txBody>
          <a:bodyPr wrap="square" rtlCol="0">
            <a:spAutoFit/>
          </a:bodyPr>
          <a:lstStyle/>
          <a:p>
            <a:pPr algn="l"/>
            <a:r>
              <a:rPr lang="en-US" sz="2000" dirty="0"/>
              <a:t>The algorithm builds a graph with genes in leaves and GO terms in vertexes. Every sample with gene-vector influences graph values.  </a:t>
            </a:r>
            <a:br>
              <a:rPr lang="en-US" sz="2000" dirty="0"/>
            </a:br>
            <a:r>
              <a:rPr lang="en-US" sz="2000" dirty="0"/>
              <a:t>Sub-graph:</a:t>
            </a:r>
            <a:endParaRPr lang="he-IL" sz="2000" dirty="0"/>
          </a:p>
        </p:txBody>
      </p:sp>
      <p:sp>
        <p:nvSpPr>
          <p:cNvPr id="2" name="מציין מיקום של מספר שקופית 1">
            <a:extLst>
              <a:ext uri="{FF2B5EF4-FFF2-40B4-BE49-F238E27FC236}">
                <a16:creationId xmlns:a16="http://schemas.microsoft.com/office/drawing/2014/main" id="{53C9618D-3152-40B4-A420-970D52824240}"/>
              </a:ext>
            </a:extLst>
          </p:cNvPr>
          <p:cNvSpPr>
            <a:spLocks noGrp="1"/>
          </p:cNvSpPr>
          <p:nvPr>
            <p:ph type="sldNum" sz="quarter" idx="12"/>
          </p:nvPr>
        </p:nvSpPr>
        <p:spPr/>
        <p:txBody>
          <a:bodyPr/>
          <a:lstStyle/>
          <a:p>
            <a:fld id="{28EC0DFB-B55B-494E-B27A-B4FF8B9EF525}" type="slidenum">
              <a:rPr lang="en-US" smtClean="0"/>
              <a:t>5</a:t>
            </a:fld>
            <a:endParaRPr lang="en-US" dirty="0"/>
          </a:p>
        </p:txBody>
      </p:sp>
    </p:spTree>
    <p:extLst>
      <p:ext uri="{BB962C8B-B14F-4D97-AF65-F5344CB8AC3E}">
        <p14:creationId xmlns:p14="http://schemas.microsoft.com/office/powerpoint/2010/main" val="486313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A3E32CB0-9533-46A8-BF94-0D40181200E0}"/>
              </a:ext>
            </a:extLst>
          </p:cNvPr>
          <p:cNvSpPr/>
          <p:nvPr/>
        </p:nvSpPr>
        <p:spPr>
          <a:xfrm>
            <a:off x="2426329" y="657768"/>
            <a:ext cx="7395935"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Random Forest Algorithm</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
        <p:nvSpPr>
          <p:cNvPr id="6" name="TextBox 5">
            <a:extLst>
              <a:ext uri="{FF2B5EF4-FFF2-40B4-BE49-F238E27FC236}">
                <a16:creationId xmlns:a16="http://schemas.microsoft.com/office/drawing/2014/main" id="{34923DDA-CD10-4C8D-AAE4-EF58D51D45C4}"/>
              </a:ext>
            </a:extLst>
          </p:cNvPr>
          <p:cNvSpPr txBox="1"/>
          <p:nvPr/>
        </p:nvSpPr>
        <p:spPr>
          <a:xfrm>
            <a:off x="584462" y="1649691"/>
            <a:ext cx="11142482" cy="3046988"/>
          </a:xfrm>
          <a:prstGeom prst="rect">
            <a:avLst/>
          </a:prstGeom>
          <a:noFill/>
        </p:spPr>
        <p:txBody>
          <a:bodyPr wrap="square" rtlCol="0">
            <a:spAutoFit/>
          </a:bodyPr>
          <a:lstStyle/>
          <a:p>
            <a:pPr algn="l"/>
            <a:r>
              <a:rPr lang="en-US" sz="2400" dirty="0"/>
              <a:t>We used a random forest classifier algorithm with cross validation and calculate the ROC curve and AUC. </a:t>
            </a:r>
            <a:br>
              <a:rPr lang="en-US" sz="2400" dirty="0"/>
            </a:br>
            <a:r>
              <a:rPr lang="en-US" sz="2400" dirty="0"/>
              <a:t>This process was run twice:</a:t>
            </a:r>
          </a:p>
          <a:p>
            <a:pPr marL="285750" indent="-285750" algn="l" rtl="0">
              <a:buFont typeface="Arial" panose="020B0604020202020204" pitchFamily="34" charset="0"/>
              <a:buChar char="•"/>
            </a:pPr>
            <a:r>
              <a:rPr lang="en-US" sz="2400" dirty="0"/>
              <a:t>On samples database with gander, age and gene-vector.</a:t>
            </a:r>
          </a:p>
          <a:p>
            <a:pPr marL="285750" indent="-285750" algn="l" rtl="0">
              <a:buFont typeface="Arial" panose="020B0604020202020204" pitchFamily="34" charset="0"/>
              <a:buChar char="•"/>
            </a:pPr>
            <a:r>
              <a:rPr lang="en-US" sz="2400" dirty="0"/>
              <a:t>On samples database with only gender and age. </a:t>
            </a:r>
          </a:p>
          <a:p>
            <a:pPr marL="285750" indent="-285750" algn="l" rtl="0">
              <a:buFont typeface="Arial" panose="020B0604020202020204" pitchFamily="34" charset="0"/>
              <a:buChar char="•"/>
            </a:pPr>
            <a:endParaRPr lang="en-US" sz="2400" dirty="0"/>
          </a:p>
          <a:p>
            <a:pPr algn="l" rtl="0"/>
            <a:r>
              <a:rPr lang="en-US" sz="2400" dirty="0"/>
              <a:t>If the first run gives better results, we can conclude the genes and mutations data is useful in predicting telomere lengths. </a:t>
            </a:r>
          </a:p>
        </p:txBody>
      </p:sp>
      <p:sp>
        <p:nvSpPr>
          <p:cNvPr id="2" name="מציין מיקום של מספר שקופית 1">
            <a:extLst>
              <a:ext uri="{FF2B5EF4-FFF2-40B4-BE49-F238E27FC236}">
                <a16:creationId xmlns:a16="http://schemas.microsoft.com/office/drawing/2014/main" id="{E744D65B-A8FF-4C07-986F-2AF2324EF2F4}"/>
              </a:ext>
            </a:extLst>
          </p:cNvPr>
          <p:cNvSpPr>
            <a:spLocks noGrp="1"/>
          </p:cNvSpPr>
          <p:nvPr>
            <p:ph type="sldNum" sz="quarter" idx="12"/>
          </p:nvPr>
        </p:nvSpPr>
        <p:spPr/>
        <p:txBody>
          <a:bodyPr/>
          <a:lstStyle/>
          <a:p>
            <a:fld id="{28EC0DFB-B55B-494E-B27A-B4FF8B9EF525}" type="slidenum">
              <a:rPr lang="en-US" smtClean="0"/>
              <a:t>6</a:t>
            </a:fld>
            <a:endParaRPr lang="en-US" dirty="0"/>
          </a:p>
        </p:txBody>
      </p:sp>
    </p:spTree>
    <p:extLst>
      <p:ext uri="{BB962C8B-B14F-4D97-AF65-F5344CB8AC3E}">
        <p14:creationId xmlns:p14="http://schemas.microsoft.com/office/powerpoint/2010/main" val="2798381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D4E26B7A-E221-4DB1-83C2-28A8B61A4557}"/>
              </a:ext>
            </a:extLst>
          </p:cNvPr>
          <p:cNvSpPr/>
          <p:nvPr/>
        </p:nvSpPr>
        <p:spPr>
          <a:xfrm>
            <a:off x="3514675" y="657768"/>
            <a:ext cx="5219249"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Prediction </a:t>
            </a:r>
            <a:r>
              <a:rPr lang="en-US" sz="5400" dirty="0">
                <a:ln w="0"/>
                <a:solidFill>
                  <a:schemeClr val="accent1"/>
                </a:solidFill>
                <a:effectLst>
                  <a:outerShdw blurRad="38100" dist="25400" dir="5400000" algn="ctr" rotWithShape="0">
                    <a:srgbClr val="6E747A">
                      <a:alpha val="43000"/>
                    </a:srgbClr>
                  </a:outerShdw>
                </a:effectLst>
              </a:rPr>
              <a:t>R</a:t>
            </a:r>
            <a:r>
              <a:rPr lang="en-US" sz="5400" b="0" cap="none" spc="0" dirty="0">
                <a:ln w="0"/>
                <a:solidFill>
                  <a:schemeClr val="accent1"/>
                </a:solidFill>
                <a:effectLst>
                  <a:outerShdw blurRad="38100" dist="25400" dir="5400000" algn="ctr" rotWithShape="0">
                    <a:srgbClr val="6E747A">
                      <a:alpha val="43000"/>
                    </a:srgbClr>
                  </a:outerShdw>
                </a:effectLst>
              </a:rPr>
              <a:t>esults</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
        <p:nvSpPr>
          <p:cNvPr id="5" name="TextBox 4">
            <a:extLst>
              <a:ext uri="{FF2B5EF4-FFF2-40B4-BE49-F238E27FC236}">
                <a16:creationId xmlns:a16="http://schemas.microsoft.com/office/drawing/2014/main" id="{0AFD510F-F161-41F6-B611-47BBB07BF887}"/>
              </a:ext>
            </a:extLst>
          </p:cNvPr>
          <p:cNvSpPr txBox="1"/>
          <p:nvPr/>
        </p:nvSpPr>
        <p:spPr>
          <a:xfrm>
            <a:off x="688156" y="1581098"/>
            <a:ext cx="5555531" cy="984885"/>
          </a:xfrm>
          <a:prstGeom prst="rect">
            <a:avLst/>
          </a:prstGeom>
          <a:noFill/>
        </p:spPr>
        <p:txBody>
          <a:bodyPr wrap="square" rtlCol="0">
            <a:spAutoFit/>
          </a:bodyPr>
          <a:lstStyle/>
          <a:p>
            <a:pPr algn="l"/>
            <a:r>
              <a:rPr lang="en-US" sz="2000" dirty="0"/>
              <a:t>First run results: </a:t>
            </a:r>
            <a:br>
              <a:rPr lang="en-US" sz="2000" dirty="0"/>
            </a:br>
            <a:r>
              <a:rPr lang="en-US" sz="2000" dirty="0"/>
              <a:t>AUC of Random Forest Classifier: 0.912412733529</a:t>
            </a:r>
          </a:p>
          <a:p>
            <a:pPr algn="l"/>
            <a:endParaRPr lang="en-US" dirty="0"/>
          </a:p>
        </p:txBody>
      </p:sp>
      <p:sp>
        <p:nvSpPr>
          <p:cNvPr id="6" name="TextBox 5">
            <a:extLst>
              <a:ext uri="{FF2B5EF4-FFF2-40B4-BE49-F238E27FC236}">
                <a16:creationId xmlns:a16="http://schemas.microsoft.com/office/drawing/2014/main" id="{3EA663C4-B689-406E-A444-5D3BCDF8768A}"/>
              </a:ext>
            </a:extLst>
          </p:cNvPr>
          <p:cNvSpPr txBox="1"/>
          <p:nvPr/>
        </p:nvSpPr>
        <p:spPr>
          <a:xfrm>
            <a:off x="6243687" y="1581098"/>
            <a:ext cx="5948313" cy="707886"/>
          </a:xfrm>
          <a:prstGeom prst="rect">
            <a:avLst/>
          </a:prstGeom>
          <a:noFill/>
        </p:spPr>
        <p:txBody>
          <a:bodyPr wrap="square" rtlCol="0">
            <a:spAutoFit/>
          </a:bodyPr>
          <a:lstStyle/>
          <a:p>
            <a:pPr algn="l"/>
            <a:r>
              <a:rPr lang="en-US" sz="2000" dirty="0"/>
              <a:t>Second run results:</a:t>
            </a:r>
          </a:p>
          <a:p>
            <a:pPr algn="l"/>
            <a:r>
              <a:rPr lang="en-US" sz="2000" dirty="0"/>
              <a:t>AUC of Random Forest Classifier: 0.578167763269</a:t>
            </a:r>
          </a:p>
        </p:txBody>
      </p:sp>
      <p:pic>
        <p:nvPicPr>
          <p:cNvPr id="8" name="תמונה 7">
            <a:extLst>
              <a:ext uri="{FF2B5EF4-FFF2-40B4-BE49-F238E27FC236}">
                <a16:creationId xmlns:a16="http://schemas.microsoft.com/office/drawing/2014/main" id="{16BF8ED2-B25E-4B6B-89E9-9833766F09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6887" y="2504428"/>
            <a:ext cx="5003433" cy="3777943"/>
          </a:xfrm>
          <a:prstGeom prst="rect">
            <a:avLst/>
          </a:prstGeom>
        </p:spPr>
      </p:pic>
      <p:pic>
        <p:nvPicPr>
          <p:cNvPr id="10" name="תמונה 9">
            <a:extLst>
              <a:ext uri="{FF2B5EF4-FFF2-40B4-BE49-F238E27FC236}">
                <a16:creationId xmlns:a16="http://schemas.microsoft.com/office/drawing/2014/main" id="{9F481D7E-05B5-42C2-BA78-D5DECDA25F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157" y="2504427"/>
            <a:ext cx="5001130" cy="3777943"/>
          </a:xfrm>
          <a:prstGeom prst="rect">
            <a:avLst/>
          </a:prstGeom>
        </p:spPr>
      </p:pic>
      <p:sp>
        <p:nvSpPr>
          <p:cNvPr id="2" name="מציין מיקום של מספר שקופית 1">
            <a:extLst>
              <a:ext uri="{FF2B5EF4-FFF2-40B4-BE49-F238E27FC236}">
                <a16:creationId xmlns:a16="http://schemas.microsoft.com/office/drawing/2014/main" id="{2F9FBE64-673D-4CCF-B269-DE0BE082A7E2}"/>
              </a:ext>
            </a:extLst>
          </p:cNvPr>
          <p:cNvSpPr>
            <a:spLocks noGrp="1"/>
          </p:cNvSpPr>
          <p:nvPr>
            <p:ph type="sldNum" sz="quarter" idx="12"/>
          </p:nvPr>
        </p:nvSpPr>
        <p:spPr/>
        <p:txBody>
          <a:bodyPr/>
          <a:lstStyle/>
          <a:p>
            <a:fld id="{28EC0DFB-B55B-494E-B27A-B4FF8B9EF525}" type="slidenum">
              <a:rPr lang="en-US" smtClean="0"/>
              <a:t>7</a:t>
            </a:fld>
            <a:endParaRPr lang="en-US" dirty="0"/>
          </a:p>
        </p:txBody>
      </p:sp>
    </p:spTree>
    <p:extLst>
      <p:ext uri="{BB962C8B-B14F-4D97-AF65-F5344CB8AC3E}">
        <p14:creationId xmlns:p14="http://schemas.microsoft.com/office/powerpoint/2010/main" val="1785286163"/>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ערכת נושא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TM02900771[[fn=פרוסה]]</Template>
  <TotalTime>1570</TotalTime>
  <Words>176</Words>
  <Application>Microsoft Office PowerPoint</Application>
  <PresentationFormat>מסך רחב</PresentationFormat>
  <Paragraphs>45</Paragraphs>
  <Slides>7</Slides>
  <Notes>1</Notes>
  <HiddenSlides>0</HiddenSlides>
  <MMClips>0</MMClips>
  <ScaleCrop>false</ScaleCrop>
  <HeadingPairs>
    <vt:vector size="6" baseType="variant">
      <vt:variant>
        <vt:lpstr>גופנים בשימוש</vt:lpstr>
      </vt:variant>
      <vt:variant>
        <vt:i4>5</vt:i4>
      </vt:variant>
      <vt:variant>
        <vt:lpstr>ערכת נושא</vt:lpstr>
      </vt:variant>
      <vt:variant>
        <vt:i4>2</vt:i4>
      </vt:variant>
      <vt:variant>
        <vt:lpstr>כותרות שקופיות</vt:lpstr>
      </vt:variant>
      <vt:variant>
        <vt:i4>7</vt:i4>
      </vt:variant>
    </vt:vector>
  </HeadingPairs>
  <TitlesOfParts>
    <vt:vector size="14" baseType="lpstr">
      <vt:lpstr>Arial</vt:lpstr>
      <vt:lpstr>Calibri</vt:lpstr>
      <vt:lpstr>Calibri Light</vt:lpstr>
      <vt:lpstr>Times New Roman</vt:lpstr>
      <vt:lpstr>Wingdings 2</vt:lpstr>
      <vt:lpstr>HDOfficeLightV0</vt:lpstr>
      <vt:lpstr>Office Theme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Mari</dc:creator>
  <cp:lastModifiedBy>Baruch Makro</cp:lastModifiedBy>
  <cp:revision>32</cp:revision>
  <dcterms:created xsi:type="dcterms:W3CDTF">2017-06-13T10:03:42Z</dcterms:created>
  <dcterms:modified xsi:type="dcterms:W3CDTF">2017-10-08T16:55:29Z</dcterms:modified>
</cp:coreProperties>
</file>