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8" r:id="rId1"/>
    <p:sldMasterId id="2147483752" r:id="rId2"/>
  </p:sldMasterIdLst>
  <p:notesMasterIdLst>
    <p:notesMasterId r:id="rId12"/>
  </p:notesMasterIdLst>
  <p:handoutMasterIdLst>
    <p:handoutMasterId r:id="rId13"/>
  </p:handoutMasterIdLst>
  <p:sldIdLst>
    <p:sldId id="256" r:id="rId3"/>
    <p:sldId id="257" r:id="rId4"/>
    <p:sldId id="261" r:id="rId5"/>
    <p:sldId id="259" r:id="rId6"/>
    <p:sldId id="258"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uch Makro" initials="BM" lastIdx="3" clrIdx="0">
    <p:extLst>
      <p:ext uri="{19B8F6BF-5375-455C-9EA6-DF929625EA0E}">
        <p15:presenceInfo xmlns:p15="http://schemas.microsoft.com/office/powerpoint/2012/main" userId="1d4b47dc913cab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autoAdjust="0"/>
  </p:normalViewPr>
  <p:slideViewPr>
    <p:cSldViewPr snapToGrid="0">
      <p:cViewPr varScale="1">
        <p:scale>
          <a:sx n="64" d="100"/>
          <a:sy n="64" d="100"/>
        </p:scale>
        <p:origin x="748"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6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A786AAAC-B0CC-42C2-A175-A7632360CC90}"/>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en-US" dirty="0"/>
              <a:t>Baruch Makro  Mari Mishel</a:t>
            </a:r>
            <a:endParaRPr lang="he-IL" dirty="0"/>
          </a:p>
        </p:txBody>
      </p:sp>
      <p:sp>
        <p:nvSpPr>
          <p:cNvPr id="4" name="מציין מיקום של כותרת תחתונה 3">
            <a:extLst>
              <a:ext uri="{FF2B5EF4-FFF2-40B4-BE49-F238E27FC236}">
                <a16:creationId xmlns:a16="http://schemas.microsoft.com/office/drawing/2014/main" id="{02BC0A4D-BAAD-49AA-BA96-E48B7F47B25B}"/>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p>
        </p:txBody>
      </p:sp>
      <p:sp>
        <p:nvSpPr>
          <p:cNvPr id="5" name="מציין מיקום של מספר שקופית 4">
            <a:extLst>
              <a:ext uri="{FF2B5EF4-FFF2-40B4-BE49-F238E27FC236}">
                <a16:creationId xmlns:a16="http://schemas.microsoft.com/office/drawing/2014/main" id="{08E81FD2-B11C-4157-BAC2-FBC1A67BC6CF}"/>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B3DA670-82CF-4226-B875-C1FFBCE73378}" type="slidenum">
              <a:rPr lang="he-IL" smtClean="0"/>
              <a:t>‹#›</a:t>
            </a:fld>
            <a:endParaRPr lang="he-IL" dirty="0"/>
          </a:p>
        </p:txBody>
      </p:sp>
    </p:spTree>
    <p:extLst>
      <p:ext uri="{BB962C8B-B14F-4D97-AF65-F5344CB8AC3E}">
        <p14:creationId xmlns:p14="http://schemas.microsoft.com/office/powerpoint/2010/main" val="4182395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r>
              <a:rPr lang="en-US" dirty="0"/>
              <a:t>Baruch Makro  Mari Mishel</a:t>
            </a:r>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A580F231-D6C1-46FE-BB12-C1D6E54C7F64}" type="datetimeFigureOut">
              <a:rPr lang="en-US" smtClean="0"/>
              <a:t>21-Oct-17</a:t>
            </a:fld>
            <a:endParaRPr lang="en-US"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dirty="0"/>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dirty="0"/>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9E541050-A66D-434C-A7CB-F4D2D261D546}" type="slidenum">
              <a:rPr lang="en-US" smtClean="0"/>
              <a:t>‹#›</a:t>
            </a:fld>
            <a:endParaRPr lang="en-US" dirty="0"/>
          </a:p>
        </p:txBody>
      </p:sp>
    </p:spTree>
    <p:extLst>
      <p:ext uri="{BB962C8B-B14F-4D97-AF65-F5344CB8AC3E}">
        <p14:creationId xmlns:p14="http://schemas.microsoft.com/office/powerpoint/2010/main" val="886045114"/>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E541050-A66D-434C-A7CB-F4D2D261D546}" type="slidenum">
              <a:rPr lang="en-US" smtClean="0"/>
              <a:t>1</a:t>
            </a:fld>
            <a:endParaRPr lang="en-US" dirty="0"/>
          </a:p>
        </p:txBody>
      </p:sp>
    </p:spTree>
    <p:extLst>
      <p:ext uri="{BB962C8B-B14F-4D97-AF65-F5344CB8AC3E}">
        <p14:creationId xmlns:p14="http://schemas.microsoft.com/office/powerpoint/2010/main" val="46412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5C7E2EA-0B63-4782-B0A2-D1820704ACAC}"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77374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D2DDD0-1666-496C-BFA0-BBB8A2DFBA98}"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74837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335CE6C8-95FA-4211-B452-5F2AC49D10F5}"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7615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פריסה מותאמת אישי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219BF1-6C37-4C3E-9B0D-AF97F1C577A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A350BBE-CADB-4923-95F1-408E52774925}"/>
              </a:ext>
            </a:extLst>
          </p:cNvPr>
          <p:cNvSpPr>
            <a:spLocks noGrp="1"/>
          </p:cNvSpPr>
          <p:nvPr>
            <p:ph type="dt" sz="half" idx="10"/>
          </p:nvPr>
        </p:nvSpPr>
        <p:spPr/>
        <p:txBody>
          <a:bodyPr/>
          <a:lstStyle/>
          <a:p>
            <a:fld id="{A60C36D3-DFBB-4DCE-B44F-FEFD77496B89}" type="datetime1">
              <a:rPr lang="en-US" smtClean="0"/>
              <a:t>21-Oct-17</a:t>
            </a:fld>
            <a:endParaRPr lang="en-US" dirty="0"/>
          </a:p>
        </p:txBody>
      </p:sp>
      <p:sp>
        <p:nvSpPr>
          <p:cNvPr id="4" name="מציין מיקום של כותרת תחתונה 3">
            <a:extLst>
              <a:ext uri="{FF2B5EF4-FFF2-40B4-BE49-F238E27FC236}">
                <a16:creationId xmlns:a16="http://schemas.microsoft.com/office/drawing/2014/main" id="{2FAF73B2-23E8-4BF2-A010-E4247CE82C7C}"/>
              </a:ext>
            </a:extLst>
          </p:cNvPr>
          <p:cNvSpPr>
            <a:spLocks noGrp="1"/>
          </p:cNvSpPr>
          <p:nvPr>
            <p:ph type="ftr" sz="quarter" idx="11"/>
          </p:nvPr>
        </p:nvSpPr>
        <p:spPr/>
        <p:txBody>
          <a:bodyPr/>
          <a:lstStyle/>
          <a:p>
            <a:endParaRPr lang="en-US" dirty="0"/>
          </a:p>
        </p:txBody>
      </p:sp>
      <p:sp>
        <p:nvSpPr>
          <p:cNvPr id="5" name="מציין מיקום של מספר שקופית 4">
            <a:extLst>
              <a:ext uri="{FF2B5EF4-FFF2-40B4-BE49-F238E27FC236}">
                <a16:creationId xmlns:a16="http://schemas.microsoft.com/office/drawing/2014/main" id="{8F303E8F-C712-4CAB-9B76-D8B040966CF8}"/>
              </a:ext>
            </a:extLst>
          </p:cNvPr>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873827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פריסה מותאמת אישי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74441E-B53B-49B8-AD30-842C5F96771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B65A5D8-2175-4A9A-828F-493339CD1FDD}"/>
              </a:ext>
            </a:extLst>
          </p:cNvPr>
          <p:cNvSpPr>
            <a:spLocks noGrp="1"/>
          </p:cNvSpPr>
          <p:nvPr>
            <p:ph type="dt" sz="half" idx="10"/>
          </p:nvPr>
        </p:nvSpPr>
        <p:spPr/>
        <p:txBody>
          <a:bodyPr/>
          <a:lstStyle/>
          <a:p>
            <a:fld id="{24A2D068-8FDA-4EC6-8081-C29671AFF31D}" type="datetime1">
              <a:rPr lang="en-US" smtClean="0"/>
              <a:t>21-Oct-17</a:t>
            </a:fld>
            <a:endParaRPr lang="en-US" dirty="0"/>
          </a:p>
        </p:txBody>
      </p:sp>
      <p:sp>
        <p:nvSpPr>
          <p:cNvPr id="4" name="מציין מיקום של כותרת תחתונה 3">
            <a:extLst>
              <a:ext uri="{FF2B5EF4-FFF2-40B4-BE49-F238E27FC236}">
                <a16:creationId xmlns:a16="http://schemas.microsoft.com/office/drawing/2014/main" id="{3EE1F0C0-3B99-4278-A98D-3F141E191E98}"/>
              </a:ext>
            </a:extLst>
          </p:cNvPr>
          <p:cNvSpPr>
            <a:spLocks noGrp="1"/>
          </p:cNvSpPr>
          <p:nvPr>
            <p:ph type="ftr" sz="quarter" idx="11"/>
          </p:nvPr>
        </p:nvSpPr>
        <p:spPr/>
        <p:txBody>
          <a:bodyPr/>
          <a:lstStyle/>
          <a:p>
            <a:endParaRPr lang="en-US" dirty="0"/>
          </a:p>
        </p:txBody>
      </p:sp>
      <p:sp>
        <p:nvSpPr>
          <p:cNvPr id="5" name="מציין מיקום של מספר שקופית 4">
            <a:extLst>
              <a:ext uri="{FF2B5EF4-FFF2-40B4-BE49-F238E27FC236}">
                <a16:creationId xmlns:a16="http://schemas.microsoft.com/office/drawing/2014/main" id="{14B16D40-516B-4CCE-AA84-D0462368889F}"/>
              </a:ext>
            </a:extLst>
          </p:cNvPr>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844264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dirty="0"/>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dirty="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761E6B2-446E-4D20-96A1-A4DB5335A725}"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
        <p:nvSpPr>
          <p:cNvPr id="10" name="TextBox 9">
            <a:extLst>
              <a:ext uri="{FF2B5EF4-FFF2-40B4-BE49-F238E27FC236}">
                <a16:creationId xmlns:a16="http://schemas.microsoft.com/office/drawing/2014/main" id="{2428C498-6A1E-4CF5-8186-301FA1E9E622}"/>
              </a:ext>
            </a:extLst>
          </p:cNvPr>
          <p:cNvSpPr txBox="1"/>
          <p:nvPr userDrawn="1"/>
        </p:nvSpPr>
        <p:spPr>
          <a:xfrm>
            <a:off x="1737360" y="23813"/>
            <a:ext cx="8791303" cy="369332"/>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lumMod val="50000"/>
                    <a:lumOff val="50000"/>
                  </a:schemeClr>
                </a:solidFill>
              </a:rPr>
              <a:t>Baruch Makro       Mari Mishel     </a:t>
            </a:r>
          </a:p>
        </p:txBody>
      </p:sp>
    </p:spTree>
    <p:extLst>
      <p:ext uri="{BB962C8B-B14F-4D97-AF65-F5344CB8AC3E}">
        <p14:creationId xmlns:p14="http://schemas.microsoft.com/office/powerpoint/2010/main" val="93250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A338D65-5DC5-4A3F-8C30-DDCB78553476}"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370448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2E52C290-29B8-4481-ABCC-4124D7F2A3F8}"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607832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4134C16-AE74-463C-95A5-0B65E535CDAC}" type="datetime1">
              <a:rPr lang="en-US" smtClean="0"/>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397860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3A498BB-9293-4519-BFD9-0EC14B22A0B9}" type="datetime1">
              <a:rPr lang="en-US" smtClean="0"/>
              <a:t>21-Oct-17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3161955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C8C1306-CAA9-4E4A-AA73-7D073408682F}" type="datetime1">
              <a:rPr lang="en-US" smtClean="0"/>
              <a:t>21-Oct-17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00544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8EDB785-9DBB-4F06-BE0F-BE5D3CC7BC73}"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919372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62ECF-A3EB-4AC6-8449-F6B01A33436D}" type="datetime1">
              <a:rPr lang="en-US" smtClean="0"/>
              <a:t>21-Oct-17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948194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62A3E63A-3D58-4243-BB22-F718508CB576}" type="datetime1">
              <a:rPr lang="en-US" smtClean="0"/>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95396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E8BC3C8-EB5B-4D72-B23C-CA2D29F6AB7C}" type="datetime1">
              <a:rPr lang="en-US" smtClean="0"/>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431498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3CB169A-1A6B-431C-9B32-3FED15513A2E}"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012416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D6B4B9-F5CF-47AD-B206-609E1EE4E877}"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1118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C2745A0-C5E7-4C79-816B-D0E9FB625D8E}" type="datetime1">
              <a:rPr lang="en-US" smtClean="0"/>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383164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9B184F9-EDD8-48E2-B242-2D51F079F995}" type="datetime1">
              <a:rPr lang="en-US" smtClean="0"/>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6676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D60C457-D73D-40FB-A778-999800B0982A}" type="datetime1">
              <a:rPr lang="en-US" smtClean="0"/>
              <a:t>21-Oct-17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EC0DFB-B55B-494E-B27A-B4FF8B9EF525}" type="slidenum">
              <a:rPr lang="en-US" smtClean="0"/>
              <a:t>‹#›</a:t>
            </a:fld>
            <a:endParaRPr lang="en-US" dirty="0"/>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56152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D3383F-9CA8-4EF4-8951-294209C72768}" type="datetime1">
              <a:rPr lang="en-US" smtClean="0"/>
              <a:t>21-Oct-17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EC0DFB-B55B-494E-B27A-B4FF8B9EF525}" type="slidenum">
              <a:rPr lang="en-US" smtClean="0"/>
              <a:t>‹#›</a:t>
            </a:fld>
            <a:endParaRPr lang="en-US" dirty="0"/>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1936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497FF-B9B3-4EEF-8FCC-425CB2E8DE3F}" type="datetime1">
              <a:rPr lang="en-US" smtClean="0"/>
              <a:t>21-Oct-17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72880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EB2623-FAF9-4757-8769-EF73EA851B7D}" type="datetime1">
              <a:rPr lang="en-US" smtClean="0"/>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33874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A8D3501F-92D5-495D-A85D-C724B9F70BB9}" type="datetime1">
              <a:rPr lang="en-US" smtClean="0"/>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55008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30241EB-D659-4287-8333-4462AB00BB18}" type="datetime1">
              <a:rPr lang="en-US" smtClean="0"/>
              <a:t>21-Oct-17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8EC0DFB-B55B-494E-B27A-B4FF8B9EF525}" type="slidenum">
              <a:rPr lang="en-US" smtClean="0"/>
              <a:t>‹#›</a:t>
            </a:fld>
            <a:endParaRPr lang="en-US" dirty="0"/>
          </a:p>
        </p:txBody>
      </p:sp>
    </p:spTree>
    <p:extLst>
      <p:ext uri="{BB962C8B-B14F-4D97-AF65-F5344CB8AC3E}">
        <p14:creationId xmlns:p14="http://schemas.microsoft.com/office/powerpoint/2010/main" val="125985917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684" r:id="rId12"/>
    <p:sldLayoutId id="2147483685" r:id="rId13"/>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E0797-F8C8-48EE-B2AB-6D56EB3ED1A1}" type="datetime1">
              <a:rPr lang="en-US" smtClean="0"/>
              <a:t>21-Oct-17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0DFB-B55B-494E-B27A-B4FF8B9EF525}" type="slidenum">
              <a:rPr lang="en-US" smtClean="0"/>
              <a:t>‹#›</a:t>
            </a:fld>
            <a:endParaRPr lang="en-US" dirty="0"/>
          </a:p>
        </p:txBody>
      </p:sp>
    </p:spTree>
    <p:extLst>
      <p:ext uri="{BB962C8B-B14F-4D97-AF65-F5344CB8AC3E}">
        <p14:creationId xmlns:p14="http://schemas.microsoft.com/office/powerpoint/2010/main" val="174164806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9E2B922-2DEE-452F-B4CF-DADA0BDBF172}"/>
              </a:ext>
            </a:extLst>
          </p:cNvPr>
          <p:cNvSpPr/>
          <p:nvPr/>
        </p:nvSpPr>
        <p:spPr>
          <a:xfrm>
            <a:off x="2347932" y="846303"/>
            <a:ext cx="8068686"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Predict telomere length</a:t>
            </a:r>
            <a:endParaRPr lang="he-IL" sz="540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AC17E809-0518-400A-AD00-9B64C1ED2DBE}"/>
              </a:ext>
            </a:extLst>
          </p:cNvPr>
          <p:cNvSpPr txBox="1"/>
          <p:nvPr/>
        </p:nvSpPr>
        <p:spPr>
          <a:xfrm>
            <a:off x="358837" y="4699868"/>
            <a:ext cx="11715088" cy="1077218"/>
          </a:xfrm>
          <a:prstGeom prst="rect">
            <a:avLst/>
          </a:prstGeom>
          <a:noFill/>
        </p:spPr>
        <p:txBody>
          <a:bodyPr wrap="square" rtlCol="0">
            <a:spAutoFit/>
          </a:bodyPr>
          <a:lstStyle/>
          <a:p>
            <a:pPr algn="ctr"/>
            <a:r>
              <a:rPr lang="en-US" sz="3600" b="1" u="sng" dirty="0"/>
              <a:t>GOAL</a:t>
            </a:r>
            <a:br>
              <a:rPr lang="en-US" sz="3600" b="1" dirty="0"/>
            </a:br>
            <a:r>
              <a:rPr lang="en-US" sz="2800" b="1" dirty="0"/>
              <a:t>predict patients’ telomere length according to genome and gene mutations. </a:t>
            </a:r>
            <a:endParaRPr lang="he-IL" sz="3600" b="1" dirty="0"/>
          </a:p>
        </p:txBody>
      </p:sp>
      <p:sp>
        <p:nvSpPr>
          <p:cNvPr id="2" name="TextBox 1">
            <a:extLst>
              <a:ext uri="{FF2B5EF4-FFF2-40B4-BE49-F238E27FC236}">
                <a16:creationId xmlns:a16="http://schemas.microsoft.com/office/drawing/2014/main" id="{6E87026C-92CF-478E-ACD7-310F70A741F8}"/>
              </a:ext>
            </a:extLst>
          </p:cNvPr>
          <p:cNvSpPr txBox="1"/>
          <p:nvPr/>
        </p:nvSpPr>
        <p:spPr>
          <a:xfrm>
            <a:off x="433633" y="1769633"/>
            <a:ext cx="10925666" cy="2308324"/>
          </a:xfrm>
          <a:prstGeom prst="rect">
            <a:avLst/>
          </a:prstGeom>
          <a:noFill/>
        </p:spPr>
        <p:txBody>
          <a:bodyPr wrap="square" rtlCol="0">
            <a:spAutoFit/>
          </a:bodyPr>
          <a:lstStyle/>
          <a:p>
            <a:pPr algn="l"/>
            <a:r>
              <a:rPr lang="en-US" sz="2400" dirty="0"/>
              <a:t>Telomere: A telomere is a region of repetitive nucleotide sequences at each end of a chromosome, which protects the end of the chromosome from deterioration or from fusion with neighboring chromosomes. </a:t>
            </a:r>
          </a:p>
          <a:p>
            <a:pPr algn="l"/>
            <a:r>
              <a:rPr lang="en-US" sz="2400" dirty="0"/>
              <a:t>With every division of the cell, the telomere length is getting shorter and shorter. </a:t>
            </a:r>
            <a:br>
              <a:rPr lang="en-US" sz="2400" dirty="0"/>
            </a:br>
            <a:r>
              <a:rPr lang="en-US" sz="2400" dirty="0"/>
              <a:t>Cancer patients has shorter telomere than other people with  the same age and gander. </a:t>
            </a:r>
          </a:p>
        </p:txBody>
      </p:sp>
      <p:sp>
        <p:nvSpPr>
          <p:cNvPr id="3" name="מציין מיקום של מספר שקופית 2">
            <a:extLst>
              <a:ext uri="{FF2B5EF4-FFF2-40B4-BE49-F238E27FC236}">
                <a16:creationId xmlns:a16="http://schemas.microsoft.com/office/drawing/2014/main" id="{8E3BBCBF-3106-4A76-93CA-B023369E3DC2}"/>
              </a:ext>
            </a:extLst>
          </p:cNvPr>
          <p:cNvSpPr>
            <a:spLocks noGrp="1"/>
          </p:cNvSpPr>
          <p:nvPr>
            <p:ph type="sldNum" sz="quarter" idx="12"/>
          </p:nvPr>
        </p:nvSpPr>
        <p:spPr/>
        <p:txBody>
          <a:bodyPr/>
          <a:lstStyle/>
          <a:p>
            <a:fld id="{28EC0DFB-B55B-494E-B27A-B4FF8B9EF525}" type="slidenum">
              <a:rPr lang="en-US" smtClean="0"/>
              <a:t>1</a:t>
            </a:fld>
            <a:endParaRPr lang="en-US" dirty="0"/>
          </a:p>
        </p:txBody>
      </p:sp>
    </p:spTree>
    <p:extLst>
      <p:ext uri="{BB962C8B-B14F-4D97-AF65-F5344CB8AC3E}">
        <p14:creationId xmlns:p14="http://schemas.microsoft.com/office/powerpoint/2010/main" val="83777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F715ED-C9D8-49E1-9F42-CB04284AD88A}"/>
              </a:ext>
            </a:extLst>
          </p:cNvPr>
          <p:cNvSpPr txBox="1"/>
          <p:nvPr/>
        </p:nvSpPr>
        <p:spPr>
          <a:xfrm>
            <a:off x="8128104" y="1250639"/>
            <a:ext cx="3947631" cy="2154436"/>
          </a:xfrm>
          <a:prstGeom prst="rect">
            <a:avLst/>
          </a:prstGeom>
          <a:noFill/>
        </p:spPr>
        <p:txBody>
          <a:bodyPr wrap="square" rtlCol="0">
            <a:spAutoFit/>
          </a:bodyPr>
          <a:lstStyle/>
          <a:p>
            <a:pPr algn="l"/>
            <a:r>
              <a:rPr lang="en-US" dirty="0"/>
              <a:t>Our project is based on the following research:</a:t>
            </a:r>
          </a:p>
          <a:p>
            <a:endParaRPr lang="he-IL" sz="2000" b="1" dirty="0"/>
          </a:p>
          <a:p>
            <a:pPr algn="l"/>
            <a:r>
              <a:rPr lang="en-US" sz="2000" b="1" dirty="0"/>
              <a:t>Systematic analysis of </a:t>
            </a:r>
            <a:r>
              <a:rPr lang="he-IL" sz="2000" b="1" dirty="0"/>
              <a:t>  </a:t>
            </a:r>
          </a:p>
          <a:p>
            <a:pPr algn="l"/>
            <a:r>
              <a:rPr lang="en-US" sz="2000" b="1" dirty="0"/>
              <a:t>telomere length and somatic </a:t>
            </a:r>
            <a:endParaRPr lang="he-IL" sz="2000" b="1" dirty="0"/>
          </a:p>
          <a:p>
            <a:pPr algn="l"/>
            <a:r>
              <a:rPr lang="en-US" sz="2000" b="1" dirty="0"/>
              <a:t>alterations in 31 cancer types</a:t>
            </a:r>
          </a:p>
          <a:p>
            <a:endParaRPr lang="en-US" dirty="0"/>
          </a:p>
        </p:txBody>
      </p:sp>
      <p:sp>
        <p:nvSpPr>
          <p:cNvPr id="6" name="מלבן 5">
            <a:extLst>
              <a:ext uri="{FF2B5EF4-FFF2-40B4-BE49-F238E27FC236}">
                <a16:creationId xmlns:a16="http://schemas.microsoft.com/office/drawing/2014/main" id="{FA40995E-8D25-414A-8C55-0CA3B16D5CC7}"/>
              </a:ext>
            </a:extLst>
          </p:cNvPr>
          <p:cNvSpPr/>
          <p:nvPr/>
        </p:nvSpPr>
        <p:spPr>
          <a:xfrm>
            <a:off x="3043950" y="327310"/>
            <a:ext cx="70279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Research for this project</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7" name="תמונה 6">
            <a:extLst>
              <a:ext uri="{FF2B5EF4-FFF2-40B4-BE49-F238E27FC236}">
                <a16:creationId xmlns:a16="http://schemas.microsoft.com/office/drawing/2014/main" id="{FD73F990-7DD8-4EE3-B98A-BA30BBC245DB}"/>
              </a:ext>
            </a:extLst>
          </p:cNvPr>
          <p:cNvPicPr>
            <a:picLocks noChangeAspect="1"/>
          </p:cNvPicPr>
          <p:nvPr/>
        </p:nvPicPr>
        <p:blipFill>
          <a:blip r:embed="rId2"/>
          <a:stretch>
            <a:fillRect/>
          </a:stretch>
        </p:blipFill>
        <p:spPr>
          <a:xfrm>
            <a:off x="264892" y="1137019"/>
            <a:ext cx="7863212" cy="5206721"/>
          </a:xfrm>
          <a:prstGeom prst="rect">
            <a:avLst/>
          </a:prstGeom>
        </p:spPr>
      </p:pic>
      <p:sp>
        <p:nvSpPr>
          <p:cNvPr id="8" name="TextBox 7">
            <a:extLst>
              <a:ext uri="{FF2B5EF4-FFF2-40B4-BE49-F238E27FC236}">
                <a16:creationId xmlns:a16="http://schemas.microsoft.com/office/drawing/2014/main" id="{02E4C041-FE3F-4D8E-B14E-5F951AAA03BC}"/>
              </a:ext>
            </a:extLst>
          </p:cNvPr>
          <p:cNvSpPr txBox="1"/>
          <p:nvPr/>
        </p:nvSpPr>
        <p:spPr>
          <a:xfrm>
            <a:off x="7977276" y="5420410"/>
            <a:ext cx="3806229" cy="923330"/>
          </a:xfrm>
          <a:prstGeom prst="rect">
            <a:avLst/>
          </a:prstGeom>
          <a:noFill/>
        </p:spPr>
        <p:txBody>
          <a:bodyPr wrap="square" rtlCol="0">
            <a:spAutoFit/>
          </a:bodyPr>
          <a:lstStyle/>
          <a:p>
            <a:pPr algn="l"/>
            <a:r>
              <a:rPr lang="en-US" dirty="0"/>
              <a:t>Scatter plots for age and normal Telomer Length across each normal tissue type</a:t>
            </a:r>
          </a:p>
        </p:txBody>
      </p:sp>
      <p:sp>
        <p:nvSpPr>
          <p:cNvPr id="2" name="מציין מיקום של מספר שקופית 1">
            <a:extLst>
              <a:ext uri="{FF2B5EF4-FFF2-40B4-BE49-F238E27FC236}">
                <a16:creationId xmlns:a16="http://schemas.microsoft.com/office/drawing/2014/main" id="{6F58968E-76CF-4C13-9EE5-B4008A8EAE87}"/>
              </a:ext>
            </a:extLst>
          </p:cNvPr>
          <p:cNvSpPr>
            <a:spLocks noGrp="1"/>
          </p:cNvSpPr>
          <p:nvPr>
            <p:ph type="sldNum" sz="quarter" idx="12"/>
          </p:nvPr>
        </p:nvSpPr>
        <p:spPr/>
        <p:txBody>
          <a:bodyPr/>
          <a:lstStyle/>
          <a:p>
            <a:fld id="{28EC0DFB-B55B-494E-B27A-B4FF8B9EF525}" type="slidenum">
              <a:rPr lang="en-US" smtClean="0"/>
              <a:t>2</a:t>
            </a:fld>
            <a:endParaRPr lang="en-US" dirty="0"/>
          </a:p>
        </p:txBody>
      </p:sp>
    </p:spTree>
    <p:extLst>
      <p:ext uri="{BB962C8B-B14F-4D97-AF65-F5344CB8AC3E}">
        <p14:creationId xmlns:p14="http://schemas.microsoft.com/office/powerpoint/2010/main" val="66142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BF68E052-0915-4B4F-93FC-92C749D13F89}"/>
              </a:ext>
            </a:extLst>
          </p:cNvPr>
          <p:cNvSpPr/>
          <p:nvPr/>
        </p:nvSpPr>
        <p:spPr>
          <a:xfrm>
            <a:off x="3612980" y="540137"/>
            <a:ext cx="440345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Gene Ontology</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52DC32A5-5911-4CE3-B290-602616D6D1F6}"/>
              </a:ext>
            </a:extLst>
          </p:cNvPr>
          <p:cNvSpPr txBox="1"/>
          <p:nvPr/>
        </p:nvSpPr>
        <p:spPr>
          <a:xfrm>
            <a:off x="1876260" y="1670346"/>
            <a:ext cx="8468549" cy="3170099"/>
          </a:xfrm>
          <a:prstGeom prst="rect">
            <a:avLst/>
          </a:prstGeom>
          <a:noFill/>
        </p:spPr>
        <p:txBody>
          <a:bodyPr wrap="square" rtlCol="0" anchor="ctr">
            <a:spAutoFit/>
          </a:bodyPr>
          <a:lstStyle/>
          <a:p>
            <a:r>
              <a:rPr lang="en-US" sz="2000" dirty="0"/>
              <a:t>Gene ontology (GO) is a major bioinformatics initiative to unify the representation of gene and gene product attributes across all species.</a:t>
            </a:r>
          </a:p>
          <a:p>
            <a:r>
              <a:rPr lang="en-US" sz="2000" dirty="0"/>
              <a:t>More specifically, the project aims to:</a:t>
            </a:r>
          </a:p>
          <a:p>
            <a:r>
              <a:rPr lang="en-US" sz="2000" dirty="0"/>
              <a:t> 1) maintain and develop its controlled vocabulary of gene and gene product attributes</a:t>
            </a:r>
          </a:p>
          <a:p>
            <a:r>
              <a:rPr lang="en-US" sz="2000" dirty="0"/>
              <a:t> 2) annotate genes and gene products, and assimilate and disseminate annotation data.</a:t>
            </a:r>
          </a:p>
          <a:p>
            <a:r>
              <a:rPr lang="en-US" sz="2000" dirty="0"/>
              <a:t> 3) provide tools for easy access to all aspects of the data provided by the project, and to enable functional interpretation of experimental data using the GO, for example via enrichment analysis. </a:t>
            </a:r>
          </a:p>
        </p:txBody>
      </p:sp>
      <p:sp>
        <p:nvSpPr>
          <p:cNvPr id="2" name="מציין מיקום של מספר שקופית 1">
            <a:extLst>
              <a:ext uri="{FF2B5EF4-FFF2-40B4-BE49-F238E27FC236}">
                <a16:creationId xmlns:a16="http://schemas.microsoft.com/office/drawing/2014/main" id="{FB802191-602A-4983-92AC-FA37C9F02042}"/>
              </a:ext>
            </a:extLst>
          </p:cNvPr>
          <p:cNvSpPr>
            <a:spLocks noGrp="1"/>
          </p:cNvSpPr>
          <p:nvPr>
            <p:ph type="sldNum" sz="quarter" idx="12"/>
          </p:nvPr>
        </p:nvSpPr>
        <p:spPr/>
        <p:txBody>
          <a:bodyPr/>
          <a:lstStyle/>
          <a:p>
            <a:fld id="{28EC0DFB-B55B-494E-B27A-B4FF8B9EF525}" type="slidenum">
              <a:rPr lang="en-US" smtClean="0"/>
              <a:t>3</a:t>
            </a:fld>
            <a:endParaRPr lang="en-US" dirty="0"/>
          </a:p>
        </p:txBody>
      </p:sp>
    </p:spTree>
    <p:extLst>
      <p:ext uri="{BB962C8B-B14F-4D97-AF65-F5344CB8AC3E}">
        <p14:creationId xmlns:p14="http://schemas.microsoft.com/office/powerpoint/2010/main" val="201182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A83BCA-E263-408D-8F6E-B03B1DFBE45E}"/>
              </a:ext>
            </a:extLst>
          </p:cNvPr>
          <p:cNvSpPr txBox="1"/>
          <p:nvPr/>
        </p:nvSpPr>
        <p:spPr>
          <a:xfrm>
            <a:off x="1370893" y="1524538"/>
            <a:ext cx="9793034" cy="4708981"/>
          </a:xfrm>
          <a:prstGeom prst="rect">
            <a:avLst/>
          </a:prstGeom>
          <a:noFill/>
        </p:spPr>
        <p:txBody>
          <a:bodyPr wrap="square" rtlCol="0">
            <a:spAutoFit/>
          </a:bodyPr>
          <a:lstStyle/>
          <a:p>
            <a:pPr algn="l"/>
            <a:r>
              <a:rPr lang="en-US" sz="2000" dirty="0"/>
              <a:t>We have the following data: </a:t>
            </a:r>
            <a:br>
              <a:rPr lang="en-US" sz="2000" dirty="0"/>
            </a:br>
            <a:r>
              <a:rPr lang="en-US" sz="2000" u="sng" dirty="0"/>
              <a:t>Clinical data</a:t>
            </a:r>
            <a:r>
              <a:rPr lang="en-US" sz="2000" dirty="0"/>
              <a:t> – has lists of patients with their samples and clinical info such as gender and age. </a:t>
            </a:r>
            <a:br>
              <a:rPr lang="en-US" sz="2000" dirty="0"/>
            </a:br>
            <a:r>
              <a:rPr lang="en-US" sz="2000" u="sng" dirty="0"/>
              <a:t>Mutations data</a:t>
            </a:r>
            <a:r>
              <a:rPr lang="en-US" sz="2000" dirty="0"/>
              <a:t> – list of genes with mutations for each sample of patient. Only 3 types of mutations    	were taken: Missense Mutation, Frame Shift Del, Nonsense Mutation</a:t>
            </a:r>
            <a:endParaRPr lang="he-IL" sz="2000" dirty="0"/>
          </a:p>
          <a:p>
            <a:endParaRPr lang="en-US" sz="2000" dirty="0"/>
          </a:p>
          <a:p>
            <a:pPr algn="l"/>
            <a:r>
              <a:rPr lang="en-US" sz="2000" dirty="0"/>
              <a:t>The telomere lengths in the database are binary. The mean lengths is found (~1), length above are written as 1 and bellow as 0. </a:t>
            </a:r>
          </a:p>
          <a:p>
            <a:endParaRPr lang="he-IL" sz="2000" dirty="0"/>
          </a:p>
          <a:p>
            <a:r>
              <a:rPr lang="en-US" sz="2000" dirty="0"/>
              <a:t>Crossing those databases with the patients’ database from previous research, we created a new database with genes binary vector for each sample- 1 for gene with a mutation and 0 for gene without a mutation. This database contains </a:t>
            </a:r>
            <a:r>
              <a:rPr lang="en-US" dirty="0"/>
              <a:t>11132</a:t>
            </a:r>
            <a:r>
              <a:rPr lang="en-US" sz="2000" dirty="0"/>
              <a:t> samples. There are 16395 different genes in the vector. An average sample has data about 300 genes.  </a:t>
            </a:r>
          </a:p>
          <a:p>
            <a:pPr algn="l"/>
            <a:endParaRPr lang="en-US" sz="2000" dirty="0"/>
          </a:p>
          <a:p>
            <a:r>
              <a:rPr lang="en-US" sz="2000" dirty="0"/>
              <a:t>Finally, using cross validation (20%-80%), an algorithm was built to predict telomere lengths. </a:t>
            </a:r>
          </a:p>
        </p:txBody>
      </p:sp>
      <p:sp>
        <p:nvSpPr>
          <p:cNvPr id="5" name="מלבן 4">
            <a:extLst>
              <a:ext uri="{FF2B5EF4-FFF2-40B4-BE49-F238E27FC236}">
                <a16:creationId xmlns:a16="http://schemas.microsoft.com/office/drawing/2014/main" id="{35E772EA-D9BC-4801-A52F-8AF18B14B529}"/>
              </a:ext>
            </a:extLst>
          </p:cNvPr>
          <p:cNvSpPr/>
          <p:nvPr/>
        </p:nvSpPr>
        <p:spPr>
          <a:xfrm>
            <a:off x="3566965" y="601208"/>
            <a:ext cx="635898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Building our Database</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מציין מיקום של מספר שקופית 1">
            <a:extLst>
              <a:ext uri="{FF2B5EF4-FFF2-40B4-BE49-F238E27FC236}">
                <a16:creationId xmlns:a16="http://schemas.microsoft.com/office/drawing/2014/main" id="{B05E0FCE-A842-4CDA-811C-6915F4A5AB70}"/>
              </a:ext>
            </a:extLst>
          </p:cNvPr>
          <p:cNvSpPr>
            <a:spLocks noGrp="1"/>
          </p:cNvSpPr>
          <p:nvPr>
            <p:ph type="sldNum" sz="quarter" idx="12"/>
          </p:nvPr>
        </p:nvSpPr>
        <p:spPr/>
        <p:txBody>
          <a:bodyPr/>
          <a:lstStyle/>
          <a:p>
            <a:fld id="{28EC0DFB-B55B-494E-B27A-B4FF8B9EF525}" type="slidenum">
              <a:rPr lang="en-US" smtClean="0"/>
              <a:t>4</a:t>
            </a:fld>
            <a:endParaRPr lang="en-US" dirty="0"/>
          </a:p>
        </p:txBody>
      </p:sp>
    </p:spTree>
    <p:extLst>
      <p:ext uri="{BB962C8B-B14F-4D97-AF65-F5344CB8AC3E}">
        <p14:creationId xmlns:p14="http://schemas.microsoft.com/office/powerpoint/2010/main" val="32535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60D089F2-CCEE-452F-88DD-F09A5BFF59D4}"/>
              </a:ext>
            </a:extLst>
          </p:cNvPr>
          <p:cNvPicPr>
            <a:picLocks noChangeAspect="1"/>
          </p:cNvPicPr>
          <p:nvPr/>
        </p:nvPicPr>
        <p:blipFill>
          <a:blip r:embed="rId2"/>
          <a:stretch>
            <a:fillRect/>
          </a:stretch>
        </p:blipFill>
        <p:spPr>
          <a:xfrm>
            <a:off x="1120486" y="2463234"/>
            <a:ext cx="10007600" cy="3893116"/>
          </a:xfrm>
          <a:prstGeom prst="rect">
            <a:avLst/>
          </a:prstGeom>
        </p:spPr>
      </p:pic>
      <p:sp>
        <p:nvSpPr>
          <p:cNvPr id="4" name="מלבן 3">
            <a:extLst>
              <a:ext uri="{FF2B5EF4-FFF2-40B4-BE49-F238E27FC236}">
                <a16:creationId xmlns:a16="http://schemas.microsoft.com/office/drawing/2014/main" id="{7B59AA88-39BB-445F-9E37-CD60D3ED41E2}"/>
              </a:ext>
            </a:extLst>
          </p:cNvPr>
          <p:cNvSpPr/>
          <p:nvPr/>
        </p:nvSpPr>
        <p:spPr>
          <a:xfrm>
            <a:off x="3224422" y="657768"/>
            <a:ext cx="579972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Ontotype Algorithm</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328F1437-52BF-4FF2-9C5C-E35A8060BEE4}"/>
              </a:ext>
            </a:extLst>
          </p:cNvPr>
          <p:cNvSpPr txBox="1"/>
          <p:nvPr/>
        </p:nvSpPr>
        <p:spPr>
          <a:xfrm>
            <a:off x="446402" y="1581098"/>
            <a:ext cx="10907398" cy="1015663"/>
          </a:xfrm>
          <a:prstGeom prst="rect">
            <a:avLst/>
          </a:prstGeom>
          <a:noFill/>
        </p:spPr>
        <p:txBody>
          <a:bodyPr wrap="square" rtlCol="0">
            <a:spAutoFit/>
          </a:bodyPr>
          <a:lstStyle/>
          <a:p>
            <a:r>
              <a:rPr lang="en-US" sz="2000" dirty="0"/>
              <a:t>The algorithm builds a graph with genes in leaves and GO terms in vertexes. Every sample with gene-vector influences graph values. </a:t>
            </a:r>
            <a:r>
              <a:rPr lang="en-US" sz="2000"/>
              <a:t>There </a:t>
            </a:r>
            <a:r>
              <a:rPr lang="en-US"/>
              <a:t>17249 </a:t>
            </a:r>
            <a:r>
              <a:rPr lang="en-US" sz="2000"/>
              <a:t>are </a:t>
            </a:r>
            <a:r>
              <a:rPr lang="en-US" sz="2000" dirty="0"/>
              <a:t>features of age, gender </a:t>
            </a:r>
            <a:r>
              <a:rPr lang="en-US" sz="2000"/>
              <a:t>and go-terms.   </a:t>
            </a:r>
            <a:br>
              <a:rPr lang="en-US" sz="2000" dirty="0"/>
            </a:br>
            <a:r>
              <a:rPr lang="en-US" sz="2000" dirty="0"/>
              <a:t>Sub-graph:</a:t>
            </a:r>
            <a:endParaRPr lang="he-IL" sz="2000" dirty="0"/>
          </a:p>
        </p:txBody>
      </p:sp>
      <p:sp>
        <p:nvSpPr>
          <p:cNvPr id="2" name="מציין מיקום של מספר שקופית 1">
            <a:extLst>
              <a:ext uri="{FF2B5EF4-FFF2-40B4-BE49-F238E27FC236}">
                <a16:creationId xmlns:a16="http://schemas.microsoft.com/office/drawing/2014/main" id="{53C9618D-3152-40B4-A420-970D52824240}"/>
              </a:ext>
            </a:extLst>
          </p:cNvPr>
          <p:cNvSpPr>
            <a:spLocks noGrp="1"/>
          </p:cNvSpPr>
          <p:nvPr>
            <p:ph type="sldNum" sz="quarter" idx="12"/>
          </p:nvPr>
        </p:nvSpPr>
        <p:spPr/>
        <p:txBody>
          <a:bodyPr/>
          <a:lstStyle/>
          <a:p>
            <a:fld id="{28EC0DFB-B55B-494E-B27A-B4FF8B9EF525}" type="slidenum">
              <a:rPr lang="en-US" smtClean="0"/>
              <a:t>5</a:t>
            </a:fld>
            <a:endParaRPr lang="en-US" dirty="0"/>
          </a:p>
        </p:txBody>
      </p:sp>
    </p:spTree>
    <p:extLst>
      <p:ext uri="{BB962C8B-B14F-4D97-AF65-F5344CB8AC3E}">
        <p14:creationId xmlns:p14="http://schemas.microsoft.com/office/powerpoint/2010/main" val="48631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3E32CB0-9533-46A8-BF94-0D40181200E0}"/>
              </a:ext>
            </a:extLst>
          </p:cNvPr>
          <p:cNvSpPr/>
          <p:nvPr/>
        </p:nvSpPr>
        <p:spPr>
          <a:xfrm>
            <a:off x="2426329" y="657768"/>
            <a:ext cx="739593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Random Forest Algorithm</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34923DDA-CD10-4C8D-AAE4-EF58D51D45C4}"/>
              </a:ext>
            </a:extLst>
          </p:cNvPr>
          <p:cNvSpPr txBox="1"/>
          <p:nvPr/>
        </p:nvSpPr>
        <p:spPr>
          <a:xfrm>
            <a:off x="584462" y="1649691"/>
            <a:ext cx="11142482" cy="3785652"/>
          </a:xfrm>
          <a:prstGeom prst="rect">
            <a:avLst/>
          </a:prstGeom>
          <a:noFill/>
        </p:spPr>
        <p:txBody>
          <a:bodyPr wrap="square" rtlCol="0">
            <a:spAutoFit/>
          </a:bodyPr>
          <a:lstStyle/>
          <a:p>
            <a:pPr algn="l"/>
            <a:r>
              <a:rPr lang="en-US" sz="2400" dirty="0"/>
              <a:t>We used a random forest classifier algorithm with cross validation and calculate the ROC curve and AUC. </a:t>
            </a:r>
            <a:br>
              <a:rPr lang="en-US" sz="2400" dirty="0"/>
            </a:br>
            <a:r>
              <a:rPr lang="en-US" sz="2400" dirty="0"/>
              <a:t>This process was run three times:</a:t>
            </a:r>
          </a:p>
          <a:p>
            <a:pPr marL="285750" indent="-285750" algn="l" rtl="0">
              <a:buFont typeface="Arial" panose="020B0604020202020204" pitchFamily="34" charset="0"/>
              <a:buChar char="•"/>
            </a:pPr>
            <a:r>
              <a:rPr lang="en-US" sz="2400" dirty="0"/>
              <a:t>On samples database with gander, age and gene-vector.</a:t>
            </a:r>
          </a:p>
          <a:p>
            <a:pPr marL="285750" indent="-285750" algn="l" rtl="0">
              <a:buFont typeface="Arial" panose="020B0604020202020204" pitchFamily="34" charset="0"/>
              <a:buChar char="•"/>
            </a:pPr>
            <a:r>
              <a:rPr lang="en-US" sz="2400" dirty="0"/>
              <a:t>On samples database with only gender and age. </a:t>
            </a:r>
          </a:p>
          <a:p>
            <a:pPr marL="285750" indent="-285750" algn="l" rtl="0">
              <a:buFont typeface="Arial" panose="020B0604020202020204" pitchFamily="34" charset="0"/>
              <a:buChar char="•"/>
            </a:pPr>
            <a:r>
              <a:rPr lang="en-US" sz="2400" dirty="0"/>
              <a:t>On samples database with gender, age and gene-vector, while the genes are randomized before the </a:t>
            </a:r>
            <a:r>
              <a:rPr lang="en-US" sz="2400" dirty="0" err="1"/>
              <a:t>ontotype</a:t>
            </a:r>
            <a:r>
              <a:rPr lang="en-US" sz="2400" dirty="0"/>
              <a:t> process for checking the </a:t>
            </a:r>
            <a:r>
              <a:rPr lang="en-US" sz="2400" dirty="0" err="1"/>
              <a:t>corectness</a:t>
            </a:r>
            <a:r>
              <a:rPr lang="en-US" sz="2400" dirty="0"/>
              <a:t> of the first run.</a:t>
            </a:r>
          </a:p>
          <a:p>
            <a:pPr marL="285750" indent="-285750" algn="l" rtl="0">
              <a:buFont typeface="Arial" panose="020B0604020202020204" pitchFamily="34" charset="0"/>
              <a:buChar char="•"/>
            </a:pPr>
            <a:endParaRPr lang="en-US" sz="2400" dirty="0"/>
          </a:p>
          <a:p>
            <a:pPr algn="l" rtl="0"/>
            <a:r>
              <a:rPr lang="en-US" sz="2400" dirty="0"/>
              <a:t>If the first run gives better results</a:t>
            </a:r>
            <a:r>
              <a:rPr lang="he-IL" sz="2400" dirty="0"/>
              <a:t> </a:t>
            </a:r>
            <a:r>
              <a:rPr lang="en-US" sz="2400" dirty="0"/>
              <a:t>than the other two, we can conclude the genes and mutations data is useful in predicting telomere lengths. </a:t>
            </a:r>
          </a:p>
        </p:txBody>
      </p:sp>
      <p:sp>
        <p:nvSpPr>
          <p:cNvPr id="2" name="מציין מיקום של מספר שקופית 1">
            <a:extLst>
              <a:ext uri="{FF2B5EF4-FFF2-40B4-BE49-F238E27FC236}">
                <a16:creationId xmlns:a16="http://schemas.microsoft.com/office/drawing/2014/main" id="{E744D65B-A8FF-4C07-986F-2AF2324EF2F4}"/>
              </a:ext>
            </a:extLst>
          </p:cNvPr>
          <p:cNvSpPr>
            <a:spLocks noGrp="1"/>
          </p:cNvSpPr>
          <p:nvPr>
            <p:ph type="sldNum" sz="quarter" idx="12"/>
          </p:nvPr>
        </p:nvSpPr>
        <p:spPr/>
        <p:txBody>
          <a:bodyPr/>
          <a:lstStyle/>
          <a:p>
            <a:fld id="{28EC0DFB-B55B-494E-B27A-B4FF8B9EF525}" type="slidenum">
              <a:rPr lang="en-US" smtClean="0"/>
              <a:t>6</a:t>
            </a:fld>
            <a:endParaRPr lang="en-US" dirty="0"/>
          </a:p>
        </p:txBody>
      </p:sp>
    </p:spTree>
    <p:extLst>
      <p:ext uri="{BB962C8B-B14F-4D97-AF65-F5344CB8AC3E}">
        <p14:creationId xmlns:p14="http://schemas.microsoft.com/office/powerpoint/2010/main" val="279838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4E26B7A-E221-4DB1-83C2-28A8B61A4557}"/>
              </a:ext>
            </a:extLst>
          </p:cNvPr>
          <p:cNvSpPr/>
          <p:nvPr/>
        </p:nvSpPr>
        <p:spPr>
          <a:xfrm>
            <a:off x="3514675" y="657768"/>
            <a:ext cx="521924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Prediction </a:t>
            </a:r>
            <a:r>
              <a:rPr lang="en-US" sz="5400" dirty="0">
                <a:ln w="0"/>
                <a:solidFill>
                  <a:schemeClr val="accent1"/>
                </a:solidFill>
                <a:effectLst>
                  <a:outerShdw blurRad="38100" dist="25400" dir="5400000" algn="ctr" rotWithShape="0">
                    <a:srgbClr val="6E747A">
                      <a:alpha val="43000"/>
                    </a:srgbClr>
                  </a:outerShdw>
                </a:effectLst>
              </a:rPr>
              <a:t>R</a:t>
            </a:r>
            <a:r>
              <a:rPr lang="en-US" sz="5400" b="0" cap="none" spc="0" dirty="0">
                <a:ln w="0"/>
                <a:solidFill>
                  <a:schemeClr val="accent1"/>
                </a:solidFill>
                <a:effectLst>
                  <a:outerShdw blurRad="38100" dist="25400" dir="5400000" algn="ctr" rotWithShape="0">
                    <a:srgbClr val="6E747A">
                      <a:alpha val="43000"/>
                    </a:srgbClr>
                  </a:outerShdw>
                </a:effectLst>
              </a:rPr>
              <a:t>esults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מציין מיקום של מספר שקופית 1">
            <a:extLst>
              <a:ext uri="{FF2B5EF4-FFF2-40B4-BE49-F238E27FC236}">
                <a16:creationId xmlns:a16="http://schemas.microsoft.com/office/drawing/2014/main" id="{2F9FBE64-673D-4CCF-B269-DE0BE082A7E2}"/>
              </a:ext>
            </a:extLst>
          </p:cNvPr>
          <p:cNvSpPr>
            <a:spLocks noGrp="1"/>
          </p:cNvSpPr>
          <p:nvPr>
            <p:ph type="sldNum" sz="quarter" idx="12"/>
          </p:nvPr>
        </p:nvSpPr>
        <p:spPr/>
        <p:txBody>
          <a:bodyPr/>
          <a:lstStyle/>
          <a:p>
            <a:fld id="{28EC0DFB-B55B-494E-B27A-B4FF8B9EF525}" type="slidenum">
              <a:rPr lang="en-US" smtClean="0"/>
              <a:t>7</a:t>
            </a:fld>
            <a:endParaRPr lang="en-US" dirty="0"/>
          </a:p>
        </p:txBody>
      </p:sp>
      <p:sp>
        <p:nvSpPr>
          <p:cNvPr id="9" name="TextBox 8">
            <a:extLst>
              <a:ext uri="{FF2B5EF4-FFF2-40B4-BE49-F238E27FC236}">
                <a16:creationId xmlns:a16="http://schemas.microsoft.com/office/drawing/2014/main" id="{33F234D2-654B-403A-9DAE-45CABF94F432}"/>
              </a:ext>
            </a:extLst>
          </p:cNvPr>
          <p:cNvSpPr txBox="1"/>
          <p:nvPr/>
        </p:nvSpPr>
        <p:spPr>
          <a:xfrm>
            <a:off x="688156" y="1581098"/>
            <a:ext cx="5555531" cy="984885"/>
          </a:xfrm>
          <a:prstGeom prst="rect">
            <a:avLst/>
          </a:prstGeom>
          <a:noFill/>
        </p:spPr>
        <p:txBody>
          <a:bodyPr wrap="square" rtlCol="0">
            <a:spAutoFit/>
          </a:bodyPr>
          <a:lstStyle/>
          <a:p>
            <a:pPr algn="l"/>
            <a:r>
              <a:rPr lang="en-US" sz="2000" dirty="0"/>
              <a:t>Third run results: </a:t>
            </a:r>
            <a:br>
              <a:rPr lang="en-US" sz="2000" dirty="0"/>
            </a:br>
            <a:r>
              <a:rPr lang="en-US" sz="2000" dirty="0"/>
              <a:t>AUC of Random Forest Classifier: 0.912412733529</a:t>
            </a:r>
          </a:p>
          <a:p>
            <a:pPr algn="l"/>
            <a:endParaRPr lang="en-US" dirty="0"/>
          </a:p>
        </p:txBody>
      </p:sp>
      <p:pic>
        <p:nvPicPr>
          <p:cNvPr id="11" name="תמונה 10">
            <a:extLst>
              <a:ext uri="{FF2B5EF4-FFF2-40B4-BE49-F238E27FC236}">
                <a16:creationId xmlns:a16="http://schemas.microsoft.com/office/drawing/2014/main" id="{C487FF7D-191B-4535-B8BA-57B8D99BA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57" y="2504427"/>
            <a:ext cx="5001130" cy="3777943"/>
          </a:xfrm>
          <a:prstGeom prst="rect">
            <a:avLst/>
          </a:prstGeom>
        </p:spPr>
      </p:pic>
    </p:spTree>
    <p:extLst>
      <p:ext uri="{BB962C8B-B14F-4D97-AF65-F5344CB8AC3E}">
        <p14:creationId xmlns:p14="http://schemas.microsoft.com/office/powerpoint/2010/main" val="178528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8A8900C5-94A6-48CA-8C4D-22AF81AA6589}"/>
              </a:ext>
            </a:extLst>
          </p:cNvPr>
          <p:cNvSpPr>
            <a:spLocks noGrp="1"/>
          </p:cNvSpPr>
          <p:nvPr>
            <p:ph type="sldNum" sz="quarter" idx="12"/>
          </p:nvPr>
        </p:nvSpPr>
        <p:spPr/>
        <p:txBody>
          <a:bodyPr/>
          <a:lstStyle/>
          <a:p>
            <a:fld id="{28EC0DFB-B55B-494E-B27A-B4FF8B9EF525}" type="slidenum">
              <a:rPr lang="en-US" smtClean="0"/>
              <a:t>8</a:t>
            </a:fld>
            <a:endParaRPr lang="en-US" dirty="0"/>
          </a:p>
        </p:txBody>
      </p:sp>
      <p:sp>
        <p:nvSpPr>
          <p:cNvPr id="5" name="מלבן 4">
            <a:extLst>
              <a:ext uri="{FF2B5EF4-FFF2-40B4-BE49-F238E27FC236}">
                <a16:creationId xmlns:a16="http://schemas.microsoft.com/office/drawing/2014/main" id="{A9E945E7-7BCA-4C17-9C0A-4E117BF424D2}"/>
              </a:ext>
            </a:extLst>
          </p:cNvPr>
          <p:cNvSpPr/>
          <p:nvPr/>
        </p:nvSpPr>
        <p:spPr>
          <a:xfrm>
            <a:off x="3514675" y="657768"/>
            <a:ext cx="521924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Prediction </a:t>
            </a:r>
            <a:r>
              <a:rPr lang="en-US" sz="5400" dirty="0">
                <a:ln w="0"/>
                <a:solidFill>
                  <a:schemeClr val="accent1"/>
                </a:solidFill>
                <a:effectLst>
                  <a:outerShdw blurRad="38100" dist="25400" dir="5400000" algn="ctr" rotWithShape="0">
                    <a:srgbClr val="6E747A">
                      <a:alpha val="43000"/>
                    </a:srgbClr>
                  </a:outerShdw>
                </a:effectLst>
              </a:rPr>
              <a:t>R</a:t>
            </a:r>
            <a:r>
              <a:rPr lang="en-US" sz="5400" b="0" cap="none" spc="0" dirty="0">
                <a:ln w="0"/>
                <a:solidFill>
                  <a:schemeClr val="accent1"/>
                </a:solidFill>
                <a:effectLst>
                  <a:outerShdw blurRad="38100" dist="25400" dir="5400000" algn="ctr" rotWithShape="0">
                    <a:srgbClr val="6E747A">
                      <a:alpha val="43000"/>
                    </a:srgbClr>
                  </a:outerShdw>
                </a:effectLst>
              </a:rPr>
              <a:t>esults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50FDBB85-B22F-45B6-B03D-844B86C018EB}"/>
              </a:ext>
            </a:extLst>
          </p:cNvPr>
          <p:cNvSpPr txBox="1"/>
          <p:nvPr/>
        </p:nvSpPr>
        <p:spPr>
          <a:xfrm>
            <a:off x="840441" y="1581098"/>
            <a:ext cx="5948313" cy="707886"/>
          </a:xfrm>
          <a:prstGeom prst="rect">
            <a:avLst/>
          </a:prstGeom>
          <a:noFill/>
        </p:spPr>
        <p:txBody>
          <a:bodyPr wrap="square" rtlCol="0">
            <a:spAutoFit/>
          </a:bodyPr>
          <a:lstStyle/>
          <a:p>
            <a:pPr algn="l"/>
            <a:r>
              <a:rPr lang="en-US" sz="2000" dirty="0"/>
              <a:t>Second run results:</a:t>
            </a:r>
          </a:p>
          <a:p>
            <a:pPr algn="l"/>
            <a:r>
              <a:rPr lang="en-US" sz="2000" dirty="0"/>
              <a:t>AUC of Random Forest Classifier: 0.578167763269</a:t>
            </a:r>
          </a:p>
        </p:txBody>
      </p:sp>
      <p:pic>
        <p:nvPicPr>
          <p:cNvPr id="9" name="תמונה 8">
            <a:extLst>
              <a:ext uri="{FF2B5EF4-FFF2-40B4-BE49-F238E27FC236}">
                <a16:creationId xmlns:a16="http://schemas.microsoft.com/office/drawing/2014/main" id="{521E7730-A8C5-45FD-8C68-1A554C916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441" y="2335463"/>
            <a:ext cx="5434347" cy="4103313"/>
          </a:xfrm>
          <a:prstGeom prst="rect">
            <a:avLst/>
          </a:prstGeom>
        </p:spPr>
      </p:pic>
    </p:spTree>
    <p:extLst>
      <p:ext uri="{BB962C8B-B14F-4D97-AF65-F5344CB8AC3E}">
        <p14:creationId xmlns:p14="http://schemas.microsoft.com/office/powerpoint/2010/main" val="14790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73EDF378-6AE5-43EC-A0F6-D46C72D33771}"/>
              </a:ext>
            </a:extLst>
          </p:cNvPr>
          <p:cNvSpPr>
            <a:spLocks noGrp="1"/>
          </p:cNvSpPr>
          <p:nvPr>
            <p:ph type="sldNum" sz="quarter" idx="12"/>
          </p:nvPr>
        </p:nvSpPr>
        <p:spPr/>
        <p:txBody>
          <a:bodyPr/>
          <a:lstStyle/>
          <a:p>
            <a:fld id="{28EC0DFB-B55B-494E-B27A-B4FF8B9EF525}" type="slidenum">
              <a:rPr lang="en-US" smtClean="0"/>
              <a:t>9</a:t>
            </a:fld>
            <a:endParaRPr lang="en-US" dirty="0"/>
          </a:p>
        </p:txBody>
      </p:sp>
      <p:sp>
        <p:nvSpPr>
          <p:cNvPr id="5" name="מלבן 4">
            <a:extLst>
              <a:ext uri="{FF2B5EF4-FFF2-40B4-BE49-F238E27FC236}">
                <a16:creationId xmlns:a16="http://schemas.microsoft.com/office/drawing/2014/main" id="{E2327D39-C523-4670-94EE-E2C1424E7C08}"/>
              </a:ext>
            </a:extLst>
          </p:cNvPr>
          <p:cNvSpPr/>
          <p:nvPr/>
        </p:nvSpPr>
        <p:spPr>
          <a:xfrm>
            <a:off x="3514675" y="657768"/>
            <a:ext cx="521924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Prediction </a:t>
            </a:r>
            <a:r>
              <a:rPr lang="en-US" sz="5400" dirty="0">
                <a:ln w="0"/>
                <a:solidFill>
                  <a:schemeClr val="accent1"/>
                </a:solidFill>
                <a:effectLst>
                  <a:outerShdw blurRad="38100" dist="25400" dir="5400000" algn="ctr" rotWithShape="0">
                    <a:srgbClr val="6E747A">
                      <a:alpha val="43000"/>
                    </a:srgbClr>
                  </a:outerShdw>
                </a:effectLst>
              </a:rPr>
              <a:t>R</a:t>
            </a:r>
            <a:r>
              <a:rPr lang="en-US" sz="5400" b="0" cap="none" spc="0" dirty="0">
                <a:ln w="0"/>
                <a:solidFill>
                  <a:schemeClr val="accent1"/>
                </a:solidFill>
                <a:effectLst>
                  <a:outerShdw blurRad="38100" dist="25400" dir="5400000" algn="ctr" rotWithShape="0">
                    <a:srgbClr val="6E747A">
                      <a:alpha val="43000"/>
                    </a:srgbClr>
                  </a:outerShdw>
                </a:effectLst>
              </a:rPr>
              <a:t>esults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8BBB4F40-C53D-4E8D-BDBE-9461D22D4D43}"/>
              </a:ext>
            </a:extLst>
          </p:cNvPr>
          <p:cNvSpPr txBox="1"/>
          <p:nvPr/>
        </p:nvSpPr>
        <p:spPr>
          <a:xfrm>
            <a:off x="688156" y="1581098"/>
            <a:ext cx="5555531" cy="984885"/>
          </a:xfrm>
          <a:prstGeom prst="rect">
            <a:avLst/>
          </a:prstGeom>
          <a:noFill/>
        </p:spPr>
        <p:txBody>
          <a:bodyPr wrap="square" rtlCol="0">
            <a:spAutoFit/>
          </a:bodyPr>
          <a:lstStyle/>
          <a:p>
            <a:r>
              <a:rPr lang="en-US" sz="2000" dirty="0"/>
              <a:t>Third run results: </a:t>
            </a:r>
            <a:br>
              <a:rPr lang="en-US" sz="2000" dirty="0"/>
            </a:br>
            <a:r>
              <a:rPr lang="en-US" sz="2000" dirty="0"/>
              <a:t>AUC of Random Forest Classifier: </a:t>
            </a:r>
            <a:r>
              <a:rPr lang="en-US" dirty="0"/>
              <a:t>0.532217214098</a:t>
            </a:r>
            <a:endParaRPr lang="en-US" sz="2000" dirty="0"/>
          </a:p>
          <a:p>
            <a:pPr algn="l"/>
            <a:endParaRPr lang="en-US" dirty="0"/>
          </a:p>
        </p:txBody>
      </p:sp>
      <p:pic>
        <p:nvPicPr>
          <p:cNvPr id="8" name="תמונה 7">
            <a:extLst>
              <a:ext uri="{FF2B5EF4-FFF2-40B4-BE49-F238E27FC236}">
                <a16:creationId xmlns:a16="http://schemas.microsoft.com/office/drawing/2014/main" id="{A7C8D732-2BEE-4D02-AA7D-E059EC427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3" y="2386763"/>
            <a:ext cx="5471710" cy="4157134"/>
          </a:xfrm>
          <a:prstGeom prst="rect">
            <a:avLst/>
          </a:prstGeom>
        </p:spPr>
      </p:pic>
      <p:sp>
        <p:nvSpPr>
          <p:cNvPr id="9" name="TextBox 8">
            <a:extLst>
              <a:ext uri="{FF2B5EF4-FFF2-40B4-BE49-F238E27FC236}">
                <a16:creationId xmlns:a16="http://schemas.microsoft.com/office/drawing/2014/main" id="{3A78DCE6-0F93-4FE6-AB01-39DA415C2F1A}"/>
              </a:ext>
            </a:extLst>
          </p:cNvPr>
          <p:cNvSpPr txBox="1"/>
          <p:nvPr/>
        </p:nvSpPr>
        <p:spPr>
          <a:xfrm>
            <a:off x="6858000" y="4507587"/>
            <a:ext cx="4621696" cy="2031325"/>
          </a:xfrm>
          <a:prstGeom prst="rect">
            <a:avLst/>
          </a:prstGeom>
          <a:noFill/>
        </p:spPr>
        <p:txBody>
          <a:bodyPr wrap="square" rtlCol="0">
            <a:spAutoFit/>
          </a:bodyPr>
          <a:lstStyle/>
          <a:p>
            <a:r>
              <a:rPr lang="en-US" dirty="0"/>
              <a:t>The results here are similar to the second run, and very far from the first run results. Therefore, the learning process was not affected by non biological parameters. Also, the results from the first run indicate about a connection between the telomere length and gene mutation. </a:t>
            </a:r>
          </a:p>
        </p:txBody>
      </p:sp>
    </p:spTree>
    <p:extLst>
      <p:ext uri="{BB962C8B-B14F-4D97-AF65-F5344CB8AC3E}">
        <p14:creationId xmlns:p14="http://schemas.microsoft.com/office/powerpoint/2010/main" val="19818994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TM02900771[[fn=פרוסה]]</Template>
  <TotalTime>1967</TotalTime>
  <Words>240</Words>
  <Application>Microsoft Office PowerPoint</Application>
  <PresentationFormat>מסך רחב</PresentationFormat>
  <Paragraphs>52</Paragraphs>
  <Slides>9</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9</vt:i4>
      </vt:variant>
    </vt:vector>
  </HeadingPairs>
  <TitlesOfParts>
    <vt:vector size="16" baseType="lpstr">
      <vt:lpstr>Arial</vt:lpstr>
      <vt:lpstr>Calibri</vt:lpstr>
      <vt:lpstr>Calibri Light</vt:lpstr>
      <vt:lpstr>Times New Roman</vt:lpstr>
      <vt:lpstr>Wingdings 2</vt:lpstr>
      <vt:lpstr>HDOfficeLightV0</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Mari</dc:creator>
  <cp:lastModifiedBy>Mari</cp:lastModifiedBy>
  <cp:revision>37</cp:revision>
  <dcterms:created xsi:type="dcterms:W3CDTF">2017-06-13T10:03:42Z</dcterms:created>
  <dcterms:modified xsi:type="dcterms:W3CDTF">2017-10-21T17:07:50Z</dcterms:modified>
</cp:coreProperties>
</file>