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580F231-D6C1-46FE-BB12-C1D6E54C7F64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9E541050-A66D-434C-A7CB-F4D2D261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F23B12-6728-4913-ACAB-5323CFDC4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6265D8-7F25-4F6A-AED3-05DEA8776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4AF178-A32D-4901-B785-BF23A76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654228-DFE4-419B-BE9C-FBFDAA84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6E0010-7BBE-4AAD-AD3F-76736F6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A2D92-9B64-4344-9E23-39202425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34097C2-DA22-40E6-9FC9-98AFAA156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FB714F-30DE-482A-97EC-9C654E17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F20A36-4807-48B9-841B-ED0D9ACC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F78140-68E0-42FD-8AD4-D3CC6B6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5C821ED-E2CD-485A-ACB4-B2F161415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D7EA02B-B903-4E68-A180-C44EF5D7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8E40D-E230-45ED-86B0-EBC7662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CA90D-D2EA-4C2C-88AC-C36CC5C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5FCA46-2534-4750-91EA-DC39F30C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7A97D3-4A7E-42C2-A4AA-E0DBD48B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41DD61-6458-4488-9C30-9551B98B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06E6FF-5C22-4687-9158-4EC0735C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BDAB8F-5DEB-4498-AF91-7823329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35C6DC-05BA-4B53-96B9-800F8424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0A15CB-D9FC-46BA-B78E-0CF62AC0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48EC65-7322-416D-BF00-6B530B18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FB4FC7-EB55-4688-A277-65480823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7F30F7-7361-4B5A-A358-64A5DBD3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5242FB-B992-4521-95B2-BDDB2D1D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B167AC-5688-45CB-BD18-04AA2987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AEA32A-1111-4364-ADED-AEE19880A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225308-BB0A-41DC-BC9A-4361BFAA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3C0D99-11A8-49BF-8349-1CE729C9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8F19C4-1786-4E4E-A1A9-7312AB04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446AEF-9531-48EA-AC72-A3EF13F6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21DD90-02B7-4946-A94A-63B82123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4DEC2C-CC3B-4BC6-8EBC-94872EC7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E07D49-1187-4669-9F01-A87178AD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19DBD65-686A-4687-8EC3-C190189EF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3A0CCEA-2565-452F-9861-5B5B7F2B2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CB7C86B-E072-499A-B5E4-45F783DC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D370702-A377-432E-81CA-957A57FB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D9326A5-F8F1-4978-A48E-7AFD5A53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3FA2BD-65C8-4DD3-9A0B-D6D86001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4DAC21-0254-4A80-B3A3-97BD07D1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634129-A727-4234-BF88-4C396468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FD00A4-51EA-4C0E-ADD9-0EECF81D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2793CCF-67C5-4290-BE92-CA726E44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A0A632A-DF5C-4489-A9B2-796225F1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DDE78E1-AFC2-4122-B46C-685BB4E3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3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61ABEF-E8FE-43E9-A160-DA22467E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F8CDC8-E9A7-45DE-8444-98A62666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A8080F-3FF9-4EBE-BF78-1B812A584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FAB36A-9D0E-440E-BCA3-15ADC3E0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D9DB05-5B26-4C3C-979E-30E5CD93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7FB0FB-46D7-4289-A61C-3D9B6108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0ABFE2-1E3C-4FD6-A124-A2BD8CC1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908064F-B894-4D88-8FA1-0850219B7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6B58A7-89B1-467C-A1E3-B1529089E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CB15691-821C-44EC-9BE1-2AC2EE2A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C0A67B-A723-404B-BA0E-4B47F2C3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2A3D940-5551-4B8A-ACF8-2780E055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1ECA984-7CF5-4A65-8644-3CF4362F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750C67-FE7A-4957-9A7A-68ED40C3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0B913B-613D-4A6F-8300-92C7BC14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C65A-793D-48D9-A90D-089CA926FEAD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3446F8-693F-4D85-AB84-50367ADFC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B73F0B-27D1-454F-8913-0B7C899C2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9E2B922-2DEE-452F-B4CF-DADA0BDBF172}"/>
              </a:ext>
            </a:extLst>
          </p:cNvPr>
          <p:cNvSpPr/>
          <p:nvPr/>
        </p:nvSpPr>
        <p:spPr>
          <a:xfrm>
            <a:off x="2347932" y="846303"/>
            <a:ext cx="80686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 telomere length</a:t>
            </a:r>
            <a:endParaRPr lang="he-IL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CB6B4-CF65-4E5C-9C6E-754D87FC9457}"/>
              </a:ext>
            </a:extLst>
          </p:cNvPr>
          <p:cNvSpPr txBox="1"/>
          <p:nvPr/>
        </p:nvSpPr>
        <p:spPr>
          <a:xfrm>
            <a:off x="3004710" y="2234153"/>
            <a:ext cx="8401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err="1"/>
              <a:t>טלומר</a:t>
            </a:r>
            <a:r>
              <a:rPr lang="he-IL" dirty="0"/>
              <a:t>- הוא אזור הקצה של הכרומוזומים, המכילים את החומר התורשתי שבגרעין התא. </a:t>
            </a:r>
            <a:br>
              <a:rPr lang="en-US" dirty="0"/>
            </a:br>
            <a:r>
              <a:rPr lang="he-IL" dirty="0"/>
              <a:t>לכל כרומוזום שני קצוות ולפיכך - שני </a:t>
            </a:r>
            <a:r>
              <a:rPr lang="he-IL" dirty="0" err="1"/>
              <a:t>טלומרים</a:t>
            </a:r>
            <a:r>
              <a:rPr lang="he-IL" dirty="0"/>
              <a:t>, המיועדים בעיקר להגן עליו.</a:t>
            </a:r>
            <a:br>
              <a:rPr lang="en-US" dirty="0"/>
            </a:br>
            <a:r>
              <a:rPr lang="he-IL" dirty="0"/>
              <a:t>בכל התחלקות של התא, אורך </a:t>
            </a:r>
            <a:r>
              <a:rPr lang="he-IL" dirty="0" err="1"/>
              <a:t>הטלומר</a:t>
            </a:r>
            <a:r>
              <a:rPr lang="he-IL" dirty="0"/>
              <a:t> מתקצר יותר ויותר, לכן שמזדקנים אורך </a:t>
            </a:r>
            <a:r>
              <a:rPr lang="he-IL" dirty="0" err="1"/>
              <a:t>הטלומר</a:t>
            </a:r>
            <a:r>
              <a:rPr lang="he-IL" dirty="0"/>
              <a:t> קצר. </a:t>
            </a:r>
          </a:p>
          <a:p>
            <a:r>
              <a:rPr lang="he-IL" dirty="0"/>
              <a:t>אצל חולי סרטן, אורך </a:t>
            </a:r>
            <a:r>
              <a:rPr lang="he-IL" dirty="0" err="1"/>
              <a:t>הטלומר</a:t>
            </a:r>
            <a:r>
              <a:rPr lang="he-IL" dirty="0"/>
              <a:t> ארוך יותר.</a:t>
            </a:r>
          </a:p>
          <a:p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E809-0518-400A-AD00-9B64C1ED2DBE}"/>
              </a:ext>
            </a:extLst>
          </p:cNvPr>
          <p:cNvSpPr txBox="1"/>
          <p:nvPr/>
        </p:nvSpPr>
        <p:spPr>
          <a:xfrm>
            <a:off x="1253765" y="4015818"/>
            <a:ext cx="9851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/>
              <a:t>מטרת הפרויקט</a:t>
            </a:r>
          </a:p>
          <a:p>
            <a:r>
              <a:rPr lang="he-IL" sz="2800" b="1" dirty="0"/>
              <a:t>לחזות את אורך </a:t>
            </a:r>
            <a:r>
              <a:rPr lang="he-IL" sz="2800" b="1" dirty="0" err="1"/>
              <a:t>הטלומר</a:t>
            </a:r>
            <a:r>
              <a:rPr lang="he-IL" sz="2800" b="1" dirty="0"/>
              <a:t> של מטופלים לפי הגנום והמוטציות בגנים. 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7B30-C5A6-4182-A7BF-A3ED7149B613}"/>
              </a:ext>
            </a:extLst>
          </p:cNvPr>
          <p:cNvSpPr txBox="1"/>
          <p:nvPr/>
        </p:nvSpPr>
        <p:spPr>
          <a:xfrm>
            <a:off x="239489" y="12451"/>
            <a:ext cx="32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ברוך מקרו                   מארי מישל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F715ED-C9D8-49E1-9F42-CB04284AD88A}"/>
              </a:ext>
            </a:extLst>
          </p:cNvPr>
          <p:cNvSpPr txBox="1"/>
          <p:nvPr/>
        </p:nvSpPr>
        <p:spPr>
          <a:xfrm>
            <a:off x="8128104" y="1250639"/>
            <a:ext cx="39476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הפרויקט שלנו מתבסס על המחקר הבא:</a:t>
            </a:r>
            <a:endParaRPr lang="en-US" dirty="0"/>
          </a:p>
          <a:p>
            <a:endParaRPr lang="he-IL" sz="2000" b="1" dirty="0"/>
          </a:p>
          <a:p>
            <a:pPr algn="l"/>
            <a:r>
              <a:rPr lang="en-US" sz="2000" b="1" dirty="0"/>
              <a:t>Systematic analysis of </a:t>
            </a:r>
            <a:r>
              <a:rPr lang="he-IL" sz="2000" b="1" dirty="0"/>
              <a:t>  </a:t>
            </a:r>
          </a:p>
          <a:p>
            <a:pPr algn="l"/>
            <a:r>
              <a:rPr lang="en-US" sz="2000" b="1" dirty="0"/>
              <a:t>telomere length and somatic </a:t>
            </a:r>
            <a:endParaRPr lang="he-IL" sz="2000" b="1" dirty="0"/>
          </a:p>
          <a:p>
            <a:pPr algn="l"/>
            <a:r>
              <a:rPr lang="en-US" sz="2000" b="1" dirty="0"/>
              <a:t>alterations in 31 cancer types</a:t>
            </a:r>
          </a:p>
          <a:p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A40995E-8D25-414A-8C55-0CA3B16D5CC7}"/>
              </a:ext>
            </a:extLst>
          </p:cNvPr>
          <p:cNvSpPr/>
          <p:nvPr/>
        </p:nvSpPr>
        <p:spPr>
          <a:xfrm>
            <a:off x="3310074" y="327310"/>
            <a:ext cx="6495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המחקר לבסיס הפרויקט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D73F990-7DD8-4EE3-B98A-BA30BBC2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" y="1481596"/>
            <a:ext cx="7863212" cy="5206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4C041-FE3F-4D8E-B14E-5F951AAA03BC}"/>
              </a:ext>
            </a:extLst>
          </p:cNvPr>
          <p:cNvSpPr txBox="1"/>
          <p:nvPr/>
        </p:nvSpPr>
        <p:spPr>
          <a:xfrm>
            <a:off x="7977276" y="5420410"/>
            <a:ext cx="380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Scatter plots for age and normal Telomer Length across each normal tissue type</a:t>
            </a:r>
          </a:p>
        </p:txBody>
      </p:sp>
    </p:spTree>
    <p:extLst>
      <p:ext uri="{BB962C8B-B14F-4D97-AF65-F5344CB8AC3E}">
        <p14:creationId xmlns:p14="http://schemas.microsoft.com/office/powerpoint/2010/main" val="6614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F68E052-0915-4B4F-93FC-92C749D13F89}"/>
              </a:ext>
            </a:extLst>
          </p:cNvPr>
          <p:cNvSpPr/>
          <p:nvPr/>
        </p:nvSpPr>
        <p:spPr>
          <a:xfrm>
            <a:off x="1003275" y="261842"/>
            <a:ext cx="9808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 Ontology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annotation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C32A5-5911-4CE3-B290-602616D6D1F6}"/>
              </a:ext>
            </a:extLst>
          </p:cNvPr>
          <p:cNvSpPr txBox="1"/>
          <p:nvPr/>
        </p:nvSpPr>
        <p:spPr>
          <a:xfrm>
            <a:off x="2384981" y="1640262"/>
            <a:ext cx="793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המידע מהפרויקט מכיל מאגר נתונים על הגנים האנושיים. המאגר חוזה את התוצאה של שילוב מוטציות בשני גנים. </a:t>
            </a:r>
          </a:p>
          <a:p>
            <a:r>
              <a:rPr lang="he-IL" dirty="0"/>
              <a:t>בעזרת מאגר זה ניתן לבנות עץ, שכן כל תוצאה היא האב של שתי המוטציות תחתיו.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2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83BCA-E263-408D-8F6E-B03B1DFBE45E}"/>
              </a:ext>
            </a:extLst>
          </p:cNvPr>
          <p:cNvSpPr txBox="1"/>
          <p:nvPr/>
        </p:nvSpPr>
        <p:spPr>
          <a:xfrm>
            <a:off x="1318339" y="2234153"/>
            <a:ext cx="9793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המידע </a:t>
            </a:r>
            <a:r>
              <a:rPr lang="he-IL" dirty="0" err="1"/>
              <a:t>ברשותינו</a:t>
            </a:r>
            <a:r>
              <a:rPr lang="he-IL" dirty="0"/>
              <a:t>:</a:t>
            </a:r>
          </a:p>
          <a:p>
            <a:r>
              <a:rPr lang="he-IL" dirty="0"/>
              <a:t>מידע קליני- מכיל רשימת מטופלים ודגימותיהם, ביחד עם המידע הקליני כמו גיל ומין ואורך </a:t>
            </a:r>
            <a:r>
              <a:rPr lang="he-IL" dirty="0" err="1"/>
              <a:t>הטלומר</a:t>
            </a:r>
            <a:r>
              <a:rPr lang="he-IL" dirty="0"/>
              <a:t> </a:t>
            </a:r>
            <a:r>
              <a:rPr lang="he-IL" dirty="0" err="1"/>
              <a:t>האמיתי</a:t>
            </a:r>
            <a:r>
              <a:rPr lang="he-IL" dirty="0"/>
              <a:t>.</a:t>
            </a:r>
          </a:p>
          <a:p>
            <a:r>
              <a:rPr lang="he-IL" dirty="0"/>
              <a:t>מוטציות – גנים אשר עברו מוטציות אצל מטופלים שונים בדגימות שונות. 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הצלבת המידע הנ"ל עם המידע על המטופלים מהמחקר, ייצרה לנו </a:t>
            </a:r>
            <a:r>
              <a:rPr lang="he-IL" dirty="0" err="1"/>
              <a:t>דאטאבייס</a:t>
            </a:r>
            <a:r>
              <a:rPr lang="he-IL" dirty="0"/>
              <a:t> עם וקטור של הגנים שנדגמו אצל כל מטופל עם ערך 1 אם הגן עבר מוטציה ו-0 אם לא.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5E772EA-D9BC-4801-A52F-8AF18B14B529}"/>
              </a:ext>
            </a:extLst>
          </p:cNvPr>
          <p:cNvSpPr/>
          <p:nvPr/>
        </p:nvSpPr>
        <p:spPr>
          <a:xfrm>
            <a:off x="4221563" y="601208"/>
            <a:ext cx="5049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בניית </a:t>
            </a:r>
            <a:r>
              <a:rPr lang="he-IL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הדאטאבייס</a:t>
            </a:r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832DF-5338-460C-9BFE-7ADA0A2ACC55}"/>
              </a:ext>
            </a:extLst>
          </p:cNvPr>
          <p:cNvSpPr txBox="1"/>
          <p:nvPr/>
        </p:nvSpPr>
        <p:spPr>
          <a:xfrm>
            <a:off x="1423447" y="4835951"/>
            <a:ext cx="968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לבסוף, נבנה את האלגוריתם לפי המידע שנלמד על 80% מהדגימות, בעוד שעל 20% הדגימות הנותרות נבדוק את הנכונות האלגוריתם העתידי.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B59AA88-39BB-445F-9E37-CD60D3ED41E2}"/>
              </a:ext>
            </a:extLst>
          </p:cNvPr>
          <p:cNvSpPr/>
          <p:nvPr/>
        </p:nvSpPr>
        <p:spPr>
          <a:xfrm>
            <a:off x="2913469" y="657768"/>
            <a:ext cx="6421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אלגוריתם ה-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Ontotype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F1437-52BF-4FF2-9C5C-E35A8060BEE4}"/>
              </a:ext>
            </a:extLst>
          </p:cNvPr>
          <p:cNvSpPr txBox="1"/>
          <p:nvPr/>
        </p:nvSpPr>
        <p:spPr>
          <a:xfrm>
            <a:off x="2913469" y="1762813"/>
            <a:ext cx="8399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האלגוריתם בונה גרף שבו העלים הם הגנים והצמתים הפנימיים הם</a:t>
            </a:r>
            <a:r>
              <a:rPr lang="en-US" dirty="0"/>
              <a:t>GO term </a:t>
            </a:r>
            <a:r>
              <a:rPr lang="he-IL" dirty="0"/>
              <a:t>. כל דגימה של פציינט עם וקטור הגנים </a:t>
            </a:r>
            <a:r>
              <a:rPr lang="he-IL" dirty="0" err="1"/>
              <a:t>עידכנה</a:t>
            </a:r>
            <a:r>
              <a:rPr lang="he-IL" dirty="0"/>
              <a:t> את ערכי הצמתים. </a:t>
            </a:r>
          </a:p>
          <a:p>
            <a:endParaRPr lang="he-IL" dirty="0"/>
          </a:p>
          <a:p>
            <a:r>
              <a:rPr lang="he-IL" dirty="0"/>
              <a:t>תת הגרף: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0D089F2-CCEE-452F-88DD-F09A5BFF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2659165"/>
            <a:ext cx="10007600" cy="38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31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231</Words>
  <Application>Microsoft Office PowerPoint</Application>
  <PresentationFormat>מסך רחב</PresentationFormat>
  <Paragraphs>28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Mari</dc:creator>
  <cp:lastModifiedBy>Mari</cp:lastModifiedBy>
  <cp:revision>12</cp:revision>
  <dcterms:created xsi:type="dcterms:W3CDTF">2017-06-13T10:03:42Z</dcterms:created>
  <dcterms:modified xsi:type="dcterms:W3CDTF">2017-06-13T12:05:53Z</dcterms:modified>
</cp:coreProperties>
</file>