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2" r:id="rId8"/>
    <p:sldId id="262" r:id="rId9"/>
    <p:sldId id="263" r:id="rId10"/>
    <p:sldId id="264" r:id="rId11"/>
    <p:sldId id="265" r:id="rId12"/>
    <p:sldId id="267" r:id="rId13"/>
    <p:sldId id="269" r:id="rId14"/>
    <p:sldId id="270" r:id="rId15"/>
    <p:sldId id="271" r:id="rId16"/>
    <p:sldId id="266"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12/11/2019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taarifa.org/" TargetMode="External"/><Relationship Id="rId2" Type="http://schemas.openxmlformats.org/officeDocument/2006/relationships/hyperlink" Target="http://maji.go.tz/" TargetMode="External"/><Relationship Id="rId1" Type="http://schemas.openxmlformats.org/officeDocument/2006/relationships/slideLayout" Target="../slideLayouts/slideLayout7.xml"/><Relationship Id="rId4" Type="http://schemas.openxmlformats.org/officeDocument/2006/relationships/hyperlink" Target="https://www.drivendata.org/competitions/7/pump-it-up-data-mining-the-water-tab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04F7F39-675A-4CC5-BB97-4AC0D367AF70}"/>
              </a:ext>
            </a:extLst>
          </p:cNvPr>
          <p:cNvSpPr>
            <a:spLocks noGrp="1" noChangeArrowheads="1"/>
          </p:cNvSpPr>
          <p:nvPr>
            <p:ph type="ctrTitle"/>
          </p:nvPr>
        </p:nvSpPr>
        <p:spPr bwMode="auto">
          <a:xfrm>
            <a:off x="672251" y="4421934"/>
            <a:ext cx="9643044" cy="8295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4100" b="0" i="0" u="none" strike="noStrike" cap="none" normalizeH="0" baseline="0" dirty="0">
                <a:ln>
                  <a:noFill/>
                </a:ln>
                <a:effectLst/>
                <a:highlight>
                  <a:srgbClr val="000080"/>
                </a:highlight>
                <a:latin typeface="Helvetica" panose="020B0604020202020204" pitchFamily="34" charset="0"/>
                <a:ea typeface="Times New Roman" panose="02020603050405020304" pitchFamily="18" charset="0"/>
                <a:cs typeface="Times New Roman" panose="02020603050405020304" pitchFamily="18" charset="0"/>
              </a:rPr>
              <a:t>Pump it Up: Data Mining the Water Table</a:t>
            </a:r>
            <a:endParaRPr kumimoji="0" lang="en-US" altLang="en-US" sz="4100" b="0" i="0" u="none" strike="noStrike" cap="none" normalizeH="0" baseline="0" dirty="0">
              <a:ln>
                <a:noFill/>
              </a:ln>
              <a:effectLst/>
              <a:highlight>
                <a:srgbClr val="000080"/>
              </a:highlight>
              <a:latin typeface="Arial" panose="020B0604020202020204" pitchFamily="34" charset="0"/>
            </a:endParaRPr>
          </a:p>
        </p:txBody>
      </p:sp>
      <p:sp>
        <p:nvSpPr>
          <p:cNvPr id="3" name="Subtitle 2">
            <a:extLst>
              <a:ext uri="{FF2B5EF4-FFF2-40B4-BE49-F238E27FC236}">
                <a16:creationId xmlns:a16="http://schemas.microsoft.com/office/drawing/2014/main" id="{77559EFA-C6A5-464D-9A4E-B9DFF13C51FF}"/>
              </a:ext>
            </a:extLst>
          </p:cNvPr>
          <p:cNvSpPr>
            <a:spLocks noGrp="1"/>
          </p:cNvSpPr>
          <p:nvPr>
            <p:ph type="subTitle" idx="1"/>
          </p:nvPr>
        </p:nvSpPr>
        <p:spPr>
          <a:xfrm>
            <a:off x="691818" y="5408611"/>
            <a:ext cx="11248391" cy="1256246"/>
          </a:xfrm>
        </p:spPr>
        <p:txBody>
          <a:bodyPr>
            <a:normAutofit fontScale="92500" lnSpcReduction="20000"/>
          </a:bodyPr>
          <a:lstStyle/>
          <a:p>
            <a:r>
              <a:rPr lang="en-US" sz="2200" b="1" dirty="0">
                <a:solidFill>
                  <a:schemeClr val="bg1"/>
                </a:solidFill>
              </a:rPr>
              <a:t>Team members : Naga Santhosh </a:t>
            </a:r>
            <a:r>
              <a:rPr lang="en-US" sz="2200" b="1" dirty="0" err="1">
                <a:solidFill>
                  <a:schemeClr val="bg1"/>
                </a:solidFill>
              </a:rPr>
              <a:t>Adaveni</a:t>
            </a:r>
            <a:r>
              <a:rPr lang="en-US" sz="2200" b="1" dirty="0">
                <a:solidFill>
                  <a:schemeClr val="bg1"/>
                </a:solidFill>
              </a:rPr>
              <a:t> , Brian M </a:t>
            </a:r>
            <a:r>
              <a:rPr lang="en-US" sz="2200" b="1" dirty="0" err="1">
                <a:solidFill>
                  <a:schemeClr val="bg1"/>
                </a:solidFill>
              </a:rPr>
              <a:t>Keafer</a:t>
            </a:r>
            <a:r>
              <a:rPr lang="en-US" sz="2200" b="1" dirty="0">
                <a:solidFill>
                  <a:schemeClr val="bg1"/>
                </a:solidFill>
              </a:rPr>
              <a:t> , </a:t>
            </a:r>
          </a:p>
          <a:p>
            <a:r>
              <a:rPr lang="en-US" sz="2200" b="1" dirty="0">
                <a:solidFill>
                  <a:schemeClr val="bg1"/>
                </a:solidFill>
              </a:rPr>
              <a:t>                              Anand Srinivasan.</a:t>
            </a:r>
          </a:p>
          <a:p>
            <a:r>
              <a:rPr lang="en-US" sz="2200" b="1" dirty="0">
                <a:solidFill>
                  <a:schemeClr val="bg1"/>
                </a:solidFill>
              </a:rPr>
              <a:t>Course                : DSA 5013                              Session : Fall 2019.</a:t>
            </a:r>
          </a:p>
          <a:p>
            <a:endParaRPr lang="en-US" b="1" dirty="0">
              <a:solidFill>
                <a:schemeClr val="bg1"/>
              </a:solidFill>
            </a:endParaRPr>
          </a:p>
        </p:txBody>
      </p:sp>
      <p:grpSp>
        <p:nvGrpSpPr>
          <p:cNvPr id="13" name="Group 12">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Data analysis images">
            <a:extLst>
              <a:ext uri="{FF2B5EF4-FFF2-40B4-BE49-F238E27FC236}">
                <a16:creationId xmlns:a16="http://schemas.microsoft.com/office/drawing/2014/main" id="{FADE88EE-C801-44EA-96DE-C64747AC685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161535" y="995768"/>
            <a:ext cx="4218848" cy="3048102"/>
          </a:xfrm>
          <a:prstGeom prst="rect">
            <a:avLst/>
          </a:prstGeom>
          <a:noFill/>
        </p:spPr>
      </p:pic>
      <p:pic>
        <p:nvPicPr>
          <p:cNvPr id="5" name="Picture 4">
            <a:extLst>
              <a:ext uri="{FF2B5EF4-FFF2-40B4-BE49-F238E27FC236}">
                <a16:creationId xmlns:a16="http://schemas.microsoft.com/office/drawing/2014/main" id="{27DC8F5B-B288-4076-9C87-51B0E3239CF8}"/>
              </a:ext>
            </a:extLst>
          </p:cNvPr>
          <p:cNvPicPr/>
          <p:nvPr/>
        </p:nvPicPr>
        <p:blipFill>
          <a:blip r:embed="rId3"/>
          <a:stretch>
            <a:fillRect/>
          </a:stretch>
        </p:blipFill>
        <p:spPr>
          <a:xfrm>
            <a:off x="5687531" y="995767"/>
            <a:ext cx="4064137" cy="3048103"/>
          </a:xfrm>
          <a:prstGeom prst="rect">
            <a:avLst/>
          </a:prstGeom>
        </p:spPr>
      </p:pic>
    </p:spTree>
    <p:extLst>
      <p:ext uri="{BB962C8B-B14F-4D97-AF65-F5344CB8AC3E}">
        <p14:creationId xmlns:p14="http://schemas.microsoft.com/office/powerpoint/2010/main" val="72328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5770811"/>
          </a:xfrm>
          <a:prstGeom prst="rect">
            <a:avLst/>
          </a:prstGeom>
          <a:noFill/>
        </p:spPr>
        <p:txBody>
          <a:bodyPr wrap="square" rtlCol="0">
            <a:spAutoFit/>
          </a:bodyPr>
          <a:lstStyle/>
          <a:p>
            <a:r>
              <a:rPr lang="en-US" sz="3600" b="1" u="sng" dirty="0"/>
              <a:t>Data evaluation:</a:t>
            </a:r>
          </a:p>
          <a:p>
            <a:endParaRPr lang="en-US" dirty="0"/>
          </a:p>
          <a:p>
            <a:pPr marL="285750" indent="-285750">
              <a:lnSpc>
                <a:spcPct val="150000"/>
              </a:lnSpc>
              <a:buFont typeface="Wingdings" panose="05000000000000000000" pitchFamily="2" charset="2"/>
              <a:buChar char="v"/>
            </a:pPr>
            <a:r>
              <a:rPr lang="en-US" dirty="0"/>
              <a:t>Variable names were reviewed replace '_' with '.' in the column names. </a:t>
            </a:r>
          </a:p>
          <a:p>
            <a:pPr marL="285750" indent="-285750">
              <a:lnSpc>
                <a:spcPct val="150000"/>
              </a:lnSpc>
              <a:buFont typeface="Wingdings" panose="05000000000000000000" pitchFamily="2" charset="2"/>
              <a:buChar char="v"/>
            </a:pPr>
            <a:r>
              <a:rPr lang="en-US" dirty="0"/>
              <a:t>Reviewed all the variables to identify and eliminate sparse variables, variables with zero variance, identify duplicated variables and group it to single variable.</a:t>
            </a:r>
          </a:p>
          <a:p>
            <a:pPr marL="285750" indent="-285750">
              <a:lnSpc>
                <a:spcPct val="150000"/>
              </a:lnSpc>
              <a:buFont typeface="Wingdings" panose="05000000000000000000" pitchFamily="2" charset="2"/>
              <a:buChar char="v"/>
            </a:pPr>
            <a:r>
              <a:rPr lang="en-US" dirty="0"/>
              <a:t>Data missingness was found out, missing values imputed as NAVL.</a:t>
            </a:r>
          </a:p>
          <a:p>
            <a:pPr marL="285750" indent="-285750">
              <a:lnSpc>
                <a:spcPct val="150000"/>
              </a:lnSpc>
              <a:buFont typeface="Wingdings" panose="05000000000000000000" pitchFamily="2" charset="2"/>
              <a:buChar char="v"/>
            </a:pPr>
            <a:r>
              <a:rPr lang="en-US" dirty="0"/>
              <a:t>“</a:t>
            </a:r>
            <a:r>
              <a:rPr lang="en-US" dirty="0" err="1"/>
              <a:t>forcats</a:t>
            </a:r>
            <a:r>
              <a:rPr lang="en-US" dirty="0"/>
              <a:t>” was used to lump many variables(Ex) wpt_name-20 levels, population-10 levels   </a:t>
            </a:r>
            <a:r>
              <a:rPr lang="en-US" dirty="0" err="1"/>
              <a:t>gps_height</a:t>
            </a:r>
            <a:r>
              <a:rPr lang="en-US" dirty="0"/>
              <a:t>-steps of 300.</a:t>
            </a:r>
          </a:p>
          <a:p>
            <a:pPr marL="285750" indent="-285750">
              <a:lnSpc>
                <a:spcPct val="150000"/>
              </a:lnSpc>
              <a:buFont typeface="Wingdings" panose="05000000000000000000" pitchFamily="2" charset="2"/>
              <a:buChar char="v"/>
            </a:pPr>
            <a:r>
              <a:rPr lang="en-US" dirty="0"/>
              <a:t>Variables with similar information were identified and a single variable from these selected.</a:t>
            </a:r>
          </a:p>
          <a:p>
            <a:pPr marL="285750" indent="-285750">
              <a:lnSpc>
                <a:spcPct val="150000"/>
              </a:lnSpc>
              <a:buFont typeface="Wingdings" panose="05000000000000000000" pitchFamily="2" charset="2"/>
              <a:buChar char="v"/>
            </a:pPr>
            <a:r>
              <a:rPr lang="en-US" dirty="0"/>
              <a:t>The training set was sampled in such a way that it had equal representation of the all the possible factor values. (i.e. 4000 records from each factor).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1306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6186309"/>
          </a:xfrm>
          <a:prstGeom prst="rect">
            <a:avLst/>
          </a:prstGeom>
          <a:noFill/>
        </p:spPr>
        <p:txBody>
          <a:bodyPr wrap="square" rtlCol="0">
            <a:spAutoFit/>
          </a:bodyPr>
          <a:lstStyle/>
          <a:p>
            <a:r>
              <a:rPr lang="en-US" sz="3600" b="1" u="sng" dirty="0"/>
              <a:t>Modeling:</a:t>
            </a:r>
          </a:p>
          <a:p>
            <a:endParaRPr lang="en-US" dirty="0"/>
          </a:p>
          <a:p>
            <a:pPr marL="285750" indent="-285750">
              <a:buFont typeface="Wingdings" panose="05000000000000000000" pitchFamily="2" charset="2"/>
              <a:buChar char="v"/>
            </a:pPr>
            <a:r>
              <a:rPr lang="en-US" dirty="0"/>
              <a:t>“</a:t>
            </a:r>
            <a:r>
              <a:rPr lang="en-US" dirty="0" err="1"/>
              <a:t>Bayesglm</a:t>
            </a:r>
            <a:r>
              <a:rPr lang="en-US" dirty="0"/>
              <a:t>” model was used to understand the predictor significance, then identify the right set of predictors. Predictors with low </a:t>
            </a:r>
            <a:r>
              <a:rPr lang="en-US" dirty="0" err="1"/>
              <a:t>Pr</a:t>
            </a:r>
            <a:r>
              <a:rPr lang="en-US" dirty="0"/>
              <a:t> were selected as predictors to proceed further.</a:t>
            </a:r>
          </a:p>
          <a:p>
            <a:endParaRPr lang="en-US" dirty="0"/>
          </a:p>
          <a:p>
            <a:pPr marL="285750" indent="-285750">
              <a:buFont typeface="Wingdings" panose="05000000000000000000" pitchFamily="2" charset="2"/>
              <a:buChar char="v"/>
            </a:pPr>
            <a:r>
              <a:rPr lang="en-US" dirty="0"/>
              <a:t>The final set of predictors were </a:t>
            </a:r>
          </a:p>
          <a:p>
            <a:r>
              <a:rPr lang="en-US" dirty="0" err="1"/>
              <a:t>amount_tsh</a:t>
            </a:r>
            <a:r>
              <a:rPr lang="en-US" dirty="0"/>
              <a:t>, </a:t>
            </a:r>
            <a:r>
              <a:rPr lang="en-US" dirty="0" err="1"/>
              <a:t>gps_height</a:t>
            </a:r>
            <a:r>
              <a:rPr lang="en-US" dirty="0"/>
              <a:t>, longitude, latitude, basin, population, </a:t>
            </a:r>
            <a:r>
              <a:rPr lang="en-US" dirty="0" err="1"/>
              <a:t>construction_year</a:t>
            </a:r>
            <a:r>
              <a:rPr lang="en-US" dirty="0"/>
              <a:t>, </a:t>
            </a:r>
            <a:r>
              <a:rPr lang="en-US" dirty="0" err="1"/>
              <a:t>extraction_type_class</a:t>
            </a:r>
            <a:r>
              <a:rPr lang="en-US" dirty="0"/>
              <a:t>, </a:t>
            </a:r>
            <a:r>
              <a:rPr lang="en-US" dirty="0" err="1"/>
              <a:t>management_group</a:t>
            </a:r>
            <a:r>
              <a:rPr lang="en-US" dirty="0"/>
              <a:t>, </a:t>
            </a:r>
            <a:r>
              <a:rPr lang="en-US" dirty="0" err="1"/>
              <a:t>payment_type</a:t>
            </a:r>
            <a:r>
              <a:rPr lang="en-US" dirty="0"/>
              <a:t>, </a:t>
            </a:r>
            <a:r>
              <a:rPr lang="en-US" dirty="0" err="1"/>
              <a:t>quality_group</a:t>
            </a:r>
            <a:r>
              <a:rPr lang="en-US" dirty="0"/>
              <a:t>, </a:t>
            </a:r>
            <a:r>
              <a:rPr lang="en-US" dirty="0" err="1"/>
              <a:t>quantity_group</a:t>
            </a:r>
            <a:r>
              <a:rPr lang="en-US" dirty="0"/>
              <a:t>, </a:t>
            </a:r>
            <a:r>
              <a:rPr lang="en-US" dirty="0" err="1"/>
              <a:t>source_class</a:t>
            </a:r>
            <a:r>
              <a:rPr lang="en-US" dirty="0"/>
              <a:t>, and </a:t>
            </a:r>
            <a:r>
              <a:rPr lang="en-US" dirty="0" err="1"/>
              <a:t>waterpoint_type_group</a:t>
            </a:r>
            <a:r>
              <a:rPr lang="en-US" dirty="0"/>
              <a:t>.</a:t>
            </a:r>
          </a:p>
          <a:p>
            <a:endParaRPr lang="en-US" dirty="0"/>
          </a:p>
          <a:p>
            <a:pPr marL="285750" indent="-285750">
              <a:buFont typeface="Wingdings" panose="05000000000000000000" pitchFamily="2" charset="2"/>
              <a:buChar char="v"/>
            </a:pPr>
            <a:r>
              <a:rPr lang="en-US" dirty="0"/>
              <a:t>Naïve Bayes, SVM, MARS and random forest models were trained to predict status group as either functional, non functional, or functional needs repair. </a:t>
            </a:r>
          </a:p>
          <a:p>
            <a:pPr marL="285750" indent="-285750">
              <a:buFont typeface="Wingdings" panose="05000000000000000000" pitchFamily="2" charset="2"/>
              <a:buChar char="v"/>
            </a:pPr>
            <a:r>
              <a:rPr lang="en-US" dirty="0"/>
              <a:t>Multiple iterations were done to tune hyperparameters and identify important variables within the most accurate models. </a:t>
            </a:r>
          </a:p>
          <a:p>
            <a:pPr marL="285750" indent="-285750">
              <a:buFont typeface="Wingdings" panose="05000000000000000000" pitchFamily="2" charset="2"/>
              <a:buChar char="v"/>
            </a:pPr>
            <a:r>
              <a:rPr lang="en-US" dirty="0"/>
              <a:t>A 70% sample was used to train the data, while 30% was used to test and validate the results</a:t>
            </a:r>
          </a:p>
          <a:p>
            <a:pPr marL="285750" indent="-285750">
              <a:buFont typeface="Wingdings" panose="05000000000000000000" pitchFamily="2" charset="2"/>
              <a:buChar char="v"/>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968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312117" cy="2308324"/>
          </a:xfrm>
          <a:prstGeom prst="rect">
            <a:avLst/>
          </a:prstGeom>
          <a:noFill/>
        </p:spPr>
        <p:txBody>
          <a:bodyPr wrap="square" rtlCol="0">
            <a:spAutoFit/>
          </a:bodyPr>
          <a:lstStyle/>
          <a:p>
            <a:r>
              <a:rPr lang="en-US" sz="3600" b="1" u="sng" dirty="0"/>
              <a:t>Summary of Results:</a:t>
            </a:r>
          </a:p>
          <a:p>
            <a:endParaRPr lang="en-US" dirty="0"/>
          </a:p>
          <a:p>
            <a:r>
              <a:rPr lang="en-US" dirty="0"/>
              <a:t>The random forest model proved to provide the most accurate measurement of accuracy. This is due to it’s increased complexity and unique way of dealing with predictors with multiple factor levels.  </a:t>
            </a:r>
          </a:p>
          <a:p>
            <a:endParaRPr lang="en-US" dirty="0"/>
          </a:p>
          <a:p>
            <a:endParaRPr lang="en-US" dirty="0"/>
          </a:p>
        </p:txBody>
      </p:sp>
      <p:graphicFrame>
        <p:nvGraphicFramePr>
          <p:cNvPr id="3" name="Table 2">
            <a:extLst>
              <a:ext uri="{FF2B5EF4-FFF2-40B4-BE49-F238E27FC236}">
                <a16:creationId xmlns:a16="http://schemas.microsoft.com/office/drawing/2014/main" id="{01201A6E-9A89-4C8A-A021-266C6FD15514}"/>
              </a:ext>
            </a:extLst>
          </p:cNvPr>
          <p:cNvGraphicFramePr>
            <a:graphicFrameLocks noGrp="1"/>
          </p:cNvGraphicFramePr>
          <p:nvPr>
            <p:extLst>
              <p:ext uri="{D42A27DB-BD31-4B8C-83A1-F6EECF244321}">
                <p14:modId xmlns:p14="http://schemas.microsoft.com/office/powerpoint/2010/main" val="3038467402"/>
              </p:ext>
            </p:extLst>
          </p:nvPr>
        </p:nvGraphicFramePr>
        <p:xfrm>
          <a:off x="468758" y="2234487"/>
          <a:ext cx="9833113" cy="4267198"/>
        </p:xfrm>
        <a:graphic>
          <a:graphicData uri="http://schemas.openxmlformats.org/drawingml/2006/table">
            <a:tbl>
              <a:tblPr firstRow="1" firstCol="1" bandRow="1">
                <a:tableStyleId>{5C22544A-7EE6-4342-B048-85BDC9FD1C3A}</a:tableStyleId>
              </a:tblPr>
              <a:tblGrid>
                <a:gridCol w="1616765">
                  <a:extLst>
                    <a:ext uri="{9D8B030D-6E8A-4147-A177-3AD203B41FA5}">
                      <a16:colId xmlns:a16="http://schemas.microsoft.com/office/drawing/2014/main" val="3971942459"/>
                    </a:ext>
                  </a:extLst>
                </a:gridCol>
                <a:gridCol w="1325217">
                  <a:extLst>
                    <a:ext uri="{9D8B030D-6E8A-4147-A177-3AD203B41FA5}">
                      <a16:colId xmlns:a16="http://schemas.microsoft.com/office/drawing/2014/main" val="2164497660"/>
                    </a:ext>
                  </a:extLst>
                </a:gridCol>
                <a:gridCol w="1391479">
                  <a:extLst>
                    <a:ext uri="{9D8B030D-6E8A-4147-A177-3AD203B41FA5}">
                      <a16:colId xmlns:a16="http://schemas.microsoft.com/office/drawing/2014/main" val="2012026401"/>
                    </a:ext>
                  </a:extLst>
                </a:gridCol>
                <a:gridCol w="1517070">
                  <a:extLst>
                    <a:ext uri="{9D8B030D-6E8A-4147-A177-3AD203B41FA5}">
                      <a16:colId xmlns:a16="http://schemas.microsoft.com/office/drawing/2014/main" val="766236986"/>
                    </a:ext>
                  </a:extLst>
                </a:gridCol>
                <a:gridCol w="1349454">
                  <a:extLst>
                    <a:ext uri="{9D8B030D-6E8A-4147-A177-3AD203B41FA5}">
                      <a16:colId xmlns:a16="http://schemas.microsoft.com/office/drawing/2014/main" val="3034239851"/>
                    </a:ext>
                  </a:extLst>
                </a:gridCol>
                <a:gridCol w="1362029">
                  <a:extLst>
                    <a:ext uri="{9D8B030D-6E8A-4147-A177-3AD203B41FA5}">
                      <a16:colId xmlns:a16="http://schemas.microsoft.com/office/drawing/2014/main" val="1583994149"/>
                    </a:ext>
                  </a:extLst>
                </a:gridCol>
                <a:gridCol w="1271099">
                  <a:extLst>
                    <a:ext uri="{9D8B030D-6E8A-4147-A177-3AD203B41FA5}">
                      <a16:colId xmlns:a16="http://schemas.microsoft.com/office/drawing/2014/main" val="481011485"/>
                    </a:ext>
                  </a:extLst>
                </a:gridCol>
              </a:tblGrid>
              <a:tr h="464237">
                <a:tc rowSpan="2">
                  <a:txBody>
                    <a:bodyPr/>
                    <a:lstStyle/>
                    <a:p>
                      <a:pPr marL="0" marR="0" algn="ctr">
                        <a:lnSpc>
                          <a:spcPct val="107000"/>
                        </a:lnSpc>
                        <a:spcBef>
                          <a:spcPts val="0"/>
                        </a:spcBef>
                        <a:spcAft>
                          <a:spcPts val="0"/>
                        </a:spcAft>
                      </a:pPr>
                      <a:r>
                        <a:rPr lang="en-US" sz="1400" dirty="0">
                          <a:effectLst/>
                        </a:rPr>
                        <a:t>Model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400">
                          <a:effectLst/>
                        </a:rPr>
                        <a:t>Method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400">
                          <a:effectLst/>
                        </a:rPr>
                        <a:t>Package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400">
                          <a:effectLst/>
                        </a:rPr>
                        <a:t>Hyperparameter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1400">
                          <a:effectLst/>
                        </a:rPr>
                        <a:t>selection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400" dirty="0">
                          <a:effectLst/>
                        </a:rPr>
                        <a:t>CV performance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61574886"/>
                  </a:ext>
                </a:extLst>
              </a:tr>
              <a:tr h="52408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400" b="1" dirty="0">
                          <a:effectLst/>
                        </a:rPr>
                        <a:t>Accuracy</a:t>
                      </a:r>
                      <a:endParaRPr lang="en-US" sz="1400" b="1" dirty="0">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b="1" dirty="0">
                          <a:effectLst/>
                        </a:rPr>
                        <a:t>Kappa</a:t>
                      </a:r>
                      <a:endParaRPr lang="en-US" sz="1400" b="1" dirty="0">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192451856"/>
                  </a:ext>
                </a:extLst>
              </a:tr>
              <a:tr h="725665">
                <a:tc>
                  <a:txBody>
                    <a:bodyPr/>
                    <a:lstStyle/>
                    <a:p>
                      <a:pPr marL="0" marR="0">
                        <a:lnSpc>
                          <a:spcPct val="107000"/>
                        </a:lnSpc>
                        <a:spcBef>
                          <a:spcPts val="0"/>
                        </a:spcBef>
                        <a:spcAft>
                          <a:spcPts val="0"/>
                        </a:spcAft>
                      </a:pPr>
                      <a:r>
                        <a:rPr lang="en-US" sz="1400">
                          <a:effectLst/>
                        </a:rPr>
                        <a:t>Penalised logreg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glm</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rPr>
                        <a:t>nnet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NA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NA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0.5046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0.2290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8882699"/>
                  </a:ext>
                </a:extLst>
              </a:tr>
              <a:tr h="725809">
                <a:tc>
                  <a:txBody>
                    <a:bodyPr/>
                    <a:lstStyle/>
                    <a:p>
                      <a:pPr marL="0" marR="0">
                        <a:lnSpc>
                          <a:spcPct val="107000"/>
                        </a:lnSpc>
                        <a:spcBef>
                          <a:spcPts val="0"/>
                        </a:spcBef>
                        <a:spcAft>
                          <a:spcPts val="0"/>
                        </a:spcAft>
                      </a:pPr>
                      <a:r>
                        <a:rPr lang="en-US" sz="1400">
                          <a:effectLst/>
                        </a:rPr>
                        <a:t>Naïve bayers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naive_bayes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naivebayes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NA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NA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0.5182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0.2840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9319739"/>
                  </a:ext>
                </a:extLst>
              </a:tr>
              <a:tr h="1101595">
                <a:tc>
                  <a:txBody>
                    <a:bodyPr/>
                    <a:lstStyle/>
                    <a:p>
                      <a:pPr marL="0" marR="0">
                        <a:lnSpc>
                          <a:spcPct val="107000"/>
                        </a:lnSpc>
                        <a:spcBef>
                          <a:spcPts val="0"/>
                        </a:spcBef>
                        <a:spcAft>
                          <a:spcPts val="0"/>
                        </a:spcAft>
                      </a:pPr>
                      <a:r>
                        <a:rPr lang="en-US" sz="1400">
                          <a:effectLst/>
                        </a:rPr>
                        <a:t>Support vector machines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SVM</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e1071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NA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NA</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0.6234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0.3894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3660833"/>
                  </a:ext>
                </a:extLst>
              </a:tr>
              <a:tr h="725809">
                <a:tc>
                  <a:txBody>
                    <a:bodyPr/>
                    <a:lstStyle/>
                    <a:p>
                      <a:pPr marL="0" marR="0">
                        <a:lnSpc>
                          <a:spcPct val="107000"/>
                        </a:lnSpc>
                        <a:spcBef>
                          <a:spcPts val="0"/>
                        </a:spcBef>
                        <a:spcAft>
                          <a:spcPts val="0"/>
                        </a:spcAft>
                      </a:pPr>
                      <a:r>
                        <a:rPr lang="en-US" sz="1400">
                          <a:effectLst/>
                        </a:rPr>
                        <a:t>Random forest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rf</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randomForest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mtry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tc>
                <a:tc>
                  <a:txBody>
                    <a:bodyPr/>
                    <a:lstStyle/>
                    <a:p>
                      <a:pPr marL="0" marR="0" algn="ctr">
                        <a:lnSpc>
                          <a:spcPct val="107000"/>
                        </a:lnSpc>
                        <a:spcBef>
                          <a:spcPts val="0"/>
                        </a:spcBef>
                        <a:spcAft>
                          <a:spcPts val="0"/>
                        </a:spcAft>
                      </a:pPr>
                      <a:r>
                        <a:rPr lang="en-US" sz="1400" dirty="0">
                          <a:effectLst/>
                        </a:rPr>
                        <a:t>0.7981</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0.5956</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5024488"/>
                  </a:ext>
                </a:extLst>
              </a:tr>
            </a:tbl>
          </a:graphicData>
        </a:graphic>
      </p:graphicFrame>
    </p:spTree>
    <p:extLst>
      <p:ext uri="{BB962C8B-B14F-4D97-AF65-F5344CB8AC3E}">
        <p14:creationId xmlns:p14="http://schemas.microsoft.com/office/powerpoint/2010/main" val="272696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923330"/>
          </a:xfrm>
          <a:prstGeom prst="rect">
            <a:avLst/>
          </a:prstGeom>
          <a:noFill/>
        </p:spPr>
        <p:txBody>
          <a:bodyPr wrap="square" rtlCol="0">
            <a:spAutoFit/>
          </a:bodyPr>
          <a:lstStyle/>
          <a:p>
            <a:r>
              <a:rPr lang="en-US" sz="3600" b="1" u="sng" dirty="0"/>
              <a:t>Random Forest Model Validation:</a:t>
            </a:r>
          </a:p>
          <a:p>
            <a:endParaRPr lang="en-US" dirty="0"/>
          </a:p>
        </p:txBody>
      </p:sp>
      <p:pic>
        <p:nvPicPr>
          <p:cNvPr id="4" name="Picture 3">
            <a:extLst>
              <a:ext uri="{FF2B5EF4-FFF2-40B4-BE49-F238E27FC236}">
                <a16:creationId xmlns:a16="http://schemas.microsoft.com/office/drawing/2014/main" id="{830FD9F1-2F13-4630-8D7F-0EAF49A25CB8}"/>
              </a:ext>
            </a:extLst>
          </p:cNvPr>
          <p:cNvPicPr>
            <a:picLocks noChangeAspect="1"/>
          </p:cNvPicPr>
          <p:nvPr/>
        </p:nvPicPr>
        <p:blipFill>
          <a:blip r:embed="rId2"/>
          <a:stretch>
            <a:fillRect/>
          </a:stretch>
        </p:blipFill>
        <p:spPr>
          <a:xfrm>
            <a:off x="6096000" y="1645109"/>
            <a:ext cx="5635507" cy="4326788"/>
          </a:xfrm>
          <a:prstGeom prst="rect">
            <a:avLst/>
          </a:prstGeom>
        </p:spPr>
      </p:pic>
      <p:sp>
        <p:nvSpPr>
          <p:cNvPr id="6" name="TextBox 5">
            <a:extLst>
              <a:ext uri="{FF2B5EF4-FFF2-40B4-BE49-F238E27FC236}">
                <a16:creationId xmlns:a16="http://schemas.microsoft.com/office/drawing/2014/main" id="{070E89B1-613B-4630-AB26-509235EF80C1}"/>
              </a:ext>
            </a:extLst>
          </p:cNvPr>
          <p:cNvSpPr txBox="1"/>
          <p:nvPr/>
        </p:nvSpPr>
        <p:spPr>
          <a:xfrm>
            <a:off x="106326" y="1084521"/>
            <a:ext cx="5635507" cy="5078313"/>
          </a:xfrm>
          <a:prstGeom prst="rect">
            <a:avLst/>
          </a:prstGeom>
          <a:noFill/>
        </p:spPr>
        <p:txBody>
          <a:bodyPr wrap="square" rtlCol="0">
            <a:spAutoFit/>
          </a:bodyPr>
          <a:lstStyle/>
          <a:p>
            <a:pPr marL="285750" indent="-285750">
              <a:buFont typeface="Wingdings" panose="05000000000000000000" pitchFamily="2" charset="2"/>
              <a:buChar char="v"/>
            </a:pPr>
            <a:r>
              <a:rPr lang="en-US" dirty="0"/>
              <a:t>The results of random forest modeling is displayed to the right, it includes the confusion matrix and other metrics</a:t>
            </a:r>
          </a:p>
          <a:p>
            <a:pPr marL="285750" indent="-285750">
              <a:buFont typeface="Wingdings" panose="05000000000000000000" pitchFamily="2" charset="2"/>
              <a:buChar char="v"/>
            </a:pPr>
            <a:r>
              <a:rPr lang="en-US" dirty="0"/>
              <a:t>79.06% accuracy is quite good, especially compared to the 54.19% No Information Rate. This represents a nearly 25% increase in correct classification as compared to only knowing the distribution of the dataset</a:t>
            </a:r>
          </a:p>
          <a:p>
            <a:pPr marL="285750" indent="-285750">
              <a:buFont typeface="Wingdings" panose="05000000000000000000" pitchFamily="2" charset="2"/>
              <a:buChar char="v"/>
            </a:pPr>
            <a:r>
              <a:rPr lang="en-US" dirty="0"/>
              <a:t>The kappa value at 59.56%, which is observed value with expected random chance, is well over 50%</a:t>
            </a:r>
          </a:p>
          <a:p>
            <a:pPr marL="285750" indent="-285750">
              <a:buFont typeface="Wingdings" panose="05000000000000000000" pitchFamily="2" charset="2"/>
              <a:buChar char="v"/>
            </a:pPr>
            <a:r>
              <a:rPr lang="en-US" dirty="0"/>
              <a:t>However….the sensitivity, detection prevalence, and balanced accuracy of the class “repair” and to a lesser extent “non functional is lacking”</a:t>
            </a:r>
          </a:p>
          <a:p>
            <a:pPr marL="285750" indent="-285750">
              <a:buFont typeface="Wingdings" panose="05000000000000000000" pitchFamily="2" charset="2"/>
              <a:buChar char="v"/>
            </a:pPr>
            <a:r>
              <a:rPr lang="en-US" dirty="0"/>
              <a:t>These classes are more prevalent in identifying so that they can be fixed, they need to be more represented in initial model training.</a:t>
            </a:r>
          </a:p>
        </p:txBody>
      </p:sp>
    </p:spTree>
    <p:extLst>
      <p:ext uri="{BB962C8B-B14F-4D97-AF65-F5344CB8AC3E}">
        <p14:creationId xmlns:p14="http://schemas.microsoft.com/office/powerpoint/2010/main" val="55922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923330"/>
          </a:xfrm>
          <a:prstGeom prst="rect">
            <a:avLst/>
          </a:prstGeom>
          <a:noFill/>
        </p:spPr>
        <p:txBody>
          <a:bodyPr wrap="square" rtlCol="0">
            <a:spAutoFit/>
          </a:bodyPr>
          <a:lstStyle/>
          <a:p>
            <a:r>
              <a:rPr lang="en-US" sz="3600" b="1" u="sng" dirty="0"/>
              <a:t>Random Forest Model Selected Sample Validation:</a:t>
            </a:r>
          </a:p>
          <a:p>
            <a:endParaRPr lang="en-US" dirty="0"/>
          </a:p>
        </p:txBody>
      </p:sp>
      <p:sp>
        <p:nvSpPr>
          <p:cNvPr id="6" name="TextBox 5">
            <a:extLst>
              <a:ext uri="{FF2B5EF4-FFF2-40B4-BE49-F238E27FC236}">
                <a16:creationId xmlns:a16="http://schemas.microsoft.com/office/drawing/2014/main" id="{070E89B1-613B-4630-AB26-509235EF80C1}"/>
              </a:ext>
            </a:extLst>
          </p:cNvPr>
          <p:cNvSpPr txBox="1"/>
          <p:nvPr/>
        </p:nvSpPr>
        <p:spPr>
          <a:xfrm>
            <a:off x="106326" y="1084521"/>
            <a:ext cx="5635507" cy="5632311"/>
          </a:xfrm>
          <a:prstGeom prst="rect">
            <a:avLst/>
          </a:prstGeom>
          <a:noFill/>
        </p:spPr>
        <p:txBody>
          <a:bodyPr wrap="square" rtlCol="0">
            <a:spAutoFit/>
          </a:bodyPr>
          <a:lstStyle/>
          <a:p>
            <a:pPr marL="285750" indent="-285750">
              <a:buFont typeface="Wingdings" panose="05000000000000000000" pitchFamily="2" charset="2"/>
              <a:buChar char="v"/>
            </a:pPr>
            <a:r>
              <a:rPr lang="en-US" dirty="0"/>
              <a:t>The results of the same random forest model applied to a selected sample, containing 4000 instances of each status group is seen to the right. </a:t>
            </a:r>
          </a:p>
          <a:p>
            <a:pPr marL="285750" indent="-285750">
              <a:buFont typeface="Wingdings" panose="05000000000000000000" pitchFamily="2" charset="2"/>
              <a:buChar char="v"/>
            </a:pPr>
            <a:r>
              <a:rPr lang="en-US" dirty="0"/>
              <a:t>The  overall accuracy has been compromised by about 8% </a:t>
            </a:r>
          </a:p>
          <a:p>
            <a:pPr marL="285750" indent="-285750">
              <a:buFont typeface="Wingdings" panose="05000000000000000000" pitchFamily="2" charset="2"/>
              <a:buChar char="v"/>
            </a:pPr>
            <a:r>
              <a:rPr lang="en-US" dirty="0"/>
              <a:t>However, the kappa metric has decreased only slightly</a:t>
            </a:r>
          </a:p>
          <a:p>
            <a:pPr marL="285750" indent="-285750">
              <a:buFont typeface="Wingdings" panose="05000000000000000000" pitchFamily="2" charset="2"/>
              <a:buChar char="v"/>
            </a:pPr>
            <a:r>
              <a:rPr lang="en-US" dirty="0"/>
              <a:t>Most significantly, the additional metrics including sensitivity, specificity, and balanced accuracy as applied to ‘non function” and “repair” classes has increased at a drastic rate.  </a:t>
            </a:r>
          </a:p>
          <a:p>
            <a:pPr marL="285750" indent="-285750">
              <a:buFont typeface="Wingdings" panose="05000000000000000000" pitchFamily="2" charset="2"/>
              <a:buChar char="v"/>
            </a:pPr>
            <a:r>
              <a:rPr lang="en-US" dirty="0"/>
              <a:t>It is important these classes are identified as compared to the more populous “functional’ class because these classes have a call to action associated with them.</a:t>
            </a:r>
          </a:p>
          <a:p>
            <a:pPr marL="285750" indent="-285750">
              <a:buFont typeface="Wingdings" panose="05000000000000000000" pitchFamily="2" charset="2"/>
              <a:buChar char="v"/>
            </a:pPr>
            <a:r>
              <a:rPr lang="en-US" dirty="0"/>
              <a:t>Repair or non function means maintenance or total reconstruction is needed. The source is currently without water or will soon be.</a:t>
            </a:r>
          </a:p>
        </p:txBody>
      </p:sp>
      <p:pic>
        <p:nvPicPr>
          <p:cNvPr id="5" name="Picture 4">
            <a:extLst>
              <a:ext uri="{FF2B5EF4-FFF2-40B4-BE49-F238E27FC236}">
                <a16:creationId xmlns:a16="http://schemas.microsoft.com/office/drawing/2014/main" id="{31945D6A-BD5E-4598-B817-DC7BDB94DD90}"/>
              </a:ext>
            </a:extLst>
          </p:cNvPr>
          <p:cNvPicPr>
            <a:picLocks noChangeAspect="1"/>
          </p:cNvPicPr>
          <p:nvPr/>
        </p:nvPicPr>
        <p:blipFill>
          <a:blip r:embed="rId2"/>
          <a:stretch>
            <a:fillRect/>
          </a:stretch>
        </p:blipFill>
        <p:spPr>
          <a:xfrm>
            <a:off x="6577490" y="1084521"/>
            <a:ext cx="4572729" cy="5184652"/>
          </a:xfrm>
          <a:prstGeom prst="rect">
            <a:avLst/>
          </a:prstGeom>
        </p:spPr>
      </p:pic>
    </p:spTree>
    <p:extLst>
      <p:ext uri="{BB962C8B-B14F-4D97-AF65-F5344CB8AC3E}">
        <p14:creationId xmlns:p14="http://schemas.microsoft.com/office/powerpoint/2010/main" val="89501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923330"/>
          </a:xfrm>
          <a:prstGeom prst="rect">
            <a:avLst/>
          </a:prstGeom>
          <a:noFill/>
        </p:spPr>
        <p:txBody>
          <a:bodyPr wrap="square" rtlCol="0">
            <a:spAutoFit/>
          </a:bodyPr>
          <a:lstStyle/>
          <a:p>
            <a:r>
              <a:rPr lang="en-US" sz="3600" b="1" u="sng" dirty="0"/>
              <a:t>Variable Importance:</a:t>
            </a:r>
          </a:p>
          <a:p>
            <a:endParaRPr lang="en-US" dirty="0"/>
          </a:p>
        </p:txBody>
      </p:sp>
      <p:sp>
        <p:nvSpPr>
          <p:cNvPr id="6" name="TextBox 5">
            <a:extLst>
              <a:ext uri="{FF2B5EF4-FFF2-40B4-BE49-F238E27FC236}">
                <a16:creationId xmlns:a16="http://schemas.microsoft.com/office/drawing/2014/main" id="{070E89B1-613B-4630-AB26-509235EF80C1}"/>
              </a:ext>
            </a:extLst>
          </p:cNvPr>
          <p:cNvSpPr txBox="1"/>
          <p:nvPr/>
        </p:nvSpPr>
        <p:spPr>
          <a:xfrm>
            <a:off x="106326" y="1084522"/>
            <a:ext cx="11992909" cy="5078313"/>
          </a:xfrm>
          <a:prstGeom prst="rect">
            <a:avLst/>
          </a:prstGeom>
          <a:noFill/>
        </p:spPr>
        <p:txBody>
          <a:bodyPr wrap="square" rtlCol="0">
            <a:spAutoFit/>
          </a:bodyPr>
          <a:lstStyle/>
          <a:p>
            <a:pPr marL="285750" indent="-285750">
              <a:buFont typeface="Wingdings" panose="05000000000000000000" pitchFamily="2" charset="2"/>
              <a:buChar char="v"/>
            </a:pPr>
            <a:r>
              <a:rPr lang="en-US" dirty="0"/>
              <a:t>Geographic location (latitude and longitude) was of increasing importance in all models. The exact measurement of point in area allowed models to pinpoint, rather than be “hand-cuffed” by factor levels.</a:t>
            </a:r>
          </a:p>
          <a:p>
            <a:pPr marL="285750" indent="-285750">
              <a:buFont typeface="Wingdings" panose="05000000000000000000" pitchFamily="2" charset="2"/>
              <a:buChar char="v"/>
            </a:pPr>
            <a:r>
              <a:rPr lang="en-US" dirty="0"/>
              <a:t>Construction Year, specifically after 1960 was a leading indicator of functional water points. It would be safe to assume construction methods were improved over time. Additionally, it would be common sense to think older water points may decay with heavy use</a:t>
            </a:r>
          </a:p>
          <a:p>
            <a:pPr marL="285750" indent="-285750">
              <a:buFont typeface="Wingdings" panose="05000000000000000000" pitchFamily="2" charset="2"/>
              <a:buChar char="v"/>
            </a:pPr>
            <a:r>
              <a:rPr lang="en-US" dirty="0" err="1"/>
              <a:t>Amount_tsh</a:t>
            </a:r>
            <a:r>
              <a:rPr lang="en-US" dirty="0"/>
              <a:t> is an indicator of water flowing through each point. The predictor treated as a variable allowed a more precise measurement in modeling. </a:t>
            </a:r>
          </a:p>
          <a:p>
            <a:endParaRPr lang="en-US" b="1" u="sng" dirty="0"/>
          </a:p>
          <a:p>
            <a:endParaRPr lang="en-US" b="1" u="sng" dirty="0"/>
          </a:p>
          <a:p>
            <a:r>
              <a:rPr lang="en-US" b="1" u="sng" dirty="0"/>
              <a:t>Group specific: </a:t>
            </a:r>
          </a:p>
          <a:p>
            <a:pPr marL="285750" indent="-285750">
              <a:buFont typeface="Wingdings" panose="05000000000000000000" pitchFamily="2" charset="2"/>
              <a:buChar char="v"/>
            </a:pPr>
            <a:r>
              <a:rPr lang="en-US" dirty="0"/>
              <a:t>The quantity group “enough” indicated a functional water point, but seasonal was an indication of needing “repair” and insufficient indicated a “non functional” point</a:t>
            </a:r>
          </a:p>
          <a:p>
            <a:pPr marL="285750" indent="-285750">
              <a:buFont typeface="Wingdings" panose="05000000000000000000" pitchFamily="2" charset="2"/>
              <a:buChar char="v"/>
            </a:pPr>
            <a:r>
              <a:rPr lang="en-US" dirty="0"/>
              <a:t>Payment type “never” indicated the site would was “non functional”</a:t>
            </a:r>
          </a:p>
          <a:p>
            <a:pPr marL="285750" indent="-285750">
              <a:buFont typeface="Wingdings" panose="05000000000000000000" pitchFamily="2" charset="2"/>
              <a:buChar char="v"/>
            </a:pPr>
            <a:r>
              <a:rPr lang="en-US" dirty="0"/>
              <a:t>Each grouping played a pivotal roll in classifying the water point as one of the group status variables, this </a:t>
            </a:r>
            <a:r>
              <a:rPr lang="en-US" dirty="0" err="1"/>
              <a:t>lended</a:t>
            </a:r>
            <a:r>
              <a:rPr lang="en-US" dirty="0"/>
              <a:t> itself to the success of random forest modeling quite well.</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590041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6740307"/>
          </a:xfrm>
          <a:prstGeom prst="rect">
            <a:avLst/>
          </a:prstGeom>
          <a:noFill/>
        </p:spPr>
        <p:txBody>
          <a:bodyPr wrap="square" rtlCol="0">
            <a:spAutoFit/>
          </a:bodyPr>
          <a:lstStyle/>
          <a:p>
            <a:r>
              <a:rPr lang="en-US" sz="3600" b="1" u="sng" dirty="0"/>
              <a:t>Conclusion:</a:t>
            </a:r>
          </a:p>
          <a:p>
            <a:endParaRPr lang="en-US" dirty="0"/>
          </a:p>
          <a:p>
            <a:pPr marL="285750" indent="-285750">
              <a:buFont typeface="Wingdings" panose="05000000000000000000" pitchFamily="2" charset="2"/>
              <a:buChar char="v"/>
            </a:pPr>
            <a:r>
              <a:rPr lang="en-US" dirty="0"/>
              <a:t>Random Forrest modeling provided the most accurate classification rate of the status group of each well</a:t>
            </a:r>
          </a:p>
          <a:p>
            <a:pPr marL="285750" indent="-285750">
              <a:buFont typeface="Wingdings" panose="05000000000000000000" pitchFamily="2" charset="2"/>
              <a:buChar char="v"/>
            </a:pPr>
            <a:r>
              <a:rPr lang="en-US" dirty="0"/>
              <a:t>Functional was most present status group of the dataset and was predicted at the highest rate</a:t>
            </a:r>
          </a:p>
          <a:p>
            <a:pPr marL="285750" indent="-285750">
              <a:buFont typeface="Wingdings" panose="05000000000000000000" pitchFamily="2" charset="2"/>
              <a:buChar char="v"/>
            </a:pPr>
            <a:r>
              <a:rPr lang="en-US" dirty="0"/>
              <a:t>Unnecessary predictors or predictors with too much or too little variance created too much noise to train an accurate model efficiently  </a:t>
            </a:r>
          </a:p>
          <a:p>
            <a:pPr marL="285750" indent="-285750">
              <a:buFont typeface="Wingdings" panose="05000000000000000000" pitchFamily="2" charset="2"/>
              <a:buChar char="v"/>
            </a:pPr>
            <a:r>
              <a:rPr lang="en-US" dirty="0"/>
              <a:t>The random forest model with highest accuracy was not indicative of what the goal of the predictive modeling project was about</a:t>
            </a:r>
          </a:p>
          <a:p>
            <a:pPr marL="285750" indent="-285750">
              <a:buFont typeface="Wingdings" panose="05000000000000000000" pitchFamily="2" charset="2"/>
              <a:buChar char="v"/>
            </a:pPr>
            <a:r>
              <a:rPr lang="en-US" dirty="0"/>
              <a:t>The goal is to identify the status group so that well in need of repair or non functional can received the support needed, without having to check ever well manually.</a:t>
            </a:r>
          </a:p>
          <a:p>
            <a:pPr marL="285750" indent="-285750">
              <a:buFont typeface="Wingdings" panose="05000000000000000000" pitchFamily="2" charset="2"/>
              <a:buChar char="v"/>
            </a:pPr>
            <a:r>
              <a:rPr lang="en-US" dirty="0"/>
              <a:t>A high accuracy rate for functional wells may look good on surface, but a false positive is worst than a false negative in this case.</a:t>
            </a:r>
          </a:p>
          <a:p>
            <a:pPr marL="285750" indent="-285750">
              <a:buFont typeface="Wingdings" panose="05000000000000000000" pitchFamily="2" charset="2"/>
              <a:buChar char="v"/>
            </a:pPr>
            <a:r>
              <a:rPr lang="en-US" dirty="0"/>
              <a:t>A selected sample providing a larger representation of non functional and repair water points increased the classification rate of these 10 fold, while decreasing overall model accuracy minimally. </a:t>
            </a:r>
          </a:p>
          <a:p>
            <a:pPr marL="285750" indent="-285750">
              <a:buFont typeface="Wingdings" panose="05000000000000000000" pitchFamily="2" charset="2"/>
              <a:buChar char="v"/>
            </a:pPr>
            <a:r>
              <a:rPr lang="en-US" dirty="0"/>
              <a:t>Overall, location, usage rate, and various group type were the most important indicators of the water point status group</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a:p>
            <a:endParaRPr lang="en-US" dirty="0"/>
          </a:p>
        </p:txBody>
      </p:sp>
    </p:spTree>
    <p:extLst>
      <p:ext uri="{BB962C8B-B14F-4D97-AF65-F5344CB8AC3E}">
        <p14:creationId xmlns:p14="http://schemas.microsoft.com/office/powerpoint/2010/main" val="163860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5770811"/>
          </a:xfrm>
          <a:prstGeom prst="rect">
            <a:avLst/>
          </a:prstGeom>
          <a:noFill/>
        </p:spPr>
        <p:txBody>
          <a:bodyPr wrap="square" rtlCol="0">
            <a:spAutoFit/>
          </a:bodyPr>
          <a:lstStyle/>
          <a:p>
            <a:r>
              <a:rPr lang="en-US" sz="3600" b="1" u="sng" dirty="0"/>
              <a:t>Future work:</a:t>
            </a:r>
          </a:p>
          <a:p>
            <a:endParaRPr lang="en-US" dirty="0"/>
          </a:p>
          <a:p>
            <a:pPr marL="285750" indent="-285750">
              <a:lnSpc>
                <a:spcPct val="150000"/>
              </a:lnSpc>
              <a:buFont typeface="Wingdings" panose="05000000000000000000" pitchFamily="2" charset="2"/>
              <a:buChar char="v"/>
            </a:pPr>
            <a:r>
              <a:rPr lang="en-US" dirty="0"/>
              <a:t>Equipment failure/maintenance prediction is one of the challenging tasks in all industries.</a:t>
            </a:r>
          </a:p>
          <a:p>
            <a:pPr marL="285750" indent="-285750">
              <a:lnSpc>
                <a:spcPct val="150000"/>
              </a:lnSpc>
              <a:buFont typeface="Wingdings" panose="05000000000000000000" pitchFamily="2" charset="2"/>
              <a:buChar char="v"/>
            </a:pPr>
            <a:r>
              <a:rPr lang="en-US" dirty="0"/>
              <a:t>Future work objective is to further generalize this work to better predict equipment failures, equipment of different types and from different conditions before it happens. This study is a prediction of current status, and lacks the insight to prevent a non functional status in the future.</a:t>
            </a:r>
          </a:p>
          <a:p>
            <a:pPr marL="285750" indent="-285750">
              <a:lnSpc>
                <a:spcPct val="150000"/>
              </a:lnSpc>
              <a:buFont typeface="Wingdings" panose="05000000000000000000" pitchFamily="2" charset="2"/>
              <a:buChar char="v"/>
            </a:pPr>
            <a:r>
              <a:rPr lang="en-US" dirty="0"/>
              <a:t>This would entail needing different set of routines written to modularize the work for different kinds of equipment. </a:t>
            </a:r>
          </a:p>
          <a:p>
            <a:pPr marL="285750" indent="-285750">
              <a:lnSpc>
                <a:spcPct val="150000"/>
              </a:lnSpc>
              <a:buFont typeface="Wingdings" panose="05000000000000000000" pitchFamily="2" charset="2"/>
              <a:buChar char="v"/>
            </a:pPr>
            <a:r>
              <a:rPr lang="en-US" dirty="0"/>
              <a:t>This would also require time series data on each water point</a:t>
            </a:r>
          </a:p>
          <a:p>
            <a:pPr marL="285750" indent="-285750">
              <a:lnSpc>
                <a:spcPct val="150000"/>
              </a:lnSpc>
              <a:buFont typeface="Wingdings" panose="05000000000000000000" pitchFamily="2" charset="2"/>
              <a:buChar char="v"/>
            </a:pPr>
            <a:r>
              <a:rPr lang="en-US" dirty="0"/>
              <a:t>Neural Networks or boosted random forest may be future modeling techniques that could achieve more accurate results, especially if more equipment type and time series data is provided</a:t>
            </a:r>
          </a:p>
          <a:p>
            <a:pPr marL="285750" indent="-285750">
              <a:buFont typeface="Wingdings" panose="05000000000000000000" pitchFamily="2" charset="2"/>
              <a:buChar char="v"/>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38392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87922F-D82C-4145-AD65-99E421B3ACC0}"/>
              </a:ext>
            </a:extLst>
          </p:cNvPr>
          <p:cNvSpPr txBox="1"/>
          <p:nvPr/>
        </p:nvSpPr>
        <p:spPr>
          <a:xfrm>
            <a:off x="907774" y="361485"/>
            <a:ext cx="10137913" cy="6124754"/>
          </a:xfrm>
          <a:prstGeom prst="rect">
            <a:avLst/>
          </a:prstGeom>
          <a:noFill/>
        </p:spPr>
        <p:txBody>
          <a:bodyPr wrap="square" rtlCol="0">
            <a:spAutoFit/>
          </a:bodyPr>
          <a:lstStyle/>
          <a:p>
            <a:r>
              <a:rPr lang="en-US" sz="3600" b="1" u="sng" dirty="0"/>
              <a:t>Agenda</a:t>
            </a:r>
          </a:p>
          <a:p>
            <a:endParaRPr lang="en-US" sz="2800" dirty="0"/>
          </a:p>
          <a:p>
            <a:pPr marL="342900" indent="-342900">
              <a:lnSpc>
                <a:spcPct val="150000"/>
              </a:lnSpc>
              <a:buAutoNum type="arabicPeriod"/>
            </a:pPr>
            <a:r>
              <a:rPr lang="en-US" sz="2000" dirty="0"/>
              <a:t> Introduction about the project work</a:t>
            </a:r>
          </a:p>
          <a:p>
            <a:pPr marL="342900" indent="-342900">
              <a:lnSpc>
                <a:spcPct val="150000"/>
              </a:lnSpc>
              <a:buAutoNum type="arabicPeriod"/>
            </a:pPr>
            <a:r>
              <a:rPr lang="en-US" sz="2000" dirty="0"/>
              <a:t> Objective</a:t>
            </a:r>
          </a:p>
          <a:p>
            <a:pPr marL="342900" indent="-342900">
              <a:lnSpc>
                <a:spcPct val="150000"/>
              </a:lnSpc>
              <a:buAutoNum type="arabicPeriod"/>
            </a:pPr>
            <a:r>
              <a:rPr lang="en-US" sz="2000" dirty="0"/>
              <a:t> Data set used</a:t>
            </a:r>
          </a:p>
          <a:p>
            <a:pPr marL="342900" indent="-342900">
              <a:lnSpc>
                <a:spcPct val="150000"/>
              </a:lnSpc>
              <a:buAutoNum type="arabicPeriod"/>
            </a:pPr>
            <a:r>
              <a:rPr lang="en-US" sz="2000" dirty="0"/>
              <a:t> Approach followed</a:t>
            </a:r>
          </a:p>
          <a:p>
            <a:pPr marL="342900" indent="-342900">
              <a:lnSpc>
                <a:spcPct val="150000"/>
              </a:lnSpc>
              <a:buAutoNum type="arabicPeriod"/>
            </a:pPr>
            <a:r>
              <a:rPr lang="en-US" sz="2000" dirty="0"/>
              <a:t> Exploratory data analysis</a:t>
            </a:r>
          </a:p>
          <a:p>
            <a:pPr marL="342900" indent="-342900">
              <a:lnSpc>
                <a:spcPct val="150000"/>
              </a:lnSpc>
              <a:buAutoNum type="arabicPeriod"/>
            </a:pPr>
            <a:r>
              <a:rPr lang="en-US" sz="2000" dirty="0"/>
              <a:t> Data evaluation</a:t>
            </a:r>
          </a:p>
          <a:p>
            <a:pPr marL="342900" indent="-342900">
              <a:lnSpc>
                <a:spcPct val="150000"/>
              </a:lnSpc>
              <a:buAutoNum type="arabicPeriod"/>
            </a:pPr>
            <a:r>
              <a:rPr lang="en-US" sz="2000" dirty="0"/>
              <a:t> Modelling</a:t>
            </a:r>
          </a:p>
          <a:p>
            <a:pPr marL="342900" indent="-342900">
              <a:lnSpc>
                <a:spcPct val="150000"/>
              </a:lnSpc>
              <a:buAutoNum type="arabicPeriod"/>
            </a:pPr>
            <a:r>
              <a:rPr lang="en-US" sz="2000" dirty="0"/>
              <a:t> Summary</a:t>
            </a:r>
          </a:p>
          <a:p>
            <a:pPr marL="342900" indent="-342900">
              <a:lnSpc>
                <a:spcPct val="150000"/>
              </a:lnSpc>
              <a:buAutoNum type="arabicPeriod"/>
            </a:pPr>
            <a:r>
              <a:rPr lang="en-US" sz="2000" dirty="0"/>
              <a:t> Conclusion</a:t>
            </a:r>
          </a:p>
          <a:p>
            <a:pPr marL="342900" indent="-342900">
              <a:lnSpc>
                <a:spcPct val="150000"/>
              </a:lnSpc>
              <a:buAutoNum type="arabicPeriod"/>
            </a:pPr>
            <a:r>
              <a:rPr lang="en-US" sz="2000" dirty="0"/>
              <a:t> Future work</a:t>
            </a:r>
          </a:p>
          <a:p>
            <a:pPr marL="342900" indent="-342900">
              <a:buAutoNum type="arabicPeriod"/>
            </a:pPr>
            <a:endParaRPr lang="en-US" sz="2800" dirty="0"/>
          </a:p>
        </p:txBody>
      </p:sp>
    </p:spTree>
    <p:extLst>
      <p:ext uri="{BB962C8B-B14F-4D97-AF65-F5344CB8AC3E}">
        <p14:creationId xmlns:p14="http://schemas.microsoft.com/office/powerpoint/2010/main" val="350694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821634" y="278296"/>
            <a:ext cx="10760765" cy="6801862"/>
          </a:xfrm>
          <a:prstGeom prst="rect">
            <a:avLst/>
          </a:prstGeom>
          <a:noFill/>
        </p:spPr>
        <p:txBody>
          <a:bodyPr wrap="square" rtlCol="0">
            <a:spAutoFit/>
          </a:bodyPr>
          <a:lstStyle/>
          <a:p>
            <a:r>
              <a:rPr lang="en-US" sz="3600" b="1" u="sng" dirty="0"/>
              <a:t>Introduction about the project work :</a:t>
            </a:r>
          </a:p>
          <a:p>
            <a:endParaRPr lang="en-US" sz="2400" b="1" u="sng" dirty="0"/>
          </a:p>
          <a:p>
            <a:pPr marL="285750" indent="-285750" algn="just">
              <a:buFont typeface="Wingdings" panose="05000000000000000000" pitchFamily="2" charset="2"/>
              <a:buChar char="v"/>
            </a:pPr>
            <a:r>
              <a:rPr lang="en-US" sz="2000" dirty="0"/>
              <a:t>The </a:t>
            </a:r>
            <a:r>
              <a:rPr lang="en-US" sz="2000" dirty="0">
                <a:hlinkClick r:id="rId2"/>
              </a:rPr>
              <a:t>Tanzanian Ministry of Water</a:t>
            </a:r>
            <a:r>
              <a:rPr lang="en-US" sz="2000" dirty="0"/>
              <a:t> aims at providing potable water at all water points throughout the country.</a:t>
            </a:r>
          </a:p>
          <a:p>
            <a:pPr marL="285750" indent="-285750" algn="just">
              <a:buFont typeface="Wingdings" panose="05000000000000000000" pitchFamily="2" charset="2"/>
              <a:buChar char="v"/>
            </a:pPr>
            <a:endParaRPr lang="en-US" sz="2000" dirty="0"/>
          </a:p>
          <a:p>
            <a:pPr marL="285750" indent="-285750" algn="just">
              <a:buFont typeface="Wingdings" panose="05000000000000000000" pitchFamily="2" charset="2"/>
              <a:buChar char="v"/>
            </a:pPr>
            <a:r>
              <a:rPr lang="en-US" sz="2000" dirty="0"/>
              <a:t>It is necessary to identify the water points that are functional and the one’s that are not functional so that non-functional one’s can be replaced.</a:t>
            </a:r>
            <a:endParaRPr lang="en-US" sz="2000" b="1" u="sng" dirty="0"/>
          </a:p>
          <a:p>
            <a:pPr marL="342900" indent="-342900" algn="just">
              <a:buFont typeface="Wingdings" panose="05000000000000000000" pitchFamily="2" charset="2"/>
              <a:buChar char="v"/>
            </a:pPr>
            <a:endParaRPr lang="en-US" sz="2000" b="1" u="sng" dirty="0"/>
          </a:p>
          <a:p>
            <a:pPr marL="285750" indent="-285750" algn="just">
              <a:buFont typeface="Wingdings" panose="05000000000000000000" pitchFamily="2" charset="2"/>
              <a:buChar char="v"/>
            </a:pPr>
            <a:r>
              <a:rPr lang="en-US" sz="2000" dirty="0"/>
              <a:t>A precise and accurate understanding of which waterpoints will fail can improve maintenance operations and ensure that clean, potable water is available to communities across Tanzania.</a:t>
            </a:r>
          </a:p>
          <a:p>
            <a:pPr marL="285750" indent="-285750">
              <a:buFont typeface="Wingdings" panose="05000000000000000000" pitchFamily="2" charset="2"/>
              <a:buChar char="v"/>
            </a:pPr>
            <a:endParaRPr lang="en-US" sz="2000" b="1" u="sng" dirty="0"/>
          </a:p>
          <a:p>
            <a:pPr marL="285750" indent="-285750" algn="just">
              <a:buFont typeface="Wingdings" panose="05000000000000000000" pitchFamily="2" charset="2"/>
              <a:buChar char="v"/>
            </a:pPr>
            <a:r>
              <a:rPr lang="en-US" sz="2000" dirty="0"/>
              <a:t>A data set has been provided by </a:t>
            </a:r>
            <a:r>
              <a:rPr lang="en-US" sz="2000" dirty="0" err="1">
                <a:hlinkClick r:id="rId3">
                  <a:extLst>
                    <a:ext uri="{A12FA001-AC4F-418D-AE19-62706E023703}">
                      <ahyp:hlinkClr xmlns:ahyp="http://schemas.microsoft.com/office/drawing/2018/hyperlinkcolor" val="tx"/>
                    </a:ext>
                  </a:extLst>
                </a:hlinkClick>
              </a:rPr>
              <a:t>Taarifa</a:t>
            </a:r>
            <a:r>
              <a:rPr lang="en-US" sz="2000" dirty="0"/>
              <a:t> and the </a:t>
            </a:r>
            <a:r>
              <a:rPr lang="en-US" sz="2000" dirty="0">
                <a:hlinkClick r:id="rId2">
                  <a:extLst>
                    <a:ext uri="{A12FA001-AC4F-418D-AE19-62706E023703}">
                      <ahyp:hlinkClr xmlns:ahyp="http://schemas.microsoft.com/office/drawing/2018/hyperlinkcolor" val="tx"/>
                    </a:ext>
                  </a:extLst>
                </a:hlinkClick>
              </a:rPr>
              <a:t>Tanzanian Ministry of Water</a:t>
            </a:r>
            <a:r>
              <a:rPr lang="en-US" sz="2000" dirty="0"/>
              <a:t>.</a:t>
            </a:r>
          </a:p>
          <a:p>
            <a:pPr marL="285750" indent="-285750" algn="just">
              <a:buFont typeface="Wingdings" panose="05000000000000000000" pitchFamily="2" charset="2"/>
              <a:buChar char="v"/>
            </a:pPr>
            <a:endParaRPr lang="en-US" sz="2000" dirty="0"/>
          </a:p>
          <a:p>
            <a:pPr marL="285750" indent="-285750" algn="just">
              <a:buFont typeface="Wingdings" panose="05000000000000000000" pitchFamily="2" charset="2"/>
              <a:buChar char="v"/>
            </a:pPr>
            <a:r>
              <a:rPr lang="en-US" sz="2000" dirty="0"/>
              <a:t>The data set provided has variables like kind of pump, year it was installed, and how it is managed etc. There are 39 variables in all. They are numeric, characters as well as factors.</a:t>
            </a:r>
          </a:p>
          <a:p>
            <a:pPr marL="285750" indent="-285750" algn="just">
              <a:buFont typeface="Wingdings" panose="05000000000000000000" pitchFamily="2" charset="2"/>
              <a:buChar char="v"/>
            </a:pPr>
            <a:endParaRPr lang="en-US" sz="2000" dirty="0"/>
          </a:p>
          <a:p>
            <a:pPr marL="285750" indent="-285750">
              <a:buFont typeface="Wingdings" panose="05000000000000000000" pitchFamily="2" charset="2"/>
              <a:buChar char="v"/>
            </a:pPr>
            <a:r>
              <a:rPr lang="en-GB" dirty="0"/>
              <a:t>Problem Statement and the Training/Test Data - </a:t>
            </a:r>
            <a:r>
              <a:rPr lang="en-GB" b="1" u="sng" dirty="0">
                <a:hlinkClick r:id="rId4">
                  <a:extLst>
                    <a:ext uri="{A12FA001-AC4F-418D-AE19-62706E023703}">
                      <ahyp:hlinkClr xmlns:ahyp="http://schemas.microsoft.com/office/drawing/2018/hyperlinkcolor" val="tx"/>
                    </a:ext>
                  </a:extLst>
                </a:hlinkClick>
              </a:rPr>
              <a:t>https://www.drivendata.org/competitions/7/pump-it-up-data-mining-the-water-table/</a:t>
            </a:r>
            <a:endParaRPr lang="en-US" b="1" dirty="0"/>
          </a:p>
          <a:p>
            <a:pPr marL="285750" indent="-285750" algn="just">
              <a:buFont typeface="Wingdings" panose="05000000000000000000" pitchFamily="2" charset="2"/>
              <a:buChar char="v"/>
            </a:pPr>
            <a:endParaRPr lang="en-US" sz="2000" dirty="0"/>
          </a:p>
        </p:txBody>
      </p:sp>
    </p:spTree>
    <p:extLst>
      <p:ext uri="{BB962C8B-B14F-4D97-AF65-F5344CB8AC3E}">
        <p14:creationId xmlns:p14="http://schemas.microsoft.com/office/powerpoint/2010/main" val="336940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3693319"/>
          </a:xfrm>
          <a:prstGeom prst="rect">
            <a:avLst/>
          </a:prstGeom>
          <a:noFill/>
        </p:spPr>
        <p:txBody>
          <a:bodyPr wrap="square" rtlCol="0">
            <a:spAutoFit/>
          </a:bodyPr>
          <a:lstStyle/>
          <a:p>
            <a:r>
              <a:rPr lang="en-US" sz="3600" b="1" u="sng" dirty="0"/>
              <a:t>Objective:</a:t>
            </a:r>
          </a:p>
          <a:p>
            <a:endParaRPr lang="en-US" dirty="0"/>
          </a:p>
          <a:p>
            <a:r>
              <a:rPr lang="en-US" sz="2000" dirty="0"/>
              <a:t>To understand the correlation between variables in data set and develop various regression models with hyper tuning parameters in order to predict the operating condition of a waterpoint for each record in the dataset.</a:t>
            </a:r>
          </a:p>
          <a:p>
            <a:endParaRPr lang="en-US" sz="2000" dirty="0"/>
          </a:p>
          <a:p>
            <a:r>
              <a:rPr lang="en-US" sz="2000" dirty="0"/>
              <a:t>The predicted operating condition needs to be one of the three possible values.</a:t>
            </a:r>
          </a:p>
          <a:p>
            <a:endParaRPr lang="en-US" sz="2000" dirty="0"/>
          </a:p>
          <a:p>
            <a:pPr marL="342900" indent="-342900">
              <a:buFont typeface="Wingdings" panose="05000000000000000000" pitchFamily="2" charset="2"/>
              <a:buChar char="v"/>
            </a:pPr>
            <a:r>
              <a:rPr lang="en-US" sz="2000" dirty="0"/>
              <a:t>functional                          - the waterpoint is operational and there are no repairs needed.</a:t>
            </a:r>
          </a:p>
          <a:p>
            <a:pPr marL="342900" indent="-342900">
              <a:buFont typeface="Wingdings" panose="05000000000000000000" pitchFamily="2" charset="2"/>
              <a:buChar char="v"/>
            </a:pPr>
            <a:r>
              <a:rPr lang="en-US" sz="2000" dirty="0"/>
              <a:t>functional needs repair   - the waterpoint is operational but needs repairs.</a:t>
            </a:r>
          </a:p>
          <a:p>
            <a:pPr marL="342900" lvl="0" indent="-342900">
              <a:buFont typeface="Wingdings" panose="05000000000000000000" pitchFamily="2" charset="2"/>
              <a:buChar char="v"/>
            </a:pPr>
            <a:r>
              <a:rPr lang="en-US" sz="2000" dirty="0"/>
              <a:t>nonfunctional                   - the waterpoint is not operational.</a:t>
            </a:r>
          </a:p>
        </p:txBody>
      </p:sp>
    </p:spTree>
    <p:extLst>
      <p:ext uri="{BB962C8B-B14F-4D97-AF65-F5344CB8AC3E}">
        <p14:creationId xmlns:p14="http://schemas.microsoft.com/office/powerpoint/2010/main" val="373649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5909310"/>
          </a:xfrm>
          <a:prstGeom prst="rect">
            <a:avLst/>
          </a:prstGeom>
          <a:noFill/>
        </p:spPr>
        <p:txBody>
          <a:bodyPr wrap="square" rtlCol="0">
            <a:spAutoFit/>
          </a:bodyPr>
          <a:lstStyle/>
          <a:p>
            <a:r>
              <a:rPr lang="en-US" sz="3600" b="1" u="sng" dirty="0"/>
              <a:t>Data set used:</a:t>
            </a:r>
          </a:p>
          <a:p>
            <a:endParaRPr lang="en-US" dirty="0"/>
          </a:p>
          <a:p>
            <a:r>
              <a:rPr lang="en-US" dirty="0"/>
              <a:t>The following set of information has been provided about the waterpoints. Names of all the variables present in the data set and a description of what they stand for has been mentioned below. Some descriptions are quite similar and represent the same data. Only a limited number of variables were used in any given category to avoid multicollinearity when training the model</a:t>
            </a:r>
          </a:p>
          <a:p>
            <a:endParaRPr lang="en-US" dirty="0"/>
          </a:p>
          <a:p>
            <a:r>
              <a:rPr lang="en-US" b="1" u="sng" dirty="0"/>
              <a:t>Location Variables</a:t>
            </a:r>
          </a:p>
          <a:p>
            <a:r>
              <a:rPr lang="en-US" dirty="0"/>
              <a:t>longitude 		– GPS coordinate </a:t>
            </a:r>
          </a:p>
          <a:p>
            <a:r>
              <a:rPr lang="en-US" dirty="0"/>
              <a:t>Latitude			– GPS coordinate</a:t>
            </a:r>
          </a:p>
          <a:p>
            <a:r>
              <a:rPr lang="en-US" dirty="0"/>
              <a:t>basin 			– Geographic water basin</a:t>
            </a:r>
          </a:p>
          <a:p>
            <a:r>
              <a:rPr lang="en-US" dirty="0" err="1"/>
              <a:t>subvillage</a:t>
            </a:r>
            <a:r>
              <a:rPr lang="en-US" dirty="0"/>
              <a:t> 		– Geographic location</a:t>
            </a:r>
          </a:p>
          <a:p>
            <a:r>
              <a:rPr lang="en-US" dirty="0"/>
              <a:t>region 			– Geographic location</a:t>
            </a:r>
          </a:p>
          <a:p>
            <a:r>
              <a:rPr lang="en-US" dirty="0" err="1"/>
              <a:t>region_code</a:t>
            </a:r>
            <a:r>
              <a:rPr lang="en-US" dirty="0"/>
              <a:t> 	– Geographic location (coded)</a:t>
            </a:r>
          </a:p>
          <a:p>
            <a:r>
              <a:rPr lang="en-US" dirty="0" err="1"/>
              <a:t>district_code</a:t>
            </a:r>
            <a:r>
              <a:rPr lang="en-US" dirty="0"/>
              <a:t> 	– Geographic location (coded)</a:t>
            </a:r>
          </a:p>
          <a:p>
            <a:r>
              <a:rPr lang="en-US" dirty="0" err="1"/>
              <a:t>lga</a:t>
            </a:r>
            <a:r>
              <a:rPr lang="en-US" dirty="0"/>
              <a:t> 				– Geographic location</a:t>
            </a:r>
          </a:p>
          <a:p>
            <a:r>
              <a:rPr lang="en-US" dirty="0"/>
              <a:t>ward 			– Geographic location</a:t>
            </a:r>
          </a:p>
          <a:p>
            <a:r>
              <a:rPr lang="en-US" dirty="0" err="1"/>
              <a:t>gps_height</a:t>
            </a:r>
            <a:r>
              <a:rPr lang="en-US" dirty="0"/>
              <a:t>        	– Altitude of the well</a:t>
            </a:r>
          </a:p>
          <a:p>
            <a:endParaRPr lang="en-US" dirty="0"/>
          </a:p>
          <a:p>
            <a:endParaRPr lang="en-US" b="1" u="sng" dirty="0"/>
          </a:p>
        </p:txBody>
      </p:sp>
    </p:spTree>
    <p:extLst>
      <p:ext uri="{BB962C8B-B14F-4D97-AF65-F5344CB8AC3E}">
        <p14:creationId xmlns:p14="http://schemas.microsoft.com/office/powerpoint/2010/main" val="182392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5E429-90F7-4518-A653-ACFD052C4C0D}"/>
              </a:ext>
            </a:extLst>
          </p:cNvPr>
          <p:cNvSpPr txBox="1"/>
          <p:nvPr/>
        </p:nvSpPr>
        <p:spPr>
          <a:xfrm>
            <a:off x="410818" y="117693"/>
            <a:ext cx="10495721" cy="646331"/>
          </a:xfrm>
          <a:prstGeom prst="rect">
            <a:avLst/>
          </a:prstGeom>
          <a:noFill/>
        </p:spPr>
        <p:txBody>
          <a:bodyPr wrap="square" rtlCol="0">
            <a:spAutoFit/>
          </a:bodyPr>
          <a:lstStyle/>
          <a:p>
            <a:r>
              <a:rPr lang="en-US" sz="3600" b="1" u="sng" dirty="0"/>
              <a:t>Data set used:</a:t>
            </a:r>
          </a:p>
        </p:txBody>
      </p:sp>
      <p:sp>
        <p:nvSpPr>
          <p:cNvPr id="3" name="TextBox 2">
            <a:extLst>
              <a:ext uri="{FF2B5EF4-FFF2-40B4-BE49-F238E27FC236}">
                <a16:creationId xmlns:a16="http://schemas.microsoft.com/office/drawing/2014/main" id="{6F0AF6C1-B5FD-478C-8887-3CFD20B75353}"/>
              </a:ext>
            </a:extLst>
          </p:cNvPr>
          <p:cNvSpPr txBox="1"/>
          <p:nvPr/>
        </p:nvSpPr>
        <p:spPr>
          <a:xfrm>
            <a:off x="478465" y="808074"/>
            <a:ext cx="10866475" cy="6186309"/>
          </a:xfrm>
          <a:prstGeom prst="rect">
            <a:avLst/>
          </a:prstGeom>
          <a:noFill/>
        </p:spPr>
        <p:txBody>
          <a:bodyPr wrap="square" rtlCol="0">
            <a:spAutoFit/>
          </a:bodyPr>
          <a:lstStyle/>
          <a:p>
            <a:r>
              <a:rPr lang="en-US" b="1" u="sng" dirty="0"/>
              <a:t>Operation</a:t>
            </a:r>
          </a:p>
          <a:p>
            <a:r>
              <a:rPr lang="en-US" dirty="0" err="1"/>
              <a:t>scheme_management</a:t>
            </a:r>
            <a:r>
              <a:rPr lang="en-US" dirty="0"/>
              <a:t>	– Who operates the waterpoint</a:t>
            </a:r>
          </a:p>
          <a:p>
            <a:r>
              <a:rPr lang="en-US" dirty="0" err="1"/>
              <a:t>scheme_name</a:t>
            </a:r>
            <a:r>
              <a:rPr lang="en-US" dirty="0"/>
              <a:t> 			– Who operates the waterpoint</a:t>
            </a:r>
          </a:p>
          <a:p>
            <a:r>
              <a:rPr lang="en-US" dirty="0"/>
              <a:t>permit 					– If the waterpoint is permitted</a:t>
            </a:r>
          </a:p>
          <a:p>
            <a:endParaRPr lang="en-US" b="1" u="sng" dirty="0"/>
          </a:p>
          <a:p>
            <a:r>
              <a:rPr lang="en-US" b="1" u="sng" dirty="0"/>
              <a:t>Extraction</a:t>
            </a:r>
          </a:p>
          <a:p>
            <a:r>
              <a:rPr lang="en-US" dirty="0" err="1"/>
              <a:t>extraction_type</a:t>
            </a:r>
            <a:r>
              <a:rPr lang="en-US" dirty="0"/>
              <a:t> 			– The kind of extraction the waterpoint uses</a:t>
            </a:r>
          </a:p>
          <a:p>
            <a:r>
              <a:rPr lang="en-US" dirty="0" err="1"/>
              <a:t>extraction_type_group</a:t>
            </a:r>
            <a:r>
              <a:rPr lang="en-US" dirty="0"/>
              <a:t> 	– The kind of extraction the waterpoint uses</a:t>
            </a:r>
          </a:p>
          <a:p>
            <a:r>
              <a:rPr lang="en-US" dirty="0" err="1"/>
              <a:t>extraction_type_class</a:t>
            </a:r>
            <a:r>
              <a:rPr lang="en-US" dirty="0"/>
              <a:t>	– The kind of extraction the waterpoint uses</a:t>
            </a:r>
          </a:p>
          <a:p>
            <a:endParaRPr lang="en-US" b="1" u="sng" dirty="0"/>
          </a:p>
          <a:p>
            <a:r>
              <a:rPr lang="en-US" b="1" u="sng" dirty="0"/>
              <a:t>Management &amp; Payment</a:t>
            </a:r>
          </a:p>
          <a:p>
            <a:r>
              <a:rPr lang="en-US" dirty="0"/>
              <a:t>management 			– How the waterpoint is managed</a:t>
            </a:r>
          </a:p>
          <a:p>
            <a:r>
              <a:rPr lang="en-US" dirty="0" err="1"/>
              <a:t>management_group</a:t>
            </a:r>
            <a:r>
              <a:rPr lang="en-US" dirty="0"/>
              <a:t> 	– How the waterpoint is managed</a:t>
            </a:r>
          </a:p>
          <a:p>
            <a:r>
              <a:rPr lang="en-US" dirty="0"/>
              <a:t>payment 				– What the water costs</a:t>
            </a:r>
          </a:p>
          <a:p>
            <a:r>
              <a:rPr lang="en-US" dirty="0" err="1"/>
              <a:t>payment_type</a:t>
            </a:r>
            <a:r>
              <a:rPr lang="en-US" dirty="0"/>
              <a:t> 			– What the water costs</a:t>
            </a:r>
          </a:p>
          <a:p>
            <a:endParaRPr lang="en-US" b="1" u="sng" dirty="0"/>
          </a:p>
          <a:p>
            <a:r>
              <a:rPr lang="en-US" b="1" u="sng" dirty="0"/>
              <a:t>Quality &amp; Quantity</a:t>
            </a:r>
          </a:p>
          <a:p>
            <a:r>
              <a:rPr lang="en-US" dirty="0" err="1"/>
              <a:t>water_quality</a:t>
            </a:r>
            <a:r>
              <a:rPr lang="en-US" dirty="0"/>
              <a:t> 			– The quality of the water</a:t>
            </a:r>
          </a:p>
          <a:p>
            <a:r>
              <a:rPr lang="en-US" dirty="0" err="1"/>
              <a:t>quality_group</a:t>
            </a:r>
            <a:r>
              <a:rPr lang="en-US" dirty="0"/>
              <a:t> 			- The quality of the water</a:t>
            </a:r>
          </a:p>
          <a:p>
            <a:r>
              <a:rPr lang="en-US" dirty="0"/>
              <a:t>quantity 				- The quantity of water</a:t>
            </a:r>
          </a:p>
          <a:p>
            <a:r>
              <a:rPr lang="en-US" dirty="0" err="1"/>
              <a:t>quantity_group</a:t>
            </a:r>
            <a:r>
              <a:rPr lang="en-US" dirty="0"/>
              <a:t> 			- The quantity of water</a:t>
            </a:r>
          </a:p>
          <a:p>
            <a:endParaRPr lang="en-US" b="1" u="sng" dirty="0"/>
          </a:p>
        </p:txBody>
      </p:sp>
    </p:spTree>
    <p:extLst>
      <p:ext uri="{BB962C8B-B14F-4D97-AF65-F5344CB8AC3E}">
        <p14:creationId xmlns:p14="http://schemas.microsoft.com/office/powerpoint/2010/main" val="214922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5E429-90F7-4518-A653-ACFD052C4C0D}"/>
              </a:ext>
            </a:extLst>
          </p:cNvPr>
          <p:cNvSpPr txBox="1"/>
          <p:nvPr/>
        </p:nvSpPr>
        <p:spPr>
          <a:xfrm>
            <a:off x="410818" y="117693"/>
            <a:ext cx="10495721" cy="646331"/>
          </a:xfrm>
          <a:prstGeom prst="rect">
            <a:avLst/>
          </a:prstGeom>
          <a:noFill/>
        </p:spPr>
        <p:txBody>
          <a:bodyPr wrap="square" rtlCol="0">
            <a:spAutoFit/>
          </a:bodyPr>
          <a:lstStyle/>
          <a:p>
            <a:r>
              <a:rPr lang="en-US" sz="3600" b="1" u="sng" dirty="0"/>
              <a:t>Data set used:</a:t>
            </a:r>
          </a:p>
        </p:txBody>
      </p:sp>
      <p:sp>
        <p:nvSpPr>
          <p:cNvPr id="3" name="TextBox 2">
            <a:extLst>
              <a:ext uri="{FF2B5EF4-FFF2-40B4-BE49-F238E27FC236}">
                <a16:creationId xmlns:a16="http://schemas.microsoft.com/office/drawing/2014/main" id="{6F0AF6C1-B5FD-478C-8887-3CFD20B75353}"/>
              </a:ext>
            </a:extLst>
          </p:cNvPr>
          <p:cNvSpPr txBox="1"/>
          <p:nvPr/>
        </p:nvSpPr>
        <p:spPr>
          <a:xfrm>
            <a:off x="478465" y="808074"/>
            <a:ext cx="10866475" cy="5632311"/>
          </a:xfrm>
          <a:prstGeom prst="rect">
            <a:avLst/>
          </a:prstGeom>
          <a:noFill/>
        </p:spPr>
        <p:txBody>
          <a:bodyPr wrap="square" rtlCol="0">
            <a:spAutoFit/>
          </a:bodyPr>
          <a:lstStyle/>
          <a:p>
            <a:r>
              <a:rPr lang="en-US" b="1" u="sng" dirty="0"/>
              <a:t>Source &amp; Kind</a:t>
            </a:r>
          </a:p>
          <a:p>
            <a:r>
              <a:rPr lang="en-US" dirty="0"/>
              <a:t>source 					- The source of the water</a:t>
            </a:r>
          </a:p>
          <a:p>
            <a:r>
              <a:rPr lang="en-US" dirty="0" err="1"/>
              <a:t>source_type</a:t>
            </a:r>
            <a:r>
              <a:rPr lang="en-US" dirty="0"/>
              <a:t> 			- The source of the water</a:t>
            </a:r>
          </a:p>
          <a:p>
            <a:r>
              <a:rPr lang="en-US" dirty="0" err="1"/>
              <a:t>source_class</a:t>
            </a:r>
            <a:r>
              <a:rPr lang="en-US" dirty="0"/>
              <a:t> 			- The source of the water</a:t>
            </a:r>
          </a:p>
          <a:p>
            <a:r>
              <a:rPr lang="en-US" dirty="0" err="1"/>
              <a:t>waterpoint_type</a:t>
            </a:r>
            <a:r>
              <a:rPr lang="en-US" dirty="0"/>
              <a:t>		- The kind of waterpoint</a:t>
            </a:r>
          </a:p>
          <a:p>
            <a:r>
              <a:rPr lang="en-US" dirty="0" err="1"/>
              <a:t>waterpoint_type_group</a:t>
            </a:r>
            <a:r>
              <a:rPr lang="en-US" dirty="0"/>
              <a:t>	- The kind of waterpoint</a:t>
            </a:r>
          </a:p>
          <a:p>
            <a:endParaRPr lang="en-US" b="1" u="sng" dirty="0"/>
          </a:p>
          <a:p>
            <a:r>
              <a:rPr lang="en-US" b="1" u="sng" dirty="0"/>
              <a:t>Various</a:t>
            </a:r>
          </a:p>
          <a:p>
            <a:r>
              <a:rPr lang="en-US" dirty="0" err="1"/>
              <a:t>amount_tsh</a:t>
            </a:r>
            <a:r>
              <a:rPr lang="en-US" dirty="0"/>
              <a:t>       	– Total static head (amount water available to waterpoint)</a:t>
            </a:r>
          </a:p>
          <a:p>
            <a:r>
              <a:rPr lang="en-US" dirty="0" err="1"/>
              <a:t>date_recorded</a:t>
            </a:r>
            <a:r>
              <a:rPr lang="en-US" dirty="0"/>
              <a:t> 	– The date the row was entered</a:t>
            </a:r>
          </a:p>
          <a:p>
            <a:r>
              <a:rPr lang="en-US" dirty="0"/>
              <a:t>funder                	– Who funded the well</a:t>
            </a:r>
          </a:p>
          <a:p>
            <a:r>
              <a:rPr lang="en-US" dirty="0"/>
              <a:t>Installer			– Organization that installed the well</a:t>
            </a:r>
          </a:p>
          <a:p>
            <a:r>
              <a:rPr lang="en-US" dirty="0" err="1"/>
              <a:t>wpt_name</a:t>
            </a:r>
            <a:r>
              <a:rPr lang="en-US" dirty="0"/>
              <a:t>		– Name of the waterpoint if there is one</a:t>
            </a:r>
          </a:p>
          <a:p>
            <a:r>
              <a:rPr lang="en-US" dirty="0" err="1"/>
              <a:t>num_private</a:t>
            </a:r>
            <a:r>
              <a:rPr lang="en-US" dirty="0"/>
              <a:t> 	– </a:t>
            </a:r>
          </a:p>
          <a:p>
            <a:r>
              <a:rPr lang="en-US" dirty="0"/>
              <a:t>population 		– Population around the well</a:t>
            </a:r>
          </a:p>
          <a:p>
            <a:r>
              <a:rPr lang="en-US" dirty="0" err="1"/>
              <a:t>public_meeting</a:t>
            </a:r>
            <a:r>
              <a:rPr lang="en-US" dirty="0"/>
              <a:t> 			– True/False</a:t>
            </a:r>
          </a:p>
          <a:p>
            <a:r>
              <a:rPr lang="en-US" dirty="0" err="1"/>
              <a:t>recorded_by</a:t>
            </a:r>
            <a:r>
              <a:rPr lang="en-US" dirty="0"/>
              <a:t> 			– Group entering this row of data</a:t>
            </a:r>
          </a:p>
          <a:p>
            <a:r>
              <a:rPr lang="en-US" dirty="0" err="1"/>
              <a:t>construction_year</a:t>
            </a:r>
            <a:r>
              <a:rPr lang="en-US" dirty="0"/>
              <a:t>		– Year the waterpoint was constructed</a:t>
            </a:r>
          </a:p>
          <a:p>
            <a:endParaRPr lang="en-US" b="1" u="sng" dirty="0"/>
          </a:p>
          <a:p>
            <a:endParaRPr lang="en-US" b="1" u="sng" dirty="0"/>
          </a:p>
        </p:txBody>
      </p:sp>
    </p:spTree>
    <p:extLst>
      <p:ext uri="{BB962C8B-B14F-4D97-AF65-F5344CB8AC3E}">
        <p14:creationId xmlns:p14="http://schemas.microsoft.com/office/powerpoint/2010/main" val="419774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689113" y="314742"/>
            <a:ext cx="11502887" cy="6186309"/>
          </a:xfrm>
          <a:prstGeom prst="rect">
            <a:avLst/>
          </a:prstGeom>
          <a:noFill/>
          <a:scene3d>
            <a:camera prst="orthographicFront"/>
            <a:lightRig rig="threePt" dir="t"/>
          </a:scene3d>
          <a:sp3d>
            <a:bevelT/>
          </a:sp3d>
        </p:spPr>
        <p:txBody>
          <a:bodyPr wrap="square" rtlCol="0">
            <a:spAutoFit/>
          </a:bodyPr>
          <a:lstStyle/>
          <a:p>
            <a:r>
              <a:rPr lang="en-US" sz="3600" b="1" u="sng" dirty="0"/>
              <a:t>Approach followed: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Rectangle: Rounded Corners 2">
            <a:extLst>
              <a:ext uri="{FF2B5EF4-FFF2-40B4-BE49-F238E27FC236}">
                <a16:creationId xmlns:a16="http://schemas.microsoft.com/office/drawing/2014/main" id="{3ABE80A1-6E96-46F2-9B00-313720ECBF41}"/>
              </a:ext>
            </a:extLst>
          </p:cNvPr>
          <p:cNvSpPr/>
          <p:nvPr/>
        </p:nvSpPr>
        <p:spPr>
          <a:xfrm>
            <a:off x="1563758" y="1364975"/>
            <a:ext cx="2292626" cy="1470990"/>
          </a:xfrm>
          <a:prstGeom prst="roundRect">
            <a:avLst/>
          </a:prstGeom>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Raw Data downloaded</a:t>
            </a:r>
          </a:p>
        </p:txBody>
      </p:sp>
      <p:sp>
        <p:nvSpPr>
          <p:cNvPr id="4" name="Rectangle: Rounded Corners 3">
            <a:extLst>
              <a:ext uri="{FF2B5EF4-FFF2-40B4-BE49-F238E27FC236}">
                <a16:creationId xmlns:a16="http://schemas.microsoft.com/office/drawing/2014/main" id="{C7E54C91-F043-4268-8197-B17044A4599C}"/>
              </a:ext>
            </a:extLst>
          </p:cNvPr>
          <p:cNvSpPr/>
          <p:nvPr/>
        </p:nvSpPr>
        <p:spPr>
          <a:xfrm>
            <a:off x="4929811" y="1338469"/>
            <a:ext cx="2292627" cy="1470990"/>
          </a:xfrm>
          <a:prstGeom prst="roundRect">
            <a:avLst/>
          </a:prstGeom>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Cleanse Data downloaded</a:t>
            </a:r>
          </a:p>
        </p:txBody>
      </p:sp>
      <p:sp>
        <p:nvSpPr>
          <p:cNvPr id="5" name="Arrow: Right 4">
            <a:extLst>
              <a:ext uri="{FF2B5EF4-FFF2-40B4-BE49-F238E27FC236}">
                <a16:creationId xmlns:a16="http://schemas.microsoft.com/office/drawing/2014/main" id="{9E0DFF35-4E2B-4BDE-B6A1-37EF6EC3A273}"/>
              </a:ext>
            </a:extLst>
          </p:cNvPr>
          <p:cNvSpPr/>
          <p:nvPr/>
        </p:nvSpPr>
        <p:spPr>
          <a:xfrm>
            <a:off x="4002160" y="2107096"/>
            <a:ext cx="781875" cy="344556"/>
          </a:xfrm>
          <a:prstGeom prst="rightArrow">
            <a:avLst/>
          </a:prstGeom>
          <a:solidFill>
            <a:schemeClr val="tx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003B5FF-84A6-4B41-84A7-F72132711BA9}"/>
              </a:ext>
            </a:extLst>
          </p:cNvPr>
          <p:cNvSpPr/>
          <p:nvPr/>
        </p:nvSpPr>
        <p:spPr>
          <a:xfrm>
            <a:off x="8335618" y="1371601"/>
            <a:ext cx="2292627" cy="1470990"/>
          </a:xfrm>
          <a:prstGeom prst="roundRect">
            <a:avLst/>
          </a:prstGeom>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Exploratory Data Analysis</a:t>
            </a:r>
          </a:p>
        </p:txBody>
      </p:sp>
      <p:sp>
        <p:nvSpPr>
          <p:cNvPr id="7" name="Arrow: Right 6">
            <a:extLst>
              <a:ext uri="{FF2B5EF4-FFF2-40B4-BE49-F238E27FC236}">
                <a16:creationId xmlns:a16="http://schemas.microsoft.com/office/drawing/2014/main" id="{826FED76-E192-4E9B-AD18-0B682EC1644D}"/>
              </a:ext>
            </a:extLst>
          </p:cNvPr>
          <p:cNvSpPr/>
          <p:nvPr/>
        </p:nvSpPr>
        <p:spPr>
          <a:xfrm>
            <a:off x="7368214" y="2073964"/>
            <a:ext cx="781875" cy="344556"/>
          </a:xfrm>
          <a:prstGeom prst="rightArrow">
            <a:avLst/>
          </a:prstGeom>
          <a:solidFill>
            <a:schemeClr val="tx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A210CC8-C474-42DF-B79A-3E3F2D0967DD}"/>
              </a:ext>
            </a:extLst>
          </p:cNvPr>
          <p:cNvSpPr/>
          <p:nvPr/>
        </p:nvSpPr>
        <p:spPr>
          <a:xfrm>
            <a:off x="8335618" y="4015410"/>
            <a:ext cx="2292627" cy="1470990"/>
          </a:xfrm>
          <a:prstGeom prst="roundRect">
            <a:avLst/>
          </a:prstGeom>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Modelling</a:t>
            </a:r>
          </a:p>
        </p:txBody>
      </p:sp>
      <p:sp>
        <p:nvSpPr>
          <p:cNvPr id="9" name="Arrow: Right 8">
            <a:extLst>
              <a:ext uri="{FF2B5EF4-FFF2-40B4-BE49-F238E27FC236}">
                <a16:creationId xmlns:a16="http://schemas.microsoft.com/office/drawing/2014/main" id="{0940131A-0D4D-47FB-9779-B0145640709F}"/>
              </a:ext>
            </a:extLst>
          </p:cNvPr>
          <p:cNvSpPr/>
          <p:nvPr/>
        </p:nvSpPr>
        <p:spPr>
          <a:xfrm rot="5400000">
            <a:off x="9090993" y="3235619"/>
            <a:ext cx="781875" cy="344556"/>
          </a:xfrm>
          <a:prstGeom prst="rightArrow">
            <a:avLst/>
          </a:prstGeom>
          <a:solidFill>
            <a:schemeClr val="tx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DBEF717-E126-402E-AE39-7DB82207C3C7}"/>
              </a:ext>
            </a:extLst>
          </p:cNvPr>
          <p:cNvSpPr/>
          <p:nvPr/>
        </p:nvSpPr>
        <p:spPr>
          <a:xfrm>
            <a:off x="5075587" y="3949151"/>
            <a:ext cx="2292627" cy="1470990"/>
          </a:xfrm>
          <a:prstGeom prst="roundRect">
            <a:avLst/>
          </a:prstGeom>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Review of results</a:t>
            </a:r>
          </a:p>
        </p:txBody>
      </p:sp>
      <p:sp>
        <p:nvSpPr>
          <p:cNvPr id="11" name="Arrow: Right 10">
            <a:extLst>
              <a:ext uri="{FF2B5EF4-FFF2-40B4-BE49-F238E27FC236}">
                <a16:creationId xmlns:a16="http://schemas.microsoft.com/office/drawing/2014/main" id="{05883E1F-CCAB-4E48-8620-255CAD82DA6B}"/>
              </a:ext>
            </a:extLst>
          </p:cNvPr>
          <p:cNvSpPr/>
          <p:nvPr/>
        </p:nvSpPr>
        <p:spPr>
          <a:xfrm rot="10800000">
            <a:off x="7460978" y="4512368"/>
            <a:ext cx="781875" cy="344556"/>
          </a:xfrm>
          <a:prstGeom prst="rightArrow">
            <a:avLst/>
          </a:prstGeom>
          <a:solidFill>
            <a:schemeClr val="tx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5F7679F3-FF9A-4570-96A2-F4C886A6AE89}"/>
              </a:ext>
            </a:extLst>
          </p:cNvPr>
          <p:cNvSpPr/>
          <p:nvPr/>
        </p:nvSpPr>
        <p:spPr>
          <a:xfrm rot="10800000">
            <a:off x="4002160" y="4578627"/>
            <a:ext cx="781875" cy="344556"/>
          </a:xfrm>
          <a:prstGeom prst="rightArrow">
            <a:avLst/>
          </a:prstGeom>
          <a:solidFill>
            <a:schemeClr val="tx1"/>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38339D5D-2291-47A1-9CF9-0DB41AF084EE}"/>
              </a:ext>
            </a:extLst>
          </p:cNvPr>
          <p:cNvSpPr/>
          <p:nvPr/>
        </p:nvSpPr>
        <p:spPr>
          <a:xfrm>
            <a:off x="1563755" y="3943564"/>
            <a:ext cx="2292627" cy="1470990"/>
          </a:xfrm>
          <a:prstGeom prst="roundRect">
            <a:avLst/>
          </a:prstGeom>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t>Conclusion</a:t>
            </a:r>
          </a:p>
        </p:txBody>
      </p:sp>
    </p:spTree>
    <p:extLst>
      <p:ext uri="{BB962C8B-B14F-4D97-AF65-F5344CB8AC3E}">
        <p14:creationId xmlns:p14="http://schemas.microsoft.com/office/powerpoint/2010/main" val="191332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665AB-0BE6-4589-9B67-2B87A7848AF8}"/>
              </a:ext>
            </a:extLst>
          </p:cNvPr>
          <p:cNvSpPr txBox="1"/>
          <p:nvPr/>
        </p:nvSpPr>
        <p:spPr>
          <a:xfrm>
            <a:off x="596348" y="278296"/>
            <a:ext cx="11502887" cy="5078313"/>
          </a:xfrm>
          <a:prstGeom prst="rect">
            <a:avLst/>
          </a:prstGeom>
          <a:noFill/>
        </p:spPr>
        <p:txBody>
          <a:bodyPr wrap="square" rtlCol="0">
            <a:spAutoFit/>
          </a:bodyPr>
          <a:lstStyle/>
          <a:p>
            <a:r>
              <a:rPr lang="en-US" sz="3600" b="1" u="sng" dirty="0"/>
              <a:t>Exploratory data analysis:</a:t>
            </a:r>
          </a:p>
          <a:p>
            <a:endParaRPr lang="en-US" dirty="0"/>
          </a:p>
          <a:p>
            <a:pPr marL="285750" indent="-285750">
              <a:buFont typeface="Wingdings" panose="05000000000000000000" pitchFamily="2" charset="2"/>
              <a:buChar char="v"/>
            </a:pPr>
            <a:r>
              <a:rPr lang="en-US" dirty="0"/>
              <a:t>Various plots including scatter plots, box plots, bar plots, histograms, pivot tables were created to get a good understanding of the data.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This is an important precursor to the data wrangling step.</a:t>
            </a:r>
          </a:p>
          <a:p>
            <a:r>
              <a:rPr lang="en-US" dirty="0"/>
              <a:t>     Few important plots and all associated inferences are </a:t>
            </a:r>
          </a:p>
          <a:p>
            <a:r>
              <a:rPr lang="en-US" dirty="0"/>
              <a:t>     listed here.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Box cox transformation, </a:t>
            </a:r>
            <a:r>
              <a:rPr lang="en-US" dirty="0" err="1"/>
              <a:t>Symbox</a:t>
            </a:r>
            <a:r>
              <a:rPr lang="en-US" dirty="0"/>
              <a:t> transformation,</a:t>
            </a:r>
          </a:p>
          <a:p>
            <a:r>
              <a:rPr lang="en-US" dirty="0"/>
              <a:t>    Principal component analysis(Bi-plot), Linear discriminant</a:t>
            </a:r>
          </a:p>
          <a:p>
            <a:r>
              <a:rPr lang="en-US" dirty="0"/>
              <a:t>    analysis were carried out but did not provide relevant info.</a:t>
            </a:r>
          </a:p>
          <a:p>
            <a:endParaRPr lang="en-US" dirty="0"/>
          </a:p>
          <a:p>
            <a:pPr marL="285750" indent="-285750">
              <a:buFont typeface="Wingdings" panose="05000000000000000000" pitchFamily="2" charset="2"/>
              <a:buChar char="v"/>
            </a:pPr>
            <a:r>
              <a:rPr lang="en-US" dirty="0"/>
              <a:t>Heat map was useful to help understand important </a:t>
            </a:r>
          </a:p>
          <a:p>
            <a:r>
              <a:rPr lang="en-US" dirty="0"/>
              <a:t>    correlated variables to start with.</a:t>
            </a:r>
          </a:p>
          <a:p>
            <a:endParaRPr lang="en-US" dirty="0"/>
          </a:p>
          <a:p>
            <a:endParaRPr lang="en-US" dirty="0"/>
          </a:p>
        </p:txBody>
      </p:sp>
      <p:grpSp>
        <p:nvGrpSpPr>
          <p:cNvPr id="10" name="Group 9">
            <a:extLst>
              <a:ext uri="{FF2B5EF4-FFF2-40B4-BE49-F238E27FC236}">
                <a16:creationId xmlns:a16="http://schemas.microsoft.com/office/drawing/2014/main" id="{BB450B33-B6ED-41F7-8E9E-4F2551397D4A}"/>
              </a:ext>
            </a:extLst>
          </p:cNvPr>
          <p:cNvGrpSpPr/>
          <p:nvPr/>
        </p:nvGrpSpPr>
        <p:grpSpPr>
          <a:xfrm>
            <a:off x="7513982" y="1531522"/>
            <a:ext cx="4585253" cy="5147574"/>
            <a:chOff x="7513982" y="1531522"/>
            <a:chExt cx="4585253" cy="5147574"/>
          </a:xfrm>
        </p:grpSpPr>
        <p:pic>
          <p:nvPicPr>
            <p:cNvPr id="3" name="Picture">
              <a:extLst>
                <a:ext uri="{FF2B5EF4-FFF2-40B4-BE49-F238E27FC236}">
                  <a16:creationId xmlns:a16="http://schemas.microsoft.com/office/drawing/2014/main" id="{9B973D2C-9DD3-4653-B553-A15C32F0F536}"/>
                </a:ext>
              </a:extLst>
            </p:cNvPr>
            <p:cNvPicPr/>
            <p:nvPr/>
          </p:nvPicPr>
          <p:blipFill>
            <a:blip r:embed="rId2"/>
            <a:stretch>
              <a:fillRect/>
            </a:stretch>
          </p:blipFill>
          <p:spPr bwMode="auto">
            <a:xfrm>
              <a:off x="7513982" y="3406021"/>
              <a:ext cx="1992923" cy="1662825"/>
            </a:xfrm>
            <a:prstGeom prst="rect">
              <a:avLst/>
            </a:prstGeom>
            <a:noFill/>
            <a:ln w="9525">
              <a:noFill/>
              <a:headEnd/>
              <a:tailEnd/>
            </a:ln>
          </p:spPr>
        </p:pic>
        <p:pic>
          <p:nvPicPr>
            <p:cNvPr id="4" name="Picture 3">
              <a:extLst>
                <a:ext uri="{FF2B5EF4-FFF2-40B4-BE49-F238E27FC236}">
                  <a16:creationId xmlns:a16="http://schemas.microsoft.com/office/drawing/2014/main" id="{2D8107DA-F1E8-4BF6-B2E5-E6DE99AF0648}"/>
                </a:ext>
              </a:extLst>
            </p:cNvPr>
            <p:cNvPicPr/>
            <p:nvPr/>
          </p:nvPicPr>
          <p:blipFill>
            <a:blip r:embed="rId3"/>
            <a:stretch>
              <a:fillRect/>
            </a:stretch>
          </p:blipFill>
          <p:spPr>
            <a:xfrm>
              <a:off x="9816166" y="1531522"/>
              <a:ext cx="2283069" cy="1673376"/>
            </a:xfrm>
            <a:prstGeom prst="rect">
              <a:avLst/>
            </a:prstGeom>
          </p:spPr>
        </p:pic>
        <p:pic>
          <p:nvPicPr>
            <p:cNvPr id="5" name="Picture">
              <a:extLst>
                <a:ext uri="{FF2B5EF4-FFF2-40B4-BE49-F238E27FC236}">
                  <a16:creationId xmlns:a16="http://schemas.microsoft.com/office/drawing/2014/main" id="{42594A50-7BCC-40C1-ABF9-C9210657E7F6}"/>
                </a:ext>
              </a:extLst>
            </p:cNvPr>
            <p:cNvPicPr/>
            <p:nvPr/>
          </p:nvPicPr>
          <p:blipFill>
            <a:blip r:embed="rId4"/>
            <a:stretch>
              <a:fillRect/>
            </a:stretch>
          </p:blipFill>
          <p:spPr bwMode="auto">
            <a:xfrm>
              <a:off x="7513982" y="1531522"/>
              <a:ext cx="1992923" cy="1662825"/>
            </a:xfrm>
            <a:prstGeom prst="rect">
              <a:avLst/>
            </a:prstGeom>
            <a:noFill/>
            <a:ln w="9525">
              <a:noFill/>
              <a:headEnd/>
              <a:tailEnd/>
            </a:ln>
          </p:spPr>
        </p:pic>
        <p:pic>
          <p:nvPicPr>
            <p:cNvPr id="6" name="Picture 5">
              <a:extLst>
                <a:ext uri="{FF2B5EF4-FFF2-40B4-BE49-F238E27FC236}">
                  <a16:creationId xmlns:a16="http://schemas.microsoft.com/office/drawing/2014/main" id="{3E9D39F1-2E29-4D78-B09F-26DDDDE1D5EE}"/>
                </a:ext>
              </a:extLst>
            </p:cNvPr>
            <p:cNvPicPr/>
            <p:nvPr/>
          </p:nvPicPr>
          <p:blipFill>
            <a:blip r:embed="rId5">
              <a:extLst>
                <a:ext uri="{28A0092B-C50C-407E-A947-70E740481C1C}">
                  <a14:useLocalDpi xmlns:a14="http://schemas.microsoft.com/office/drawing/2010/main" val="0"/>
                </a:ext>
              </a:extLst>
            </a:blip>
            <a:stretch>
              <a:fillRect/>
            </a:stretch>
          </p:blipFill>
          <p:spPr>
            <a:xfrm>
              <a:off x="9816166" y="3400628"/>
              <a:ext cx="2283068" cy="1662825"/>
            </a:xfrm>
            <a:prstGeom prst="rect">
              <a:avLst/>
            </a:prstGeom>
          </p:spPr>
        </p:pic>
        <p:pic>
          <p:nvPicPr>
            <p:cNvPr id="7" name="Picture 6">
              <a:extLst>
                <a:ext uri="{FF2B5EF4-FFF2-40B4-BE49-F238E27FC236}">
                  <a16:creationId xmlns:a16="http://schemas.microsoft.com/office/drawing/2014/main" id="{6CEADF1E-7AA8-40F8-AF31-10D336BD8B19}"/>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513982" y="5246966"/>
              <a:ext cx="1992923" cy="1432130"/>
            </a:xfrm>
            <a:prstGeom prst="rect">
              <a:avLst/>
            </a:prstGeom>
          </p:spPr>
        </p:pic>
        <p:pic>
          <p:nvPicPr>
            <p:cNvPr id="9" name="Picture 8">
              <a:extLst>
                <a:ext uri="{FF2B5EF4-FFF2-40B4-BE49-F238E27FC236}">
                  <a16:creationId xmlns:a16="http://schemas.microsoft.com/office/drawing/2014/main" id="{54B78CFB-CA1C-42B8-90D2-43D7B0EC2268}"/>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9816166" y="5259183"/>
              <a:ext cx="2283068" cy="1419913"/>
            </a:xfrm>
            <a:prstGeom prst="rect">
              <a:avLst/>
            </a:prstGeom>
            <a:noFill/>
            <a:ln>
              <a:noFill/>
            </a:ln>
          </p:spPr>
        </p:pic>
      </p:grpSp>
    </p:spTree>
    <p:extLst>
      <p:ext uri="{BB962C8B-B14F-4D97-AF65-F5344CB8AC3E}">
        <p14:creationId xmlns:p14="http://schemas.microsoft.com/office/powerpoint/2010/main" val="11790961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183</TotalTime>
  <Words>2056</Words>
  <Application>Microsoft Office PowerPoint</Application>
  <PresentationFormat>Widescreen</PresentationFormat>
  <Paragraphs>241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Helvetica</vt:lpstr>
      <vt:lpstr>Times New Roman</vt:lpstr>
      <vt:lpstr>Wingdings</vt:lpstr>
      <vt:lpstr>Wingdings 3</vt:lpstr>
      <vt:lpstr>Slice</vt:lpstr>
      <vt:lpstr>Pump it Up: Data Mining the Water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Pump it Up: Data Mining the Water Table</dc:title>
  <dc:creator>Anand Srinivasan</dc:creator>
  <cp:lastModifiedBy>DatumX1</cp:lastModifiedBy>
  <cp:revision>70</cp:revision>
  <dcterms:created xsi:type="dcterms:W3CDTF">2019-12-10T01:37:47Z</dcterms:created>
  <dcterms:modified xsi:type="dcterms:W3CDTF">2019-12-11T11:30:02Z</dcterms:modified>
</cp:coreProperties>
</file>