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Slab"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6aa7050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6aa7050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aa7050f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aa7050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e16dc468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e16dc468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aa7050f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aa7050f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6aa7050f0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6aa7050f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e16dc4681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e16dc468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6aa7050f0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6aa7050f0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6aa7050f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6aa7050f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e16dc468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e16dc46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6aa7050f0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6aa7050f0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6aa7050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6aa7050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6aa7050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6aa7050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e16dc468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e16dc46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e16dc468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e16dc468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e16dc468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e16dc468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6aa7050f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6aa7050f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6aa7050f0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6aa7050f0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728725"/>
            <a:ext cx="5783400" cy="86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Housing Affordability </a:t>
            </a:r>
            <a:endParaRPr sz="30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has housing affordability changed from 2009-2018?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Overall Trend</a:t>
            </a:r>
            <a:endParaRPr/>
          </a:p>
        </p:txBody>
      </p:sp>
      <p:pic>
        <p:nvPicPr>
          <p:cNvPr id="121" name="Google Shape;121;p22"/>
          <p:cNvPicPr preferRelativeResize="0"/>
          <p:nvPr/>
        </p:nvPicPr>
        <p:blipFill>
          <a:blip r:embed="rId3">
            <a:alphaModFix/>
          </a:blip>
          <a:stretch>
            <a:fillRect/>
          </a:stretch>
        </p:blipFill>
        <p:spPr>
          <a:xfrm>
            <a:off x="3809650" y="1311300"/>
            <a:ext cx="3942675" cy="2963825"/>
          </a:xfrm>
          <a:prstGeom prst="rect">
            <a:avLst/>
          </a:prstGeom>
          <a:noFill/>
          <a:ln>
            <a:noFill/>
          </a:ln>
        </p:spPr>
      </p:pic>
      <p:sp>
        <p:nvSpPr>
          <p:cNvPr id="122" name="Google Shape;122;p22"/>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Total property cost rises at a significantly higher rate than income.</a:t>
            </a:r>
            <a:endParaRPr/>
          </a:p>
          <a:p>
            <a:pPr marL="457200" lvl="0" indent="-304800" algn="l" rtl="0">
              <a:spcBef>
                <a:spcPts val="0"/>
              </a:spcBef>
              <a:spcAft>
                <a:spcPts val="0"/>
              </a:spcAft>
              <a:buSzPts val="1200"/>
              <a:buChar char="●"/>
            </a:pPr>
            <a:r>
              <a:rPr lang="en"/>
              <a:t>Incomes have remained relatively flat since 2009.</a:t>
            </a:r>
            <a:endParaRPr/>
          </a:p>
          <a:p>
            <a:pPr marL="457200" lvl="0" indent="-304800" algn="l" rtl="0">
              <a:spcBef>
                <a:spcPts val="0"/>
              </a:spcBef>
              <a:spcAft>
                <a:spcPts val="0"/>
              </a:spcAft>
              <a:buSzPts val="1200"/>
              <a:buChar char="●"/>
            </a:pPr>
            <a:r>
              <a:rPr lang="en"/>
              <a:t>This chart is displaying median Total Property Cost and median Incomes.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The Ratio</a:t>
            </a:r>
            <a:endParaRPr/>
          </a:p>
        </p:txBody>
      </p:sp>
      <p:pic>
        <p:nvPicPr>
          <p:cNvPr id="128" name="Google Shape;128;p23"/>
          <p:cNvPicPr preferRelativeResize="0"/>
          <p:nvPr/>
        </p:nvPicPr>
        <p:blipFill>
          <a:blip r:embed="rId3">
            <a:alphaModFix/>
          </a:blip>
          <a:stretch>
            <a:fillRect/>
          </a:stretch>
        </p:blipFill>
        <p:spPr>
          <a:xfrm>
            <a:off x="3654325" y="1294225"/>
            <a:ext cx="5067850" cy="3378575"/>
          </a:xfrm>
          <a:prstGeom prst="rect">
            <a:avLst/>
          </a:prstGeom>
          <a:noFill/>
          <a:ln>
            <a:noFill/>
          </a:ln>
        </p:spPr>
      </p:pic>
      <p:sp>
        <p:nvSpPr>
          <p:cNvPr id="129" name="Google Shape;129;p23"/>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Total cost is defined as the interest rate, amount and term of loan( 30 years). </a:t>
            </a:r>
            <a:endParaRPr/>
          </a:p>
          <a:p>
            <a:pPr marL="457200" lvl="0" indent="-304800" algn="l" rtl="0">
              <a:spcBef>
                <a:spcPts val="0"/>
              </a:spcBef>
              <a:spcAft>
                <a:spcPts val="0"/>
              </a:spcAft>
              <a:buSzPts val="1200"/>
              <a:buChar char="●"/>
            </a:pPr>
            <a:r>
              <a:rPr lang="en"/>
              <a:t>Since the housing crash from 2008 to the low of 2012, housing costs as it relates to income has risen higher than pre-crash costs. </a:t>
            </a:r>
            <a:endParaRPr/>
          </a:p>
          <a:p>
            <a:pPr marL="457200" lvl="0" indent="-304800" algn="l" rtl="0">
              <a:spcBef>
                <a:spcPts val="0"/>
              </a:spcBef>
              <a:spcAft>
                <a:spcPts val="0"/>
              </a:spcAft>
              <a:buSzPts val="1200"/>
              <a:buChar char="●"/>
            </a:pPr>
            <a:r>
              <a:rPr lang="en"/>
              <a:t>This increase is a combination of stagnant wages and increased property cost.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body" idx="1"/>
          </p:nvPr>
        </p:nvSpPr>
        <p:spPr>
          <a:xfrm>
            <a:off x="590250" y="649575"/>
            <a:ext cx="7963500" cy="36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ctr" rtl="0">
              <a:spcBef>
                <a:spcPts val="1600"/>
              </a:spcBef>
              <a:spcAft>
                <a:spcPts val="0"/>
              </a:spcAft>
              <a:buNone/>
            </a:pPr>
            <a:r>
              <a:rPr lang="en" sz="4000"/>
              <a:t>Is housing affordability different depending on your age and race?</a:t>
            </a:r>
            <a:endParaRPr sz="4000"/>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 Group Interest Rate</a:t>
            </a:r>
            <a:endParaRPr/>
          </a:p>
        </p:txBody>
      </p:sp>
      <p:sp>
        <p:nvSpPr>
          <p:cNvPr id="140" name="Google Shape;140;p25"/>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There is a noticeable change in mortgage  interest rate which can affect affordability depending on your age. </a:t>
            </a:r>
            <a:endParaRPr/>
          </a:p>
          <a:p>
            <a:pPr marL="457200" lvl="0" indent="-304800" algn="l" rtl="0">
              <a:spcBef>
                <a:spcPts val="0"/>
              </a:spcBef>
              <a:spcAft>
                <a:spcPts val="0"/>
              </a:spcAft>
              <a:buSzPts val="1200"/>
              <a:buChar char="●"/>
            </a:pPr>
            <a:endParaRPr/>
          </a:p>
        </p:txBody>
      </p:sp>
      <p:pic>
        <p:nvPicPr>
          <p:cNvPr id="141" name="Google Shape;141;p25"/>
          <p:cNvPicPr preferRelativeResize="0"/>
          <p:nvPr/>
        </p:nvPicPr>
        <p:blipFill>
          <a:blip r:embed="rId3">
            <a:alphaModFix/>
          </a:blip>
          <a:stretch>
            <a:fillRect/>
          </a:stretch>
        </p:blipFill>
        <p:spPr>
          <a:xfrm>
            <a:off x="3454325" y="795100"/>
            <a:ext cx="5405276" cy="3783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Total Cost to Income Ratio by Race</a:t>
            </a:r>
            <a:endParaRPr sz="2000"/>
          </a:p>
        </p:txBody>
      </p:sp>
      <p:sp>
        <p:nvSpPr>
          <p:cNvPr id="147" name="Google Shape;147;p26"/>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All demographics in recent years seem to be increasing the amount of their income that they spend on housing</a:t>
            </a:r>
            <a:endParaRPr/>
          </a:p>
          <a:p>
            <a:pPr marL="457200" lvl="0" indent="0" algn="l" rtl="0">
              <a:spcBef>
                <a:spcPts val="1600"/>
              </a:spcBef>
              <a:spcAft>
                <a:spcPts val="1600"/>
              </a:spcAft>
              <a:buNone/>
            </a:pPr>
            <a:endParaRPr/>
          </a:p>
        </p:txBody>
      </p:sp>
      <p:pic>
        <p:nvPicPr>
          <p:cNvPr id="148" name="Google Shape;148;p26"/>
          <p:cNvPicPr preferRelativeResize="0"/>
          <p:nvPr/>
        </p:nvPicPr>
        <p:blipFill>
          <a:blip r:embed="rId3">
            <a:alphaModFix/>
          </a:blip>
          <a:stretch>
            <a:fillRect/>
          </a:stretch>
        </p:blipFill>
        <p:spPr>
          <a:xfrm>
            <a:off x="3772525" y="977888"/>
            <a:ext cx="4781600" cy="318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body" idx="1"/>
          </p:nvPr>
        </p:nvSpPr>
        <p:spPr>
          <a:xfrm>
            <a:off x="590250" y="649575"/>
            <a:ext cx="7963500" cy="36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ctr" rtl="0">
              <a:spcBef>
                <a:spcPts val="1600"/>
              </a:spcBef>
              <a:spcAft>
                <a:spcPts val="0"/>
              </a:spcAft>
              <a:buNone/>
            </a:pPr>
            <a:r>
              <a:rPr lang="en" sz="4000"/>
              <a:t>Which Southeastern states are more affordable?</a:t>
            </a:r>
            <a:endParaRPr sz="4000"/>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Avg. Property Cost per State </a:t>
            </a:r>
            <a:endParaRPr/>
          </a:p>
        </p:txBody>
      </p:sp>
      <p:sp>
        <p:nvSpPr>
          <p:cNvPr id="159" name="Google Shape;159;p28"/>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Virginia and Maryland have a significantly higher property cost than the other states.</a:t>
            </a:r>
            <a:endParaRPr/>
          </a:p>
          <a:p>
            <a:pPr marL="457200" lvl="0" indent="-304800" algn="l" rtl="0">
              <a:spcBef>
                <a:spcPts val="0"/>
              </a:spcBef>
              <a:spcAft>
                <a:spcPts val="0"/>
              </a:spcAft>
              <a:buSzPts val="1200"/>
              <a:buChar char="●"/>
            </a:pPr>
            <a:r>
              <a:rPr lang="en"/>
              <a:t>West Virginia has the lowest property cost out of all the states. </a:t>
            </a:r>
            <a:endParaRPr/>
          </a:p>
        </p:txBody>
      </p:sp>
      <p:pic>
        <p:nvPicPr>
          <p:cNvPr id="160" name="Google Shape;160;p28"/>
          <p:cNvPicPr preferRelativeResize="0"/>
          <p:nvPr/>
        </p:nvPicPr>
        <p:blipFill>
          <a:blip r:embed="rId3">
            <a:alphaModFix/>
          </a:blip>
          <a:stretch>
            <a:fillRect/>
          </a:stretch>
        </p:blipFill>
        <p:spPr>
          <a:xfrm>
            <a:off x="3673075" y="1123737"/>
            <a:ext cx="5011675" cy="334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Avg. Property Cost Over Time </a:t>
            </a:r>
            <a:endParaRPr/>
          </a:p>
        </p:txBody>
      </p:sp>
      <p:sp>
        <p:nvSpPr>
          <p:cNvPr id="166" name="Google Shape;166;p29"/>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All states show a rise in total cost of owning a home since 2009. </a:t>
            </a:r>
            <a:endParaRPr/>
          </a:p>
          <a:p>
            <a:pPr marL="457200" lvl="0" indent="0" algn="l" rtl="0">
              <a:spcBef>
                <a:spcPts val="1600"/>
              </a:spcBef>
              <a:spcAft>
                <a:spcPts val="1600"/>
              </a:spcAft>
              <a:buNone/>
            </a:pPr>
            <a:endParaRPr/>
          </a:p>
        </p:txBody>
      </p:sp>
      <p:pic>
        <p:nvPicPr>
          <p:cNvPr id="167" name="Google Shape;167;p29"/>
          <p:cNvPicPr preferRelativeResize="0"/>
          <p:nvPr/>
        </p:nvPicPr>
        <p:blipFill>
          <a:blip r:embed="rId3">
            <a:alphaModFix/>
          </a:blip>
          <a:stretch>
            <a:fillRect/>
          </a:stretch>
        </p:blipFill>
        <p:spPr>
          <a:xfrm>
            <a:off x="3500225" y="901029"/>
            <a:ext cx="5012174" cy="3341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 </a:t>
            </a:r>
            <a:endParaRPr/>
          </a:p>
        </p:txBody>
      </p:sp>
      <p:sp>
        <p:nvSpPr>
          <p:cNvPr id="173" name="Google Shape;173;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Housing costs have risen since 2009 while incomes have remained relatively flat. This could infer that owning a home has become less affordable. </a:t>
            </a:r>
            <a:endParaRPr/>
          </a:p>
          <a:p>
            <a:pPr marL="457200" lvl="0" indent="-342900" algn="l" rtl="0">
              <a:spcBef>
                <a:spcPts val="0"/>
              </a:spcBef>
              <a:spcAft>
                <a:spcPts val="0"/>
              </a:spcAft>
              <a:buSzPts val="1800"/>
              <a:buChar char="➢"/>
            </a:pPr>
            <a:r>
              <a:rPr lang="en"/>
              <a:t>Based on your age, your interest rate can vary. Interest rates are higher for younger borrowers and steadily decline as the borrower ages. However,  they begin to increase again at age 80 and above. </a:t>
            </a:r>
            <a:endParaRPr/>
          </a:p>
          <a:p>
            <a:pPr marL="457200" lvl="0" indent="-342900" algn="l" rtl="0">
              <a:spcBef>
                <a:spcPts val="0"/>
              </a:spcBef>
              <a:spcAft>
                <a:spcPts val="0"/>
              </a:spcAft>
              <a:buSzPts val="1800"/>
              <a:buChar char="➢"/>
            </a:pPr>
            <a:r>
              <a:rPr lang="en"/>
              <a:t>West Virginia, Kentucky and South Carolina have the most affordable housing costs throughout the southeast.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Webcam Warriors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Members </a:t>
            </a:r>
            <a:endParaRPr/>
          </a:p>
          <a:p>
            <a:pPr marL="457200" lvl="0" indent="-342900" algn="l" rtl="0">
              <a:spcBef>
                <a:spcPts val="1600"/>
              </a:spcBef>
              <a:spcAft>
                <a:spcPts val="0"/>
              </a:spcAft>
              <a:buSzPts val="1800"/>
              <a:buChar char="●"/>
            </a:pPr>
            <a:r>
              <a:rPr lang="en"/>
              <a:t>Erin Lee </a:t>
            </a:r>
            <a:endParaRPr/>
          </a:p>
          <a:p>
            <a:pPr marL="457200" lvl="0" indent="-342900" algn="l" rtl="0">
              <a:spcBef>
                <a:spcPts val="0"/>
              </a:spcBef>
              <a:spcAft>
                <a:spcPts val="0"/>
              </a:spcAft>
              <a:buSzPts val="1800"/>
              <a:buChar char="●"/>
            </a:pPr>
            <a:r>
              <a:rPr lang="en"/>
              <a:t>Jake Geiser </a:t>
            </a:r>
            <a:endParaRPr/>
          </a:p>
          <a:p>
            <a:pPr marL="457200" lvl="0" indent="-342900" algn="l" rtl="0">
              <a:spcBef>
                <a:spcPts val="0"/>
              </a:spcBef>
              <a:spcAft>
                <a:spcPts val="0"/>
              </a:spcAft>
              <a:buSzPts val="1800"/>
              <a:buChar char="●"/>
            </a:pPr>
            <a:r>
              <a:rPr lang="en"/>
              <a:t>Katy Luquire</a:t>
            </a:r>
            <a:endParaRPr/>
          </a:p>
          <a:p>
            <a:pPr marL="457200" lvl="0" indent="-342900" algn="l" rtl="0">
              <a:spcBef>
                <a:spcPts val="0"/>
              </a:spcBef>
              <a:spcAft>
                <a:spcPts val="0"/>
              </a:spcAft>
              <a:buSzPts val="1800"/>
              <a:buChar char="●"/>
            </a:pPr>
            <a:r>
              <a:rPr lang="en"/>
              <a:t>Bert Kennedy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 Questions </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has affordability changed from 2009 to 2018?</a:t>
            </a:r>
            <a:endParaRPr/>
          </a:p>
          <a:p>
            <a:pPr marL="457200" lvl="0" indent="-342900" algn="l" rtl="0">
              <a:spcBef>
                <a:spcPts val="0"/>
              </a:spcBef>
              <a:spcAft>
                <a:spcPts val="0"/>
              </a:spcAft>
              <a:buSzPts val="1800"/>
              <a:buChar char="➢"/>
            </a:pPr>
            <a:r>
              <a:rPr lang="en"/>
              <a:t>Is it different depending on your age and race?</a:t>
            </a:r>
            <a:endParaRPr/>
          </a:p>
          <a:p>
            <a:pPr marL="457200" lvl="0" indent="-342900" algn="l" rtl="0">
              <a:spcBef>
                <a:spcPts val="0"/>
              </a:spcBef>
              <a:spcAft>
                <a:spcPts val="0"/>
              </a:spcAft>
              <a:buSzPts val="1800"/>
              <a:buChar char="➢"/>
            </a:pPr>
            <a:r>
              <a:rPr lang="en"/>
              <a:t>Which southeastern states are more affordable?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affordability?</a:t>
            </a:r>
            <a:endParaRPr/>
          </a:p>
          <a:p>
            <a:pPr marL="0" lvl="0" indent="457200" algn="l" rtl="0">
              <a:spcBef>
                <a:spcPts val="1600"/>
              </a:spcBef>
              <a:spcAft>
                <a:spcPts val="0"/>
              </a:spcAft>
              <a:buNone/>
            </a:pPr>
            <a:r>
              <a:rPr lang="en"/>
              <a:t>We define affordability as the ratio of Total Property cost/Income.</a:t>
            </a:r>
            <a:endParaRPr/>
          </a:p>
          <a:p>
            <a:pPr marL="0" lvl="0" indent="0" algn="l" rtl="0">
              <a:spcBef>
                <a:spcPts val="1600"/>
              </a:spcBef>
              <a:spcAft>
                <a:spcPts val="0"/>
              </a:spcAft>
              <a:buNone/>
            </a:pPr>
            <a:r>
              <a:rPr lang="en"/>
              <a:t>Where is our data from?</a:t>
            </a:r>
            <a:endParaRPr/>
          </a:p>
          <a:p>
            <a:pPr marL="457200" lvl="0" indent="0" algn="l" rtl="0">
              <a:spcBef>
                <a:spcPts val="1600"/>
              </a:spcBef>
              <a:spcAft>
                <a:spcPts val="1600"/>
              </a:spcAft>
              <a:buNone/>
            </a:pPr>
            <a:r>
              <a:rPr lang="en"/>
              <a:t>Our data is provided the Federal Housing Finance Agency. The data sets we used are the public use Federal Home Loan Bank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Cleaning</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Started with 9 sets of 82 columns</a:t>
            </a:r>
            <a:endParaRPr/>
          </a:p>
          <a:p>
            <a:pPr marL="457200" lvl="0" indent="-342900" algn="l" rtl="0">
              <a:spcBef>
                <a:spcPts val="0"/>
              </a:spcBef>
              <a:spcAft>
                <a:spcPts val="0"/>
              </a:spcAft>
              <a:buSzPts val="1800"/>
              <a:buAutoNum type="arabicPeriod"/>
            </a:pPr>
            <a:r>
              <a:rPr lang="en"/>
              <a:t>Reduced to 9 sets of 16 columns - Demographic and Mortgage information</a:t>
            </a:r>
            <a:endParaRPr/>
          </a:p>
          <a:p>
            <a:pPr marL="457200" lvl="0" indent="-342900" algn="l" rtl="0">
              <a:spcBef>
                <a:spcPts val="0"/>
              </a:spcBef>
              <a:spcAft>
                <a:spcPts val="0"/>
              </a:spcAft>
              <a:buSzPts val="1800"/>
              <a:buAutoNum type="arabicPeriod"/>
            </a:pPr>
            <a:r>
              <a:rPr lang="en"/>
              <a:t>Only kept NC data</a:t>
            </a:r>
            <a:endParaRPr/>
          </a:p>
          <a:p>
            <a:pPr marL="457200" lvl="0" indent="-342900" algn="l" rtl="0">
              <a:spcBef>
                <a:spcPts val="0"/>
              </a:spcBef>
              <a:spcAft>
                <a:spcPts val="0"/>
              </a:spcAft>
              <a:buSzPts val="1800"/>
              <a:buAutoNum type="arabicPeriod"/>
            </a:pPr>
            <a:r>
              <a:rPr lang="en"/>
              <a:t>Check the data for our questions</a:t>
            </a:r>
            <a:endParaRPr/>
          </a:p>
          <a:p>
            <a:pPr marL="457200" lvl="0" indent="-342900" algn="l" rtl="0">
              <a:spcBef>
                <a:spcPts val="0"/>
              </a:spcBef>
              <a:spcAft>
                <a:spcPts val="0"/>
              </a:spcAft>
              <a:buSzPts val="1800"/>
              <a:buAutoNum type="arabicPeriod"/>
            </a:pPr>
            <a:r>
              <a:rPr lang="en"/>
              <a:t>Scope of question was too narrow</a:t>
            </a:r>
            <a:endParaRPr/>
          </a:p>
          <a:p>
            <a:pPr marL="457200" lvl="0" indent="-342900" algn="l" rtl="0">
              <a:spcBef>
                <a:spcPts val="0"/>
              </a:spcBef>
              <a:spcAft>
                <a:spcPts val="0"/>
              </a:spcAft>
              <a:buSzPts val="1800"/>
              <a:buAutoNum type="arabicPeriod"/>
            </a:pPr>
            <a:r>
              <a:rPr lang="en"/>
              <a:t>Add other states</a:t>
            </a:r>
            <a:endParaRPr/>
          </a:p>
          <a:p>
            <a:pPr marL="457200" lvl="0" indent="-342900" algn="l" rtl="0">
              <a:spcBef>
                <a:spcPts val="0"/>
              </a:spcBef>
              <a:spcAft>
                <a:spcPts val="0"/>
              </a:spcAft>
              <a:buSzPts val="1800"/>
              <a:buAutoNum type="arabicPeriod"/>
            </a:pPr>
            <a:r>
              <a:rPr lang="en"/>
              <a:t>Merge the sets 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Merging</a:t>
            </a:r>
            <a:endParaRPr/>
          </a:p>
        </p:txBody>
      </p:sp>
      <p:sp>
        <p:nvSpPr>
          <p:cNvPr id="94" name="Google Shape;94;p18"/>
          <p:cNvSpPr txBox="1">
            <a:spLocks noGrp="1"/>
          </p:cNvSpPr>
          <p:nvPr>
            <p:ph type="body" idx="1"/>
          </p:nvPr>
        </p:nvSpPr>
        <p:spPr>
          <a:xfrm>
            <a:off x="268850" y="1489825"/>
            <a:ext cx="86526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the pandas concat function to stack datasets with the same column names</a:t>
            </a:r>
            <a:endParaRPr/>
          </a:p>
          <a:p>
            <a:pPr marL="0" lvl="0" indent="0" algn="l" rtl="0">
              <a:spcBef>
                <a:spcPts val="1600"/>
              </a:spcBef>
              <a:spcAft>
                <a:spcPts val="0"/>
              </a:spcAft>
              <a:buNone/>
            </a:pPr>
            <a:r>
              <a:rPr lang="en"/>
              <a:t>One column was named differently(name1, Name1, name 1)</a:t>
            </a:r>
            <a:endParaRPr/>
          </a:p>
          <a:p>
            <a:pPr marL="0" lvl="0" indent="0" algn="l" rtl="0">
              <a:spcBef>
                <a:spcPts val="1600"/>
              </a:spcBef>
              <a:spcAft>
                <a:spcPts val="1600"/>
              </a:spcAft>
              <a:buNone/>
            </a:pPr>
            <a:endParaRPr/>
          </a:p>
        </p:txBody>
      </p:sp>
      <p:pic>
        <p:nvPicPr>
          <p:cNvPr id="95" name="Google Shape;95;p18"/>
          <p:cNvPicPr preferRelativeResize="0"/>
          <p:nvPr/>
        </p:nvPicPr>
        <p:blipFill>
          <a:blip r:embed="rId3">
            <a:alphaModFix/>
          </a:blip>
          <a:stretch>
            <a:fillRect/>
          </a:stretch>
        </p:blipFill>
        <p:spPr>
          <a:xfrm>
            <a:off x="655713" y="2571750"/>
            <a:ext cx="3248025" cy="2209800"/>
          </a:xfrm>
          <a:prstGeom prst="rect">
            <a:avLst/>
          </a:prstGeom>
          <a:noFill/>
          <a:ln>
            <a:noFill/>
          </a:ln>
        </p:spPr>
      </p:pic>
      <p:pic>
        <p:nvPicPr>
          <p:cNvPr id="96" name="Google Shape;96;p18"/>
          <p:cNvPicPr preferRelativeResize="0"/>
          <p:nvPr/>
        </p:nvPicPr>
        <p:blipFill>
          <a:blip r:embed="rId4">
            <a:alphaModFix/>
          </a:blip>
          <a:stretch>
            <a:fillRect/>
          </a:stretch>
        </p:blipFill>
        <p:spPr>
          <a:xfrm>
            <a:off x="4174238" y="2571750"/>
            <a:ext cx="4638675" cy="76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How has affordability changed from 2009 to 2018?</a:t>
            </a:r>
            <a:endParaRPr sz="4000"/>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Overall Income </a:t>
            </a:r>
            <a:endParaRPr/>
          </a:p>
        </p:txBody>
      </p:sp>
      <p:sp>
        <p:nvSpPr>
          <p:cNvPr id="107" name="Google Shape;107;p20"/>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Very little growth in income since 2009. </a:t>
            </a:r>
            <a:endParaRPr/>
          </a:p>
          <a:p>
            <a:pPr marL="457200" lvl="0" indent="-304800" algn="l" rtl="0">
              <a:spcBef>
                <a:spcPts val="0"/>
              </a:spcBef>
              <a:spcAft>
                <a:spcPts val="0"/>
              </a:spcAft>
              <a:buSzPts val="1200"/>
              <a:buChar char="●"/>
            </a:pPr>
            <a:r>
              <a:rPr lang="en"/>
              <a:t>The minimum income rate has remained stagnant.</a:t>
            </a:r>
            <a:endParaRPr/>
          </a:p>
          <a:p>
            <a:pPr marL="457200" lvl="0" indent="-304800" algn="l" rtl="0">
              <a:spcBef>
                <a:spcPts val="0"/>
              </a:spcBef>
              <a:spcAft>
                <a:spcPts val="0"/>
              </a:spcAft>
              <a:buSzPts val="1200"/>
              <a:buChar char="●"/>
            </a:pPr>
            <a:r>
              <a:rPr lang="en"/>
              <a:t>Income growth has happened for higher earners.</a:t>
            </a:r>
            <a:endParaRPr/>
          </a:p>
        </p:txBody>
      </p:sp>
      <p:pic>
        <p:nvPicPr>
          <p:cNvPr id="108" name="Google Shape;108;p20"/>
          <p:cNvPicPr preferRelativeResize="0"/>
          <p:nvPr/>
        </p:nvPicPr>
        <p:blipFill>
          <a:blip r:embed="rId3">
            <a:alphaModFix/>
          </a:blip>
          <a:stretch>
            <a:fillRect/>
          </a:stretch>
        </p:blipFill>
        <p:spPr>
          <a:xfrm>
            <a:off x="3851092" y="818627"/>
            <a:ext cx="4382833" cy="350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Overall Amount</a:t>
            </a:r>
            <a:endParaRPr/>
          </a:p>
        </p:txBody>
      </p:sp>
      <p:pic>
        <p:nvPicPr>
          <p:cNvPr id="114" name="Google Shape;114;p21"/>
          <p:cNvPicPr preferRelativeResize="0"/>
          <p:nvPr/>
        </p:nvPicPr>
        <p:blipFill>
          <a:blip r:embed="rId3">
            <a:alphaModFix/>
          </a:blip>
          <a:stretch>
            <a:fillRect/>
          </a:stretch>
        </p:blipFill>
        <p:spPr>
          <a:xfrm>
            <a:off x="4023900" y="905125"/>
            <a:ext cx="4622026" cy="3697625"/>
          </a:xfrm>
          <a:prstGeom prst="rect">
            <a:avLst/>
          </a:prstGeom>
          <a:noFill/>
          <a:ln>
            <a:noFill/>
          </a:ln>
        </p:spPr>
      </p:pic>
      <p:sp>
        <p:nvSpPr>
          <p:cNvPr id="115" name="Google Shape;115;p2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Median home prices increased annually (aside from 2018) despite the housing crash  in 2009.</a:t>
            </a:r>
            <a:endParaRPr/>
          </a:p>
          <a:p>
            <a:pPr marL="457200" lvl="0" indent="-304800" algn="l" rtl="0">
              <a:spcBef>
                <a:spcPts val="0"/>
              </a:spcBef>
              <a:spcAft>
                <a:spcPts val="0"/>
              </a:spcAft>
              <a:buSzPts val="1200"/>
              <a:buChar char="●"/>
            </a:pPr>
            <a:r>
              <a:rPr lang="en"/>
              <a:t>2015-2017 saw the greatest increase in median home values.</a:t>
            </a:r>
            <a:endParaRPr/>
          </a:p>
          <a:p>
            <a:pPr marL="0" lvl="0" indent="0" algn="l" rtl="0">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Macintosh PowerPoint</Application>
  <PresentationFormat>On-screen Show (16:9)</PresentationFormat>
  <Paragraphs>64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 Slab</vt:lpstr>
      <vt:lpstr>Roboto</vt:lpstr>
      <vt:lpstr>Arial</vt:lpstr>
      <vt:lpstr>Marina</vt:lpstr>
      <vt:lpstr>Housing Affordability </vt:lpstr>
      <vt:lpstr>Team Webcam Warriors </vt:lpstr>
      <vt:lpstr>Analysis Questions </vt:lpstr>
      <vt:lpstr>Background</vt:lpstr>
      <vt:lpstr>Data Cleaning</vt:lpstr>
      <vt:lpstr>Data Merging</vt:lpstr>
      <vt:lpstr>PowerPoint Presentation</vt:lpstr>
      <vt:lpstr>Overall Income </vt:lpstr>
      <vt:lpstr>Overall Amount</vt:lpstr>
      <vt:lpstr>Overall Trend</vt:lpstr>
      <vt:lpstr> The Ratio</vt:lpstr>
      <vt:lpstr>PowerPoint Presentation</vt:lpstr>
      <vt:lpstr>Age Group Interest Rate</vt:lpstr>
      <vt:lpstr>Total Cost to Income Ratio by Race</vt:lpstr>
      <vt:lpstr>PowerPoint Presentation</vt:lpstr>
      <vt:lpstr>Avg. Property Cost per State </vt:lpstr>
      <vt:lpstr>Avg. Property Cost Over Time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Affordability </dc:title>
  <cp:lastModifiedBy>bert kennedy</cp:lastModifiedBy>
  <cp:revision>1</cp:revision>
  <dcterms:modified xsi:type="dcterms:W3CDTF">2020-08-04T21:42:23Z</dcterms:modified>
</cp:coreProperties>
</file>