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5"/>
  </p:notesMasterIdLst>
  <p:handoutMasterIdLst>
    <p:handoutMasterId r:id="rId16"/>
  </p:handoutMasterIdLst>
  <p:sldIdLst>
    <p:sldId id="868" r:id="rId4"/>
    <p:sldId id="896" r:id="rId5"/>
    <p:sldId id="895" r:id="rId6"/>
    <p:sldId id="877" r:id="rId7"/>
    <p:sldId id="897" r:id="rId8"/>
    <p:sldId id="898" r:id="rId9"/>
    <p:sldId id="899" r:id="rId10"/>
    <p:sldId id="900" r:id="rId11"/>
    <p:sldId id="901" r:id="rId12"/>
    <p:sldId id="902" r:id="rId13"/>
    <p:sldId id="903" r:id="rId1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8"/>
            <p14:sldId id="896"/>
            <p14:sldId id="895"/>
            <p14:sldId id="877"/>
            <p14:sldId id="897"/>
            <p14:sldId id="898"/>
          </p14:sldIdLst>
        </p14:section>
        <p14:section name="CREDITS &amp; COPYRIGHTS" id="{96A22112-93F8-4FC4-92DC-51B794962ED1}">
          <p14:sldIdLst>
            <p14:sldId id="899"/>
            <p14:sldId id="900"/>
            <p14:sldId id="901"/>
            <p14:sldId id="902"/>
            <p14:sldId id="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83" d="100"/>
          <a:sy n="83" d="100"/>
        </p:scale>
        <p:origin x="341" y="8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5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0"/>
            <a:ext cx="6552728" cy="4464496"/>
          </a:xfrm>
        </p:spPr>
        <p:txBody>
          <a:bodyPr>
            <a:normAutofit/>
          </a:bodyPr>
          <a:lstStyle/>
          <a:p>
            <a:r>
              <a:rPr lang="ru-RU" sz="4800" dirty="0"/>
              <a:t>Разработка автоматизированной системы контроля знаний по дисциплине «Разработка и анализ требований»</a:t>
            </a:r>
            <a:endParaRPr lang="en-US" sz="48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04060" y="4464496"/>
            <a:ext cx="6556036" cy="1608510"/>
          </a:xfrm>
        </p:spPr>
        <p:txBody>
          <a:bodyPr>
            <a:noAutofit/>
          </a:bodyPr>
          <a:lstStyle/>
          <a:p>
            <a:endParaRPr lang="ru-RU" dirty="0" smtClean="0"/>
          </a:p>
          <a:p>
            <a:r>
              <a:rPr lang="ru-RU" b="1" dirty="0" smtClean="0"/>
              <a:t>Выполнил </a:t>
            </a:r>
            <a:r>
              <a:rPr lang="ru-RU" b="1" dirty="0"/>
              <a:t>студент: Хайруллин Б.М.</a:t>
            </a:r>
          </a:p>
          <a:p>
            <a:r>
              <a:rPr lang="ru-RU" b="1" dirty="0"/>
              <a:t>Научный руководитель: Матренина О.М.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24.02.2022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3882" y="116632"/>
            <a:ext cx="6696744" cy="1013404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Нефункциональные </a:t>
            </a:r>
            <a:r>
              <a:rPr lang="ru-RU" sz="3600" dirty="0">
                <a:solidFill>
                  <a:srgbClr val="FF0000"/>
                </a:solidFill>
              </a:rPr>
              <a:t>требования</a:t>
            </a:r>
            <a:endParaRPr lang="en-US" sz="3600" dirty="0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66726"/>
              </p:ext>
            </p:extLst>
          </p:nvPr>
        </p:nvGraphicFramePr>
        <p:xfrm>
          <a:off x="551384" y="242532"/>
          <a:ext cx="4896544" cy="6580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561">
                  <a:extLst>
                    <a:ext uri="{9D8B030D-6E8A-4147-A177-3AD203B41FA5}">
                      <a16:colId xmlns:a16="http://schemas.microsoft.com/office/drawing/2014/main" val="169823628"/>
                    </a:ext>
                  </a:extLst>
                </a:gridCol>
                <a:gridCol w="3529983">
                  <a:extLst>
                    <a:ext uri="{9D8B030D-6E8A-4147-A177-3AD203B41FA5}">
                      <a16:colId xmlns:a16="http://schemas.microsoft.com/office/drawing/2014/main" val="1750044522"/>
                    </a:ext>
                  </a:extLst>
                </a:gridCol>
              </a:tblGrid>
              <a:tr h="8888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Внешние атрибуты качества 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 атрибутов качества 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0897156"/>
                  </a:ext>
                </a:extLst>
              </a:tr>
              <a:tr h="6939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Безопасность 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Все пароли пользователей шифруются в хеш-функциях 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extLst>
                  <a:ext uri="{0D108BD9-81ED-4DB2-BD59-A6C34878D82A}">
                    <a16:rowId xmlns:a16="http://schemas.microsoft.com/office/drawing/2014/main" val="3425907079"/>
                  </a:ext>
                </a:extLst>
              </a:tr>
              <a:tr h="6939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Корректность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Отсутствие дефектов в спецификации, проекте и реализации системы.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extLst>
                  <a:ext uri="{0D108BD9-81ED-4DB2-BD59-A6C34878D82A}">
                    <a16:rowId xmlns:a16="http://schemas.microsoft.com/office/drawing/2014/main" val="3995424874"/>
                  </a:ext>
                </a:extLst>
              </a:tr>
              <a:tr h="4104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Доступность 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Система должна быть доступна 24 часа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extLst>
                  <a:ext uri="{0D108BD9-81ED-4DB2-BD59-A6C34878D82A}">
                    <a16:rowId xmlns:a16="http://schemas.microsoft.com/office/drawing/2014/main" val="4214209147"/>
                  </a:ext>
                </a:extLst>
              </a:tr>
              <a:tr h="6939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Устойчивость 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Одновременное количество пользователей системы 100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extLst>
                  <a:ext uri="{0D108BD9-81ED-4DB2-BD59-A6C34878D82A}">
                    <a16:rowId xmlns:a16="http://schemas.microsoft.com/office/drawing/2014/main" val="370279883"/>
                  </a:ext>
                </a:extLst>
              </a:tr>
              <a:tr h="10012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Целостность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Способность системы предотвращать неавторизованный или некорректный доступ к своим программам и данным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extLst>
                  <a:ext uri="{0D108BD9-81ED-4DB2-BD59-A6C34878D82A}">
                    <a16:rowId xmlns:a16="http://schemas.microsoft.com/office/drawing/2014/main" val="2315710149"/>
                  </a:ext>
                </a:extLst>
              </a:tr>
              <a:tr h="6939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Удобство 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Система имеет интуитивно понятный для пользователя интерфейс 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extLst>
                  <a:ext uri="{0D108BD9-81ED-4DB2-BD59-A6C34878D82A}">
                    <a16:rowId xmlns:a16="http://schemas.microsoft.com/office/drawing/2014/main" val="3873890867"/>
                  </a:ext>
                </a:extLst>
              </a:tr>
              <a:tr h="6939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Надежность </a:t>
                      </a:r>
                      <a:endParaRPr lang="ru-RU" sz="105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Система должна корректно работать при большом потоке пользователей в одно время </a:t>
                      </a:r>
                      <a:endParaRPr lang="ru-RU" sz="105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58534" marR="58534" marT="58534" marB="58534"/>
                </a:tc>
                <a:extLst>
                  <a:ext uri="{0D108BD9-81ED-4DB2-BD59-A6C34878D82A}">
                    <a16:rowId xmlns:a16="http://schemas.microsoft.com/office/drawing/2014/main" val="3756531023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61123"/>
              </p:ext>
            </p:extLst>
          </p:nvPr>
        </p:nvGraphicFramePr>
        <p:xfrm>
          <a:off x="5591944" y="1484784"/>
          <a:ext cx="6336704" cy="4320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785">
                  <a:extLst>
                    <a:ext uri="{9D8B030D-6E8A-4147-A177-3AD203B41FA5}">
                      <a16:colId xmlns:a16="http://schemas.microsoft.com/office/drawing/2014/main" val="3896394414"/>
                    </a:ext>
                  </a:extLst>
                </a:gridCol>
                <a:gridCol w="4176919">
                  <a:extLst>
                    <a:ext uri="{9D8B030D-6E8A-4147-A177-3AD203B41FA5}">
                      <a16:colId xmlns:a16="http://schemas.microsoft.com/office/drawing/2014/main" val="1113696105"/>
                    </a:ext>
                  </a:extLst>
                </a:gridCol>
              </a:tblGrid>
              <a:tr h="7258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Внутренние атрибуты качества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 внутренних атрибутов качества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3739749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Возможность модификации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 расширении БД или увеличении количество полей не должно возникать проблем с памятью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1440901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Масштабируемость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Возможность выдерживать увеличение потока пользователей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53864914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Эффективность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Сервер должен быть нагружен не менее чем на 50% при пиковой нагрузке на сайт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0070737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Тестируемость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 тестирование сайта уходит не менее 25% времени разработки сервиса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Arial Unicode MS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6883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7608" y="0"/>
            <a:ext cx="8428529" cy="113223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Проектирование</a:t>
            </a:r>
            <a:r>
              <a:rPr lang="ru-RU" dirty="0"/>
              <a:t> </a:t>
            </a:r>
            <a:r>
              <a:rPr lang="ru-RU" dirty="0" smtClean="0"/>
              <a:t>БД:</a:t>
            </a:r>
            <a:endParaRPr lang="en-US" dirty="0"/>
          </a:p>
        </p:txBody>
      </p:sp>
      <p:pic>
        <p:nvPicPr>
          <p:cNvPr id="5" name="Рисунок 4" descr="C:\Users\bulkh\AppData\Local\Microsoft\Windows\INetCache\Content.Word\СКРИН БД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916832"/>
            <a:ext cx="6408712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392144" y="980728"/>
            <a:ext cx="46478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9822" y="548680"/>
            <a:ext cx="8428529" cy="113223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Введение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95400" y="1844824"/>
            <a:ext cx="11305256" cy="4752528"/>
          </a:xfrm>
        </p:spPr>
        <p:txBody>
          <a:bodyPr>
            <a:noAutofit/>
          </a:bodyPr>
          <a:lstStyle/>
          <a:p>
            <a:pPr lvl="0"/>
            <a:r>
              <a:rPr lang="ru-RU" dirty="0"/>
              <a:t>Контроль знаний, навыков и умений </a:t>
            </a:r>
            <a:r>
              <a:rPr lang="ru-RU" dirty="0" smtClean="0"/>
              <a:t>- это </a:t>
            </a:r>
            <a:r>
              <a:rPr lang="ru-RU" dirty="0"/>
              <a:t>значительная составляющая </a:t>
            </a:r>
            <a:r>
              <a:rPr lang="ru-RU" dirty="0" smtClean="0"/>
              <a:t>обучения</a:t>
            </a:r>
          </a:p>
          <a:p>
            <a:pPr lvl="0"/>
            <a:r>
              <a:rPr lang="ru-RU" dirty="0" smtClean="0"/>
              <a:t>Необходимо внедрение </a:t>
            </a:r>
            <a:r>
              <a:rPr lang="ru-RU" dirty="0"/>
              <a:t>разнообразных видов текущего </a:t>
            </a:r>
            <a:r>
              <a:rPr lang="ru-RU" dirty="0" smtClean="0"/>
              <a:t>контроля обучения</a:t>
            </a:r>
          </a:p>
          <a:p>
            <a:pPr lvl="0"/>
            <a:r>
              <a:rPr lang="ru-RU" dirty="0" smtClean="0"/>
              <a:t>Нужна автоматизированная система контроля знаний студентов!</a:t>
            </a:r>
          </a:p>
          <a:p>
            <a:pPr lvl="0"/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5427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9822" y="548680"/>
            <a:ext cx="8428529" cy="113223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Цели</a:t>
            </a:r>
            <a:r>
              <a:rPr lang="ru-RU" dirty="0" smtClean="0"/>
              <a:t> курсовой работы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95400" y="1844824"/>
            <a:ext cx="11305256" cy="4752528"/>
          </a:xfrm>
        </p:spPr>
        <p:txBody>
          <a:bodyPr>
            <a:noAutofit/>
          </a:bodyPr>
          <a:lstStyle/>
          <a:p>
            <a:pPr lvl="0"/>
            <a:r>
              <a:rPr lang="ru-RU" dirty="0" smtClean="0"/>
              <a:t>Создать автоматизированную систему </a:t>
            </a:r>
            <a:r>
              <a:rPr lang="ru-RU" dirty="0"/>
              <a:t>по контролю знаний студентов по дисциплине «Разработка и анализ требований</a:t>
            </a:r>
            <a:r>
              <a:rPr lang="ru-RU" dirty="0" smtClean="0"/>
              <a:t>»</a:t>
            </a:r>
          </a:p>
          <a:p>
            <a:pPr lvl="0"/>
            <a:r>
              <a:rPr lang="ru-RU" sz="2500" dirty="0" smtClean="0"/>
              <a:t>Тестирование студентов</a:t>
            </a:r>
          </a:p>
          <a:p>
            <a:pPr lvl="0"/>
            <a:r>
              <a:rPr lang="ru-RU" sz="2500" dirty="0" smtClean="0"/>
              <a:t>Оценка знаний учащихся</a:t>
            </a:r>
          </a:p>
          <a:p>
            <a:pPr lvl="0"/>
            <a:r>
              <a:rPr lang="ru-RU" sz="2500" dirty="0" smtClean="0"/>
              <a:t>Оптимизация работы преподаватель</a:t>
            </a:r>
          </a:p>
          <a:p>
            <a:pPr lvl="0"/>
            <a:r>
              <a:rPr lang="ru-RU" sz="2500" dirty="0" smtClean="0"/>
              <a:t>Снятие загруженности</a:t>
            </a:r>
          </a:p>
          <a:p>
            <a:pPr lvl="0"/>
            <a:r>
              <a:rPr lang="ru-RU" sz="2500" dirty="0" smtClean="0"/>
              <a:t>Вовлечение в учебный процесс максимального числа студентов</a:t>
            </a:r>
            <a:endParaRPr lang="ru-RU" sz="2500" dirty="0"/>
          </a:p>
        </p:txBody>
      </p:sp>
      <p:pic>
        <p:nvPicPr>
          <p:cNvPr id="1026" name="Picture 2" descr="Стадии цикла разработки ПО - QAL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356992"/>
            <a:ext cx="3672408" cy="276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9822" y="548680"/>
            <a:ext cx="8428529" cy="113223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Задачи</a:t>
            </a:r>
            <a:r>
              <a:rPr lang="ru-RU" dirty="0" smtClean="0"/>
              <a:t> курсовой работы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95400" y="1844824"/>
            <a:ext cx="11161240" cy="4752528"/>
          </a:xfrm>
        </p:spPr>
        <p:txBody>
          <a:bodyPr>
            <a:noAutofit/>
          </a:bodyPr>
          <a:lstStyle/>
          <a:p>
            <a:pPr lvl="0"/>
            <a:r>
              <a:rPr lang="ru-RU" sz="2500" dirty="0" smtClean="0"/>
              <a:t>Исследование </a:t>
            </a:r>
            <a:r>
              <a:rPr lang="ru-RU" sz="2500" dirty="0"/>
              <a:t>предметной области образовательных электронных технологий, анализ пробелов и несовершенств в данной сфере</a:t>
            </a:r>
          </a:p>
          <a:p>
            <a:pPr lvl="0"/>
            <a:r>
              <a:rPr lang="ru-RU" sz="2500" dirty="0"/>
              <a:t>Составление технического задания к интерфейсу и функциям программы</a:t>
            </a:r>
          </a:p>
          <a:p>
            <a:pPr lvl="0"/>
            <a:r>
              <a:rPr lang="ru-RU" sz="2500" dirty="0"/>
              <a:t>Выбор программных средств реализации</a:t>
            </a:r>
          </a:p>
          <a:p>
            <a:pPr lvl="0"/>
            <a:r>
              <a:rPr lang="ru-RU" sz="2500" dirty="0"/>
              <a:t>Проектирование и конструирование автоматизированной системы, проектирование базы данных, серверной и клиентской части</a:t>
            </a:r>
          </a:p>
          <a:p>
            <a:pPr lvl="0"/>
            <a:r>
              <a:rPr lang="ru-RU" sz="2500" dirty="0"/>
              <a:t>Написание программного кода</a:t>
            </a:r>
          </a:p>
          <a:p>
            <a:pPr lvl="0"/>
            <a:r>
              <a:rPr lang="ru-RU" sz="2500" dirty="0"/>
              <a:t>Тестирование приложения и его отладка, тестирование пользовательского интерфейса и функциональных элементов, проверка ошибок и неполадок</a:t>
            </a:r>
          </a:p>
        </p:txBody>
      </p:sp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9822" y="548680"/>
            <a:ext cx="8428529" cy="1132235"/>
          </a:xfrm>
        </p:spPr>
        <p:txBody>
          <a:bodyPr>
            <a:noAutofit/>
          </a:bodyPr>
          <a:lstStyle/>
          <a:p>
            <a:r>
              <a:rPr lang="ru-RU" dirty="0" smtClean="0"/>
              <a:t>Предмет разработки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95400" y="1844824"/>
            <a:ext cx="1116124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Предмет разработки </a:t>
            </a:r>
            <a:r>
              <a:rPr lang="ru-RU" smtClean="0"/>
              <a:t>– веб-приложение.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Автоматизированная система </a:t>
            </a:r>
            <a:r>
              <a:rPr lang="ru-RU" dirty="0" smtClean="0"/>
              <a:t>будет </a:t>
            </a:r>
            <a:r>
              <a:rPr lang="ru-RU" dirty="0"/>
              <a:t>открываться </a:t>
            </a:r>
            <a:r>
              <a:rPr lang="ru-RU" dirty="0" smtClean="0"/>
              <a:t>и использоваться </a:t>
            </a:r>
            <a:r>
              <a:rPr lang="ru-RU" dirty="0" smtClean="0"/>
              <a:t>пользователями - с</a:t>
            </a:r>
            <a:r>
              <a:rPr lang="ru-RU" dirty="0" smtClean="0"/>
              <a:t>тудентами </a:t>
            </a:r>
            <a:r>
              <a:rPr lang="ru-RU" dirty="0" smtClean="0"/>
              <a:t>и преподавателями. </a:t>
            </a:r>
          </a:p>
          <a:p>
            <a:pPr marL="0" lvl="0" indent="0">
              <a:buNone/>
            </a:pP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2205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9616" y="28786"/>
            <a:ext cx="8428529" cy="1132235"/>
          </a:xfrm>
        </p:spPr>
        <p:txBody>
          <a:bodyPr>
            <a:noAutofit/>
          </a:bodyPr>
          <a:lstStyle/>
          <a:p>
            <a:r>
              <a:rPr lang="ru-RU" dirty="0" smtClean="0"/>
              <a:t>Существующие </a:t>
            </a:r>
            <a:r>
              <a:rPr lang="ru-RU" dirty="0" smtClean="0">
                <a:solidFill>
                  <a:srgbClr val="FF0000"/>
                </a:solidFill>
              </a:rPr>
              <a:t>решения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3352" y="980728"/>
            <a:ext cx="5218430" cy="27279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962526"/>
            <a:ext cx="5940425" cy="261493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2783632" y="3861048"/>
            <a:ext cx="609673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9822" y="548680"/>
            <a:ext cx="8428529" cy="1132235"/>
          </a:xfrm>
        </p:spPr>
        <p:txBody>
          <a:bodyPr>
            <a:noAutofit/>
          </a:bodyPr>
          <a:lstStyle/>
          <a:p>
            <a:r>
              <a:rPr lang="ru-RU" dirty="0" smtClean="0"/>
              <a:t>Инструменты разработки</a:t>
            </a:r>
            <a:endParaRPr lang="en-US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715708" y="1995396"/>
            <a:ext cx="302433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Для хранения данных используем БД </a:t>
            </a:r>
            <a:r>
              <a:rPr lang="en-US" dirty="0" smtClean="0"/>
              <a:t>PostgreSQL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25936" y="3140968"/>
            <a:ext cx="302433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Программирование серверной части осуществляем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719368" y="4203576"/>
            <a:ext cx="302433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Клиентскую часть реализуем с помощью языка программирования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7" name="Плюс 6"/>
          <p:cNvSpPr/>
          <p:nvPr/>
        </p:nvSpPr>
        <p:spPr>
          <a:xfrm>
            <a:off x="3899168" y="314096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7932792" y="4203576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5640" y="0"/>
            <a:ext cx="8428529" cy="1132235"/>
          </a:xfrm>
        </p:spPr>
        <p:txBody>
          <a:bodyPr>
            <a:noAutofit/>
          </a:bodyPr>
          <a:lstStyle/>
          <a:p>
            <a:r>
              <a:rPr lang="ru-RU" dirty="0" smtClean="0"/>
              <a:t>Техническое задание (</a:t>
            </a:r>
            <a:r>
              <a:rPr lang="en-US" dirty="0" smtClean="0"/>
              <a:t>User Story)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63352" y="1628800"/>
            <a:ext cx="11593288" cy="4752528"/>
          </a:xfrm>
        </p:spPr>
        <p:txBody>
          <a:bodyPr numCol="2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600" dirty="0"/>
              <a:t>US</a:t>
            </a:r>
            <a:r>
              <a:rPr lang="ru-RU" sz="1600" dirty="0"/>
              <a:t> – 1 Я, как преподаватель, хочу иметь удобную среду для тестирования </a:t>
            </a:r>
            <a:r>
              <a:rPr lang="ru-RU" sz="1600" dirty="0" smtClean="0"/>
              <a:t>учащихся.</a:t>
            </a:r>
          </a:p>
          <a:p>
            <a:pPr lvl="0">
              <a:lnSpc>
                <a:spcPct val="100000"/>
              </a:lnSpc>
            </a:pPr>
            <a:r>
              <a:rPr lang="en-US" sz="1600" dirty="0" smtClean="0"/>
              <a:t>US</a:t>
            </a:r>
            <a:r>
              <a:rPr lang="ru-RU" sz="1600" dirty="0" smtClean="0"/>
              <a:t> </a:t>
            </a:r>
            <a:r>
              <a:rPr lang="ru-RU" sz="1600" dirty="0"/>
              <a:t>– 2 Я, как пользователь системы, хочу, чтобы можно было с легкостью зарегистрировать аккаунт, используя личные данные.</a:t>
            </a:r>
          </a:p>
          <a:p>
            <a:pPr lvl="0">
              <a:lnSpc>
                <a:spcPct val="100000"/>
              </a:lnSpc>
            </a:pPr>
            <a:r>
              <a:rPr lang="en-US" sz="1600" dirty="0" smtClean="0"/>
              <a:t>US</a:t>
            </a:r>
            <a:r>
              <a:rPr lang="ru-RU" sz="1600" dirty="0" smtClean="0"/>
              <a:t> </a:t>
            </a:r>
            <a:r>
              <a:rPr lang="ru-RU" sz="1600" dirty="0"/>
              <a:t>– 3 Я, как пользователь системы, хочу авторизоваться и зайти в личный кабинет, используя логин и пароль.</a:t>
            </a:r>
          </a:p>
          <a:p>
            <a:pPr lvl="0">
              <a:lnSpc>
                <a:spcPct val="100000"/>
              </a:lnSpc>
            </a:pPr>
            <a:r>
              <a:rPr lang="en-US" sz="1600" dirty="0" smtClean="0"/>
              <a:t>US</a:t>
            </a:r>
            <a:r>
              <a:rPr lang="ru-RU" sz="1600" dirty="0" smtClean="0"/>
              <a:t> </a:t>
            </a:r>
            <a:r>
              <a:rPr lang="ru-RU" sz="1600" dirty="0"/>
              <a:t>– 4 Я, как преподаватель, хочу с легкостью создавать тесты, состоящие из вопросов и вариантов ответов к ним.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US</a:t>
            </a:r>
            <a:r>
              <a:rPr lang="ru-RU" sz="1600" dirty="0"/>
              <a:t> – 5 Я, как преподаватель, хочу использовать удобный интерфейс для загрузки файлов – дополнительного материала для студентов.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US</a:t>
            </a:r>
            <a:r>
              <a:rPr lang="ru-RU" sz="1600" dirty="0"/>
              <a:t> – 6 Я, как студент, хочу проходить тесты, созданные преподавателем.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US</a:t>
            </a:r>
            <a:r>
              <a:rPr lang="ru-RU" sz="1600" dirty="0"/>
              <a:t> – 7 Я, как студент, хочу, чтобы можно было просмотреть файлы, загруженные преподавателем.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US</a:t>
            </a:r>
            <a:r>
              <a:rPr lang="ru-RU" sz="1600" dirty="0"/>
              <a:t> – 8 Я, как студент, хочу оценивать свою успеваемость по баллам в личном кабинете и видеть, какие тесты по предмету </a:t>
            </a:r>
            <a:r>
              <a:rPr lang="ru-RU" sz="1600" dirty="0" smtClean="0"/>
              <a:t>я </a:t>
            </a:r>
            <a:r>
              <a:rPr lang="ru-RU" sz="1600" dirty="0"/>
              <a:t>уже прошел, а какие - нет.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US</a:t>
            </a:r>
            <a:r>
              <a:rPr lang="ru-RU" sz="1600" dirty="0"/>
              <a:t> – 9 Я, как преподаватель, хочу оценивать успеваемость студентов по каждому конкретному тестированию.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US</a:t>
            </a:r>
            <a:r>
              <a:rPr lang="ru-RU" sz="1600" dirty="0"/>
              <a:t> – 9 Я, как преподаватель, хочу удалить ранее созданный тест.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US</a:t>
            </a:r>
            <a:r>
              <a:rPr lang="ru-RU" sz="1600" dirty="0"/>
              <a:t> – 10 Я, как пользователь системы, хочу иметь возможность написать комментарий к тесту.</a:t>
            </a:r>
          </a:p>
        </p:txBody>
      </p:sp>
    </p:spTree>
    <p:extLst>
      <p:ext uri="{BB962C8B-B14F-4D97-AF65-F5344CB8AC3E}">
        <p14:creationId xmlns:p14="http://schemas.microsoft.com/office/powerpoint/2010/main" val="38055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ДИАГРАММА ВАРИАНТОВ ИСПОЛЬЗОВАНИЯ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332656"/>
            <a:ext cx="7632848" cy="626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3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73048</TotalTime>
  <Words>660</Words>
  <Application>Microsoft Office PowerPoint</Application>
  <PresentationFormat>Широкоэкранный</PresentationFormat>
  <Paragraphs>93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Gill Sans</vt:lpstr>
      <vt:lpstr>Open Sans</vt:lpstr>
      <vt:lpstr>Times New Roman</vt:lpstr>
      <vt:lpstr>Custom Design</vt:lpstr>
      <vt:lpstr>Showeet theme</vt:lpstr>
      <vt:lpstr>showeet</vt:lpstr>
      <vt:lpstr>Разработка автоматизированной системы контроля знаний по дисциплине «Разработка и анализ требований»</vt:lpstr>
      <vt:lpstr>Введение</vt:lpstr>
      <vt:lpstr>Цели курсовой работы</vt:lpstr>
      <vt:lpstr>Задачи курсовой работы</vt:lpstr>
      <vt:lpstr>Предмет разработки</vt:lpstr>
      <vt:lpstr>Существующие решения</vt:lpstr>
      <vt:lpstr>Инструменты разработки</vt:lpstr>
      <vt:lpstr>Техническое задание (User Story)</vt:lpstr>
      <vt:lpstr>Презентация PowerPoint</vt:lpstr>
      <vt:lpstr>Нефункциональные требования</vt:lpstr>
      <vt:lpstr>Проектирование БД: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Булат Хайруллин</cp:lastModifiedBy>
  <cp:revision>18</cp:revision>
  <dcterms:created xsi:type="dcterms:W3CDTF">2011-05-09T14:18:21Z</dcterms:created>
  <dcterms:modified xsi:type="dcterms:W3CDTF">2022-02-24T09:28:36Z</dcterms:modified>
  <cp:category>Templates</cp:category>
</cp:coreProperties>
</file>