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4" r:id="rId9"/>
    <p:sldId id="271" r:id="rId10"/>
    <p:sldId id="272" r:id="rId11"/>
    <p:sldId id="273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F0608-5CA1-4BB6-9B49-A8B4DFE128F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3A91A-0C94-453E-ACFB-A9F703E5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1E21-B458-416A-8516-2515E848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FD04F-5DCF-4617-A5E0-B6D1D16F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AE25-39FB-46D5-8874-4BD77318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0D3B-0077-4D6A-BD9A-C942F973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7AB0-C09D-4B56-B614-A9142030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486C-5B0B-4154-AC1B-4288037B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AAB0-B99D-49A9-AC75-2271D1F4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57DF-D6C6-4139-8C14-D6C69BC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320F-E0B7-4367-B170-50E89136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F3FA-D1C1-4B0D-90CE-BCF9D77A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C6863-38B7-4C55-8969-B61828481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2FAE3-B46F-4B27-A5FB-34314E4D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8D25-7677-452E-B23D-C5897E1B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CB19-41F1-4550-9DD2-56180AF2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E34E-22D8-4046-AC60-C6DBDD7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D3C2-87DE-43BA-9A67-4AA7F30E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7CE8-2D15-4AE5-8C2B-B2A4DAC8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C3F4-B58D-47E5-B51C-86C9A469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F406-EA81-4FDE-845C-9A6CE45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C5F1A-FD06-4859-959D-626EE01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3C7C-D0FD-4E14-B50B-56F21D07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1174-BBC3-47FC-A29D-B607F36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F382-BBC6-4C17-80AC-0FAE09C4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D847-C1BC-4878-8086-4D8C5D89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EA7A-1028-48D1-B769-4FADCECA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347-D4FC-4C9F-B3F0-ADEB4355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B3B7-E5AA-4BA8-BD8B-5EC2937CF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859C4-0824-4A05-9774-58FA534C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D5A5C-E0E8-42D9-AADB-B3D4FC0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1537-1F2F-4DB6-BDA0-3937C269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319A-43DC-42EF-AD8C-E3DF14AE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30F2-1724-415E-B119-DF6D0EF2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8640-DA40-4B9E-A9AF-BE06777A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6BDF4-BBFC-40C2-82C5-0042474D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CF7AA-35A2-456A-83F3-1574030FA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5104-FFEE-4A61-A5C4-90AC69A98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F88D5-4A89-4EC2-BB8D-941C947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C5A56-5EB1-4289-BAFA-73F10D7B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D19F-07B5-4119-8CE3-07C9707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CAEB-2E22-43DD-B338-AD5D171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EB36F-B9E7-46ED-AB4A-6E699578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9B901-4990-4F0B-B3C7-2A26DC3D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E0BE-2AE1-48B5-A753-9F5C639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35398-37E3-4620-8FCC-FE68F303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0F6FC-B486-4EF7-BD79-DE0E9833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2E74-8F5A-4B3A-ACD6-50278A2F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13E1-CC51-4C52-A22F-9119AF50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4310-ABFD-45E7-84E9-240FE28C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C9067-F990-4814-B4F3-4FFF1DF5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D7858-DCC9-4AB0-971F-64882BF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082A-CD78-4501-9751-6BD5CFF1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5B98-34FC-4C92-A08C-B8FE702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2EC-5B8F-45D1-83A2-9A120EA1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19940-6BDC-451E-A86B-7E42BA299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51770-F57B-4C3D-9C31-9F888C5D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08D5-CBE2-42EE-A25A-D91E62B4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7A31-8A78-43C8-9B37-D17BF2A3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239D-752B-4095-84B3-D7A6FB0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0D291-C7B7-408C-8821-4FF1F859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3147-C7F1-4543-9F75-767D01A7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BF5F-ACCF-4A10-9224-03B50C4D1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9907-5168-4249-B4FA-6E2C9FC4697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2401-37EE-433B-A237-E69657970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5F1A-3AF8-43EE-85E5-3235C1D69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53D6-2151-4C54-95EE-0087968B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sunset, sun, clouds&#10;&#10;Description automatically generated">
            <a:extLst>
              <a:ext uri="{FF2B5EF4-FFF2-40B4-BE49-F238E27FC236}">
                <a16:creationId xmlns:a16="http://schemas.microsoft.com/office/drawing/2014/main" id="{1E07EA04-2B2A-4F2B-B265-D0726304A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9CDB4-95CB-44CA-AE6A-E9EC0492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PM 2.5: Air Quality in Urban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C3A1-667F-44F6-A9B7-43F5CF98E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Benjamin Lee</a:t>
            </a:r>
          </a:p>
        </p:txBody>
      </p:sp>
    </p:spTree>
    <p:extLst>
      <p:ext uri="{BB962C8B-B14F-4D97-AF65-F5344CB8AC3E}">
        <p14:creationId xmlns:p14="http://schemas.microsoft.com/office/powerpoint/2010/main" val="52845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0B48-D0C5-4A80-AC18-5FDB42B8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BD7F-C64D-4561-AC60-508B4B3C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Combined wind direction removed due to categorical nature</a:t>
            </a:r>
          </a:p>
          <a:p>
            <a:r>
              <a:rPr lang="en-US" dirty="0"/>
              <a:t>All predictors retained p-values below threshold of 0.05</a:t>
            </a:r>
          </a:p>
          <a:p>
            <a:r>
              <a:rPr lang="en-US" dirty="0"/>
              <a:t>F-statistic: 0.00; reject null 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7E58-3408-4A48-93D8-79B9D18C6C2C}"/>
              </a:ext>
            </a:extLst>
          </p:cNvPr>
          <p:cNvSpPr txBox="1"/>
          <p:nvPr/>
        </p:nvSpPr>
        <p:spPr>
          <a:xfrm>
            <a:off x="6382512" y="1834896"/>
            <a:ext cx="53157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R-squared: 0.239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Adjusted R-squared: 0.238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AIC: 79,840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BIC: 79,890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E4F7F-98B4-4B95-AD74-E3275862709D}"/>
              </a:ext>
            </a:extLst>
          </p:cNvPr>
          <p:cNvSpPr txBox="1"/>
          <p:nvPr/>
        </p:nvSpPr>
        <p:spPr>
          <a:xfrm>
            <a:off x="6382512" y="4001294"/>
            <a:ext cx="5315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Looking ahead: try to increase R-squared/Adjusted R-squared values (very small)</a:t>
            </a:r>
          </a:p>
        </p:txBody>
      </p:sp>
    </p:spTree>
    <p:extLst>
      <p:ext uri="{BB962C8B-B14F-4D97-AF65-F5344CB8AC3E}">
        <p14:creationId xmlns:p14="http://schemas.microsoft.com/office/powerpoint/2010/main" val="210812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1A9-3ED3-4F26-B0E2-54D6BFCA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5632B2D-618C-4409-9C61-47C2C6FA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65" y="451104"/>
            <a:ext cx="4193709" cy="3145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7A21E-344B-4692-92A6-E5F8E4CFCFAC}"/>
              </a:ext>
            </a:extLst>
          </p:cNvPr>
          <p:cNvSpPr txBox="1"/>
          <p:nvPr/>
        </p:nvSpPr>
        <p:spPr>
          <a:xfrm>
            <a:off x="896112" y="1798320"/>
            <a:ext cx="5199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One-step ahead predictions capture bulk of training set within PM 2.5 values of 0 – 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Multi-step ahead: very poor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Closer look at first 30 days reveals better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E862E-1BF0-44BF-9D12-FE78CD2016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68" y="3596386"/>
            <a:ext cx="3948684" cy="2959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35A-6590-4C69-A1A9-D53803FC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CEAB2-4343-420A-AB22-61833422566C}"/>
              </a:ext>
            </a:extLst>
          </p:cNvPr>
          <p:cNvSpPr txBox="1"/>
          <p:nvPr/>
        </p:nvSpPr>
        <p:spPr>
          <a:xfrm>
            <a:off x="914400" y="1908048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T-tests all reject null and conclude that the coefficients obtained are nonzero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F-test rejects null and concludes model provides better fit than intercept-only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AIC/BIC large, but R-squared and Adj. R-squared very 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2A7B9-AAE1-4143-B7E3-83A43ACDF9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23872"/>
            <a:ext cx="4715256" cy="400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3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63D9-C59E-4667-939A-BFA68AF5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1FE7-1C89-45AD-8371-36840C3E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848" cy="4351338"/>
          </a:xfrm>
        </p:spPr>
        <p:txBody>
          <a:bodyPr/>
          <a:lstStyle/>
          <a:p>
            <a:r>
              <a:rPr lang="en-US" dirty="0"/>
              <a:t>SARIMA (2, 0, 0) x (1, 0, 0, 24)</a:t>
            </a:r>
          </a:p>
          <a:p>
            <a:endParaRPr lang="en-US" dirty="0"/>
          </a:p>
          <a:p>
            <a:r>
              <a:rPr lang="en-US" dirty="0"/>
              <a:t>Worrisome p-value for A1</a:t>
            </a:r>
          </a:p>
          <a:p>
            <a:endParaRPr lang="en-US" dirty="0"/>
          </a:p>
          <a:p>
            <a:r>
              <a:rPr lang="en-US" dirty="0"/>
              <a:t>Otherwise, looks great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074-65FB-4174-B86D-7C6B1FA003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8" y="514604"/>
            <a:ext cx="4660392" cy="3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37A20-BEF0-4871-91E0-3D681782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05" y="3691318"/>
            <a:ext cx="3887597" cy="3048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38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B1F-4436-465D-A471-DB0672B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2C50-6F21-4312-AD14-DF49F9AA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672" cy="4351338"/>
          </a:xfrm>
        </p:spPr>
        <p:txBody>
          <a:bodyPr/>
          <a:lstStyle/>
          <a:p>
            <a:r>
              <a:rPr lang="en-US" dirty="0"/>
              <a:t>SARIMA (2, 0, 0) x (2, 0, 0, 24)</a:t>
            </a:r>
          </a:p>
          <a:p>
            <a:endParaRPr lang="en-US" dirty="0"/>
          </a:p>
          <a:p>
            <a:r>
              <a:rPr lang="en-US" dirty="0"/>
              <a:t>Worrisome p-value at A1 again</a:t>
            </a:r>
          </a:p>
          <a:p>
            <a:endParaRPr lang="en-US" dirty="0"/>
          </a:p>
          <a:p>
            <a:r>
              <a:rPr lang="en-US" dirty="0"/>
              <a:t>OSA predictions look great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C2061-3B81-40B1-8CD4-8AF355ED2A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4" y="3400743"/>
            <a:ext cx="4034409" cy="309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B4EE9-E3FE-4115-B0BC-ED0CE06206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4" y="267144"/>
            <a:ext cx="4034408" cy="29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5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BB67-4E11-44F7-B970-894183A6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A2FE-9015-49FB-96FA-1EDFC7DB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/>
          <a:lstStyle/>
          <a:p>
            <a:r>
              <a:rPr lang="en-US" dirty="0"/>
              <a:t>SARIMA (1, 1, 0) x (0, 1, 1, 24)</a:t>
            </a:r>
          </a:p>
          <a:p>
            <a:endParaRPr lang="en-US" dirty="0"/>
          </a:p>
          <a:p>
            <a:r>
              <a:rPr lang="en-US" dirty="0"/>
              <a:t>P-values look good</a:t>
            </a:r>
          </a:p>
          <a:p>
            <a:endParaRPr lang="en-US" dirty="0"/>
          </a:p>
          <a:p>
            <a:r>
              <a:rPr lang="en-US" dirty="0"/>
              <a:t>OSA is much worse than other two SARIMA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E5E6-F558-4F33-9EBD-E56D2B62D4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07" y="196881"/>
            <a:ext cx="4323017" cy="325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DB688-D864-4196-B8E4-8765F9FD6C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37" y="3684556"/>
            <a:ext cx="4157155" cy="297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45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B39E-B1BC-425C-8859-762A5DA7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42AA-E0C4-4B9A-ABE4-C64C8B38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16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Models</a:t>
            </a:r>
          </a:p>
          <a:p>
            <a:endParaRPr lang="en-US" dirty="0"/>
          </a:p>
          <a:p>
            <a:r>
              <a:rPr lang="en-US" dirty="0"/>
              <a:t>Overall, pretty good OSA predictions</a:t>
            </a:r>
          </a:p>
          <a:p>
            <a:endParaRPr lang="en-US" dirty="0"/>
          </a:p>
          <a:p>
            <a:r>
              <a:rPr lang="en-US" dirty="0"/>
              <a:t>Near-zero mean of residuals (unbiased estimator)</a:t>
            </a:r>
          </a:p>
          <a:p>
            <a:endParaRPr lang="en-US" dirty="0"/>
          </a:p>
          <a:p>
            <a:r>
              <a:rPr lang="en-US" dirty="0"/>
              <a:t>Generally lower variances and Q-values than SARIMA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0AED3-0CEF-4DBC-8772-053353806A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1145"/>
            <a:ext cx="2880360" cy="216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122E0-7198-4322-94B9-2A43486E63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92" y="1541145"/>
            <a:ext cx="3017520" cy="226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56EB9-EC41-4271-9ED9-5CFF66D3C2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20" y="3893312"/>
            <a:ext cx="2937510" cy="220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3DEE3-7B2D-4210-B23A-FA1AF204090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32" y="3893312"/>
            <a:ext cx="2860040" cy="214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1C959-5020-419A-A8EB-E478B2128C1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68" y="299910"/>
            <a:ext cx="5937885" cy="920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9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FD65-2964-41B9-923A-4A6E36B0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679A-8B67-4108-8341-79EEF450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6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Holt-Winters, Holt’s Linear Trend and Multiple Linear Regression</a:t>
            </a:r>
          </a:p>
          <a:p>
            <a:endParaRPr lang="en-US" dirty="0"/>
          </a:p>
          <a:p>
            <a:r>
              <a:rPr lang="en-US" dirty="0"/>
              <a:t>Generally, very bad prediction/forecast matchups with original data</a:t>
            </a:r>
          </a:p>
          <a:p>
            <a:endParaRPr lang="en-US" dirty="0"/>
          </a:p>
          <a:p>
            <a:r>
              <a:rPr lang="en-US" dirty="0"/>
              <a:t>R-squared value of MLR is terrible</a:t>
            </a:r>
          </a:p>
          <a:p>
            <a:endParaRPr lang="en-US" dirty="0"/>
          </a:p>
          <a:p>
            <a:r>
              <a:rPr lang="en-US" dirty="0"/>
              <a:t>AIC and BIC of MLR are high, pointing to a high SSE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4438D-5566-4EDD-AA8D-C3BAD41F3D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7" y="567848"/>
            <a:ext cx="5937885" cy="92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1A30AEC-6C85-4BDA-94E1-5F631F90E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18" y="1622900"/>
            <a:ext cx="3279560" cy="2459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5BC34-51CD-4164-90B4-0F16E62D48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652" y="1690686"/>
            <a:ext cx="2969047" cy="239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612-D863-4C9D-90B7-D890BD69A82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64" y="4217507"/>
            <a:ext cx="2921000" cy="219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6BC4A-D472-420C-84F6-40CE82523E4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95" y="4228937"/>
            <a:ext cx="2905760" cy="217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5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4D6-AA89-4A4A-BE98-9466A853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D5D8-EAB7-4E3F-914B-84F32F3A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710374"/>
            <a:ext cx="5398008" cy="4351338"/>
          </a:xfrm>
        </p:spPr>
        <p:txBody>
          <a:bodyPr/>
          <a:lstStyle/>
          <a:p>
            <a:r>
              <a:rPr lang="en-US" dirty="0"/>
              <a:t>SARIMA models</a:t>
            </a:r>
          </a:p>
          <a:p>
            <a:endParaRPr lang="en-US" dirty="0"/>
          </a:p>
          <a:p>
            <a:r>
              <a:rPr lang="en-US" dirty="0"/>
              <a:t>OSA predictions are great for SARIMA (2, 0, 0) x (1, 0, 0, 24) and SARIMA (2, 0, 0) x (2, 0, 0, 24), but bad for SARIMA (1, 1, 0) x (0, 1, 1, 24)</a:t>
            </a:r>
          </a:p>
          <a:p>
            <a:endParaRPr lang="en-US" dirty="0"/>
          </a:p>
          <a:p>
            <a:r>
              <a:rPr lang="en-US" dirty="0"/>
              <a:t>Mean of residuals are high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0EAA9-6EE4-4FE9-8BA7-FD4A39ED8F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8" y="516477"/>
            <a:ext cx="5937885" cy="92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7E16F-8659-46DE-ABB7-1CA28F4332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8" y="1818006"/>
            <a:ext cx="2779776" cy="218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57660-0644-4947-A36E-A9A4D2DEA7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651" y="1818006"/>
            <a:ext cx="3040762" cy="223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3AA0D-0459-4DC4-9617-F97CC4BD0F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33" y="4256629"/>
            <a:ext cx="3228151" cy="2447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9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10D9-4EBE-4561-8E32-619CFBBD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F23E-8C63-4627-B2C8-08B6004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176" cy="4351338"/>
          </a:xfrm>
        </p:spPr>
        <p:txBody>
          <a:bodyPr/>
          <a:lstStyle/>
          <a:p>
            <a:r>
              <a:rPr lang="en-US" dirty="0"/>
              <a:t>SARIMA (2, 0, 0) x (1, 0, 0, 24)</a:t>
            </a:r>
          </a:p>
          <a:p>
            <a:endParaRPr lang="en-US" dirty="0"/>
          </a:p>
          <a:p>
            <a:r>
              <a:rPr lang="en-US" dirty="0"/>
              <a:t>Q-values uncertain</a:t>
            </a:r>
          </a:p>
          <a:p>
            <a:endParaRPr lang="en-US" dirty="0"/>
          </a:p>
          <a:p>
            <a:r>
              <a:rPr lang="en-US" dirty="0"/>
              <a:t>Despite mean of residuals and variances, OSA predictions are nearly perfect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F934-DDEE-46C5-BFFC-DE047933A8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04" y="0"/>
            <a:ext cx="4120896" cy="326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55EFAD-AA24-4A74-86A7-415EA491BC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29" y="3187192"/>
            <a:ext cx="4678045" cy="3510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2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01A9-05F6-44F1-9FB5-0AC1B6C8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PM 2.5?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DA65-6490-4684-9D4D-156E90D3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Fine particulate matter</a:t>
            </a:r>
          </a:p>
          <a:p>
            <a:r>
              <a:rPr lang="en-US" dirty="0"/>
              <a:t>2.5 microns or less in width</a:t>
            </a:r>
          </a:p>
          <a:p>
            <a:r>
              <a:rPr lang="en-US" dirty="0"/>
              <a:t>Able to travel past respiratory defenses and cause sickness</a:t>
            </a:r>
          </a:p>
          <a:p>
            <a:r>
              <a:rPr lang="en-US" dirty="0"/>
              <a:t>For reference, N95 masks can filter out 95% of airborne particles &gt; 0.3 microns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16AE04-C319-4E11-AB2C-8920FBC2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37879" cy="3634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995E4-AF2E-4FC4-B508-48A066AD0E03}"/>
              </a:ext>
            </a:extLst>
          </p:cNvPr>
          <p:cNvSpPr txBox="1"/>
          <p:nvPr/>
        </p:nvSpPr>
        <p:spPr>
          <a:xfrm>
            <a:off x="8327858" y="5335650"/>
            <a:ext cx="148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undark.org</a:t>
            </a:r>
          </a:p>
        </p:txBody>
      </p:sp>
    </p:spTree>
    <p:extLst>
      <p:ext uri="{BB962C8B-B14F-4D97-AF65-F5344CB8AC3E}">
        <p14:creationId xmlns:p14="http://schemas.microsoft.com/office/powerpoint/2010/main" val="115079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E180-5195-40CA-AF73-1F935C2F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EE-1A46-4B18-B10F-4647B292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328" cy="4351338"/>
          </a:xfrm>
        </p:spPr>
        <p:txBody>
          <a:bodyPr/>
          <a:lstStyle/>
          <a:p>
            <a:r>
              <a:rPr lang="en-US" dirty="0"/>
              <a:t>SARIMA (2, 0, 0) x (1, 0, 0, 24)</a:t>
            </a:r>
          </a:p>
          <a:p>
            <a:endParaRPr lang="en-US" dirty="0"/>
          </a:p>
          <a:p>
            <a:r>
              <a:rPr lang="en-US" dirty="0"/>
              <a:t>HAS forecasts perform well against the test set</a:t>
            </a:r>
          </a:p>
          <a:p>
            <a:endParaRPr lang="en-US" dirty="0"/>
          </a:p>
          <a:p>
            <a:r>
              <a:rPr lang="en-US" dirty="0"/>
              <a:t>Seasonal components present in ACF and PACF plots not captured by base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F41DF-0EF2-44EA-A940-01FCB09AB2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85" y="1469136"/>
            <a:ext cx="5118799" cy="4070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70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1A16-6FD0-433A-887C-DEB6B110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37C5-69C5-416B-9919-E975CA12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2664" cy="4351338"/>
          </a:xfrm>
        </p:spPr>
        <p:txBody>
          <a:bodyPr/>
          <a:lstStyle/>
          <a:p>
            <a:r>
              <a:rPr lang="en-US" dirty="0"/>
              <a:t>Implement seasonal Naïve</a:t>
            </a:r>
          </a:p>
          <a:p>
            <a:endParaRPr lang="en-US" dirty="0"/>
          </a:p>
          <a:p>
            <a:r>
              <a:rPr lang="en-US" dirty="0"/>
              <a:t>Naïve method performed moderately well; perhaps adding seasonal component will improve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3A9E0-3854-41DE-BEEC-3CFCE2CE8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24" y="136461"/>
            <a:ext cx="4224528" cy="329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145C5-1CD6-47D4-9CAF-3317AEEF11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32" y="3560064"/>
            <a:ext cx="4093464" cy="325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51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ky, outdoor, city, scene&#10;&#10;Description automatically generated">
            <a:extLst>
              <a:ext uri="{FF2B5EF4-FFF2-40B4-BE49-F238E27FC236}">
                <a16:creationId xmlns:a16="http://schemas.microsoft.com/office/drawing/2014/main" id="{936C5EA0-230F-408C-89A1-DD63DAB53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A52FD-1E3A-4CF0-9662-D8788722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79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ACFB-33CD-4BA9-9854-9E5A2EE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02A0-B807-4089-87E5-8B9EBFB8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Hourly PM 2.5 data from US Embassy in Beijing (2010 – 2014)</a:t>
            </a:r>
          </a:p>
          <a:p>
            <a:r>
              <a:rPr lang="en-US" dirty="0"/>
              <a:t>43,824 samples</a:t>
            </a:r>
          </a:p>
          <a:p>
            <a:r>
              <a:rPr lang="en-US" dirty="0"/>
              <a:t>Sourced from UCI website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sz="1800" dirty="0"/>
              <a:t>Date (year, month, day, hour)</a:t>
            </a:r>
          </a:p>
          <a:p>
            <a:pPr lvl="1"/>
            <a:r>
              <a:rPr lang="en-US" sz="1800" b="1" dirty="0"/>
              <a:t>PM 2.5 concentration (</a:t>
            </a:r>
            <a:r>
              <a:rPr lang="el-GR" sz="1800" b="1" dirty="0"/>
              <a:t>μ</a:t>
            </a:r>
            <a:r>
              <a:rPr lang="en-US" sz="1800" b="1" dirty="0"/>
              <a:t>g / m³)</a:t>
            </a:r>
          </a:p>
          <a:p>
            <a:pPr lvl="1"/>
            <a:r>
              <a:rPr lang="en-US" sz="1800" dirty="0"/>
              <a:t>Dew point (°C)</a:t>
            </a:r>
          </a:p>
          <a:p>
            <a:pPr lvl="1"/>
            <a:r>
              <a:rPr lang="en-US" sz="1800" dirty="0"/>
              <a:t>Temperature (°C)</a:t>
            </a:r>
          </a:p>
          <a:p>
            <a:pPr lvl="1"/>
            <a:r>
              <a:rPr lang="en-US" sz="1800" dirty="0"/>
              <a:t>Pressure (hPa)</a:t>
            </a:r>
          </a:p>
          <a:p>
            <a:pPr lvl="1"/>
            <a:r>
              <a:rPr lang="en-US" sz="1800" dirty="0"/>
              <a:t>Combined wind direction</a:t>
            </a:r>
          </a:p>
          <a:p>
            <a:pPr lvl="1"/>
            <a:r>
              <a:rPr lang="en-US" sz="1800" dirty="0"/>
              <a:t>Cumulative wind speed (m/s)</a:t>
            </a:r>
          </a:p>
          <a:p>
            <a:pPr lvl="1"/>
            <a:r>
              <a:rPr lang="en-US" sz="1800" dirty="0"/>
              <a:t>Cumulative hours of snow</a:t>
            </a:r>
          </a:p>
          <a:p>
            <a:pPr lvl="1"/>
            <a:r>
              <a:rPr lang="en-US" sz="1800" dirty="0"/>
              <a:t>Cumulative hours of rain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4C98-C981-4115-81E1-0F96D29F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 vs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5A24E-F0CF-417C-926B-9E30C1FF4853}"/>
              </a:ext>
            </a:extLst>
          </p:cNvPr>
          <p:cNvSpPr txBox="1"/>
          <p:nvPr/>
        </p:nvSpPr>
        <p:spPr>
          <a:xfrm>
            <a:off x="902368" y="1907004"/>
            <a:ext cx="4649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Rough pattern of peaks at the beginning of each year and dips in the middle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Difficult to discern a noticeable pattern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A7073D-6305-4061-A9B6-FF18495D80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09" y="1581665"/>
            <a:ext cx="5225459" cy="3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92C-A7AB-44FE-8D57-8F2B35DD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&amp; PACF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8458D-3AA9-47B0-A3DD-F306D9149096}"/>
              </a:ext>
            </a:extLst>
          </p:cNvPr>
          <p:cNvSpPr txBox="1"/>
          <p:nvPr/>
        </p:nvSpPr>
        <p:spPr>
          <a:xfrm>
            <a:off x="838200" y="1496509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Seasonal spikes every 24 lags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Likely AR/MA seasonal (SARIMA)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Will try first-order seasonal differencing, followed by first-order non-seasonal differencing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933CC-263D-488E-8EBB-8BC54EED8A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49" y="86076"/>
            <a:ext cx="3974698" cy="30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4E350-94F3-4226-B8B3-CD066D85E8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10" y="3385285"/>
            <a:ext cx="3855537" cy="310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9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3F5-7227-4E88-9928-D7F348F2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DF580FE-B2A6-401B-B181-D9EECB1D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690688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72B27-2523-44E1-91C3-091865DDCE2C}"/>
              </a:ext>
            </a:extLst>
          </p:cNvPr>
          <p:cNvSpPr txBox="1"/>
          <p:nvPr/>
        </p:nvSpPr>
        <p:spPr>
          <a:xfrm>
            <a:off x="1097280" y="2066544"/>
            <a:ext cx="499872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Strong correlations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Dew point &amp; Temperature (+)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Dew point &amp; Pressure (-)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variable possesses weak correlation with every independent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Relationships may not be linear</a:t>
            </a:r>
          </a:p>
        </p:txBody>
      </p:sp>
    </p:spTree>
    <p:extLst>
      <p:ext uri="{BB962C8B-B14F-4D97-AF65-F5344CB8AC3E}">
        <p14:creationId xmlns:p14="http://schemas.microsoft.com/office/powerpoint/2010/main" val="32534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D3A-5B90-4484-A45D-93B9917B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E711-EDB9-4ACE-97DE-112F6216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01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Augmented Dickey-Fuller Test</a:t>
            </a:r>
          </a:p>
          <a:p>
            <a:pPr marL="457200" lvl="1" indent="0">
              <a:buNone/>
            </a:pPr>
            <a:r>
              <a:rPr lang="en-US" dirty="0"/>
              <a:t>ADF Statistic: </a:t>
            </a:r>
            <a:r>
              <a:rPr lang="en-US" b="1" dirty="0"/>
              <a:t>-21.338838</a:t>
            </a:r>
          </a:p>
          <a:p>
            <a:pPr marL="457200" lvl="1" indent="0">
              <a:buNone/>
            </a:pPr>
            <a:r>
              <a:rPr lang="en-US" dirty="0"/>
              <a:t>p-value: </a:t>
            </a:r>
            <a:r>
              <a:rPr lang="en-US" b="1" dirty="0"/>
              <a:t>0.000000</a:t>
            </a:r>
          </a:p>
          <a:p>
            <a:pPr marL="457200" lvl="1" indent="0">
              <a:buNone/>
            </a:pPr>
            <a:r>
              <a:rPr lang="en-US" dirty="0"/>
              <a:t>Critical Values:</a:t>
            </a:r>
          </a:p>
          <a:p>
            <a:pPr marL="457200" lvl="1" indent="0">
              <a:buNone/>
            </a:pPr>
            <a:r>
              <a:rPr lang="en-US" dirty="0"/>
              <a:t>	1%: -3.430</a:t>
            </a:r>
          </a:p>
          <a:p>
            <a:pPr marL="457200" lvl="1" indent="0">
              <a:buNone/>
            </a:pPr>
            <a:r>
              <a:rPr lang="en-US" dirty="0"/>
              <a:t>	5%: -2.862</a:t>
            </a:r>
          </a:p>
          <a:p>
            <a:pPr marL="457200" lvl="1" indent="0">
              <a:buNone/>
            </a:pPr>
            <a:r>
              <a:rPr lang="en-US" dirty="0"/>
              <a:t>	10%: -2.567</a:t>
            </a:r>
          </a:p>
          <a:p>
            <a:endParaRPr lang="en-US" dirty="0"/>
          </a:p>
          <a:p>
            <a:r>
              <a:rPr lang="en-US" dirty="0"/>
              <a:t>Although the ADF test proves stationarity, the ACF/PACF do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D2ED0-F8AF-4178-BE99-9144D1B64A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59" y="142549"/>
            <a:ext cx="3974698" cy="30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70EB8-32C9-4217-8595-198DE2CFE2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0" y="3441758"/>
            <a:ext cx="3855537" cy="310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8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92C-A7AB-44FE-8D57-8F2B35DD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&amp; PACF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8458D-3AA9-47B0-A3DD-F306D9149096}"/>
              </a:ext>
            </a:extLst>
          </p:cNvPr>
          <p:cNvSpPr txBox="1"/>
          <p:nvPr/>
        </p:nvSpPr>
        <p:spPr>
          <a:xfrm>
            <a:off x="838200" y="1496509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Noticeable cut-off in ACF in F.O.S, tailing-off in PACF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Tailing-off in ACF and PACF in F.O.N.S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ADF test stationary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ADF stat: -25.2815, p-</a:t>
            </a:r>
            <a:r>
              <a:rPr lang="en-US" sz="2200" dirty="0" err="1"/>
              <a:t>val</a:t>
            </a:r>
            <a:r>
              <a:rPr lang="en-US" sz="2200" dirty="0"/>
              <a:t> = 0.00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Will 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SARIMA (2, 0, 0) x (1, 0, 0, 24)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SARIMA (2, 0, 0) x (2, 0, 0, 24)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SARIMA (1, 1, 0) x (0, 1, 1, 24)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0EA162D-7A65-44F1-99E8-24665477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0"/>
            <a:ext cx="4572000" cy="3429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ADF8061-CF93-4D4D-8701-027F630AA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32" y="3429000"/>
            <a:ext cx="4501431" cy="33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FBC5-A95E-4707-9642-C2088371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56A4-5F28-46C3-81E0-E1C2E09157B1}"/>
              </a:ext>
            </a:extLst>
          </p:cNvPr>
          <p:cNvSpPr txBox="1"/>
          <p:nvPr/>
        </p:nvSpPr>
        <p:spPr>
          <a:xfrm>
            <a:off x="469392" y="1687640"/>
            <a:ext cx="4285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= 0.8669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= 0.41101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is highly trended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D06BFF5-1810-4FBC-87D7-A51CE87F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52" y="1690688"/>
            <a:ext cx="60960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0E13F-7CEA-4839-922C-1856411845FF}"/>
              </a:ext>
            </a:extLst>
          </p:cNvPr>
          <p:cNvSpPr txBox="1"/>
          <p:nvPr/>
        </p:nvSpPr>
        <p:spPr>
          <a:xfrm>
            <a:off x="469392" y="3503522"/>
            <a:ext cx="45354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De-trended data</a:t>
            </a:r>
          </a:p>
          <a:p>
            <a:r>
              <a:rPr lang="en-US" sz="1400" dirty="0"/>
              <a:t>	ADF Statistic: </a:t>
            </a:r>
            <a:r>
              <a:rPr lang="en-US" sz="1400" b="1" dirty="0"/>
              <a:t>-8.973585</a:t>
            </a:r>
          </a:p>
          <a:p>
            <a:r>
              <a:rPr lang="en-US" sz="1400" dirty="0"/>
              <a:t>	p-value: </a:t>
            </a:r>
            <a:r>
              <a:rPr lang="en-US" sz="1400" b="1" dirty="0"/>
              <a:t>0.000000</a:t>
            </a:r>
          </a:p>
          <a:p>
            <a:r>
              <a:rPr lang="en-US" sz="1400" dirty="0"/>
              <a:t>	Critical Values:</a:t>
            </a:r>
          </a:p>
          <a:p>
            <a:r>
              <a:rPr lang="en-US" sz="1400" dirty="0"/>
              <a:t>		1%: -3.440</a:t>
            </a:r>
          </a:p>
          <a:p>
            <a:r>
              <a:rPr lang="en-US" sz="1400" dirty="0"/>
              <a:t>		5%: -2.866</a:t>
            </a:r>
          </a:p>
          <a:p>
            <a:r>
              <a:rPr lang="en-US" sz="1400" dirty="0"/>
              <a:t>		10%: -2.569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Seasonally-adjusted data</a:t>
            </a:r>
          </a:p>
          <a:p>
            <a:r>
              <a:rPr lang="en-US" sz="1400" dirty="0"/>
              <a:t>	ADF Statistic: </a:t>
            </a:r>
            <a:r>
              <a:rPr lang="en-US" sz="1400" b="1" dirty="0"/>
              <a:t>-3.903025</a:t>
            </a:r>
          </a:p>
          <a:p>
            <a:r>
              <a:rPr lang="en-US" sz="1400" dirty="0"/>
              <a:t>	p-value: </a:t>
            </a:r>
            <a:r>
              <a:rPr lang="en-US" sz="1400" b="1" dirty="0"/>
              <a:t>0.002013</a:t>
            </a:r>
          </a:p>
          <a:p>
            <a:r>
              <a:rPr lang="en-US" sz="1400" dirty="0"/>
              <a:t>	Critical Values:</a:t>
            </a:r>
          </a:p>
          <a:p>
            <a:r>
              <a:rPr lang="en-US" sz="1400" dirty="0"/>
              <a:t>		1%: -3.440</a:t>
            </a:r>
          </a:p>
          <a:p>
            <a:r>
              <a:rPr lang="en-US" sz="1400" dirty="0"/>
              <a:t>		5%: -2.866</a:t>
            </a:r>
          </a:p>
          <a:p>
            <a:r>
              <a:rPr lang="en-US" sz="1400" dirty="0"/>
              <a:t>		10%: -2.569</a:t>
            </a:r>
          </a:p>
        </p:txBody>
      </p:sp>
    </p:spTree>
    <p:extLst>
      <p:ext uri="{BB962C8B-B14F-4D97-AF65-F5344CB8AC3E}">
        <p14:creationId xmlns:p14="http://schemas.microsoft.com/office/powerpoint/2010/main" val="104269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675</TotalTime>
  <Words>884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PM 2.5: Air Quality in Urban Areas</vt:lpstr>
      <vt:lpstr>What is PM 2.5?</vt:lpstr>
      <vt:lpstr>About the Dataset</vt:lpstr>
      <vt:lpstr>Dependent Variable vs Time</vt:lpstr>
      <vt:lpstr>ACF &amp; PACF</vt:lpstr>
      <vt:lpstr>Correlation Matrix</vt:lpstr>
      <vt:lpstr>Stationarity</vt:lpstr>
      <vt:lpstr>ACF &amp; PACF</vt:lpstr>
      <vt:lpstr>Time Series Decomposition</vt:lpstr>
      <vt:lpstr>Feature Selection</vt:lpstr>
      <vt:lpstr>Multiple Linear Regression</vt:lpstr>
      <vt:lpstr>Multiple Linear Regression</vt:lpstr>
      <vt:lpstr>SARIMA Modelling</vt:lpstr>
      <vt:lpstr>SARIMA Modelling</vt:lpstr>
      <vt:lpstr>SARIMA Modelling</vt:lpstr>
      <vt:lpstr>Model Selection</vt:lpstr>
      <vt:lpstr>Model Selection</vt:lpstr>
      <vt:lpstr>Model Selection</vt:lpstr>
      <vt:lpstr>Selected Model</vt:lpstr>
      <vt:lpstr>Selected Model</vt:lpstr>
      <vt:lpstr>Future Ideas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2.5: Air Quality in Urban Areas</dc:title>
  <dc:creator>Lee, Ben</dc:creator>
  <cp:lastModifiedBy>Lee, Ben</cp:lastModifiedBy>
  <cp:revision>33</cp:revision>
  <dcterms:created xsi:type="dcterms:W3CDTF">2020-12-09T02:11:03Z</dcterms:created>
  <dcterms:modified xsi:type="dcterms:W3CDTF">2020-12-17T03:21:21Z</dcterms:modified>
</cp:coreProperties>
</file>