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9" r:id="rId3"/>
    <p:sldId id="261" r:id="rId4"/>
    <p:sldId id="263" r:id="rId5"/>
    <p:sldId id="265" r:id="rId6"/>
    <p:sldId id="267" r:id="rId7"/>
    <p:sldId id="270" r:id="rId8"/>
    <p:sldId id="272" r:id="rId9"/>
    <p:sldId id="274" r:id="rId10"/>
    <p:sldId id="276" r:id="rId11"/>
    <p:sldId id="278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C527305-3F06-49DF-9211-F509A08064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0EB3FD-D892-48A4-8059-9C5B39C9E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513126-82A6-4760-B3A7-4DFDE6798A8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4F870-08F7-4CCF-9BC7-A5F24FA895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6920" indent="-29146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59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8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77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31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40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60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3EF38D-0061-48F9-9A5F-251F50279545}" type="slidenum">
              <a:rPr lang="en-US" altLang="en-US">
                <a:latin typeface="Arial" panose="020B0604020202020204" pitchFamily="34" charset="0"/>
              </a:r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6920" indent="-29146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59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8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77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31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40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60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EE2D83-3A0C-497F-96CD-16E19D516297}" type="slidenum">
              <a:rPr lang="en-US" altLang="en-US">
                <a:latin typeface="Arial" panose="020B0604020202020204" pitchFamily="34" charset="0"/>
              </a:r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6920" indent="-29146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59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8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770" indent="-23304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31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405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60" indent="-2330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805870-2CC2-4259-8BE8-02DE1FF5802B}" type="slidenum">
              <a:rPr lang="en-US" altLang="en-US">
                <a:latin typeface="Arial" panose="020B0604020202020204" pitchFamily="34" charset="0"/>
              </a:r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F5D1-A7AE-4814-A503-A1F86D81318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8B97-EFCB-4621-884A-2577FA57ABD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CEC8-3E63-4E42-B304-5044F9BFCE0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1EE37-A709-437B-BE98-2993B30943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Oxidation and Reduction Reactions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09600"/>
            <a:ext cx="8686800" cy="35814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3600" b="1" u="sng"/>
              <a:t>Redox Reactions</a:t>
            </a:r>
            <a:r>
              <a:rPr lang="en-US" altLang="en-US" sz="3600" b="1"/>
              <a:t>:</a:t>
            </a:r>
            <a:r>
              <a:rPr lang="en-US" altLang="en-US" b="1"/>
              <a:t> 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b="1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/>
              <a:t>ALWAYS</a:t>
            </a:r>
            <a:r>
              <a:rPr lang="en-US" altLang="en-US"/>
              <a:t> involve changes in charge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A competition for electrons between atoms!</a:t>
            </a:r>
          </a:p>
        </p:txBody>
      </p:sp>
      <p:pic>
        <p:nvPicPr>
          <p:cNvPr id="9219" name="Picture 9" descr="imagesCA4L8QJ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28975"/>
            <a:ext cx="38100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Oxidizing/Reducing Agents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4953000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u="sng"/>
              <a:t>Oxidizing Agent</a:t>
            </a:r>
            <a:r>
              <a:rPr lang="en-US" altLang="en-US"/>
              <a:t>: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/>
              <a:t>substance reduced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Gains electrons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u="sng"/>
              <a:t>Reducing Agent:</a:t>
            </a:r>
            <a:r>
              <a:rPr lang="en-US" altLang="en-US"/>
              <a:t>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/>
              <a:t>substance oxidized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Loses electrons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/>
              <a:t>The “Agent” is the “opposite”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/>
          </a:p>
        </p:txBody>
      </p:sp>
      <p:pic>
        <p:nvPicPr>
          <p:cNvPr id="13316" name="Picture 4" descr="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0"/>
            <a:ext cx="39052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Identify What is Changing in Charge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3000" dirty="0"/>
              <a:t>What is oxidized and reduced?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3000" dirty="0"/>
              <a:t>What are the oxidizing and reducing agents?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en-US" sz="3000" dirty="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3000" dirty="0"/>
              <a:t>3Br</a:t>
            </a:r>
            <a:r>
              <a:rPr lang="en-US" altLang="en-US" sz="3000" baseline="-25000" dirty="0"/>
              <a:t>2</a:t>
            </a:r>
            <a:r>
              <a:rPr lang="en-US" altLang="en-US" sz="3000" dirty="0"/>
              <a:t>  +  2AlI</a:t>
            </a:r>
            <a:r>
              <a:rPr lang="en-US" altLang="en-US" sz="3000" baseline="-25000" dirty="0"/>
              <a:t>3</a:t>
            </a:r>
            <a:r>
              <a:rPr lang="en-US" altLang="en-US" sz="3000" dirty="0"/>
              <a:t>		2AlBr</a:t>
            </a:r>
            <a:r>
              <a:rPr lang="en-US" altLang="en-US" sz="3000" baseline="-25000" dirty="0"/>
              <a:t>3</a:t>
            </a:r>
            <a:r>
              <a:rPr lang="en-US" altLang="en-US" sz="3000" dirty="0"/>
              <a:t>  +  3I</a:t>
            </a:r>
            <a:r>
              <a:rPr lang="en-US" altLang="en-US" sz="3000" baseline="-25000" dirty="0"/>
              <a:t>2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en-US" sz="3000" baseline="-25000" dirty="0"/>
          </a:p>
          <a:p>
            <a:pPr algn="just">
              <a:buNone/>
              <a:defRPr/>
            </a:pPr>
            <a:r>
              <a:rPr lang="en-US" altLang="en-US" sz="3000" baseline="-25000" dirty="0"/>
              <a:t>0	          +3 -1		     +3 -1              0</a:t>
            </a:r>
          </a:p>
          <a:p>
            <a:pPr algn="just">
              <a:buNone/>
              <a:defRPr/>
            </a:pPr>
            <a:r>
              <a:rPr lang="en-US" altLang="en-US" sz="3000" dirty="0"/>
              <a:t>3Br</a:t>
            </a:r>
            <a:r>
              <a:rPr lang="en-US" altLang="en-US" sz="3000" baseline="-25000" dirty="0"/>
              <a:t>2</a:t>
            </a:r>
            <a:r>
              <a:rPr lang="en-US" altLang="en-US" sz="3000" dirty="0"/>
              <a:t>  +  2AlI</a:t>
            </a:r>
            <a:r>
              <a:rPr lang="en-US" altLang="en-US" sz="3000" baseline="-25000" dirty="0"/>
              <a:t>3</a:t>
            </a:r>
            <a:r>
              <a:rPr lang="en-US" altLang="en-US" sz="3000" dirty="0"/>
              <a:t>		2AlBr</a:t>
            </a:r>
            <a:r>
              <a:rPr lang="en-US" altLang="en-US" sz="3000" baseline="-25000" dirty="0"/>
              <a:t>3</a:t>
            </a:r>
            <a:r>
              <a:rPr lang="en-US" altLang="en-US" sz="3000" dirty="0"/>
              <a:t>  +  3I</a:t>
            </a:r>
            <a:r>
              <a:rPr lang="en-US" altLang="en-US" sz="3000" baseline="-25000" dirty="0"/>
              <a:t>2</a:t>
            </a:r>
          </a:p>
          <a:p>
            <a:pPr algn="just">
              <a:buNone/>
              <a:defRPr/>
            </a:pPr>
            <a:r>
              <a:rPr lang="en-US" altLang="en-US" sz="3000" baseline="-25000" dirty="0"/>
              <a:t>  </a:t>
            </a:r>
          </a:p>
          <a:p>
            <a:pPr algn="just">
              <a:buNone/>
              <a:defRPr/>
            </a:pPr>
            <a:endParaRPr lang="en-US" altLang="en-US" sz="3000" baseline="-25000" dirty="0"/>
          </a:p>
          <a:p>
            <a:pPr algn="just">
              <a:buNone/>
              <a:defRPr/>
            </a:pPr>
            <a:r>
              <a:rPr lang="en-US" altLang="en-US" sz="3000" dirty="0"/>
              <a:t>Br</a:t>
            </a:r>
            <a:r>
              <a:rPr lang="en-US" altLang="en-US" sz="3000" baseline="-25000" dirty="0"/>
              <a:t>2</a:t>
            </a:r>
            <a:r>
              <a:rPr lang="en-US" altLang="en-US" sz="3000" dirty="0"/>
              <a:t> is reduced and is the oxidizing agent</a:t>
            </a:r>
          </a:p>
          <a:p>
            <a:pPr algn="just">
              <a:buNone/>
              <a:defRPr/>
            </a:pPr>
            <a:r>
              <a:rPr lang="en-US" altLang="en-US" sz="3000" dirty="0"/>
              <a:t>I</a:t>
            </a:r>
            <a:r>
              <a:rPr lang="en-US" altLang="en-US" sz="3000" baseline="30000" dirty="0"/>
              <a:t>-1</a:t>
            </a:r>
            <a:r>
              <a:rPr lang="en-US" altLang="en-US" sz="3000" dirty="0"/>
              <a:t> is oxidized and is the reducing agent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baseline="-25000" dirty="0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2665927" y="3177862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228600"/>
            <a:ext cx="8229600" cy="632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aseline="-25000" dirty="0"/>
              <a:t>    0            +2                                                                 +2                     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Mg  +  CuSO</a:t>
            </a:r>
            <a:r>
              <a:rPr lang="en-US" altLang="en-US" baseline="-25000" dirty="0"/>
              <a:t>4</a:t>
            </a:r>
            <a:r>
              <a:rPr lang="en-US" altLang="en-US" dirty="0"/>
              <a:t>  			MgSO</a:t>
            </a:r>
            <a:r>
              <a:rPr lang="en-US" altLang="en-US" baseline="-25000" dirty="0"/>
              <a:t>4</a:t>
            </a:r>
            <a:r>
              <a:rPr lang="en-US" altLang="en-US" dirty="0"/>
              <a:t>  +  Cu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Mg oxidized (reducing agent)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Cu</a:t>
            </a:r>
            <a:r>
              <a:rPr lang="en-US" altLang="en-US" sz="2400" baseline="30000" dirty="0"/>
              <a:t>+2</a:t>
            </a:r>
            <a:r>
              <a:rPr lang="en-US" altLang="en-US" sz="2400" dirty="0"/>
              <a:t> reduced (oxidizing agent)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aseline="-25000" dirty="0"/>
              <a:t>     0            0                                                +1 -1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2K  +  Br</a:t>
            </a:r>
            <a:r>
              <a:rPr lang="en-US" altLang="en-US" baseline="-25000" dirty="0"/>
              <a:t>2</a:t>
            </a:r>
            <a:r>
              <a:rPr lang="en-US" altLang="en-US" dirty="0"/>
              <a:t>			2KBr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K oxidized (reducing agent)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Br</a:t>
            </a:r>
            <a:r>
              <a:rPr lang="en-US" altLang="en-US" sz="2400" baseline="-25000" dirty="0"/>
              <a:t>2 </a:t>
            </a:r>
            <a:r>
              <a:rPr lang="en-US" altLang="en-US" sz="2400" dirty="0"/>
              <a:t>reduced (oxidizing agent)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0	               +1			       +2                         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Cu  +  2AgNO</a:t>
            </a:r>
            <a:r>
              <a:rPr lang="en-US" altLang="en-US" baseline="-25000" dirty="0"/>
              <a:t>3</a:t>
            </a:r>
            <a:r>
              <a:rPr lang="en-US" altLang="en-US" dirty="0"/>
              <a:t>		      Cu(NO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  <a:r>
              <a:rPr lang="en-US" altLang="en-US" baseline="-25000" dirty="0"/>
              <a:t>2</a:t>
            </a:r>
            <a:r>
              <a:rPr lang="en-US" altLang="en-US" dirty="0"/>
              <a:t>  +  2Ag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Cu oxidized (reducing agent)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Ag</a:t>
            </a:r>
            <a:r>
              <a:rPr lang="en-US" altLang="en-US" sz="2400" baseline="30000" dirty="0"/>
              <a:t>+1</a:t>
            </a:r>
            <a:r>
              <a:rPr lang="en-US" altLang="en-US" sz="2400" dirty="0"/>
              <a:t> reduced (oxidizing agent)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5029200" y="990600"/>
            <a:ext cx="144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4501166" y="5028127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138411" y="2894527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08" y="829904"/>
            <a:ext cx="3676207" cy="12314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1997839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Look for Changes in Charge! </a:t>
            </a:r>
          </a:p>
          <a:p>
            <a:r>
              <a:rPr lang="en-US" sz="2800" dirty="0"/>
              <a:t>Are elements entering and leaving compounds?</a:t>
            </a:r>
          </a:p>
          <a:p>
            <a:endParaRPr lang="en-US" sz="2800" dirty="0"/>
          </a:p>
          <a:p>
            <a:r>
              <a:rPr lang="en-US" sz="2800" dirty="0"/>
              <a:t>Synthesis:</a:t>
            </a:r>
          </a:p>
          <a:p>
            <a:endParaRPr lang="en-US" sz="2800" dirty="0"/>
          </a:p>
          <a:p>
            <a:r>
              <a:rPr lang="en-US" sz="2800" dirty="0"/>
              <a:t>Ex:	2H2  + O2   		2H2O</a:t>
            </a:r>
          </a:p>
          <a:p>
            <a:endParaRPr lang="en-US" sz="2800" dirty="0"/>
          </a:p>
          <a:p>
            <a:r>
              <a:rPr lang="en-US" sz="2800" dirty="0"/>
              <a:t>Decomposition:</a:t>
            </a:r>
          </a:p>
          <a:p>
            <a:endParaRPr lang="en-US" sz="2800" dirty="0"/>
          </a:p>
          <a:p>
            <a:r>
              <a:rPr lang="en-US" sz="2800" dirty="0"/>
              <a:t>Ex:	2KClO3		2KCl +  3O2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10287"/>
            <a:ext cx="6096000" cy="28069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b="1" u="sng" dirty="0"/>
              <a:t>Synthesis</a:t>
            </a:r>
            <a:r>
              <a:rPr lang="en-US" altLang="en-US" sz="2800" dirty="0"/>
              <a:t>: </a:t>
            </a:r>
            <a:r>
              <a:rPr lang="en-US" altLang="en-US" sz="2800" b="1" dirty="0"/>
              <a:t>YES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	</a:t>
            </a:r>
            <a:r>
              <a:rPr lang="en-US" altLang="en-US" sz="2800" baseline="-25000" dirty="0"/>
              <a:t>0 </a:t>
            </a:r>
            <a:r>
              <a:rPr lang="en-US" altLang="en-US" sz="2800" dirty="0"/>
              <a:t>        </a:t>
            </a:r>
            <a:r>
              <a:rPr lang="en-US" altLang="en-US" sz="2800" baseline="-25000" dirty="0"/>
              <a:t>   0	 </a:t>
            </a:r>
            <a:r>
              <a:rPr lang="en-US" altLang="en-US" sz="2800" dirty="0"/>
              <a:t>          </a:t>
            </a:r>
            <a:r>
              <a:rPr lang="en-US" altLang="en-US" sz="2800" baseline="-25000" dirty="0"/>
              <a:t>   +1  -2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Ex:	2H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 + O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  		2H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O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b="1" u="sng" dirty="0"/>
              <a:t>Decomposition</a:t>
            </a:r>
            <a:r>
              <a:rPr lang="en-US" altLang="en-US" sz="2800" dirty="0"/>
              <a:t>: </a:t>
            </a:r>
            <a:r>
              <a:rPr lang="en-US" altLang="en-US" sz="2800" b="1" dirty="0"/>
              <a:t>YES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            </a:t>
            </a:r>
            <a:r>
              <a:rPr lang="en-US" altLang="en-US" sz="2800" baseline="-25000" dirty="0"/>
              <a:t>+1 +5 -2	 </a:t>
            </a:r>
            <a:r>
              <a:rPr lang="en-US" altLang="en-US" sz="2800" dirty="0"/>
              <a:t>                            </a:t>
            </a:r>
            <a:r>
              <a:rPr lang="en-US" altLang="en-US" sz="2800" baseline="-25000" dirty="0"/>
              <a:t> +1 -1            0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Ex:	2KClO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	                  2KCl +  3O</a:t>
            </a:r>
            <a:r>
              <a:rPr lang="en-US" altLang="en-US" sz="2800" baseline="-25000" dirty="0"/>
              <a:t>2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5891011" y="3532031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5884571" y="4994855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05671"/>
            <a:ext cx="6096000" cy="28212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b="1" u="sng" dirty="0"/>
              <a:t>Combustion:</a:t>
            </a:r>
            <a:r>
              <a:rPr lang="en-US" altLang="en-US" sz="2800" dirty="0"/>
              <a:t>	</a:t>
            </a:r>
            <a:r>
              <a:rPr lang="en-US" altLang="en-US" sz="2800" b="1" dirty="0"/>
              <a:t>YES</a:t>
            </a:r>
            <a:endParaRPr lang="en-US" altLang="en-US" sz="2800" b="1" u="sng" dirty="0"/>
          </a:p>
          <a:p>
            <a:pPr>
              <a:defRPr/>
            </a:pPr>
            <a:r>
              <a:rPr lang="en-US" altLang="en-US" sz="2800" baseline="-25000" dirty="0"/>
              <a:t>-4  +1              0                        +4 -2              +1 -2</a:t>
            </a:r>
          </a:p>
          <a:p>
            <a:pPr>
              <a:defRPr/>
            </a:pPr>
            <a:r>
              <a:rPr lang="en-US" altLang="en-US" sz="2800" dirty="0"/>
              <a:t>CH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  +  2O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	 	CO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 +  2H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0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b="1" u="sng" dirty="0"/>
              <a:t>Single Replacement:</a:t>
            </a:r>
            <a:r>
              <a:rPr lang="en-US" altLang="en-US" sz="2800" dirty="0"/>
              <a:t>	</a:t>
            </a:r>
            <a:r>
              <a:rPr lang="en-US" altLang="en-US" sz="2800" b="1" dirty="0"/>
              <a:t>YES</a:t>
            </a:r>
            <a:endParaRPr lang="en-US" altLang="en-US" sz="2800" b="1" u="sng" dirty="0"/>
          </a:p>
          <a:p>
            <a:pPr>
              <a:defRPr/>
            </a:pPr>
            <a:r>
              <a:rPr lang="en-US" altLang="en-US" sz="2800" baseline="-25000" dirty="0"/>
              <a:t>  0              +2 -1                         +2 -1                0</a:t>
            </a:r>
          </a:p>
          <a:p>
            <a:pPr>
              <a:defRPr/>
            </a:pPr>
            <a:r>
              <a:rPr lang="en-US" altLang="en-US" sz="2800" dirty="0"/>
              <a:t>Zn  +  CuCl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		ZnCl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 +  Cu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673957" y="3501981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902557" y="5054957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4820" y="1157956"/>
            <a:ext cx="3421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Writing Half Reactions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970468" y="2413338"/>
            <a:ext cx="71735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dirty="0"/>
              <a:t>Redox Reactions are composed of two parts</a:t>
            </a:r>
          </a:p>
          <a:p>
            <a:pPr>
              <a:defRPr/>
            </a:pPr>
            <a:r>
              <a:rPr lang="en-US" altLang="en-US" sz="2800" dirty="0"/>
              <a:t>or half reactions.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b="1" u="sng" dirty="0"/>
              <a:t>Half Reactions Show:</a:t>
            </a:r>
          </a:p>
          <a:p>
            <a:pPr>
              <a:defRPr/>
            </a:pPr>
            <a:r>
              <a:rPr lang="en-US" altLang="en-US" sz="2800" dirty="0"/>
              <a:t>	Element being oxidized or reduced.</a:t>
            </a:r>
          </a:p>
          <a:p>
            <a:pPr>
              <a:defRPr/>
            </a:pPr>
            <a:r>
              <a:rPr lang="en-US" altLang="en-US" sz="2800" dirty="0"/>
              <a:t>	Change in charge</a:t>
            </a:r>
          </a:p>
          <a:p>
            <a:pPr>
              <a:defRPr/>
            </a:pPr>
            <a:r>
              <a:rPr lang="en-US" altLang="en-US" sz="2800" dirty="0"/>
              <a:t>	# of electrons being lost or gained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5879" y="1145078"/>
            <a:ext cx="3421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Writing Half Reactions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150772" y="2025539"/>
            <a:ext cx="6993228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aseline="-25000" dirty="0"/>
              <a:t>                                0         0			                                +1  -1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	</a:t>
            </a:r>
            <a:r>
              <a:rPr lang="en-US" altLang="en-US" sz="2800" b="1" dirty="0"/>
              <a:t>2Na + F</a:t>
            </a:r>
            <a:r>
              <a:rPr lang="en-US" altLang="en-US" sz="2800" b="1" baseline="-25000" dirty="0"/>
              <a:t>2</a:t>
            </a:r>
            <a:r>
              <a:rPr lang="en-US" altLang="en-US" sz="2800" b="1" dirty="0"/>
              <a:t>			2NaF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b="1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b="1" u="sng" dirty="0"/>
              <a:t>Oxidation:</a:t>
            </a:r>
            <a:r>
              <a:rPr lang="en-US" altLang="en-US" sz="2800" dirty="0"/>
              <a:t>  	Na		 Na</a:t>
            </a:r>
            <a:r>
              <a:rPr lang="en-US" altLang="en-US" sz="2800" baseline="30000" dirty="0"/>
              <a:t>+1</a:t>
            </a:r>
            <a:r>
              <a:rPr lang="en-US" altLang="en-US" sz="2800" dirty="0"/>
              <a:t> + 1e-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	           or2Na		 2Na</a:t>
            </a:r>
            <a:r>
              <a:rPr lang="en-US" altLang="en-US" sz="2800" baseline="30000" dirty="0"/>
              <a:t>+1 </a:t>
            </a:r>
            <a:r>
              <a:rPr lang="en-US" altLang="en-US" sz="2800" dirty="0"/>
              <a:t> +  2e-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Note: e- are “lost” (on the right of arrow)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b="1" u="sng" dirty="0"/>
              <a:t>Reduction:</a:t>
            </a:r>
            <a:r>
              <a:rPr lang="en-US" altLang="en-US" sz="2800" dirty="0"/>
              <a:t>	F   +  1e-		 F</a:t>
            </a:r>
            <a:r>
              <a:rPr lang="en-US" altLang="en-US" sz="2800" baseline="30000" dirty="0"/>
              <a:t>-1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	or	F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 +  2e-		 2F</a:t>
            </a:r>
            <a:r>
              <a:rPr lang="en-US" altLang="en-US" sz="2800" baseline="30000" dirty="0"/>
              <a:t>-1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Note: e- are “gained” (on the left of arrow)</a:t>
            </a:r>
          </a:p>
          <a:p>
            <a:pPr>
              <a:lnSpc>
                <a:spcPct val="90000"/>
              </a:lnSpc>
              <a:defRPr/>
            </a:pPr>
            <a:endParaRPr lang="en-US" altLang="en-US" baseline="300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927242" y="2428741"/>
            <a:ext cx="144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927242" y="3171423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130085" y="3570668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689242" y="4781282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15885" y="5193405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9800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baseline="-25000" dirty="0"/>
              <a:t>0 </a:t>
            </a:r>
            <a:r>
              <a:rPr lang="en-US" altLang="en-US" sz="2800" dirty="0"/>
              <a:t>      </a:t>
            </a:r>
            <a:r>
              <a:rPr lang="en-US" altLang="en-US" sz="2800" baseline="-25000" dirty="0"/>
              <a:t>+2   -1		 </a:t>
            </a:r>
            <a:r>
              <a:rPr lang="en-US" altLang="en-US" sz="2800" dirty="0"/>
              <a:t>        </a:t>
            </a:r>
            <a:r>
              <a:rPr lang="en-US" altLang="en-US" sz="2800" baseline="-25000" dirty="0"/>
              <a:t>   +2    -1               0</a:t>
            </a:r>
          </a:p>
          <a:p>
            <a:pPr>
              <a:defRPr/>
            </a:pPr>
            <a:r>
              <a:rPr lang="en-US" altLang="en-US" sz="2800" dirty="0"/>
              <a:t>Zn  + CuCl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			ZnCl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 +  Cu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b="1" u="sng" dirty="0"/>
              <a:t>Ox:</a:t>
            </a:r>
            <a:r>
              <a:rPr lang="en-US" altLang="en-US" sz="2800" dirty="0"/>
              <a:t>		Zn		Zn</a:t>
            </a:r>
            <a:r>
              <a:rPr lang="en-US" altLang="en-US" sz="2800" baseline="30000" dirty="0"/>
              <a:t>+2</a:t>
            </a:r>
            <a:r>
              <a:rPr lang="en-US" altLang="en-US" sz="2800" dirty="0"/>
              <a:t>  +  2e-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b="1" u="sng" dirty="0"/>
              <a:t>Red:</a:t>
            </a:r>
            <a:r>
              <a:rPr lang="en-US" altLang="en-US" sz="2800" dirty="0"/>
              <a:t>		Cu</a:t>
            </a:r>
            <a:r>
              <a:rPr lang="en-US" altLang="en-US" sz="2800" baseline="30000" dirty="0"/>
              <a:t>+2</a:t>
            </a:r>
            <a:r>
              <a:rPr lang="en-US" altLang="en-US" sz="2800" dirty="0"/>
              <a:t>  +  2e-		Cu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5009881" y="365116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5695681" y="4445358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610081" y="5334001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Oxidation (Read only)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definition: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substances combined with oxygen.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combustion (burning) reactions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+  2O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		  CO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+  2H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“rusting” reactions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4Fe(s)  +  3O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			2Fe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405389" y="4371304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612524" y="5767589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2699" y="81372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dirty="0"/>
              <a:t>Oxidation Number Method</a:t>
            </a:r>
            <a:br>
              <a:rPr lang="en-US" altLang="en-US" sz="2800" dirty="0"/>
            </a:br>
            <a:r>
              <a:rPr lang="en-US" altLang="en-US" sz="2800" dirty="0"/>
              <a:t>(Balancing in Acid Solution)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828800" y="2136339"/>
            <a:ext cx="80750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en-US" sz="2800" dirty="0"/>
              <a:t>Find ox #’s and use brackets to connect elements</a:t>
            </a:r>
          </a:p>
          <a:p>
            <a:pPr>
              <a:defRPr/>
            </a:pPr>
            <a:r>
              <a:rPr lang="en-US" altLang="en-US" sz="2800" dirty="0"/>
              <a:t>	changing in charge.</a:t>
            </a:r>
          </a:p>
          <a:p>
            <a:pPr>
              <a:buFontTx/>
              <a:buChar char="•"/>
              <a:defRPr/>
            </a:pPr>
            <a:r>
              <a:rPr lang="en-US" altLang="en-US" sz="2800" u="sng" dirty="0"/>
              <a:t>Balance atoms changing in charge</a:t>
            </a:r>
          </a:p>
          <a:p>
            <a:pPr>
              <a:buFontTx/>
              <a:buChar char="•"/>
              <a:defRPr/>
            </a:pPr>
            <a:r>
              <a:rPr lang="en-US" altLang="en-US" sz="2800" dirty="0"/>
              <a:t>Find total e- involved in each change</a:t>
            </a:r>
          </a:p>
          <a:p>
            <a:pPr>
              <a:buFontTx/>
              <a:buChar char="•"/>
              <a:defRPr/>
            </a:pPr>
            <a:r>
              <a:rPr lang="en-US" altLang="en-US" sz="2800" dirty="0"/>
              <a:t>If necessary balance e- by multiplication</a:t>
            </a:r>
          </a:p>
          <a:p>
            <a:pPr>
              <a:buFontTx/>
              <a:buChar char="•"/>
              <a:defRPr/>
            </a:pPr>
            <a:r>
              <a:rPr lang="en-US" altLang="en-US" sz="2800" dirty="0"/>
              <a:t>Balance all other atoms except H and O</a:t>
            </a:r>
          </a:p>
          <a:p>
            <a:pPr>
              <a:buFontTx/>
              <a:buChar char="•"/>
              <a:defRPr/>
            </a:pPr>
            <a:r>
              <a:rPr lang="en-US" altLang="en-US" sz="2800" dirty="0"/>
              <a:t>Balance oxygen by adding 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O to side deficient</a:t>
            </a:r>
          </a:p>
          <a:p>
            <a:pPr>
              <a:buFontTx/>
              <a:buChar char="•"/>
              <a:defRPr/>
            </a:pPr>
            <a:r>
              <a:rPr lang="en-US" altLang="en-US" sz="2800" dirty="0"/>
              <a:t>Balance hydrogen by adding H</a:t>
            </a:r>
            <a:r>
              <a:rPr lang="en-US" altLang="en-US" sz="2800" baseline="30000" dirty="0"/>
              <a:t>+1</a:t>
            </a:r>
            <a:r>
              <a:rPr lang="en-US" altLang="en-US" sz="2800" dirty="0"/>
              <a:t> to side deficient</a:t>
            </a:r>
          </a:p>
          <a:p>
            <a:pPr>
              <a:buFontTx/>
              <a:buChar char="•"/>
              <a:defRPr/>
            </a:pPr>
            <a:r>
              <a:rPr lang="en-US" altLang="en-US" sz="2800" dirty="0"/>
              <a:t>Check for balance with respect to atoms and charge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5324" y="546436"/>
            <a:ext cx="60530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Half Reaction Method </a:t>
            </a:r>
            <a:br>
              <a:rPr lang="en-US" altLang="en-US" sz="2800" dirty="0"/>
            </a:br>
            <a:r>
              <a:rPr lang="en-US" altLang="en-US" sz="2800" dirty="0"/>
              <a:t>(Ion/Electron Method)</a:t>
            </a:r>
            <a:br>
              <a:rPr lang="en-US" altLang="en-US" sz="2800" dirty="0"/>
            </a:br>
            <a:r>
              <a:rPr lang="en-US" altLang="en-US" sz="2800" dirty="0"/>
              <a:t>(In acid solution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74254" y="2274838"/>
            <a:ext cx="74697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dirty="0"/>
              <a:t>Separate equation into two “basic” half reactions</a:t>
            </a:r>
          </a:p>
          <a:p>
            <a:pPr>
              <a:defRPr/>
            </a:pPr>
            <a:r>
              <a:rPr lang="en-US" altLang="en-US" sz="2800" dirty="0"/>
              <a:t>Balance all atoms except H and O</a:t>
            </a:r>
          </a:p>
          <a:p>
            <a:pPr>
              <a:defRPr/>
            </a:pPr>
            <a:r>
              <a:rPr lang="en-US" altLang="en-US" sz="2800" dirty="0"/>
              <a:t>Balance oxygen by adding 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O</a:t>
            </a:r>
          </a:p>
          <a:p>
            <a:pPr>
              <a:defRPr/>
            </a:pPr>
            <a:r>
              <a:rPr lang="en-US" altLang="en-US" sz="2800" dirty="0"/>
              <a:t>Balance hydrogen by adding H</a:t>
            </a:r>
            <a:r>
              <a:rPr lang="en-US" altLang="en-US" sz="2800" baseline="30000" dirty="0"/>
              <a:t>+1</a:t>
            </a:r>
          </a:p>
          <a:p>
            <a:pPr>
              <a:defRPr/>
            </a:pPr>
            <a:r>
              <a:rPr lang="en-US" altLang="en-US" sz="2800" u="sng" dirty="0"/>
              <a:t>Balance charge by adding electrons to more positive side</a:t>
            </a:r>
          </a:p>
          <a:p>
            <a:pPr>
              <a:defRPr/>
            </a:pPr>
            <a:r>
              <a:rPr lang="en-US" altLang="en-US" sz="2800" dirty="0"/>
              <a:t>If necessary balance e- by multiplication</a:t>
            </a:r>
          </a:p>
          <a:p>
            <a:pPr>
              <a:defRPr/>
            </a:pPr>
            <a:r>
              <a:rPr lang="en-US" altLang="en-US" sz="2800" dirty="0"/>
              <a:t>Add together half reactions and simplify</a:t>
            </a:r>
          </a:p>
          <a:p>
            <a:pPr>
              <a:defRPr/>
            </a:pPr>
            <a:r>
              <a:rPr lang="en-US" altLang="en-US" sz="2800" dirty="0"/>
              <a:t>Check for balance of atoms and charge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5121" y="96794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Balance the oxidation of Fe</a:t>
            </a:r>
            <a:r>
              <a:rPr lang="en-US" altLang="en-US" sz="2800" baseline="30000" dirty="0">
                <a:latin typeface="Arial" panose="020B0604020202020204" pitchFamily="34" charset="0"/>
              </a:rPr>
              <a:t>2+</a:t>
            </a:r>
            <a:r>
              <a:rPr lang="en-US" altLang="en-US" sz="2800" dirty="0">
                <a:latin typeface="Arial" panose="020B0604020202020204" pitchFamily="34" charset="0"/>
              </a:rPr>
              <a:t> to Fe</a:t>
            </a:r>
            <a:r>
              <a:rPr lang="en-US" altLang="en-US" sz="2800" baseline="30000" dirty="0">
                <a:latin typeface="Arial" panose="020B0604020202020204" pitchFamily="34" charset="0"/>
              </a:rPr>
              <a:t>3+</a:t>
            </a:r>
            <a:r>
              <a:rPr lang="en-US" altLang="en-US" sz="2800" dirty="0">
                <a:latin typeface="Arial" panose="020B0604020202020204" pitchFamily="34" charset="0"/>
              </a:rPr>
              <a:t> by Cr</a:t>
            </a:r>
            <a:r>
              <a:rPr lang="en-US" altLang="en-US" sz="2800" baseline="-25000" dirty="0">
                <a:latin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</a:rPr>
              <a:t>O</a:t>
            </a:r>
            <a:r>
              <a:rPr lang="en-US" altLang="en-US" sz="2800" baseline="-25000" dirty="0">
                <a:latin typeface="Arial" panose="020B0604020202020204" pitchFamily="34" charset="0"/>
              </a:rPr>
              <a:t>7</a:t>
            </a:r>
            <a:r>
              <a:rPr lang="en-US" altLang="en-US" sz="2800" baseline="30000" dirty="0">
                <a:latin typeface="Arial" panose="020B0604020202020204" pitchFamily="34" charset="0"/>
              </a:rPr>
              <a:t>2-</a:t>
            </a:r>
            <a:r>
              <a:rPr lang="en-US" altLang="en-US" sz="2800" dirty="0">
                <a:latin typeface="Arial" panose="020B0604020202020204" pitchFamily="34" charset="0"/>
              </a:rPr>
              <a:t> in acid solution</a:t>
            </a:r>
          </a:p>
        </p:txBody>
      </p:sp>
      <p:pic>
        <p:nvPicPr>
          <p:cNvPr id="4" name="Picture 4" descr="C:\Chang Powerpoint\Figures\CNG7CH19\CHA56011.JPE">
            <a:extLst>
              <a:ext uri="{FF2B5EF4-FFF2-40B4-BE49-F238E27FC236}">
                <a16:creationId xmlns:a16="http://schemas.microsoft.com/office/drawing/2014/main" id="{AC96AFCC-3340-C05F-9AA4-E44A0B35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8813"/>
            <a:ext cx="8836025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55078D1-A87A-BA5D-30E8-0B46A0EF600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745837" y="704741"/>
            <a:ext cx="4700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Electrochemical Cells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A551C62-D896-6FF1-65AF-2ED2CAF72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035" y="1825625"/>
            <a:ext cx="441960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difference in electrical potential between the anode and cathode is called: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 ____________________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  ____________________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  ____________________</a:t>
            </a:r>
          </a:p>
        </p:txBody>
      </p:sp>
      <p:pic>
        <p:nvPicPr>
          <p:cNvPr id="6" name="Picture 4" descr="C:\Chang Powerpoint\Figures\CNG7CH19\CHA56012.JPE">
            <a:extLst>
              <a:ext uri="{FF2B5EF4-FFF2-40B4-BE49-F238E27FC236}">
                <a16:creationId xmlns:a16="http://schemas.microsoft.com/office/drawing/2014/main" id="{C9AEF5F8-9A20-4B69-E4E0-1675B4C3E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35" y="1825625"/>
            <a:ext cx="4418215" cy="22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4F593C3A-1D00-E52B-9406-21A23B33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464" y="4431542"/>
            <a:ext cx="21259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Diagram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7D5E5BF-235A-3DCB-D581-47AA40A7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35" y="4967387"/>
            <a:ext cx="5429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Cu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Cu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Zn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5B6247AE-C045-2AAB-4D3E-FD4D955CC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064" y="5454303"/>
            <a:ext cx="37208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[Zn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7B32DF3-879E-8C04-B503-966DA448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35" y="5897973"/>
            <a:ext cx="50706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Zn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|| Cu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Cu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8C9F12D-0D5F-2E31-94C3-195233288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466" y="6305596"/>
            <a:ext cx="918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C923A5B5-06CE-20F6-B7FF-FD1C7992A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191" y="6320732"/>
            <a:ext cx="1140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3F7C4A-ECB8-2C7E-4A42-DE40A3D28E88}"/>
              </a:ext>
            </a:extLst>
          </p:cNvPr>
          <p:cNvCxnSpPr/>
          <p:nvPr/>
        </p:nvCxnSpPr>
        <p:spPr>
          <a:xfrm>
            <a:off x="5484222" y="5198219"/>
            <a:ext cx="79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/>
      <p:bldP spid="10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E2E96-4B5B-799B-D2DC-5A927994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411218"/>
            <a:ext cx="11317355" cy="64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7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52001-AE3B-EF0F-EB9B-B1542751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357808"/>
            <a:ext cx="10972800" cy="63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6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EDC54-7768-2063-C29E-08C93DC3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82006"/>
            <a:ext cx="10933043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0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41BF4-B791-0F5E-937A-92294B38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411218"/>
            <a:ext cx="10442713" cy="64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9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67790D-7006-9EC1-9A7C-4788929F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0"/>
            <a:ext cx="11304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3FF27D-F722-47B7-9E32-ECAFFA35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0"/>
            <a:ext cx="11688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3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(Read Only)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868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Definition: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where a substance “gave up” oxygen.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“reductions” because they produced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were “reduced” in mass because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escaped.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2Fe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  +  3C(s)		 4Fe(l)  +  3CO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4802746" y="5696755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81922-F9AA-5687-6B32-F09457D8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5" y="328915"/>
            <a:ext cx="11502886" cy="62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1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ABD948-408D-6426-6394-CF8AD28F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304529"/>
            <a:ext cx="11436626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1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605A7-0288-B04C-878B-949E9CA7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456942"/>
            <a:ext cx="11820939" cy="64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03DC57-596F-2BA2-1DD5-39B80042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331304"/>
            <a:ext cx="11198087" cy="62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33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B319026B-AED9-43A3-1D3A-980B92EF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0998"/>
            <a:ext cx="10760765" cy="63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6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5145E-77F8-BD09-60A9-314D8302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1" y="291548"/>
            <a:ext cx="11264346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23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D019B6-A926-94EA-D011-8564DF9A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624596"/>
            <a:ext cx="11635408" cy="62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2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56ED8-7E12-65D8-3F4A-DACA51E4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85" y="358425"/>
            <a:ext cx="9417343" cy="56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14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43C2D0-1EF4-7F50-C1F4-D64A5838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83" y="2121294"/>
            <a:ext cx="7669433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FDB6A-62DF-7EA4-E076-5D240043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362446"/>
            <a:ext cx="11608905" cy="61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1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33401"/>
            <a:ext cx="8229600" cy="5597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movement of </a:t>
            </a: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 chemical reaction.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(Oxygen doesn’t have to be present)</a:t>
            </a:r>
          </a:p>
        </p:txBody>
      </p:sp>
      <p:pic>
        <p:nvPicPr>
          <p:cNvPr id="6147" name="Picture 4" descr="imagesCAW00O5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50" y="2919726"/>
            <a:ext cx="4038600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Oxidation/Reduction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1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Electron Transfer Reactions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1981200" y="2215166"/>
            <a:ext cx="8458200" cy="267880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Oxidation: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LOSS of one or more electrons.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 of one or more electrons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Transfer Reactions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6868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Oxidation &amp; reduction always occur together.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travel from what is oxidized towards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reduced.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atom loses e-, the other gains e-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pic>
        <p:nvPicPr>
          <p:cNvPr id="8196" name="Picture 5" descr="imagesCA6FILL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90976"/>
            <a:ext cx="44196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6"/>
          <p:cNvSpPr txBox="1">
            <a:spLocks noChangeArrowheads="1"/>
          </p:cNvSpPr>
          <p:nvPr/>
        </p:nvSpPr>
        <p:spPr bwMode="auto">
          <a:xfrm>
            <a:off x="1093304" y="1341783"/>
            <a:ext cx="10005391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dirty="0">
                <a:solidFill>
                  <a:srgbClr val="00B05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Oxidation</a:t>
            </a:r>
            <a:r>
              <a:rPr lang="en-US" altLang="en-US" sz="2800" dirty="0">
                <a:cs typeface="Times New Roman" panose="02020603050405020304" pitchFamily="18" charset="0"/>
              </a:rPr>
              <a:t> – a species is oxidized when it loses one or more electrons, and it is called a reducing agent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Reduction</a:t>
            </a:r>
            <a:r>
              <a:rPr lang="en-US" altLang="en-US" sz="2800" dirty="0">
                <a:cs typeface="Times New Roman" panose="02020603050405020304" pitchFamily="18" charset="0"/>
              </a:rPr>
              <a:t> – a species is reduced when it gains one or more electrons, and it is called an oxidizing agent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Oxidation and reduction always occur together, never in isolation.  If something gains electrons, something else had to lose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Oxidation Number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43125" y="1066801"/>
            <a:ext cx="8517075" cy="954107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charge the atom would have in a molecule (or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ionic compound) if electrons were completely transferred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889126" y="2249489"/>
            <a:ext cx="7940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Free elements (uncombined state) have an oxidation number of ______.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698876" y="3213101"/>
            <a:ext cx="480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Na, Be, K, Pb, H</a:t>
            </a:r>
            <a:r>
              <a:rPr lang="en-US" altLang="en-US" sz="2800" baseline="-25000">
                <a:latin typeface="Arial" panose="020B0604020202020204" pitchFamily="34" charset="0"/>
              </a:rPr>
              <a:t>2</a:t>
            </a:r>
            <a:r>
              <a:rPr lang="en-US" altLang="en-US" sz="2800">
                <a:latin typeface="Arial" panose="020B0604020202020204" pitchFamily="34" charset="0"/>
              </a:rPr>
              <a:t>, O</a:t>
            </a:r>
            <a:r>
              <a:rPr lang="en-US" altLang="en-US" sz="2800" baseline="-25000">
                <a:latin typeface="Arial" panose="020B0604020202020204" pitchFamily="34" charset="0"/>
              </a:rPr>
              <a:t>2</a:t>
            </a:r>
            <a:r>
              <a:rPr lang="en-US" altLang="en-US" sz="2800">
                <a:latin typeface="Arial" panose="020B0604020202020204" pitchFamily="34" charset="0"/>
              </a:rPr>
              <a:t>, P</a:t>
            </a:r>
            <a:r>
              <a:rPr lang="en-US" altLang="en-US" sz="2800" baseline="-25000">
                <a:latin typeface="Arial" panose="020B0604020202020204" pitchFamily="34" charset="0"/>
              </a:rPr>
              <a:t>4</a:t>
            </a:r>
            <a:r>
              <a:rPr lang="en-US" altLang="en-US" sz="2800">
                <a:latin typeface="Arial" panose="020B0604020202020204" pitchFamily="34" charset="0"/>
              </a:rPr>
              <a:t> 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889126" y="3925889"/>
            <a:ext cx="7864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2"/>
            </a:pPr>
            <a:r>
              <a:rPr lang="en-US" altLang="en-US" sz="2400" dirty="0">
                <a:latin typeface="Arial" panose="020B0604020202020204" pitchFamily="34" charset="0"/>
              </a:rPr>
              <a:t>In monatomic ions, the oxidation number is equal to 1.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003550" y="4951413"/>
            <a:ext cx="618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Li</a:t>
            </a:r>
            <a:r>
              <a:rPr lang="en-US" altLang="en-US" sz="2800" baseline="30000">
                <a:latin typeface="Arial" panose="020B0604020202020204" pitchFamily="34" charset="0"/>
              </a:rPr>
              <a:t>+</a:t>
            </a:r>
            <a:r>
              <a:rPr lang="en-US" altLang="en-US" sz="2800">
                <a:latin typeface="Arial" panose="020B0604020202020204" pitchFamily="34" charset="0"/>
              </a:rPr>
              <a:t>, Li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+1</a:t>
            </a:r>
            <a:r>
              <a:rPr lang="en-US" altLang="en-US" sz="2800">
                <a:latin typeface="Arial" panose="020B0604020202020204" pitchFamily="34" charset="0"/>
              </a:rPr>
              <a:t>; Fe</a:t>
            </a:r>
            <a:r>
              <a:rPr lang="en-US" altLang="en-US" sz="2800" baseline="30000">
                <a:latin typeface="Arial" panose="020B0604020202020204" pitchFamily="34" charset="0"/>
              </a:rPr>
              <a:t>3+</a:t>
            </a:r>
            <a:r>
              <a:rPr lang="en-US" altLang="en-US" sz="2800">
                <a:latin typeface="Arial" panose="020B0604020202020204" pitchFamily="34" charset="0"/>
              </a:rPr>
              <a:t>, Fe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+3</a:t>
            </a:r>
            <a:r>
              <a:rPr lang="en-US" altLang="en-US" sz="2800">
                <a:latin typeface="Arial" panose="020B0604020202020204" pitchFamily="34" charset="0"/>
              </a:rPr>
              <a:t>;  O</a:t>
            </a:r>
            <a:r>
              <a:rPr lang="en-US" altLang="en-US" sz="2800" baseline="30000">
                <a:latin typeface="Arial" panose="020B0604020202020204" pitchFamily="34" charset="0"/>
              </a:rPr>
              <a:t>2-</a:t>
            </a:r>
            <a:r>
              <a:rPr lang="en-US" altLang="en-US" sz="2800">
                <a:latin typeface="Arial" panose="020B0604020202020204" pitchFamily="34" charset="0"/>
              </a:rPr>
              <a:t>, O =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889126" y="5580064"/>
            <a:ext cx="8245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US" altLang="en-US" sz="2400" dirty="0">
                <a:latin typeface="Arial" panose="020B0604020202020204" pitchFamily="34" charset="0"/>
              </a:rPr>
              <a:t>The oxidation number of oxygen </a:t>
            </a:r>
            <a:r>
              <a:rPr lang="en-US" altLang="en-US" sz="2400" i="1" dirty="0">
                <a:latin typeface="Arial" panose="020B0604020202020204" pitchFamily="34" charset="0"/>
              </a:rPr>
              <a:t>is </a:t>
            </a:r>
            <a:r>
              <a:rPr lang="en-US" altLang="en-US" sz="2400" b="1" dirty="0">
                <a:latin typeface="Arial" panose="020B0604020202020204" pitchFamily="34" charset="0"/>
              </a:rPr>
              <a:t>usually</a:t>
            </a:r>
            <a:r>
              <a:rPr lang="en-US" altLang="en-US" sz="2400" dirty="0">
                <a:latin typeface="Arial" panose="020B0604020202020204" pitchFamily="34" charset="0"/>
              </a:rPr>
              <a:t>  -2  In H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</a:rPr>
              <a:t>O</a:t>
            </a:r>
            <a:r>
              <a:rPr lang="en-US" altLang="en-US" sz="2400" baseline="-25000" dirty="0">
                <a:latin typeface="Arial" panose="020B0604020202020204" pitchFamily="34" charset="0"/>
              </a:rPr>
              <a:t>2 </a:t>
            </a:r>
            <a:r>
              <a:rPr lang="en-US" altLang="en-US" sz="2400" dirty="0">
                <a:latin typeface="Arial" panose="020B0604020202020204" pitchFamily="34" charset="0"/>
              </a:rPr>
              <a:t>and O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baseline="30000" dirty="0">
                <a:latin typeface="Arial" panose="020B0604020202020204" pitchFamily="34" charset="0"/>
              </a:rPr>
              <a:t>2-</a:t>
            </a:r>
            <a:r>
              <a:rPr lang="en-US" altLang="en-US" sz="2400" dirty="0">
                <a:latin typeface="Arial" panose="020B0604020202020204" pitchFamily="34" charset="0"/>
              </a:rPr>
              <a:t> it is  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utoUpdateAnimBg="0"/>
      <p:bldP spid="6150" grpId="0" autoUpdateAnimBg="0"/>
      <p:bldP spid="6151" grpId="0" autoUpdateAnimBg="0"/>
      <p:bldP spid="61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89126" y="1241426"/>
            <a:ext cx="8016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US" altLang="en-US" sz="2400" dirty="0">
                <a:cs typeface="Times New Roman" panose="02020603050405020304" pitchFamily="18" charset="0"/>
              </a:rPr>
              <a:t>The oxidation number of hydrogen is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+1 </a:t>
            </a:r>
            <a:r>
              <a:rPr lang="en-US" altLang="en-US" sz="2400" i="1" dirty="0">
                <a:cs typeface="Times New Roman" panose="02020603050405020304" pitchFamily="18" charset="0"/>
              </a:rPr>
              <a:t>except</a:t>
            </a:r>
            <a:r>
              <a:rPr lang="en-US" altLang="en-US" sz="2400" dirty="0">
                <a:cs typeface="Times New Roman" panose="02020603050405020304" pitchFamily="18" charset="0"/>
              </a:rPr>
              <a:t> when it is bonded to metals in binary compounds.  In these cases, its oxidation number is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-1</a:t>
            </a:r>
            <a:r>
              <a:rPr lang="en-US" altLang="en-US" sz="2400" dirty="0">
                <a:cs typeface="Times New Roman" panose="02020603050405020304" pitchFamily="18" charset="0"/>
              </a:rPr>
              <a:t>. (LiAlH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89126" y="3994151"/>
            <a:ext cx="8550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6.  The sum of the oxidation numbers of all the atoms in a molecule or ion is equal to  0 or the charge on the ion.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889126" y="2800351"/>
            <a:ext cx="8245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US" altLang="en-US" sz="2400" dirty="0">
                <a:latin typeface="Arial" panose="020B0604020202020204" pitchFamily="34" charset="0"/>
              </a:rPr>
              <a:t>Group IA metals are  +1, IIA metals are +2 and fluorine is always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293" name="Rectangle 14"/>
          <p:cNvSpPr>
            <a:spLocks noChangeArrowheads="1"/>
          </p:cNvSpPr>
          <p:nvPr/>
        </p:nvSpPr>
        <p:spPr bwMode="auto">
          <a:xfrm>
            <a:off x="2209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Oxidation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1207</Words>
  <Application>Microsoft Office PowerPoint</Application>
  <PresentationFormat>Widescreen</PresentationFormat>
  <Paragraphs>178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Office Theme</vt:lpstr>
      <vt:lpstr>Oxidation and Reduction Reactions</vt:lpstr>
      <vt:lpstr>Oxidation (Read only)</vt:lpstr>
      <vt:lpstr>Reduction (Read Only)</vt:lpstr>
      <vt:lpstr>Oxidation/Reduction</vt:lpstr>
      <vt:lpstr>Electron Transfer Reactions</vt:lpstr>
      <vt:lpstr>Electron Transfer Reactions</vt:lpstr>
      <vt:lpstr>PowerPoint Presentation</vt:lpstr>
      <vt:lpstr>Oxidation Number</vt:lpstr>
      <vt:lpstr>PowerPoint Presentation</vt:lpstr>
      <vt:lpstr>PowerPoint Presentation</vt:lpstr>
      <vt:lpstr>Oxidizing/Reducing Agents</vt:lpstr>
      <vt:lpstr>Identify What is Changing in Charge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Electrochemical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Oxidation and Reduction Reactions</dc:title>
  <dc:creator>Chris</dc:creator>
  <cp:lastModifiedBy>Christopher Kofi Acquah</cp:lastModifiedBy>
  <cp:revision>18</cp:revision>
  <cp:lastPrinted>2019-11-14T12:46:00Z</cp:lastPrinted>
  <dcterms:created xsi:type="dcterms:W3CDTF">2019-11-06T18:39:00Z</dcterms:created>
  <dcterms:modified xsi:type="dcterms:W3CDTF">2023-03-16T11:04:31Z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884ECA81A03741A6B76B313118D78446</vt:lpwstr>
  </property>
  <property fmtid="{D5CDD505-2E9C-101B-9397-08002B2CF9AE}" pid="3" name="KSOProductBuildVer">
    <vt:lpwstr>1033-11.2.0.11042</vt:lpwstr>
  </property>
</Properties>
</file>