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8"/>
  </p:notesMasterIdLst>
  <p:handoutMasterIdLst>
    <p:handoutMasterId r:id="rId19"/>
  </p:handout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06/12/2018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06/12/2018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84F9DC24-64FD-4995-98AC-B72B34710354}" type="datetime1">
              <a:rPr lang="es-ES" noProof="0" smtClean="0"/>
              <a:t>06/12/2018</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a:xfrm>
            <a:off x="9255346" y="2750337"/>
            <a:ext cx="1171888" cy="1356442"/>
          </a:xfrm>
        </p:spPr>
        <p:txBody>
          <a:body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86394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a:xfrm>
            <a:off x="10729455" y="4711309"/>
            <a:ext cx="1154151" cy="1090789"/>
          </a:xfrm>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366699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a:xfrm>
            <a:off x="10729455" y="4711615"/>
            <a:ext cx="1154151" cy="1090789"/>
          </a:xfrm>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2772859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a:xfrm>
            <a:off x="10729455" y="4709925"/>
            <a:ext cx="1154151" cy="1090789"/>
          </a:xfrm>
        </p:spPr>
        <p:txBody>
          <a:bodyPr/>
          <a:lstStyle/>
          <a:p>
            <a:pPr rtl="0"/>
            <a:fld id="{401CF334-2D5C-4859-84A6-CA7E6E43FAEB}" type="slidenum">
              <a:rPr lang="es-ES" noProof="0" smtClean="0"/>
              <a:pPr rtl="0"/>
              <a:t>‹Nº›</a:t>
            </a:fld>
            <a:endParaRPr lang="es-E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02596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a:xfrm>
            <a:off x="10729455" y="4709925"/>
            <a:ext cx="1154151" cy="1090789"/>
          </a:xfrm>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4396778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1579519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1388982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647A7F7D-667B-4F70-A932-CAC512E2A1A8}" type="datetime1">
              <a:rPr lang="es-ES" noProof="0" smtClean="0"/>
              <a:t>06/12/2018</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2731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pPr rtl="0"/>
            <a:fld id="{BBC38DF1-6EC3-4B66-A0FE-D73F3045292E}" type="datetime1">
              <a:rPr lang="es-ES" noProof="0" smtClean="0"/>
              <a:t>06/12/2018</a:t>
            </a:fld>
            <a:endParaRPr lang="es-ES" noProof="0" dirty="0"/>
          </a:p>
        </p:txBody>
      </p:sp>
      <p:sp>
        <p:nvSpPr>
          <p:cNvPr id="5" name="Footer Placeholder 4"/>
          <p:cNvSpPr>
            <a:spLocks noGrp="1"/>
          </p:cNvSpPr>
          <p:nvPr>
            <p:ph type="ftr" sz="quarter" idx="11"/>
          </p:nvPr>
        </p:nvSpPr>
        <p:spPr>
          <a:xfrm>
            <a:off x="680321" y="5936188"/>
            <a:ext cx="6126805" cy="365125"/>
          </a:xfrm>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2305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6202989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8D56A867-578C-4B47-94CF-E7584F7C5CC5}" type="datetime1">
              <a:rPr lang="es-ES" noProof="0" smtClean="0"/>
              <a:t>06/12/2018</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a:xfrm>
            <a:off x="10729455" y="2869895"/>
            <a:ext cx="1154151" cy="1090789"/>
          </a:xfrm>
        </p:spPr>
        <p:txBody>
          <a:bodyPr/>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3814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903096DB-ADA4-4025-9214-10AA6E17F10B}"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65831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28C313BF-699E-4C5B-9D5D-594931393644}" type="datetime1">
              <a:rPr lang="es-ES" noProof="0" smtClean="0"/>
              <a:t>06/12/2018</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65543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FF4E6C18-8E7F-48F8-811C-D736340EE278}" type="datetime1">
              <a:rPr lang="es-ES" noProof="0" smtClean="0"/>
              <a:t>06/12/2018</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61630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0"/>
            <a:fld id="{F4F288F1-306B-4801-B630-F8DF855C977F}" type="datetime1">
              <a:rPr lang="es-ES" noProof="0" smtClean="0"/>
              <a:t>06/12/2018</a:t>
            </a:fld>
            <a:endParaRPr lang="es-ES" noProof="0" dirty="0"/>
          </a:p>
        </p:txBody>
      </p:sp>
      <p:sp>
        <p:nvSpPr>
          <p:cNvPr id="3" name="Footer Placeholder 2"/>
          <p:cNvSpPr>
            <a:spLocks noGrp="1"/>
          </p:cNvSpPr>
          <p:nvPr>
            <p:ph type="ftr" sz="quarter" idx="11"/>
          </p:nvPr>
        </p:nvSpPr>
        <p:spPr/>
        <p:txBody>
          <a:bodyPr/>
          <a:lstStyle/>
          <a:p>
            <a:pPr rtl="0"/>
            <a:r>
              <a:rPr lang="es-ES" noProof="0"/>
              <a:t>Agregar un pie de página</a:t>
            </a:r>
            <a:endParaRPr lang="es-ES" noProof="0" dirty="0"/>
          </a:p>
        </p:txBody>
      </p:sp>
      <p:sp>
        <p:nvSpPr>
          <p:cNvPr id="4" name="Slide Number Placeholder 3"/>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3872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BE334800-3E61-411B-987A-C81EEE588783}"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98293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0FCB1876-3C8D-484C-A819-9748A4F4EDF5}" type="datetime1">
              <a:rPr lang="es-ES" noProof="0" smtClean="0"/>
              <a:t>06/12/2018</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662013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FCB1876-3C8D-484C-A819-9748A4F4EDF5}" type="datetime1">
              <a:rPr lang="es-ES" noProof="0" smtClean="0"/>
              <a:t>06/12/2018</a:t>
            </a:fld>
            <a:endParaRPr lang="es-E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6614472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4800" dirty="0"/>
              <a:t>An </a:t>
            </a:r>
            <a:r>
              <a:rPr lang="es-ES" sz="4800" dirty="0" err="1"/>
              <a:t>outline</a:t>
            </a:r>
            <a:r>
              <a:rPr lang="es-ES" sz="4800" dirty="0"/>
              <a:t> </a:t>
            </a:r>
            <a:r>
              <a:rPr lang="es-ES" sz="4800" dirty="0" err="1"/>
              <a:t>of</a:t>
            </a:r>
            <a:r>
              <a:rPr lang="es-ES" sz="4800" dirty="0"/>
              <a:t> a </a:t>
            </a:r>
            <a:r>
              <a:rPr lang="es-ES" sz="4800" dirty="0" err="1"/>
              <a:t>course</a:t>
            </a:r>
            <a:r>
              <a:rPr lang="es-ES" sz="4800" dirty="0"/>
              <a:t> on </a:t>
            </a:r>
            <a:r>
              <a:rPr lang="es-ES" sz="4800" dirty="0" err="1"/>
              <a:t>operating</a:t>
            </a:r>
            <a:r>
              <a:rPr lang="es-ES" sz="4800" dirty="0"/>
              <a:t> </a:t>
            </a:r>
            <a:r>
              <a:rPr lang="es-ES" sz="4800" dirty="0" err="1"/>
              <a:t>system</a:t>
            </a:r>
            <a:r>
              <a:rPr lang="es-ES" sz="4800" dirty="0"/>
              <a:t> </a:t>
            </a:r>
            <a:r>
              <a:rPr lang="es-ES" sz="4800" dirty="0" err="1"/>
              <a:t>principles</a:t>
            </a:r>
            <a:endParaRPr lang="es-ES" sz="4800" dirty="0"/>
          </a:p>
        </p:txBody>
      </p:sp>
      <p:sp>
        <p:nvSpPr>
          <p:cNvPr id="3" name="Subtítulo 2"/>
          <p:cNvSpPr>
            <a:spLocks noGrp="1"/>
          </p:cNvSpPr>
          <p:nvPr>
            <p:ph type="subTitle" idx="1"/>
          </p:nvPr>
        </p:nvSpPr>
        <p:spPr/>
        <p:txBody>
          <a:bodyPr rtlCol="0"/>
          <a:lstStyle/>
          <a:p>
            <a:pPr rtl="0"/>
            <a:r>
              <a:rPr lang="es-ES" dirty="0"/>
              <a:t>Martínez Morales Baldemar</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E4CD8-6811-4153-AB33-B9ABBF2594A9}"/>
              </a:ext>
            </a:extLst>
          </p:cNvPr>
          <p:cNvSpPr>
            <a:spLocks noGrp="1"/>
          </p:cNvSpPr>
          <p:nvPr>
            <p:ph type="title"/>
          </p:nvPr>
        </p:nvSpPr>
        <p:spPr/>
        <p:txBody>
          <a:bodyPr/>
          <a:lstStyle/>
          <a:p>
            <a:r>
              <a:rPr lang="es-MX" dirty="0"/>
              <a:t>Administración de recursos</a:t>
            </a:r>
          </a:p>
        </p:txBody>
      </p:sp>
      <p:sp>
        <p:nvSpPr>
          <p:cNvPr id="3" name="Marcador de contenido 2">
            <a:extLst>
              <a:ext uri="{FF2B5EF4-FFF2-40B4-BE49-F238E27FC236}">
                <a16:creationId xmlns:a16="http://schemas.microsoft.com/office/drawing/2014/main" id="{4ADC8ACD-0EAB-4E51-B7DD-4834D971B205}"/>
              </a:ext>
            </a:extLst>
          </p:cNvPr>
          <p:cNvSpPr>
            <a:spLocks noGrp="1"/>
          </p:cNvSpPr>
          <p:nvPr>
            <p:ph idx="1"/>
          </p:nvPr>
        </p:nvSpPr>
        <p:spPr/>
        <p:txBody>
          <a:bodyPr>
            <a:normAutofit fontScale="77500" lnSpcReduction="20000"/>
          </a:bodyPr>
          <a:lstStyle/>
          <a:p>
            <a:r>
              <a:rPr lang="es-MX" dirty="0"/>
              <a:t>En multiplexación de procesadores y organización de almacenamiento. El primero de estos describe </a:t>
            </a:r>
          </a:p>
          <a:p>
            <a:r>
              <a:rPr lang="es-MX" dirty="0"/>
              <a:t>La representación de procesos y la programación de colas en la más baja. </a:t>
            </a:r>
          </a:p>
          <a:p>
            <a:r>
              <a:rPr lang="es-MX" dirty="0"/>
              <a:t>Nivel de programación y la implementación de primitivas de sincronización. </a:t>
            </a:r>
          </a:p>
          <a:p>
            <a:r>
              <a:rPr lang="es-MX" dirty="0"/>
              <a:t>Los registros de hardware, muelles e interrupciones se tratan como herramientas tecnológicas. </a:t>
            </a:r>
          </a:p>
          <a:p>
            <a:r>
              <a:rPr lang="es-MX" dirty="0"/>
              <a:t>que en muchos casos puede ser reemplazado por conceptos más apropiados a mayor </a:t>
            </a:r>
          </a:p>
          <a:p>
            <a:r>
              <a:rPr lang="es-MX" dirty="0"/>
              <a:t>Niveles de programación. El segundo de estos capítulos discute el compromiso </a:t>
            </a:r>
          </a:p>
          <a:p>
            <a:r>
              <a:rPr lang="es-MX" dirty="0"/>
              <a:t>entre direccionamiento asociativo y dependiente de la ubicación, y la dinámica </a:t>
            </a:r>
          </a:p>
          <a:p>
            <a:r>
              <a:rPr lang="es-MX" dirty="0"/>
              <a:t>asignación de estructuras de datos de longitud fija y variable en almacenamiento con </a:t>
            </a:r>
          </a:p>
          <a:p>
            <a:r>
              <a:rPr lang="es-MX" dirty="0"/>
              <a:t>Uno o más niveles.</a:t>
            </a:r>
          </a:p>
        </p:txBody>
      </p:sp>
    </p:spTree>
    <p:extLst>
      <p:ext uri="{BB962C8B-B14F-4D97-AF65-F5344CB8AC3E}">
        <p14:creationId xmlns:p14="http://schemas.microsoft.com/office/powerpoint/2010/main" val="259221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FDC2E-F702-4745-85E6-BCA2E4345335}"/>
              </a:ext>
            </a:extLst>
          </p:cNvPr>
          <p:cNvSpPr>
            <a:spLocks noGrp="1"/>
          </p:cNvSpPr>
          <p:nvPr>
            <p:ph type="title"/>
          </p:nvPr>
        </p:nvSpPr>
        <p:spPr/>
        <p:txBody>
          <a:bodyPr/>
          <a:lstStyle/>
          <a:p>
            <a:r>
              <a:rPr lang="es-MX" dirty="0"/>
              <a:t>Caso de Estudio</a:t>
            </a:r>
          </a:p>
        </p:txBody>
      </p:sp>
      <p:sp>
        <p:nvSpPr>
          <p:cNvPr id="3" name="Marcador de contenido 2">
            <a:extLst>
              <a:ext uri="{FF2B5EF4-FFF2-40B4-BE49-F238E27FC236}">
                <a16:creationId xmlns:a16="http://schemas.microsoft.com/office/drawing/2014/main" id="{437E8586-B736-4404-A7B6-ABB7184F8A8F}"/>
              </a:ext>
            </a:extLst>
          </p:cNvPr>
          <p:cNvSpPr>
            <a:spLocks noGrp="1"/>
          </p:cNvSpPr>
          <p:nvPr>
            <p:ph idx="1"/>
          </p:nvPr>
        </p:nvSpPr>
        <p:spPr/>
        <p:txBody>
          <a:bodyPr/>
          <a:lstStyle/>
          <a:p>
            <a:r>
              <a:rPr lang="es-MX" dirty="0"/>
              <a:t>Al final del curso, el marco conceptual se utiliza para describir un </a:t>
            </a:r>
          </a:p>
          <a:p>
            <a:r>
              <a:rPr lang="es-MX" dirty="0"/>
              <a:t>Sistema operativo existente en profundidad utilizando una terminología consistente. </a:t>
            </a:r>
          </a:p>
          <a:p>
            <a:r>
              <a:rPr lang="es-MX" dirty="0"/>
              <a:t>He seleccionado el sistema de multiprogramación RC 4000 (</a:t>
            </a:r>
            <a:r>
              <a:rPr lang="es-MX" dirty="0" err="1"/>
              <a:t>Brinch</a:t>
            </a:r>
            <a:r>
              <a:rPr lang="es-MX" dirty="0"/>
              <a:t> Hansen </a:t>
            </a:r>
          </a:p>
          <a:p>
            <a:r>
              <a:rPr lang="es-MX" dirty="0"/>
              <a:t>1970) como estudio de caso, porque es el único que conozco en detalle, y </a:t>
            </a:r>
          </a:p>
          <a:p>
            <a:r>
              <a:rPr lang="es-MX" dirty="0"/>
              <a:t>Es un diseño pequeño y consistente que ilustra ideas esenciales de concurrencia.</a:t>
            </a:r>
          </a:p>
        </p:txBody>
      </p:sp>
    </p:spTree>
    <p:extLst>
      <p:ext uri="{BB962C8B-B14F-4D97-AF65-F5344CB8AC3E}">
        <p14:creationId xmlns:p14="http://schemas.microsoft.com/office/powerpoint/2010/main" val="249550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C0798-E8A0-4C71-A03F-B5C418E26EF3}"/>
              </a:ext>
            </a:extLst>
          </p:cNvPr>
          <p:cNvSpPr>
            <a:spLocks noGrp="1"/>
          </p:cNvSpPr>
          <p:nvPr>
            <p:ph type="title"/>
          </p:nvPr>
        </p:nvSpPr>
        <p:spPr/>
        <p:txBody>
          <a:bodyPr/>
          <a:lstStyle/>
          <a:p>
            <a:r>
              <a:rPr lang="es-MX" dirty="0"/>
              <a:t>Elección de un lenguaje de descripción</a:t>
            </a:r>
          </a:p>
        </p:txBody>
      </p:sp>
      <p:sp>
        <p:nvSpPr>
          <p:cNvPr id="3" name="Marcador de contenido 2">
            <a:extLst>
              <a:ext uri="{FF2B5EF4-FFF2-40B4-BE49-F238E27FC236}">
                <a16:creationId xmlns:a16="http://schemas.microsoft.com/office/drawing/2014/main" id="{8BDBE8ED-076C-4875-A531-9F2328946215}"/>
              </a:ext>
            </a:extLst>
          </p:cNvPr>
          <p:cNvSpPr>
            <a:spLocks noGrp="1"/>
          </p:cNvSpPr>
          <p:nvPr>
            <p:ph idx="1"/>
          </p:nvPr>
        </p:nvSpPr>
        <p:spPr/>
        <p:txBody>
          <a:bodyPr>
            <a:normAutofit fontScale="70000" lnSpcReduction="20000"/>
          </a:bodyPr>
          <a:lstStyle/>
          <a:p>
            <a:r>
              <a:rPr lang="es-MX" dirty="0"/>
              <a:t>Hasta ahora, casi todos los sistemas operativos han sido escritos parcial o completamente en </a:t>
            </a:r>
          </a:p>
          <a:p>
            <a:r>
              <a:rPr lang="es-MX" dirty="0"/>
              <a:t>Lenguaje de máquina. Esto los hace innecesariamente difíciles de entender, </a:t>
            </a:r>
          </a:p>
          <a:p>
            <a:r>
              <a:rPr lang="es-MX" dirty="0"/>
              <a:t>probar y modificar. Creo que es deseable y posible escribir un funcionamiento eficiente. </a:t>
            </a:r>
          </a:p>
          <a:p>
            <a:r>
              <a:rPr lang="es-MX" dirty="0"/>
              <a:t>Sistemas casi en su totalidad en un lenguaje de alto nivel. Este idioma debe </a:t>
            </a:r>
          </a:p>
          <a:p>
            <a:r>
              <a:rPr lang="es-MX" dirty="0"/>
              <a:t>Permitir la estructuración jerárquica de los datos y el programa, una extensa comprobación de errores </a:t>
            </a:r>
          </a:p>
          <a:p>
            <a:r>
              <a:rPr lang="es-MX" dirty="0"/>
              <a:t>En tiempo de compilación, y producción de código de máquina eficiente. </a:t>
            </a:r>
          </a:p>
          <a:p>
            <a:r>
              <a:rPr lang="es-MX" dirty="0"/>
              <a:t>Para apoyar esta creencia, he usado el lenguaje de programación Pascal </a:t>
            </a:r>
          </a:p>
          <a:p>
            <a:r>
              <a:rPr lang="es-MX" dirty="0"/>
              <a:t>(Wirth 1971) a lo largo del texto para definir conceptos del sistema operativo de manera concisa </a:t>
            </a:r>
          </a:p>
          <a:p>
            <a:r>
              <a:rPr lang="es-MX" dirty="0"/>
              <a:t>por algoritmos. Pascal combina la claridad necesaria para enseñar.</a:t>
            </a:r>
          </a:p>
        </p:txBody>
      </p:sp>
    </p:spTree>
    <p:extLst>
      <p:ext uri="{BB962C8B-B14F-4D97-AF65-F5344CB8AC3E}">
        <p14:creationId xmlns:p14="http://schemas.microsoft.com/office/powerpoint/2010/main" val="115641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35551-EA3B-444B-BE13-1F4F018E82CA}"/>
              </a:ext>
            </a:extLst>
          </p:cNvPr>
          <p:cNvSpPr>
            <a:spLocks noGrp="1"/>
          </p:cNvSpPr>
          <p:nvPr>
            <p:ph type="title"/>
          </p:nvPr>
        </p:nvSpPr>
        <p:spPr/>
        <p:txBody>
          <a:bodyPr/>
          <a:lstStyle/>
          <a:p>
            <a:r>
              <a:rPr lang="es-MX" dirty="0"/>
              <a:t>Elección de un lenguaje de descripción</a:t>
            </a:r>
          </a:p>
        </p:txBody>
      </p:sp>
      <p:sp>
        <p:nvSpPr>
          <p:cNvPr id="3" name="Marcador de contenido 2">
            <a:extLst>
              <a:ext uri="{FF2B5EF4-FFF2-40B4-BE49-F238E27FC236}">
                <a16:creationId xmlns:a16="http://schemas.microsoft.com/office/drawing/2014/main" id="{5E59F147-FFC4-40EB-91E6-163C2644536E}"/>
              </a:ext>
            </a:extLst>
          </p:cNvPr>
          <p:cNvSpPr>
            <a:spLocks noGrp="1"/>
          </p:cNvSpPr>
          <p:nvPr>
            <p:ph idx="1"/>
          </p:nvPr>
        </p:nvSpPr>
        <p:spPr/>
        <p:txBody>
          <a:bodyPr>
            <a:normAutofit fontScale="85000" lnSpcReduction="10000"/>
          </a:bodyPr>
          <a:lstStyle/>
          <a:p>
            <a:r>
              <a:rPr lang="es-MX" dirty="0"/>
              <a:t>La eficiencia requerida para el diseño. Es fácil de entender para los programadores. </a:t>
            </a:r>
          </a:p>
          <a:p>
            <a:r>
              <a:rPr lang="es-MX" dirty="0"/>
              <a:t>familiarizado con Algol 60 o Fortran, pero es una herramienta mucho más natural que estos </a:t>
            </a:r>
          </a:p>
          <a:p>
            <a:r>
              <a:rPr lang="es-MX" dirty="0"/>
              <a:t>Para la descripción de sistemas operativos por la presencia de datos. </a:t>
            </a:r>
          </a:p>
          <a:p>
            <a:r>
              <a:rPr lang="es-MX" dirty="0"/>
              <a:t>Estructuras de tipo registro, clase y puntero. </a:t>
            </a:r>
          </a:p>
          <a:p>
            <a:r>
              <a:rPr lang="es-MX" dirty="0"/>
              <a:t>En este momento, Pascal está diseñado solo para programación secuencial, </a:t>
            </a:r>
          </a:p>
          <a:p>
            <a:r>
              <a:rPr lang="es-MX" dirty="0"/>
              <a:t>Pero lo extiendo con una notación adecuada para multiprogramación y recursos. </a:t>
            </a:r>
          </a:p>
          <a:p>
            <a:r>
              <a:rPr lang="es-MX" dirty="0"/>
              <a:t>compartiendo He ilustrado la descripción de los sistemas operativos en Pascal. </a:t>
            </a:r>
          </a:p>
          <a:p>
            <a:r>
              <a:rPr lang="es-MX" dirty="0"/>
              <a:t>En otro lugar (</a:t>
            </a:r>
            <a:r>
              <a:rPr lang="es-MX" dirty="0" err="1"/>
              <a:t>Brinch</a:t>
            </a:r>
            <a:r>
              <a:rPr lang="es-MX" dirty="0"/>
              <a:t> Hansen 1971a, 1971b).</a:t>
            </a:r>
          </a:p>
        </p:txBody>
      </p:sp>
    </p:spTree>
    <p:extLst>
      <p:ext uri="{BB962C8B-B14F-4D97-AF65-F5344CB8AC3E}">
        <p14:creationId xmlns:p14="http://schemas.microsoft.com/office/powerpoint/2010/main" val="56397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84571-BC80-40B7-91B2-81D58ACF3928}"/>
              </a:ext>
            </a:extLst>
          </p:cNvPr>
          <p:cNvSpPr>
            <a:spLocks noGrp="1"/>
          </p:cNvSpPr>
          <p:nvPr>
            <p:ph type="title"/>
          </p:nvPr>
        </p:nvSpPr>
        <p:spPr/>
        <p:txBody>
          <a:bodyPr/>
          <a:lstStyle/>
          <a:p>
            <a:r>
              <a:rPr lang="es-MX" dirty="0"/>
              <a:t>Ciencia de la computadora y sistemas operativos</a:t>
            </a:r>
          </a:p>
        </p:txBody>
      </p:sp>
      <p:sp>
        <p:nvSpPr>
          <p:cNvPr id="6" name="Marcador de texto 5">
            <a:extLst>
              <a:ext uri="{FF2B5EF4-FFF2-40B4-BE49-F238E27FC236}">
                <a16:creationId xmlns:a16="http://schemas.microsoft.com/office/drawing/2014/main" id="{F19695CF-EEA5-43FC-96ED-032541436068}"/>
              </a:ext>
            </a:extLst>
          </p:cNvPr>
          <p:cNvSpPr>
            <a:spLocks noGrp="1"/>
          </p:cNvSpPr>
          <p:nvPr>
            <p:ph idx="1"/>
          </p:nvPr>
        </p:nvSpPr>
        <p:spPr/>
        <p:txBody>
          <a:bodyPr/>
          <a:lstStyle/>
          <a:p>
            <a:r>
              <a:rPr lang="es-MX" dirty="0"/>
              <a:t>Antecedentes: La necesidad de controlar el acceso a sistemas informáticos compartidos automáticamente. Se aclara con argumentos simples sobre el mal uso de los equipos en una tienda abierta operada por los mismos usuarios.</a:t>
            </a:r>
          </a:p>
          <a:p>
            <a:r>
              <a:rPr lang="es-MX" dirty="0"/>
              <a:t>La estricta naturaleza secuencial de los procesadores y su almacenamiento de respaldo en este esquema temprano hace necesario prevenir interacción humana con los cálculos y programarlas en su orden de llegada dentro de un lote.</a:t>
            </a:r>
          </a:p>
          <a:p>
            <a:endParaRPr lang="es-MX" dirty="0"/>
          </a:p>
        </p:txBody>
      </p:sp>
    </p:spTree>
    <p:extLst>
      <p:ext uri="{BB962C8B-B14F-4D97-AF65-F5344CB8AC3E}">
        <p14:creationId xmlns:p14="http://schemas.microsoft.com/office/powerpoint/2010/main" val="60903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4A8B0-10CC-4C7C-A817-48E7FBA11265}"/>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2306DB30-8499-432F-8276-D4A13AF91818}"/>
              </a:ext>
            </a:extLst>
          </p:cNvPr>
          <p:cNvSpPr>
            <a:spLocks noGrp="1"/>
          </p:cNvSpPr>
          <p:nvPr>
            <p:ph idx="1"/>
          </p:nvPr>
        </p:nvSpPr>
        <p:spPr/>
        <p:txBody>
          <a:bodyPr/>
          <a:lstStyle/>
          <a:p>
            <a:r>
              <a:rPr lang="es-MX" dirty="0"/>
              <a:t>Estas </a:t>
            </a:r>
            <a:r>
              <a:rPr lang="es-MX" dirty="0" err="1"/>
              <a:t>retricciones</a:t>
            </a:r>
            <a:r>
              <a:rPr lang="es-MX" dirty="0"/>
              <a:t> de programación desaparecen hasta cierto punto con la introducción de técnicas de multiprogramación y grandes almacenes de respaldo con acceso aleatorio. </a:t>
            </a:r>
          </a:p>
          <a:p>
            <a:r>
              <a:rPr lang="es-MX" dirty="0"/>
              <a:t>Esto se ilustra mediante dos sistemas operativos simples</a:t>
            </a:r>
          </a:p>
          <a:p>
            <a:pPr lvl="1"/>
            <a:r>
              <a:rPr lang="es-MX" dirty="0"/>
              <a:t>Uno es un sistema de </a:t>
            </a:r>
            <a:r>
              <a:rPr lang="es-MX" dirty="0" err="1"/>
              <a:t>Spooling</a:t>
            </a:r>
            <a:r>
              <a:rPr lang="es-MX" dirty="0"/>
              <a:t> que maneja un flujo continuo de entrada, computación y salida en una computadora multiprogramada con almacenamiento de tambor.</a:t>
            </a:r>
          </a:p>
          <a:p>
            <a:pPr lvl="1"/>
            <a:r>
              <a:rPr lang="es-MX" dirty="0"/>
              <a:t>El otro es un sistema </a:t>
            </a:r>
            <a:r>
              <a:rPr lang="es-MX" dirty="0" err="1"/>
              <a:t>interactico</a:t>
            </a:r>
            <a:r>
              <a:rPr lang="es-MX" dirty="0"/>
              <a:t> en el que el almacenamiento principal se comparte cíclicamente.</a:t>
            </a:r>
          </a:p>
          <a:p>
            <a:pPr lvl="1"/>
            <a:endParaRPr lang="es-MX" dirty="0"/>
          </a:p>
        </p:txBody>
      </p:sp>
    </p:spTree>
    <p:extLst>
      <p:ext uri="{BB962C8B-B14F-4D97-AF65-F5344CB8AC3E}">
        <p14:creationId xmlns:p14="http://schemas.microsoft.com/office/powerpoint/2010/main" val="96120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1D1D1-FBB9-4EE4-8262-D68BD3FBD413}"/>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2CE2CCD4-8F28-43B9-A996-E6B456143E5E}"/>
              </a:ext>
            </a:extLst>
          </p:cNvPr>
          <p:cNvSpPr>
            <a:spLocks noGrp="1"/>
          </p:cNvSpPr>
          <p:nvPr>
            <p:ph idx="1"/>
          </p:nvPr>
        </p:nvSpPr>
        <p:spPr/>
        <p:txBody>
          <a:bodyPr>
            <a:normAutofit fontScale="70000" lnSpcReduction="20000"/>
          </a:bodyPr>
          <a:lstStyle/>
          <a:p>
            <a:r>
              <a:rPr lang="es-MX" dirty="0"/>
              <a:t>La similitud de los sistemas operativos. </a:t>
            </a:r>
          </a:p>
          <a:p>
            <a:r>
              <a:rPr lang="es-MX" dirty="0"/>
              <a:t>El tema principal del curso es la similitud de los problemas que enfrentan todos los operadores operativos. </a:t>
            </a:r>
          </a:p>
          <a:p>
            <a:r>
              <a:rPr lang="es-MX" dirty="0"/>
              <a:t>sistemas Para mencionar un ejemplo: todos los sistemas informáticos compartidos deben </a:t>
            </a:r>
          </a:p>
          <a:p>
            <a:r>
              <a:rPr lang="es-MX" dirty="0"/>
              <a:t>Manejar actividades concurrentes en algún nivel. Incluso si un sistema solo programa </a:t>
            </a:r>
          </a:p>
          <a:p>
            <a:r>
              <a:rPr lang="es-MX" dirty="0"/>
              <a:t>Un cálculo a la vez, los usuarios aún pueden hacer sus solicitudes simultáneamente. </a:t>
            </a:r>
          </a:p>
          <a:p>
            <a:r>
              <a:rPr lang="es-MX" dirty="0"/>
              <a:t>Este problema puede, por supuesto, ser resuelto por los propios usuarios (formando un </a:t>
            </a:r>
          </a:p>
          <a:p>
            <a:r>
              <a:rPr lang="es-MX" dirty="0"/>
              <a:t>línea de espera) y por los operadores (anotando las solicitudes en papel). Pero </a:t>
            </a:r>
          </a:p>
          <a:p>
            <a:r>
              <a:rPr lang="es-MX" dirty="0"/>
              <a:t>La observación es importante, ya que nuestro objetivo es manejar los problemas de </a:t>
            </a:r>
          </a:p>
          <a:p>
            <a:r>
              <a:rPr lang="es-MX" dirty="0"/>
              <a:t>Compartiendo automáticamente.</a:t>
            </a:r>
          </a:p>
        </p:txBody>
      </p:sp>
    </p:spTree>
    <p:extLst>
      <p:ext uri="{BB962C8B-B14F-4D97-AF65-F5344CB8AC3E}">
        <p14:creationId xmlns:p14="http://schemas.microsoft.com/office/powerpoint/2010/main" val="38148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DA7D6-28F8-4CEC-AFE7-D6714B047753}"/>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2537D179-C201-43CE-8BC5-E41F9DC7659F}"/>
              </a:ext>
            </a:extLst>
          </p:cNvPr>
          <p:cNvSpPr>
            <a:spLocks noGrp="1"/>
          </p:cNvSpPr>
          <p:nvPr>
            <p:ph idx="1"/>
          </p:nvPr>
        </p:nvSpPr>
        <p:spPr/>
        <p:txBody>
          <a:bodyPr>
            <a:normAutofit fontScale="92500" lnSpcReduction="10000"/>
          </a:bodyPr>
          <a:lstStyle/>
          <a:p>
            <a:r>
              <a:rPr lang="es-MX" dirty="0"/>
              <a:t>También es instructivo comparar un procesamiento por lotes y un sistema de </a:t>
            </a:r>
            <a:r>
              <a:rPr lang="es-MX" dirty="0" err="1"/>
              <a:t>spooling</a:t>
            </a:r>
            <a:r>
              <a:rPr lang="es-MX" dirty="0"/>
              <a:t>. </a:t>
            </a:r>
          </a:p>
          <a:p>
            <a:r>
              <a:rPr lang="es-MX" dirty="0"/>
              <a:t>Ambos logran alta eficiencia mediante actividades concurrentes: en un </a:t>
            </a:r>
          </a:p>
          <a:p>
            <a:r>
              <a:rPr lang="es-MX" dirty="0"/>
              <a:t>los procesadores independientes del sistema de procesamiento por lotes trabajan juntos; en un carrete </a:t>
            </a:r>
          </a:p>
          <a:p>
            <a:r>
              <a:rPr lang="es-MX" dirty="0"/>
              <a:t>El sistema de un solo procesador cambia entre programas independientes. Ambos </a:t>
            </a:r>
          </a:p>
          <a:p>
            <a:r>
              <a:rPr lang="es-MX" dirty="0"/>
              <a:t>Los sistemas utilizan el almacenamiento de respaldo (cinta y tambor) como un búfer para compensar </a:t>
            </a:r>
          </a:p>
          <a:p>
            <a:r>
              <a:rPr lang="es-MX" dirty="0"/>
              <a:t>Variaciones de velocidad entre los productores y consumidores de datos.</a:t>
            </a:r>
          </a:p>
        </p:txBody>
      </p:sp>
    </p:spTree>
    <p:extLst>
      <p:ext uri="{BB962C8B-B14F-4D97-AF65-F5344CB8AC3E}">
        <p14:creationId xmlns:p14="http://schemas.microsoft.com/office/powerpoint/2010/main" val="215952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C58F8-4384-45C4-A7DF-50D0C56AF059}"/>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5E87D73A-4292-41D6-9266-3136F17B5450}"/>
              </a:ext>
            </a:extLst>
          </p:cNvPr>
          <p:cNvSpPr>
            <a:spLocks noGrp="1"/>
          </p:cNvSpPr>
          <p:nvPr>
            <p:ph idx="1"/>
          </p:nvPr>
        </p:nvSpPr>
        <p:spPr/>
        <p:txBody>
          <a:bodyPr>
            <a:normAutofit fontScale="92500" lnSpcReduction="20000"/>
          </a:bodyPr>
          <a:lstStyle/>
          <a:p>
            <a:r>
              <a:rPr lang="es-MX" dirty="0"/>
              <a:t>Como otro ejemplo, considere los sistemas en tiempo real para el control de procesos o interacción conversacional. En estos sistemas, los procesos concurrentes deben ser capaz de intercambiar datos con el fin de cooperar en tareas comunes. Pero otra vez, este problema existe en todos los sistemas informáticos compartidos: en un sistema de </a:t>
            </a:r>
            <a:r>
              <a:rPr lang="es-MX" dirty="0" err="1"/>
              <a:t>spooling</a:t>
            </a:r>
            <a:r>
              <a:rPr lang="es-MX" dirty="0"/>
              <a:t> los cálculos de los usuarios intercambian datos con procesos de entrada / salida concurrentes; y en un sistema de procesamiento por lotes tenemos otro conjunto de procesos concurrentes que intercambian datos mediante cintas montadas por operarios. Así que me parece que todos los sistemas operativos se enfrentan a un conjunto común de problemas. Para reconocerlos debemos rechazar la clasificación establecida de operativa. sistemas en procesamiento por lotes, tiempo compartido y sistemas en tiempo real que Subraya las diferencias de varias formas de tecnología y servicio al usuario.</a:t>
            </a:r>
          </a:p>
        </p:txBody>
      </p:sp>
    </p:spTree>
    <p:extLst>
      <p:ext uri="{BB962C8B-B14F-4D97-AF65-F5344CB8AC3E}">
        <p14:creationId xmlns:p14="http://schemas.microsoft.com/office/powerpoint/2010/main" val="79492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DD5C8-AECF-4895-9BFE-E8808E992E43}"/>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EE6211F5-6789-4030-A5B3-EDFE7827ECBA}"/>
              </a:ext>
            </a:extLst>
          </p:cNvPr>
          <p:cNvSpPr>
            <a:spLocks noGrp="1"/>
          </p:cNvSpPr>
          <p:nvPr>
            <p:ph idx="1"/>
          </p:nvPr>
        </p:nvSpPr>
        <p:spPr/>
        <p:txBody>
          <a:bodyPr>
            <a:normAutofit fontScale="92500"/>
          </a:bodyPr>
          <a:lstStyle/>
          <a:p>
            <a:r>
              <a:rPr lang="es-MX" dirty="0"/>
              <a:t>Esto no significa que los problemas de ajuste de un sistema operativo Las restricciones de un determinado entorno son irrelevantes. Pero los alumnos Los resolverá mucho mejor cuando hayan comprendido el común subyacente. principios También buscará en vano capítulos sobre sistemas de entrada / salida y archivos. Para una consideración particular del sistema operativo acerca de cómo estos problemas se manejan son altamente relevantes; Pero una vez más me he concentrado en el más Problemas elementales involucrados en estas tareas complicadas, a saber, procesos Sincronización, gestión de almacenamiento y protección de recursos. COMPUTACIONES SECUENCIALES Y CONCURRENTES </a:t>
            </a:r>
          </a:p>
        </p:txBody>
      </p:sp>
    </p:spTree>
    <p:extLst>
      <p:ext uri="{BB962C8B-B14F-4D97-AF65-F5344CB8AC3E}">
        <p14:creationId xmlns:p14="http://schemas.microsoft.com/office/powerpoint/2010/main" val="44124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4799F-CDC6-4199-AF2A-04219F26ABED}"/>
              </a:ext>
            </a:extLst>
          </p:cNvPr>
          <p:cNvSpPr>
            <a:spLocks noGrp="1"/>
          </p:cNvSpPr>
          <p:nvPr>
            <p:ph type="title"/>
          </p:nvPr>
        </p:nvSpPr>
        <p:spPr/>
        <p:txBody>
          <a:bodyPr/>
          <a:lstStyle/>
          <a:p>
            <a:r>
              <a:rPr lang="es-MX" dirty="0"/>
              <a:t>Administración de recursos</a:t>
            </a:r>
          </a:p>
        </p:txBody>
      </p:sp>
      <p:sp>
        <p:nvSpPr>
          <p:cNvPr id="3" name="Marcador de contenido 2">
            <a:extLst>
              <a:ext uri="{FF2B5EF4-FFF2-40B4-BE49-F238E27FC236}">
                <a16:creationId xmlns:a16="http://schemas.microsoft.com/office/drawing/2014/main" id="{5A2D3464-D886-4221-9E11-10F63454CD30}"/>
              </a:ext>
            </a:extLst>
          </p:cNvPr>
          <p:cNvSpPr>
            <a:spLocks noGrp="1"/>
          </p:cNvSpPr>
          <p:nvPr>
            <p:ph idx="1"/>
          </p:nvPr>
        </p:nvSpPr>
        <p:spPr/>
        <p:txBody>
          <a:bodyPr>
            <a:normAutofit fontScale="92500" lnSpcReduction="20000"/>
          </a:bodyPr>
          <a:lstStyle/>
          <a:p>
            <a:r>
              <a:rPr lang="es-MX" dirty="0"/>
              <a:t>La mayoría de los conceptos anteriores ahora son ampliamente utilizados. Mucho mas controversial </a:t>
            </a:r>
          </a:p>
          <a:p>
            <a:r>
              <a:rPr lang="es-MX" dirty="0"/>
              <a:t>son los problemas de cómo se representan y administran los cálculos abstractos </a:t>
            </a:r>
          </a:p>
          <a:p>
            <a:r>
              <a:rPr lang="es-MX" dirty="0"/>
              <a:t>En sistemas físicos con recursos limitados. A primera vista, problemas. </a:t>
            </a:r>
          </a:p>
          <a:p>
            <a:r>
              <a:rPr lang="es-MX" dirty="0"/>
              <a:t>Provocado por las restricciones físicas de las computadoras parece ser de carácter secundario. </a:t>
            </a:r>
          </a:p>
          <a:p>
            <a:r>
              <a:rPr lang="es-MX" dirty="0" err="1"/>
              <a:t>Importanee</a:t>
            </a:r>
            <a:r>
              <a:rPr lang="es-MX" dirty="0"/>
              <a:t> a los problemas computacionales que estamos tratando de resolver. Pero en </a:t>
            </a:r>
          </a:p>
          <a:p>
            <a:r>
              <a:rPr lang="es-MX" dirty="0"/>
              <a:t>En la práctica, la mayoría de los esfuerzos de programación están dominados por problemas tecnológicos.</a:t>
            </a:r>
          </a:p>
        </p:txBody>
      </p:sp>
    </p:spTree>
    <p:extLst>
      <p:ext uri="{BB962C8B-B14F-4D97-AF65-F5344CB8AC3E}">
        <p14:creationId xmlns:p14="http://schemas.microsoft.com/office/powerpoint/2010/main" val="227438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F04C0-8FB2-4EA6-8F6D-6F34F8554559}"/>
              </a:ext>
            </a:extLst>
          </p:cNvPr>
          <p:cNvSpPr>
            <a:spLocks noGrp="1"/>
          </p:cNvSpPr>
          <p:nvPr>
            <p:ph type="title"/>
          </p:nvPr>
        </p:nvSpPr>
        <p:spPr/>
        <p:txBody>
          <a:bodyPr/>
          <a:lstStyle/>
          <a:p>
            <a:r>
              <a:rPr lang="es-MX" dirty="0"/>
              <a:t>Administración de recursos</a:t>
            </a:r>
          </a:p>
        </p:txBody>
      </p:sp>
      <p:sp>
        <p:nvSpPr>
          <p:cNvPr id="3" name="Marcador de contenido 2">
            <a:extLst>
              <a:ext uri="{FF2B5EF4-FFF2-40B4-BE49-F238E27FC236}">
                <a16:creationId xmlns:a16="http://schemas.microsoft.com/office/drawing/2014/main" id="{23FB6FB5-243F-43E0-AB8C-CF3182C2164E}"/>
              </a:ext>
            </a:extLst>
          </p:cNvPr>
          <p:cNvSpPr>
            <a:spLocks noGrp="1"/>
          </p:cNvSpPr>
          <p:nvPr>
            <p:ph idx="1"/>
          </p:nvPr>
        </p:nvSpPr>
        <p:spPr/>
        <p:txBody>
          <a:bodyPr>
            <a:normAutofit fontScale="85000" lnSpcReduction="20000"/>
          </a:bodyPr>
          <a:lstStyle/>
          <a:p>
            <a:r>
              <a:rPr lang="es-MX" dirty="0"/>
              <a:t>Siempre será económicamente atractivo compartir. </a:t>
            </a:r>
          </a:p>
          <a:p>
            <a:r>
              <a:rPr lang="es-MX" dirty="0"/>
              <a:t>recursos entre los cómputos de la competencia, usar varios niveles de almacenamiento y </a:t>
            </a:r>
          </a:p>
          <a:p>
            <a:r>
              <a:rPr lang="es-MX" dirty="0"/>
              <a:t>aceptar fallos de hardware ocasionales. </a:t>
            </a:r>
          </a:p>
          <a:p>
            <a:r>
              <a:rPr lang="es-MX" dirty="0"/>
              <a:t>Parece poco realista buscar una visión unificadora de cómo los diferentes tipos de </a:t>
            </a:r>
          </a:p>
          <a:p>
            <a:r>
              <a:rPr lang="es-MX" dirty="0"/>
              <a:t>La tecnología se utiliza de manera eficiente. El estudiante debe darse cuenta de que estos problemas </a:t>
            </a:r>
          </a:p>
          <a:p>
            <a:r>
              <a:rPr lang="es-MX" dirty="0"/>
              <a:t>Solo se puede entender en términos económicos. Lo que podemos esperar hacer es </a:t>
            </a:r>
          </a:p>
          <a:p>
            <a:r>
              <a:rPr lang="es-MX" dirty="0"/>
              <a:t>Describe las circunstancias bajo las cuales ciertas técnicas funcionarán bien. </a:t>
            </a:r>
          </a:p>
          <a:p>
            <a:r>
              <a:rPr lang="es-MX" dirty="0"/>
              <a:t>La implementación del concepto de proceso se considera en dos capítulos.</a:t>
            </a:r>
          </a:p>
        </p:txBody>
      </p:sp>
    </p:spTree>
    <p:extLst>
      <p:ext uri="{BB962C8B-B14F-4D97-AF65-F5344CB8AC3E}">
        <p14:creationId xmlns:p14="http://schemas.microsoft.com/office/powerpoint/2010/main" val="2200841575"/>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FBF3-BB42-47F7-806D-D5417A96E6A8}">
  <ds:schemaRefs>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Berlín</Template>
  <TotalTime>26</TotalTime>
  <Words>1218</Words>
  <Application>Microsoft Office PowerPoint</Application>
  <PresentationFormat>Panorámica</PresentationFormat>
  <Paragraphs>83</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Trebuchet MS</vt:lpstr>
      <vt:lpstr>Berlín</vt:lpstr>
      <vt:lpstr>An outline of a course on operating system principles</vt:lpstr>
      <vt:lpstr>Ciencia de la computadora y sistemas operativos</vt:lpstr>
      <vt:lpstr>Antecedentes</vt:lpstr>
      <vt:lpstr>Antecedentes</vt:lpstr>
      <vt:lpstr>Antecedentes</vt:lpstr>
      <vt:lpstr>Antecedentes</vt:lpstr>
      <vt:lpstr>Antecedentes</vt:lpstr>
      <vt:lpstr>Administración de recursos</vt:lpstr>
      <vt:lpstr>Administración de recursos</vt:lpstr>
      <vt:lpstr>Administración de recursos</vt:lpstr>
      <vt:lpstr>Caso de Estudio</vt:lpstr>
      <vt:lpstr>Elección de un lenguaje de descripción</vt:lpstr>
      <vt:lpstr>Elección de un lenguaje de descripción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outline of a course on operating system principles</dc:title>
  <dc:creator>Baldemar Martínez</dc:creator>
  <cp:lastModifiedBy>Baldemar Martínez</cp:lastModifiedBy>
  <cp:revision>3</cp:revision>
  <dcterms:created xsi:type="dcterms:W3CDTF">2018-12-07T01:44:14Z</dcterms:created>
  <dcterms:modified xsi:type="dcterms:W3CDTF">2018-12-07T02:10:56Z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