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9"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17485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416726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341902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DB3FDA12-6E12-4E58-B592-166B6EC2ECE3}" type="slidenum">
              <a:rPr lang="es-MX" smtClean="0"/>
              <a:t>‹Nº›</a:t>
            </a:fld>
            <a:endParaRPr lang="es-MX"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189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1781313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1060257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2420601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52669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21726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253445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2754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345857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414335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372001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362252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405112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1B903E6-F026-4ACE-8B8B-15B9EC297222}" type="datetimeFigureOut">
              <a:rPr lang="es-MX" smtClean="0"/>
              <a:t>04/09/2018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DB3FDA12-6E12-4E58-B592-166B6EC2ECE3}" type="slidenum">
              <a:rPr lang="es-MX" smtClean="0"/>
              <a:t>‹Nº›</a:t>
            </a:fld>
            <a:endParaRPr lang="es-MX" dirty="0"/>
          </a:p>
        </p:txBody>
      </p:sp>
    </p:spTree>
    <p:extLst>
      <p:ext uri="{BB962C8B-B14F-4D97-AF65-F5344CB8AC3E}">
        <p14:creationId xmlns:p14="http://schemas.microsoft.com/office/powerpoint/2010/main" val="324273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B903E6-F026-4ACE-8B8B-15B9EC297222}" type="datetimeFigureOut">
              <a:rPr lang="es-MX" smtClean="0"/>
              <a:t>04/09/2018</a:t>
            </a:fld>
            <a:endParaRPr lang="es-MX"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B3FDA12-6E12-4E58-B592-166B6EC2ECE3}" type="slidenum">
              <a:rPr lang="es-MX" smtClean="0"/>
              <a:t>‹Nº›</a:t>
            </a:fld>
            <a:endParaRPr lang="es-MX" dirty="0"/>
          </a:p>
        </p:txBody>
      </p:sp>
    </p:spTree>
    <p:extLst>
      <p:ext uri="{BB962C8B-B14F-4D97-AF65-F5344CB8AC3E}">
        <p14:creationId xmlns:p14="http://schemas.microsoft.com/office/powerpoint/2010/main" val="1505392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FD994-80AC-4017-8A84-3DDEB35EBA41}"/>
              </a:ext>
            </a:extLst>
          </p:cNvPr>
          <p:cNvSpPr>
            <a:spLocks noGrp="1"/>
          </p:cNvSpPr>
          <p:nvPr>
            <p:ph type="ctrTitle"/>
          </p:nvPr>
        </p:nvSpPr>
        <p:spPr/>
        <p:txBody>
          <a:bodyPr/>
          <a:lstStyle/>
          <a:p>
            <a:r>
              <a:rPr lang="es-MX" dirty="0"/>
              <a:t>Lynx OS RTOS</a:t>
            </a:r>
          </a:p>
        </p:txBody>
      </p:sp>
      <p:sp>
        <p:nvSpPr>
          <p:cNvPr id="3" name="Subtítulo 2">
            <a:extLst>
              <a:ext uri="{FF2B5EF4-FFF2-40B4-BE49-F238E27FC236}">
                <a16:creationId xmlns:a16="http://schemas.microsoft.com/office/drawing/2014/main" id="{4E3BB84E-96F1-4810-9C08-11FB6B14C3E8}"/>
              </a:ext>
            </a:extLst>
          </p:cNvPr>
          <p:cNvSpPr>
            <a:spLocks noGrp="1"/>
          </p:cNvSpPr>
          <p:nvPr>
            <p:ph type="subTitle" idx="1"/>
          </p:nvPr>
        </p:nvSpPr>
        <p:spPr/>
        <p:txBody>
          <a:bodyPr/>
          <a:lstStyle/>
          <a:p>
            <a:r>
              <a:rPr lang="es-MX" dirty="0"/>
              <a:t>Martínez Morales Baldemar</a:t>
            </a:r>
          </a:p>
        </p:txBody>
      </p:sp>
    </p:spTree>
    <p:extLst>
      <p:ext uri="{BB962C8B-B14F-4D97-AF65-F5344CB8AC3E}">
        <p14:creationId xmlns:p14="http://schemas.microsoft.com/office/powerpoint/2010/main" val="165389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AC30D-831B-475B-B390-FD41F6ECBA5A}"/>
              </a:ext>
            </a:extLst>
          </p:cNvPr>
          <p:cNvSpPr>
            <a:spLocks noGrp="1"/>
          </p:cNvSpPr>
          <p:nvPr>
            <p:ph type="title"/>
          </p:nvPr>
        </p:nvSpPr>
        <p:spPr/>
        <p:txBody>
          <a:bodyPr/>
          <a:lstStyle/>
          <a:p>
            <a:r>
              <a:rPr lang="es-MX" dirty="0"/>
              <a:t>Problemas que resuelve</a:t>
            </a:r>
          </a:p>
        </p:txBody>
      </p:sp>
      <p:sp>
        <p:nvSpPr>
          <p:cNvPr id="3" name="Marcador de contenido 2">
            <a:extLst>
              <a:ext uri="{FF2B5EF4-FFF2-40B4-BE49-F238E27FC236}">
                <a16:creationId xmlns:a16="http://schemas.microsoft.com/office/drawing/2014/main" id="{31EC8660-52C7-4548-8091-906820B7EC8F}"/>
              </a:ext>
            </a:extLst>
          </p:cNvPr>
          <p:cNvSpPr>
            <a:spLocks noGrp="1"/>
          </p:cNvSpPr>
          <p:nvPr>
            <p:ph idx="1"/>
          </p:nvPr>
        </p:nvSpPr>
        <p:spPr/>
        <p:txBody>
          <a:bodyPr/>
          <a:lstStyle/>
          <a:p>
            <a:r>
              <a:rPr lang="es-MX" dirty="0"/>
              <a:t>Militares y Aeroespaciales</a:t>
            </a:r>
          </a:p>
          <a:p>
            <a:r>
              <a:rPr lang="es-MX" dirty="0"/>
              <a:t>Tecnología Medica electrónica</a:t>
            </a:r>
          </a:p>
          <a:p>
            <a:r>
              <a:rPr lang="es-MX" dirty="0"/>
              <a:t>Aplicaciones de comunicaciones</a:t>
            </a:r>
          </a:p>
          <a:p>
            <a:r>
              <a:rPr lang="es-MX" dirty="0"/>
              <a:t>Aplicaciones a la electrónica y dispositivos de consumo</a:t>
            </a:r>
          </a:p>
          <a:p>
            <a:r>
              <a:rPr lang="es-MX" dirty="0"/>
              <a:t>Automatización industrial y software de control de procesos</a:t>
            </a:r>
          </a:p>
        </p:txBody>
      </p:sp>
    </p:spTree>
    <p:extLst>
      <p:ext uri="{BB962C8B-B14F-4D97-AF65-F5344CB8AC3E}">
        <p14:creationId xmlns:p14="http://schemas.microsoft.com/office/powerpoint/2010/main" val="16773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01135-5123-4250-8766-33491B0820D5}"/>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4F1CA7D1-A68B-4BAF-AF8E-409919D7FDF2}"/>
              </a:ext>
            </a:extLst>
          </p:cNvPr>
          <p:cNvSpPr>
            <a:spLocks noGrp="1"/>
          </p:cNvSpPr>
          <p:nvPr>
            <p:ph idx="1"/>
          </p:nvPr>
        </p:nvSpPr>
        <p:spPr/>
        <p:txBody>
          <a:bodyPr/>
          <a:lstStyle/>
          <a:p>
            <a:r>
              <a:rPr lang="es-MX" dirty="0"/>
              <a:t>Los SOTR tienen un papel muy importante ya que como todo sistema debe ser capaz de satisfacer tareas en un tiempo de respuesta mínimo. Estos sistemas operativos están presentes en nuestra vida diaria, ya sea en aeronaves, teléfonos móviles, automóviles, etc. Así entonces, los SOTR están en constante desarrollo dado que los avances tecnológicos se construyen nuevas maquinas que operan en tiempo real y que por consiguiente necesitan tener sistemas controlados por un computador que tenga la capacidad de interactuar con el mundo físico.</a:t>
            </a:r>
          </a:p>
        </p:txBody>
      </p:sp>
    </p:spTree>
    <p:extLst>
      <p:ext uri="{BB962C8B-B14F-4D97-AF65-F5344CB8AC3E}">
        <p14:creationId xmlns:p14="http://schemas.microsoft.com/office/powerpoint/2010/main" val="411149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DCC48B-7E0C-42A3-937F-DB2582652018}"/>
              </a:ext>
            </a:extLst>
          </p:cNvPr>
          <p:cNvSpPr>
            <a:spLocks noGrp="1"/>
          </p:cNvSpPr>
          <p:nvPr>
            <p:ph type="title"/>
          </p:nvPr>
        </p:nvSpPr>
        <p:spPr/>
        <p:txBody>
          <a:bodyPr/>
          <a:lstStyle/>
          <a:p>
            <a:r>
              <a:rPr lang="es-MX" dirty="0"/>
              <a:t>Lynx OS RTOS</a:t>
            </a:r>
          </a:p>
        </p:txBody>
      </p:sp>
      <p:sp>
        <p:nvSpPr>
          <p:cNvPr id="3" name="Marcador de contenido 2">
            <a:extLst>
              <a:ext uri="{FF2B5EF4-FFF2-40B4-BE49-F238E27FC236}">
                <a16:creationId xmlns:a16="http://schemas.microsoft.com/office/drawing/2014/main" id="{43480833-0A8A-46D5-9FAB-CECD1F7A7D50}"/>
              </a:ext>
            </a:extLst>
          </p:cNvPr>
          <p:cNvSpPr>
            <a:spLocks noGrp="1"/>
          </p:cNvSpPr>
          <p:nvPr>
            <p:ph idx="1"/>
          </p:nvPr>
        </p:nvSpPr>
        <p:spPr>
          <a:xfrm>
            <a:off x="913795" y="2096064"/>
            <a:ext cx="10353762" cy="4761936"/>
          </a:xfrm>
        </p:spPr>
        <p:txBody>
          <a:bodyPr>
            <a:normAutofit/>
          </a:bodyPr>
          <a:lstStyle/>
          <a:p>
            <a:r>
              <a:rPr lang="es-MX" dirty="0"/>
              <a:t>Sistema operativo de tiempo real</a:t>
            </a:r>
          </a:p>
          <a:p>
            <a:r>
              <a:rPr lang="es-MX" dirty="0"/>
              <a:t>Unix de Lynx Software Technologies (LynuxWorks)</a:t>
            </a:r>
          </a:p>
          <a:p>
            <a:r>
              <a:rPr lang="es-MX" dirty="0"/>
              <a:t>Compatible con POSIX y Linux</a:t>
            </a:r>
          </a:p>
          <a:p>
            <a:r>
              <a:rPr lang="es-MX" dirty="0"/>
              <a:t>Uso en Sistemas Embebidos de Tiempo Real</a:t>
            </a:r>
          </a:p>
          <a:p>
            <a:r>
              <a:rPr lang="es-MX" dirty="0"/>
              <a:t>Aviónica</a:t>
            </a:r>
          </a:p>
          <a:p>
            <a:r>
              <a:rPr lang="es-MX" dirty="0"/>
              <a:t>Aeroespacial</a:t>
            </a:r>
          </a:p>
          <a:p>
            <a:r>
              <a:rPr lang="es-MX" dirty="0"/>
              <a:t>Militar </a:t>
            </a:r>
          </a:p>
          <a:p>
            <a:r>
              <a:rPr lang="es-MX" dirty="0"/>
              <a:t>Control de procesos industriales</a:t>
            </a:r>
          </a:p>
          <a:p>
            <a:r>
              <a:rPr lang="es-MX" dirty="0"/>
              <a:t>Telecomunicaciones </a:t>
            </a:r>
          </a:p>
        </p:txBody>
      </p:sp>
      <p:pic>
        <p:nvPicPr>
          <p:cNvPr id="1026" name="Picture 2" descr="Resultado de imagen para lynx OS png">
            <a:extLst>
              <a:ext uri="{FF2B5EF4-FFF2-40B4-BE49-F238E27FC236}">
                <a16:creationId xmlns:a16="http://schemas.microsoft.com/office/drawing/2014/main" id="{0165AE3E-1055-414E-8054-E0BB81CF7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089" y="319839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99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9718E-BAE8-4064-B925-DBEB3E5FD009}"/>
              </a:ext>
            </a:extLst>
          </p:cNvPr>
          <p:cNvSpPr>
            <a:spLocks noGrp="1"/>
          </p:cNvSpPr>
          <p:nvPr>
            <p:ph type="title"/>
          </p:nvPr>
        </p:nvSpPr>
        <p:spPr/>
        <p:txBody>
          <a:bodyPr/>
          <a:lstStyle/>
          <a:p>
            <a:r>
              <a:rPr lang="es-MX" dirty="0"/>
              <a:t>Lynx os rtos</a:t>
            </a:r>
          </a:p>
        </p:txBody>
      </p:sp>
      <p:sp>
        <p:nvSpPr>
          <p:cNvPr id="3" name="Marcador de contenido 2">
            <a:extLst>
              <a:ext uri="{FF2B5EF4-FFF2-40B4-BE49-F238E27FC236}">
                <a16:creationId xmlns:a16="http://schemas.microsoft.com/office/drawing/2014/main" id="{F39CFBF6-CC8D-44A5-B731-54E7129C34CD}"/>
              </a:ext>
            </a:extLst>
          </p:cNvPr>
          <p:cNvSpPr>
            <a:spLocks noGrp="1"/>
          </p:cNvSpPr>
          <p:nvPr>
            <p:ph idx="1"/>
          </p:nvPr>
        </p:nvSpPr>
        <p:spPr/>
        <p:txBody>
          <a:bodyPr/>
          <a:lstStyle/>
          <a:p>
            <a:r>
              <a:rPr lang="es-MX" dirty="0"/>
              <a:t>Primeras versiones en 1986, Dallas, Texas, Mitchell Bunnell</a:t>
            </a:r>
          </a:p>
          <a:p>
            <a:r>
              <a:rPr lang="es-MX" dirty="0"/>
              <a:t>Motorola 68010-Atari 1040ST</a:t>
            </a:r>
          </a:p>
          <a:p>
            <a:r>
              <a:rPr lang="es-MX" dirty="0"/>
              <a:t>1988 fue portado a Intel 80386</a:t>
            </a:r>
          </a:p>
          <a:p>
            <a:r>
              <a:rPr lang="es-MX" dirty="0"/>
              <a:t>Power PC</a:t>
            </a:r>
          </a:p>
          <a:p>
            <a:r>
              <a:rPr lang="es-MX" dirty="0"/>
              <a:t>2015 se anuncia soporte para ARM Cortex A</a:t>
            </a:r>
          </a:p>
          <a:p>
            <a:r>
              <a:rPr lang="es-MX" dirty="0"/>
              <a:t>Patente: Arquitectura del SO utilizando el manejo de interrupción basado en tareas del kernel de prioridad múltiple</a:t>
            </a:r>
          </a:p>
        </p:txBody>
      </p:sp>
    </p:spTree>
    <p:extLst>
      <p:ext uri="{BB962C8B-B14F-4D97-AF65-F5344CB8AC3E}">
        <p14:creationId xmlns:p14="http://schemas.microsoft.com/office/powerpoint/2010/main" val="31332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03446-82A1-4EBE-B7E9-2D9F0D7FE49F}"/>
              </a:ext>
            </a:extLst>
          </p:cNvPr>
          <p:cNvSpPr>
            <a:spLocks noGrp="1"/>
          </p:cNvSpPr>
          <p:nvPr>
            <p:ph type="title"/>
          </p:nvPr>
        </p:nvSpPr>
        <p:spPr/>
        <p:txBody>
          <a:bodyPr/>
          <a:lstStyle/>
          <a:p>
            <a:r>
              <a:rPr lang="es-MX" dirty="0"/>
              <a:t>Lynx os rtos</a:t>
            </a:r>
          </a:p>
        </p:txBody>
      </p:sp>
      <p:sp>
        <p:nvSpPr>
          <p:cNvPr id="3" name="Marcador de contenido 2">
            <a:extLst>
              <a:ext uri="{FF2B5EF4-FFF2-40B4-BE49-F238E27FC236}">
                <a16:creationId xmlns:a16="http://schemas.microsoft.com/office/drawing/2014/main" id="{C16A2AF9-408D-41F1-862C-AE236770C4A6}"/>
              </a:ext>
            </a:extLst>
          </p:cNvPr>
          <p:cNvSpPr>
            <a:spLocks noGrp="1"/>
          </p:cNvSpPr>
          <p:nvPr>
            <p:ph idx="1"/>
          </p:nvPr>
        </p:nvSpPr>
        <p:spPr/>
        <p:txBody>
          <a:bodyPr/>
          <a:lstStyle/>
          <a:p>
            <a:r>
              <a:rPr lang="es-MX" dirty="0"/>
              <a:t>Componentes diseñados para determinismo absoluto</a:t>
            </a:r>
          </a:p>
          <a:p>
            <a:r>
              <a:rPr lang="es-MX" dirty="0"/>
              <a:t>Rutinas de interrupción extremadamente cortas y rápidas</a:t>
            </a:r>
          </a:p>
          <a:p>
            <a:r>
              <a:rPr lang="es-MX" dirty="0"/>
              <a:t>Versión LynxOS-178: aplicaciones de aviónica para certificación DO-178B</a:t>
            </a:r>
          </a:p>
          <a:p>
            <a:endParaRPr lang="es-MX" dirty="0"/>
          </a:p>
        </p:txBody>
      </p:sp>
    </p:spTree>
    <p:extLst>
      <p:ext uri="{BB962C8B-B14F-4D97-AF65-F5344CB8AC3E}">
        <p14:creationId xmlns:p14="http://schemas.microsoft.com/office/powerpoint/2010/main" val="243121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B3B2E-461B-4D3E-B40C-D5CF4E6DB919}"/>
              </a:ext>
            </a:extLst>
          </p:cNvPr>
          <p:cNvSpPr>
            <a:spLocks noGrp="1"/>
          </p:cNvSpPr>
          <p:nvPr>
            <p:ph type="title"/>
          </p:nvPr>
        </p:nvSpPr>
        <p:spPr/>
        <p:txBody>
          <a:bodyPr/>
          <a:lstStyle/>
          <a:p>
            <a:r>
              <a:rPr lang="es-MX" dirty="0"/>
              <a:t>Versión 7.0</a:t>
            </a:r>
          </a:p>
        </p:txBody>
      </p:sp>
      <p:sp>
        <p:nvSpPr>
          <p:cNvPr id="3" name="Marcador de contenido 2">
            <a:extLst>
              <a:ext uri="{FF2B5EF4-FFF2-40B4-BE49-F238E27FC236}">
                <a16:creationId xmlns:a16="http://schemas.microsoft.com/office/drawing/2014/main" id="{B40EB89F-33E7-449C-BB74-3207D32FDB09}"/>
              </a:ext>
            </a:extLst>
          </p:cNvPr>
          <p:cNvSpPr>
            <a:spLocks noGrp="1"/>
          </p:cNvSpPr>
          <p:nvPr>
            <p:ph idx="1"/>
          </p:nvPr>
        </p:nvSpPr>
        <p:spPr/>
        <p:txBody>
          <a:bodyPr>
            <a:normAutofit fontScale="62500" lnSpcReduction="20000"/>
          </a:bodyPr>
          <a:lstStyle/>
          <a:p>
            <a:pPr fontAlgn="base"/>
            <a:r>
              <a:rPr lang="es-MX" dirty="0">
                <a:effectLst/>
              </a:rPr>
              <a:t>Nuevos controles de seguridad</a:t>
            </a:r>
          </a:p>
          <a:p>
            <a:pPr fontAlgn="base"/>
            <a:r>
              <a:rPr lang="es-MX" dirty="0">
                <a:effectLst/>
              </a:rPr>
              <a:t>Soporte a POSIX mejorado</a:t>
            </a:r>
          </a:p>
          <a:p>
            <a:pPr fontAlgn="base"/>
            <a:r>
              <a:rPr lang="es-MX" dirty="0">
                <a:effectLst/>
              </a:rPr>
              <a:t>Aumento del apoyo de memoria</a:t>
            </a:r>
          </a:p>
          <a:p>
            <a:pPr fontAlgn="base"/>
            <a:r>
              <a:rPr lang="es-MX" dirty="0">
                <a:effectLst/>
              </a:rPr>
              <a:t>Gráficos mejorados</a:t>
            </a:r>
          </a:p>
          <a:p>
            <a:pPr fontAlgn="base"/>
            <a:r>
              <a:rPr lang="es-MX" dirty="0">
                <a:effectLst/>
              </a:rPr>
              <a:t>Establecimiento de una red mejorada</a:t>
            </a:r>
          </a:p>
          <a:p>
            <a:pPr fontAlgn="base"/>
            <a:r>
              <a:rPr lang="es-MX" dirty="0">
                <a:effectLst/>
              </a:rPr>
              <a:t>Los nuevos compiladores y depuradores</a:t>
            </a:r>
          </a:p>
          <a:p>
            <a:pPr lvl="1" fontAlgn="base"/>
            <a:r>
              <a:rPr lang="es-MX" dirty="0">
                <a:effectLst/>
              </a:rPr>
              <a:t>GNU 4.6.3 y 7.4.1 BGF</a:t>
            </a:r>
          </a:p>
          <a:p>
            <a:pPr fontAlgn="base"/>
            <a:r>
              <a:rPr lang="es-MX" dirty="0">
                <a:effectLst/>
              </a:rPr>
              <a:t>Nueva IDE de Eclipse</a:t>
            </a:r>
          </a:p>
          <a:p>
            <a:pPr lvl="1" fontAlgn="base"/>
            <a:r>
              <a:rPr lang="es-MX" dirty="0">
                <a:effectLst/>
              </a:rPr>
              <a:t>Luminosidad 5.0.0 (Eclipse 4.2 / 8.1 CDT)</a:t>
            </a:r>
          </a:p>
          <a:p>
            <a:pPr lvl="1" fontAlgn="base"/>
            <a:r>
              <a:rPr lang="es-MX" dirty="0">
                <a:effectLst/>
              </a:rPr>
              <a:t>5.0.0 LOCI</a:t>
            </a:r>
          </a:p>
          <a:p>
            <a:pPr lvl="1" fontAlgn="base"/>
            <a:r>
              <a:rPr lang="es-MX" dirty="0">
                <a:effectLst/>
              </a:rPr>
              <a:t>5.0.0 Spyker</a:t>
            </a:r>
          </a:p>
          <a:p>
            <a:pPr fontAlgn="base"/>
            <a:r>
              <a:rPr lang="es-MX" dirty="0">
                <a:effectLst/>
              </a:rPr>
              <a:t>Multiproceso simétrico con afinidad</a:t>
            </a:r>
          </a:p>
          <a:p>
            <a:endParaRPr lang="es-MX" dirty="0"/>
          </a:p>
        </p:txBody>
      </p:sp>
    </p:spTree>
    <p:extLst>
      <p:ext uri="{BB962C8B-B14F-4D97-AF65-F5344CB8AC3E}">
        <p14:creationId xmlns:p14="http://schemas.microsoft.com/office/powerpoint/2010/main" val="199816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EF1E3-12CC-4506-8904-A3E348A3C4EA}"/>
              </a:ext>
            </a:extLst>
          </p:cNvPr>
          <p:cNvSpPr>
            <a:spLocks noGrp="1"/>
          </p:cNvSpPr>
          <p:nvPr>
            <p:ph type="title"/>
          </p:nvPr>
        </p:nvSpPr>
        <p:spPr/>
        <p:txBody>
          <a:bodyPr/>
          <a:lstStyle/>
          <a:p>
            <a:r>
              <a:rPr lang="es-MX" dirty="0"/>
              <a:t>Características Generales</a:t>
            </a:r>
          </a:p>
        </p:txBody>
      </p:sp>
      <p:sp>
        <p:nvSpPr>
          <p:cNvPr id="3" name="Marcador de contenido 2">
            <a:extLst>
              <a:ext uri="{FF2B5EF4-FFF2-40B4-BE49-F238E27FC236}">
                <a16:creationId xmlns:a16="http://schemas.microsoft.com/office/drawing/2014/main" id="{64077541-93A8-4613-B4F1-0F7098C72C11}"/>
              </a:ext>
            </a:extLst>
          </p:cNvPr>
          <p:cNvSpPr>
            <a:spLocks noGrp="1"/>
          </p:cNvSpPr>
          <p:nvPr>
            <p:ph idx="1"/>
          </p:nvPr>
        </p:nvSpPr>
        <p:spPr/>
        <p:txBody>
          <a:bodyPr/>
          <a:lstStyle/>
          <a:p>
            <a:pPr fontAlgn="base"/>
            <a:r>
              <a:rPr lang="es-MX" dirty="0">
                <a:effectLst/>
              </a:rPr>
              <a:t>Determinismo de tiempo real</a:t>
            </a:r>
          </a:p>
          <a:p>
            <a:pPr fontAlgn="base"/>
            <a:r>
              <a:rPr lang="es-MX" dirty="0">
                <a:effectLst/>
              </a:rPr>
              <a:t>Multitarea y multihilo RTOS</a:t>
            </a:r>
          </a:p>
          <a:p>
            <a:pPr fontAlgn="base"/>
            <a:r>
              <a:rPr lang="es-MX" dirty="0">
                <a:effectLst/>
              </a:rPr>
              <a:t>Número ilimitado de tareas</a:t>
            </a:r>
          </a:p>
          <a:p>
            <a:pPr fontAlgn="base"/>
            <a:r>
              <a:rPr lang="es-MX" dirty="0">
                <a:effectLst/>
              </a:rPr>
              <a:t>Un amplio soporte para aplicaciones multihilo</a:t>
            </a:r>
          </a:p>
          <a:p>
            <a:pPr fontAlgn="base"/>
            <a:r>
              <a:rPr lang="es-MX" dirty="0">
                <a:effectLst/>
              </a:rPr>
              <a:t>256 niveles de prioridad</a:t>
            </a:r>
          </a:p>
          <a:p>
            <a:pPr fontAlgn="base"/>
            <a:r>
              <a:rPr lang="es-MX" dirty="0">
                <a:effectLst/>
              </a:rPr>
              <a:t>El soporte de herencia de prioridad de semáforos</a:t>
            </a:r>
          </a:p>
          <a:p>
            <a:r>
              <a:rPr lang="es-MX" dirty="0">
                <a:effectLst/>
              </a:rPr>
              <a:t>Soporte de memoria virtual de paginación bajo demanda</a:t>
            </a:r>
          </a:p>
          <a:p>
            <a:endParaRPr lang="es-MX" dirty="0"/>
          </a:p>
        </p:txBody>
      </p:sp>
    </p:spTree>
    <p:extLst>
      <p:ext uri="{BB962C8B-B14F-4D97-AF65-F5344CB8AC3E}">
        <p14:creationId xmlns:p14="http://schemas.microsoft.com/office/powerpoint/2010/main" val="182901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1F1A85-8A48-4C8C-8242-8A245A349BB0}"/>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2F9F6AD7-6395-4615-8FA9-58F95376AD6E}"/>
              </a:ext>
            </a:extLst>
          </p:cNvPr>
          <p:cNvSpPr>
            <a:spLocks noGrp="1"/>
          </p:cNvSpPr>
          <p:nvPr>
            <p:ph idx="1"/>
          </p:nvPr>
        </p:nvSpPr>
        <p:spPr/>
        <p:txBody>
          <a:bodyPr/>
          <a:lstStyle/>
          <a:p>
            <a:pPr fontAlgn="base"/>
            <a:r>
              <a:rPr lang="es-MX" dirty="0">
                <a:effectLst/>
              </a:rPr>
              <a:t>Tiempos de arranque extremadamente rápidos</a:t>
            </a:r>
          </a:p>
          <a:p>
            <a:pPr fontAlgn="base"/>
            <a:r>
              <a:rPr lang="es-MX" dirty="0">
                <a:effectLst/>
              </a:rPr>
              <a:t>Resolución de pulsos del temporizador configurable</a:t>
            </a:r>
          </a:p>
          <a:p>
            <a:pPr fontAlgn="base"/>
            <a:r>
              <a:rPr lang="es-MX" dirty="0">
                <a:effectLst/>
              </a:rPr>
              <a:t>Quantum de tiempo configurable para niveles de prioridad</a:t>
            </a:r>
          </a:p>
          <a:p>
            <a:pPr fontAlgn="base"/>
            <a:r>
              <a:rPr lang="es-MX" dirty="0">
                <a:effectLst/>
              </a:rPr>
              <a:t>Carga dinámica de los controladores de dispositivos</a:t>
            </a:r>
          </a:p>
          <a:p>
            <a:pPr fontAlgn="base"/>
            <a:r>
              <a:rPr lang="es-MX" dirty="0">
                <a:effectLst/>
              </a:rPr>
              <a:t>Visibilidad estilo MIB en las variables del núcleo</a:t>
            </a:r>
          </a:p>
          <a:p>
            <a:r>
              <a:rPr lang="es-MX" dirty="0">
                <a:effectLst/>
              </a:rPr>
              <a:t>Análisis de fallo en el núcleo</a:t>
            </a:r>
          </a:p>
          <a:p>
            <a:r>
              <a:rPr lang="es-MX" dirty="0">
                <a:effectLst/>
              </a:rPr>
              <a:t>Hasta 4 GB de RAM administrado por el sistema</a:t>
            </a:r>
          </a:p>
          <a:p>
            <a:endParaRPr lang="es-MX" dirty="0"/>
          </a:p>
        </p:txBody>
      </p:sp>
    </p:spTree>
    <p:extLst>
      <p:ext uri="{BB962C8B-B14F-4D97-AF65-F5344CB8AC3E}">
        <p14:creationId xmlns:p14="http://schemas.microsoft.com/office/powerpoint/2010/main" val="238351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3E1984-7152-435F-B1CE-0FB98E8C3B03}"/>
              </a:ext>
            </a:extLst>
          </p:cNvPr>
          <p:cNvSpPr>
            <a:spLocks noGrp="1"/>
          </p:cNvSpPr>
          <p:nvPr>
            <p:ph type="title"/>
          </p:nvPr>
        </p:nvSpPr>
        <p:spPr/>
        <p:txBody>
          <a:bodyPr/>
          <a:lstStyle/>
          <a:p>
            <a:r>
              <a:rPr lang="es-MX" dirty="0"/>
              <a:t>Funcionamiento</a:t>
            </a:r>
          </a:p>
        </p:txBody>
      </p:sp>
      <p:sp>
        <p:nvSpPr>
          <p:cNvPr id="3" name="Marcador de contenido 2">
            <a:extLst>
              <a:ext uri="{FF2B5EF4-FFF2-40B4-BE49-F238E27FC236}">
                <a16:creationId xmlns:a16="http://schemas.microsoft.com/office/drawing/2014/main" id="{29B2F074-73F3-4ED4-9B55-5F27A4665950}"/>
              </a:ext>
            </a:extLst>
          </p:cNvPr>
          <p:cNvSpPr>
            <a:spLocks noGrp="1"/>
          </p:cNvSpPr>
          <p:nvPr>
            <p:ph idx="1"/>
          </p:nvPr>
        </p:nvSpPr>
        <p:spPr/>
        <p:txBody>
          <a:bodyPr/>
          <a:lstStyle/>
          <a:p>
            <a:r>
              <a:rPr lang="es-MX" dirty="0"/>
              <a:t>Se basa en estándares abiertos</a:t>
            </a:r>
          </a:p>
          <a:p>
            <a:r>
              <a:rPr lang="es-MX" dirty="0"/>
              <a:t>Específicamente satisface las necesidades más exigentes en aplicaciones de multiproceso</a:t>
            </a:r>
          </a:p>
          <a:p>
            <a:r>
              <a:rPr lang="es-MX" dirty="0"/>
              <a:t>Multiprocesamiento simétrico</a:t>
            </a:r>
          </a:p>
        </p:txBody>
      </p:sp>
    </p:spTree>
    <p:extLst>
      <p:ext uri="{BB962C8B-B14F-4D97-AF65-F5344CB8AC3E}">
        <p14:creationId xmlns:p14="http://schemas.microsoft.com/office/powerpoint/2010/main" val="318521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08651-3AB6-4436-8272-8DC72F5FF8D8}"/>
              </a:ext>
            </a:extLst>
          </p:cNvPr>
          <p:cNvSpPr>
            <a:spLocks noGrp="1"/>
          </p:cNvSpPr>
          <p:nvPr>
            <p:ph type="title"/>
          </p:nvPr>
        </p:nvSpPr>
        <p:spPr/>
        <p:txBody>
          <a:bodyPr/>
          <a:lstStyle/>
          <a:p>
            <a:r>
              <a:rPr lang="es-MX" dirty="0"/>
              <a:t>Empresas donde se utiliza</a:t>
            </a:r>
          </a:p>
        </p:txBody>
      </p:sp>
      <p:sp>
        <p:nvSpPr>
          <p:cNvPr id="3" name="Marcador de contenido 2">
            <a:extLst>
              <a:ext uri="{FF2B5EF4-FFF2-40B4-BE49-F238E27FC236}">
                <a16:creationId xmlns:a16="http://schemas.microsoft.com/office/drawing/2014/main" id="{F85BA26F-9203-43E5-9FF5-9EE1CC227957}"/>
              </a:ext>
            </a:extLst>
          </p:cNvPr>
          <p:cNvSpPr>
            <a:spLocks noGrp="1"/>
          </p:cNvSpPr>
          <p:nvPr>
            <p:ph idx="1"/>
          </p:nvPr>
        </p:nvSpPr>
        <p:spPr/>
        <p:txBody>
          <a:bodyPr>
            <a:normAutofit lnSpcReduction="10000"/>
          </a:bodyPr>
          <a:lstStyle/>
          <a:p>
            <a:r>
              <a:rPr lang="es-MX" dirty="0"/>
              <a:t>3Com</a:t>
            </a:r>
          </a:p>
          <a:p>
            <a:r>
              <a:rPr lang="es-MX" dirty="0"/>
              <a:t>Alcatel</a:t>
            </a:r>
          </a:p>
          <a:p>
            <a:r>
              <a:rPr lang="es-MX" dirty="0"/>
              <a:t>Boeing</a:t>
            </a:r>
          </a:p>
          <a:p>
            <a:r>
              <a:rPr lang="es-MX" dirty="0"/>
              <a:t>Ericsson</a:t>
            </a:r>
          </a:p>
          <a:p>
            <a:r>
              <a:rPr lang="es-MX" dirty="0"/>
              <a:t>HP</a:t>
            </a:r>
          </a:p>
          <a:p>
            <a:r>
              <a:rPr lang="es-MX" dirty="0"/>
              <a:t>Mitsubishi</a:t>
            </a:r>
          </a:p>
          <a:p>
            <a:r>
              <a:rPr lang="es-MX" dirty="0"/>
              <a:t>Motorola</a:t>
            </a:r>
          </a:p>
          <a:p>
            <a:r>
              <a:rPr lang="es-MX" dirty="0"/>
              <a:t>Xerox</a:t>
            </a:r>
          </a:p>
        </p:txBody>
      </p:sp>
    </p:spTree>
    <p:extLst>
      <p:ext uri="{BB962C8B-B14F-4D97-AF65-F5344CB8AC3E}">
        <p14:creationId xmlns:p14="http://schemas.microsoft.com/office/powerpoint/2010/main" val="3434774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87</TotalTime>
  <Words>379</Words>
  <Application>Microsoft Office PowerPoint</Application>
  <PresentationFormat>Panorámica</PresentationFormat>
  <Paragraphs>72</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Bookman Old Style</vt:lpstr>
      <vt:lpstr>Rockwell</vt:lpstr>
      <vt:lpstr>Damask</vt:lpstr>
      <vt:lpstr>Lynx OS RTOS</vt:lpstr>
      <vt:lpstr>Lynx OS RTOS</vt:lpstr>
      <vt:lpstr>Lynx os rtos</vt:lpstr>
      <vt:lpstr>Lynx os rtos</vt:lpstr>
      <vt:lpstr>Versión 7.0</vt:lpstr>
      <vt:lpstr>Características Generales</vt:lpstr>
      <vt:lpstr>Presentación de PowerPoint</vt:lpstr>
      <vt:lpstr>Funcionamiento</vt:lpstr>
      <vt:lpstr>Empresas donde se utiliza</vt:lpstr>
      <vt:lpstr>Problemas que resuelve</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Lynx OS</dc:title>
  <dc:creator>Baldemar Martínez</dc:creator>
  <cp:lastModifiedBy>Baldemar Martínez</cp:lastModifiedBy>
  <cp:revision>5</cp:revision>
  <dcterms:created xsi:type="dcterms:W3CDTF">2018-09-04T17:21:15Z</dcterms:created>
  <dcterms:modified xsi:type="dcterms:W3CDTF">2018-09-04T18:48:16Z</dcterms:modified>
</cp:coreProperties>
</file>