
<file path=[Content_Types].xml><?xml version="1.0" encoding="utf-8"?>
<Types xmlns="http://schemas.openxmlformats.org/package/2006/content-types">
  <Default Extension="xml" ContentType="application/xml"/>
  <Default Extension="mov" ContentType="video/quicktime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B41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3609"/>
  </p:normalViewPr>
  <p:slideViewPr>
    <p:cSldViewPr snapToGrid="0" snapToObjects="1">
      <p:cViewPr varScale="1">
        <p:scale>
          <a:sx n="122" d="100"/>
          <a:sy n="122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7D449-186A-FF48-B48A-FA4D5C6DF503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3C6A7-4741-574E-B825-ACAB4F8AE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6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2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6F85-3B2A-7F4A-9B36-D2E5659D40CF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D08D-6A6F-EF46-8B2F-6E726AD6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267" y="966788"/>
            <a:ext cx="837343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3200" b="1" dirty="0" smtClean="0">
                <a:effectLst/>
                <a:ea typeface="ＭＳ 明朝" charset="-128"/>
                <a:cs typeface="Times New Roman" charset="0"/>
              </a:rPr>
              <a:t>INSTRUCTIONS</a:t>
            </a:r>
            <a:endParaRPr lang="en-AU" sz="2800" dirty="0" smtClean="0">
              <a:effectLst/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AU" sz="3200" b="1" dirty="0" smtClean="0">
                <a:effectLst/>
                <a:ea typeface="ＭＳ 明朝" charset="-128"/>
                <a:cs typeface="Times New Roman" charset="0"/>
              </a:rPr>
              <a:t>Knapsack Optimisation Task</a:t>
            </a:r>
            <a:endParaRPr lang="en-AU" sz="2800" dirty="0" smtClean="0">
              <a:effectLst/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AU" sz="2000" b="1" dirty="0" smtClean="0">
                <a:effectLst/>
                <a:ea typeface="ＭＳ 明朝" charset="-128"/>
                <a:cs typeface="Times New Roman" charset="0"/>
              </a:rPr>
              <a:t> </a:t>
            </a:r>
            <a:endParaRPr lang="en-AU" dirty="0" smtClean="0">
              <a:effectLst/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AU" sz="2000" b="1" dirty="0" smtClean="0">
                <a:effectLst/>
                <a:ea typeface="ＭＳ 明朝" charset="-128"/>
                <a:cs typeface="Times New Roman" charset="0"/>
              </a:rPr>
              <a:t> </a:t>
            </a:r>
            <a:endParaRPr lang="en-AU" dirty="0" smtClean="0">
              <a:effectLst/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AU" i="1" dirty="0" smtClean="0">
                <a:ea typeface="ＭＳ 明朝" charset="-128"/>
                <a:cs typeface="Times New Roman" charset="0"/>
              </a:rPr>
              <a:t>Summary. </a:t>
            </a:r>
            <a:r>
              <a:rPr lang="en-AU" dirty="0" smtClean="0">
                <a:ea typeface="ＭＳ 明朝" charset="-128"/>
                <a:cs typeface="Times New Roman" charset="0"/>
              </a:rPr>
              <a:t>You will be asked to solve 18 instances of the so-called knapsack optimisation problem. The knapsack problem is a puzzle where a knapsack needs to be filled with a selection from among a number of items. The aim is to find the most valuable set of items, given a </a:t>
            </a:r>
            <a:r>
              <a:rPr lang="en-AU" i="1" dirty="0" smtClean="0">
                <a:ea typeface="ＭＳ 明朝" charset="-128"/>
                <a:cs typeface="Times New Roman" charset="0"/>
              </a:rPr>
              <a:t>weight constraint</a:t>
            </a:r>
            <a:r>
              <a:rPr lang="en-AU" dirty="0" smtClean="0">
                <a:ea typeface="ＭＳ 明朝" charset="-128"/>
                <a:cs typeface="Times New Roman" charset="0"/>
              </a:rPr>
              <a:t>. You will be compensated for your efforts, as follows. </a:t>
            </a:r>
            <a:r>
              <a:rPr lang="en-AU" dirty="0">
                <a:ea typeface="ＭＳ 明朝" charset="-128"/>
                <a:cs typeface="Times New Roman" charset="0"/>
              </a:rPr>
              <a:t>For every right answer you will </a:t>
            </a:r>
            <a:r>
              <a:rPr lang="en-AU" dirty="0" smtClean="0">
                <a:ea typeface="ＭＳ 明朝" charset="-128"/>
                <a:cs typeface="Times New Roman" charset="0"/>
              </a:rPr>
              <a:t>receive $1.</a:t>
            </a:r>
            <a:endParaRPr lang="en-AU" dirty="0" smtClean="0">
              <a:solidFill>
                <a:srgbClr val="FF0000"/>
              </a:solidFill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endParaRPr lang="en-AU" i="1" dirty="0" smtClean="0">
              <a:ea typeface="ＭＳ 明朝" charset="-128"/>
              <a:cs typeface="Times New Roman" charset="0"/>
            </a:endParaRPr>
          </a:p>
          <a:p>
            <a:pPr>
              <a:spcAft>
                <a:spcPts val="0"/>
              </a:spcAft>
            </a:pPr>
            <a:r>
              <a:rPr lang="en-AU" i="1" dirty="0" smtClean="0">
                <a:ea typeface="ＭＳ 明朝" charset="-128"/>
                <a:cs typeface="Times New Roman" charset="0"/>
              </a:rPr>
              <a:t>Background.</a:t>
            </a:r>
            <a:r>
              <a:rPr lang="en-AU" dirty="0" smtClean="0">
                <a:ea typeface="ＭＳ 明朝" charset="-128"/>
                <a:cs typeface="Times New Roman" charset="0"/>
              </a:rPr>
              <a:t> This experiment is part of a study exploring human problem solving when problems are hard – even for modern computers. We hope not only to understand how humans approach such problems, but also to develop tools for improved human decision making.</a:t>
            </a:r>
            <a:endParaRPr lang="en-AU" dirty="0"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4731" y="43934"/>
            <a:ext cx="11460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b="1" dirty="0" smtClean="0"/>
              <a:t>The Task</a:t>
            </a: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112812" y="731361"/>
            <a:ext cx="11897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2000" dirty="0">
                <a:ea typeface="ＭＳ 明朝" charset="-128"/>
                <a:cs typeface="Times New Roman" charset="0"/>
              </a:rPr>
              <a:t>You will be asked to solve several instances of a computer game based on the knapsack optimisation problem. This task is very similar to the one you previously </a:t>
            </a:r>
            <a:r>
              <a:rPr lang="en-AU" sz="2000" dirty="0" smtClean="0">
                <a:ea typeface="ＭＳ 明朝" charset="-128"/>
                <a:cs typeface="Times New Roman" charset="0"/>
              </a:rPr>
              <a:t>played. This time, your goal is </a:t>
            </a:r>
            <a:r>
              <a:rPr lang="en-AU" sz="2000" dirty="0">
                <a:ea typeface="ＭＳ 明朝" charset="-128"/>
                <a:cs typeface="Times New Roman" charset="0"/>
              </a:rPr>
              <a:t>to maximize the </a:t>
            </a:r>
            <a:r>
              <a:rPr lang="en-AU" sz="2000" i="1" dirty="0">
                <a:ea typeface="ＭＳ 明朝" charset="-128"/>
                <a:cs typeface="Times New Roman" charset="0"/>
              </a:rPr>
              <a:t>total value </a:t>
            </a:r>
            <a:r>
              <a:rPr lang="en-AU" sz="2000" dirty="0">
                <a:ea typeface="ＭＳ 明朝" charset="-128"/>
                <a:cs typeface="Times New Roman" charset="0"/>
              </a:rPr>
              <a:t>(sum </a:t>
            </a:r>
            <a:r>
              <a:rPr lang="en-AU" sz="2000" dirty="0" smtClean="0">
                <a:ea typeface="ＭＳ 明朝" charset="-128"/>
                <a:cs typeface="Times New Roman" charset="0"/>
              </a:rPr>
              <a:t>of values</a:t>
            </a:r>
            <a:r>
              <a:rPr lang="en-AU" sz="2000" dirty="0">
                <a:ea typeface="ＭＳ 明朝" charset="-128"/>
                <a:cs typeface="Times New Roman" charset="0"/>
              </a:rPr>
              <a:t>) of the items that can fit </a:t>
            </a:r>
            <a:r>
              <a:rPr lang="en-AU" sz="2000" dirty="0" smtClean="0">
                <a:ea typeface="ＭＳ 明朝" charset="-128"/>
                <a:cs typeface="Times New Roman" charset="0"/>
              </a:rPr>
              <a:t>into the </a:t>
            </a:r>
            <a:r>
              <a:rPr lang="en-AU" sz="2000" dirty="0">
                <a:ea typeface="ＭＳ 明朝" charset="-128"/>
                <a:cs typeface="Times New Roman" charset="0"/>
              </a:rPr>
              <a:t>knapsack.</a:t>
            </a:r>
            <a:endParaRPr lang="en-GB" sz="2000" dirty="0">
              <a:effectLst/>
              <a:ea typeface="ＭＳ 明朝" charset="-128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021" y="5352738"/>
            <a:ext cx="113094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2000" dirty="0">
                <a:ea typeface="ＭＳ 明朝" charset="-128"/>
                <a:cs typeface="Times New Roman" charset="0"/>
              </a:rPr>
              <a:t>If later on you want to change your mind and remove an item from the knapsack, just click on the item </a:t>
            </a:r>
            <a:r>
              <a:rPr lang="en-AU" sz="2000" dirty="0" smtClean="0">
                <a:ea typeface="ＭＳ 明朝" charset="-128"/>
                <a:cs typeface="Times New Roman" charset="0"/>
              </a:rPr>
              <a:t>again</a:t>
            </a:r>
            <a:r>
              <a:rPr lang="en-AU" sz="2000" smtClean="0">
                <a:ea typeface="ＭＳ 明朝" charset="-128"/>
                <a:cs typeface="Times New Roman" charset="0"/>
              </a:rPr>
              <a:t>. </a:t>
            </a:r>
            <a:endParaRPr lang="en-AU" sz="2000" dirty="0">
              <a:ea typeface="ＭＳ 明朝" charset="-128"/>
              <a:cs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9904" y="2200706"/>
            <a:ext cx="91214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AU" sz="2000" dirty="0">
                <a:ea typeface="ＭＳ 明朝" charset="-128"/>
                <a:cs typeface="Times New Roman" charset="0"/>
              </a:rPr>
              <a:t>The centre of the screen will now only show the </a:t>
            </a:r>
            <a:r>
              <a:rPr lang="en-AU" sz="2000" i="1" dirty="0" smtClean="0">
                <a:ea typeface="ＭＳ 明朝" charset="-128"/>
                <a:cs typeface="Times New Roman" charset="0"/>
              </a:rPr>
              <a:t>weight constraint</a:t>
            </a:r>
            <a:r>
              <a:rPr lang="en-AU" sz="2000" dirty="0" smtClean="0">
                <a:ea typeface="ＭＳ 明朝" charset="-128"/>
                <a:cs typeface="Times New Roman" charset="0"/>
              </a:rPr>
              <a:t>. </a:t>
            </a:r>
            <a:r>
              <a:rPr lang="en-AU" sz="2000" dirty="0">
                <a:ea typeface="ＭＳ 明朝" charset="-128"/>
                <a:cs typeface="Times New Roman" charset="0"/>
              </a:rPr>
              <a:t>You are asked to pick those items that </a:t>
            </a:r>
            <a:r>
              <a:rPr lang="en-AU" sz="2000" dirty="0" smtClean="0">
                <a:ea typeface="ＭＳ 明朝" charset="-128"/>
                <a:cs typeface="Times New Roman" charset="0"/>
              </a:rPr>
              <a:t>maximise </a:t>
            </a:r>
            <a:r>
              <a:rPr lang="en-AU" sz="2000" dirty="0">
                <a:ea typeface="ＭＳ 明朝" charset="-128"/>
                <a:cs typeface="Times New Roman" charset="0"/>
              </a:rPr>
              <a:t>the total value and whose </a:t>
            </a:r>
            <a:r>
              <a:rPr lang="en-AU" sz="2000" i="1" dirty="0">
                <a:ea typeface="ＭＳ 明朝" charset="-128"/>
                <a:cs typeface="Times New Roman" charset="0"/>
              </a:rPr>
              <a:t>total weight </a:t>
            </a:r>
            <a:r>
              <a:rPr lang="en-AU" sz="2000" dirty="0">
                <a:ea typeface="ＭＳ 明朝" charset="-128"/>
                <a:cs typeface="Times New Roman" charset="0"/>
              </a:rPr>
              <a:t>(sum of weights) is less than the </a:t>
            </a:r>
            <a:r>
              <a:rPr lang="en-AU" sz="2000" i="1" dirty="0" smtClean="0">
                <a:ea typeface="ＭＳ 明朝" charset="-128"/>
                <a:cs typeface="Times New Roman" charset="0"/>
              </a:rPr>
              <a:t>weight constraint</a:t>
            </a:r>
            <a:r>
              <a:rPr lang="en-AU" sz="2000" dirty="0" smtClean="0">
                <a:ea typeface="ＭＳ 明朝" charset="-128"/>
                <a:cs typeface="Times New Roman" charset="0"/>
              </a:rPr>
              <a:t>. </a:t>
            </a:r>
            <a:endParaRPr lang="en-GB" sz="2000" dirty="0">
              <a:ea typeface="ＭＳ 明朝" charset="-128"/>
              <a:cs typeface="Times New Roman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05" y="1931025"/>
            <a:ext cx="1716052" cy="1555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35373" y="3883393"/>
            <a:ext cx="9822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ea typeface="ＭＳ 明朝" charset="-128"/>
                <a:cs typeface="Times New Roman" charset="0"/>
              </a:rPr>
              <a:t>To select an item you </a:t>
            </a:r>
            <a:r>
              <a:rPr lang="en-US" sz="2000" dirty="0" smtClean="0">
                <a:ea typeface="ＭＳ 明朝" charset="-128"/>
                <a:cs typeface="Times New Roman" charset="0"/>
              </a:rPr>
              <a:t>need </a:t>
            </a:r>
            <a:r>
              <a:rPr lang="en-US" sz="2000" dirty="0">
                <a:ea typeface="ＭＳ 明朝" charset="-128"/>
                <a:cs typeface="Times New Roman" charset="0"/>
              </a:rPr>
              <a:t>to click on it. A chosen item will be </a:t>
            </a:r>
            <a:r>
              <a:rPr lang="en-US" sz="2000" dirty="0" smtClean="0">
                <a:ea typeface="ＭＳ 明朝" charset="-128"/>
                <a:cs typeface="Times New Roman" charset="0"/>
              </a:rPr>
              <a:t>highlighted.</a:t>
            </a:r>
            <a:endParaRPr lang="en-GB" sz="2000" dirty="0">
              <a:ea typeface="ＭＳ 明朝" charset="-128"/>
              <a:cs typeface="Times New Roman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256" y="3237901"/>
            <a:ext cx="1691093" cy="16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4731" y="328776"/>
            <a:ext cx="11460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b="1" dirty="0" smtClean="0"/>
              <a:t>The Task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336021" y="1757332"/>
            <a:ext cx="113094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AU" sz="2400" u="sng" dirty="0" smtClean="0">
                <a:ea typeface="ＭＳ 明朝" charset="-128"/>
                <a:cs typeface="Times New Roman" charset="0"/>
              </a:rPr>
              <a:t>You can </a:t>
            </a:r>
            <a:r>
              <a:rPr lang="en-AU" sz="2400" b="1" u="sng" dirty="0" smtClean="0">
                <a:ea typeface="ＭＳ 明朝" charset="-128"/>
                <a:cs typeface="Times New Roman" charset="0"/>
              </a:rPr>
              <a:t>submit</a:t>
            </a:r>
            <a:r>
              <a:rPr lang="en-AU" sz="2400" u="sng" dirty="0" smtClean="0">
                <a:ea typeface="ＭＳ 明朝" charset="-128"/>
                <a:cs typeface="Times New Roman" charset="0"/>
              </a:rPr>
              <a:t> your choice of a knapsack composition by pressing </a:t>
            </a:r>
            <a:r>
              <a:rPr lang="en-AU" sz="2400" b="1" u="sng" dirty="0" smtClean="0">
                <a:ea typeface="ＭＳ 明朝" charset="-128"/>
                <a:cs typeface="Times New Roman" charset="0"/>
              </a:rPr>
              <a:t>D</a:t>
            </a:r>
            <a:r>
              <a:rPr lang="en-AU" sz="2400" u="sng" dirty="0" smtClean="0">
                <a:ea typeface="ＭＳ 明朝" charset="-128"/>
                <a:cs typeface="Times New Roman" charset="0"/>
              </a:rPr>
              <a:t>.</a:t>
            </a:r>
          </a:p>
          <a:p>
            <a:pPr algn="ctr">
              <a:spcAft>
                <a:spcPts val="0"/>
              </a:spcAft>
            </a:pPr>
            <a:endParaRPr lang="en-AU" sz="2400" dirty="0"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AU" sz="2400" b="1" dirty="0" smtClean="0">
                <a:ea typeface="ＭＳ 明朝" charset="-128"/>
                <a:cs typeface="Times New Roman" charset="0"/>
              </a:rPr>
              <a:t>You CAN submit your answer before time is up.</a:t>
            </a:r>
            <a:endParaRPr lang="en-AU" sz="2400" b="1" dirty="0" smtClean="0"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endParaRPr lang="en-AU" sz="2400" b="1" dirty="0" smtClean="0"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endParaRPr lang="en-AU" sz="2400" dirty="0" smtClean="0">
              <a:ea typeface="ＭＳ 明朝" charset="-128"/>
              <a:cs typeface="Times New Roman" charset="0"/>
            </a:endParaRPr>
          </a:p>
          <a:p>
            <a:pPr algn="ctr">
              <a:spcAft>
                <a:spcPts val="0"/>
              </a:spcAft>
            </a:pPr>
            <a:r>
              <a:rPr lang="en-AU" sz="2400" dirty="0" smtClean="0">
                <a:ea typeface="ＭＳ 明朝" charset="-128"/>
                <a:cs typeface="Times New Roman" charset="0"/>
              </a:rPr>
              <a:t>If the time runs out, the items that were currently selected just before the time ran out will be submitted as your answer for that round.</a:t>
            </a:r>
            <a:endParaRPr lang="en-AU" sz="2400" dirty="0">
              <a:ea typeface="ＭＳ 明朝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4730" y="43934"/>
            <a:ext cx="11460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b="1" smtClean="0"/>
              <a:t>Example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7921374" y="2666570"/>
            <a:ext cx="38219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 smtClean="0"/>
              <a:t>The </a:t>
            </a:r>
            <a:r>
              <a:rPr lang="en-AU" sz="2000" dirty="0"/>
              <a:t>explicit question here is whether you can pick those items that maximize the total value and whose sum of weights is at most 35kg. </a:t>
            </a:r>
            <a:r>
              <a:rPr lang="en-AU" sz="2000" dirty="0" smtClean="0"/>
              <a:t>In </a:t>
            </a:r>
            <a:r>
              <a:rPr lang="en-AU" sz="2000" dirty="0"/>
              <a:t>this case an answer is chosen in the end and the player submits his/her answer before the time is over.</a:t>
            </a:r>
            <a:endParaRPr lang="en-GB" sz="2000" dirty="0"/>
          </a:p>
        </p:txBody>
      </p:sp>
      <p:pic>
        <p:nvPicPr>
          <p:cNvPr id="2" name="sampleTrialOptVid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84730" y="1173471"/>
            <a:ext cx="7448969" cy="5540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047" y="690265"/>
            <a:ext cx="11907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 smtClean="0"/>
              <a:t>The video </a:t>
            </a:r>
            <a:r>
              <a:rPr lang="en-AU" sz="2000" dirty="0"/>
              <a:t>shows a standard (speeded-up) round where the player selects and deselects some of the items</a:t>
            </a:r>
            <a:r>
              <a:rPr lang="en-AU" sz="2000"/>
              <a:t>. </a:t>
            </a: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6762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4730" y="365209"/>
            <a:ext cx="11460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AU" sz="3600" b="1" dirty="0" smtClean="0"/>
              <a:t>Compensation</a:t>
            </a: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336020" y="1817036"/>
            <a:ext cx="11309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For this part of the task you will earn $1 for each instance solved </a:t>
            </a:r>
            <a:r>
              <a:rPr lang="en-AU" sz="2800" dirty="0" smtClean="0"/>
              <a:t>correctly.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122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286</Words>
  <Application>Microsoft Macintosh PowerPoint</Application>
  <PresentationFormat>Widescreen</PresentationFormat>
  <Paragraphs>24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ＭＳ 明朝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2017-05-31T05:50:58Z</dcterms:created>
  <dcterms:modified xsi:type="dcterms:W3CDTF">2017-09-11T23:12:35Z</dcterms:modified>
</cp:coreProperties>
</file>