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1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6" y="1323974"/>
            <a:ext cx="10018713" cy="31242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D4F993E5-7F68-46B3-A47A-ECE69775429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1870-E8DC-4074-81D5-5323747A9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6087" y="190500"/>
            <a:ext cx="10018713" cy="619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3" y="648493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AFF1870-E8DC-4074-81D5-5323747A93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FCA06A-0F0A-48A3-B4C1-D780612C19B7}"/>
              </a:ext>
            </a:extLst>
          </p:cNvPr>
          <p:cNvSpPr/>
          <p:nvPr userDrawn="1"/>
        </p:nvSpPr>
        <p:spPr>
          <a:xfrm>
            <a:off x="1716087" y="857250"/>
            <a:ext cx="9888538" cy="114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red and white sign&#10;&#10;Description automatically generated">
            <a:extLst>
              <a:ext uri="{FF2B5EF4-FFF2-40B4-BE49-F238E27FC236}">
                <a16:creationId xmlns:a16="http://schemas.microsoft.com/office/drawing/2014/main" id="{279F1BBB-B4F8-4700-9EE9-5FDD9C33C0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" y="6072187"/>
            <a:ext cx="792063" cy="6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3800" b="1" kern="1200" cap="none">
          <a:ln w="3175" cmpd="sng">
            <a:noFill/>
          </a:ln>
          <a:solidFill>
            <a:schemeClr val="accent1">
              <a:lumMod val="50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CCD6-C7DB-4155-B397-B3F6A5D99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020" y="602026"/>
            <a:ext cx="9209002" cy="2616199"/>
          </a:xfrm>
        </p:spPr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79A50-23AB-4D13-91E5-E07DA056A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Edward Wang, Ph.D.</a:t>
            </a:r>
          </a:p>
        </p:txBody>
      </p:sp>
    </p:spTree>
    <p:extLst>
      <p:ext uri="{BB962C8B-B14F-4D97-AF65-F5344CB8AC3E}">
        <p14:creationId xmlns:p14="http://schemas.microsoft.com/office/powerpoint/2010/main" val="3381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9ED-B264-4EAC-A909-01599E6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for Manufacturing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E2C41C9D-3E01-4C06-AFE1-FE238F151B4C}"/>
              </a:ext>
            </a:extLst>
          </p:cNvPr>
          <p:cNvSpPr/>
          <p:nvPr/>
        </p:nvSpPr>
        <p:spPr bwMode="auto">
          <a:xfrm>
            <a:off x="2168721" y="1160567"/>
            <a:ext cx="2085304" cy="756084"/>
          </a:xfrm>
          <a:prstGeom prst="chevron">
            <a:avLst/>
          </a:prstGeom>
          <a:solidFill>
            <a:srgbClr val="CCEC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 pitchFamily="2" charset="-122"/>
                <a:cs typeface="Times New Roman" panose="02020603050405020304" pitchFamily="18" charset="0"/>
              </a:rPr>
              <a:t>What happened?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25E831F1-A9EF-4638-AACF-4EAB65627164}"/>
              </a:ext>
            </a:extLst>
          </p:cNvPr>
          <p:cNvSpPr/>
          <p:nvPr/>
        </p:nvSpPr>
        <p:spPr bwMode="auto">
          <a:xfrm>
            <a:off x="4231365" y="1160567"/>
            <a:ext cx="2085304" cy="756084"/>
          </a:xfrm>
          <a:prstGeom prst="chevron">
            <a:avLst/>
          </a:prstGeom>
          <a:solidFill>
            <a:srgbClr val="99CCFF">
              <a:alpha val="69804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 pitchFamily="2" charset="-122"/>
              </a:rPr>
              <a:t>Why exactly?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18B87676-E894-49A3-9F95-8FBF63809F2C}"/>
              </a:ext>
            </a:extLst>
          </p:cNvPr>
          <p:cNvSpPr/>
          <p:nvPr/>
        </p:nvSpPr>
        <p:spPr bwMode="auto">
          <a:xfrm>
            <a:off x="6286521" y="1160567"/>
            <a:ext cx="2085304" cy="756084"/>
          </a:xfrm>
          <a:prstGeom prst="chevron">
            <a:avLst/>
          </a:prstGeom>
          <a:solidFill>
            <a:srgbClr val="6699FF">
              <a:alpha val="69804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 pitchFamily="2" charset="-122"/>
              </a:rPr>
              <a:t>What will happen?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E2C36A4D-BED9-465D-84DA-A6B02826DDE2}"/>
              </a:ext>
            </a:extLst>
          </p:cNvPr>
          <p:cNvSpPr/>
          <p:nvPr/>
        </p:nvSpPr>
        <p:spPr bwMode="auto">
          <a:xfrm>
            <a:off x="8371825" y="1160567"/>
            <a:ext cx="2085304" cy="756084"/>
          </a:xfrm>
          <a:prstGeom prst="chevron">
            <a:avLst/>
          </a:prstGeom>
          <a:solidFill>
            <a:srgbClr val="3366FF">
              <a:alpha val="72157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 pitchFamily="2" charset="-122"/>
              </a:rPr>
              <a:t>What is the plan?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354D5-F1C4-4434-BE65-EB27FBBB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40310"/>
              </p:ext>
            </p:extLst>
          </p:nvPr>
        </p:nvGraphicFramePr>
        <p:xfrm>
          <a:off x="2176209" y="2168679"/>
          <a:ext cx="1908212" cy="3492388"/>
        </p:xfrm>
        <a:graphic>
          <a:graphicData uri="http://schemas.openxmlformats.org/drawingml/2006/table">
            <a:tbl>
              <a:tblPr firstRow="1" bandRow="1"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Descriptive</a:t>
                      </a: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 Narrow" panose="020B0606020202030204" pitchFamily="34" charset="0"/>
                        </a:rPr>
                        <a:t>Historical analysis to establish statistical benchmarks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for 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updating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knowledge base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73152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Statistical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measures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Regression 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Correlation analysis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Principal component analysis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Visualization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0D2227-2202-43DC-A88D-819876D85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57255"/>
              </p:ext>
            </p:extLst>
          </p:nvPr>
        </p:nvGraphicFramePr>
        <p:xfrm>
          <a:off x="4266770" y="2168679"/>
          <a:ext cx="1908212" cy="3490508"/>
        </p:xfrm>
        <a:graphic>
          <a:graphicData uri="http://schemas.openxmlformats.org/drawingml/2006/table">
            <a:tbl>
              <a:tblPr firstRow="1" bandRow="1"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Diagnostic</a:t>
                      </a: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 Narrow" panose="020B0606020202030204" pitchFamily="34" charset="0"/>
                        </a:rPr>
                        <a:t>Identification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of root causes and key factors to facilitate decision making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73152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8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Time-frequency analysis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Bayesian inference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K-means clustering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Support vector machine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Neural network 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B13B01-C634-40CE-8D7F-0793210E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76070"/>
              </p:ext>
            </p:extLst>
          </p:nvPr>
        </p:nvGraphicFramePr>
        <p:xfrm>
          <a:off x="6312985" y="2168679"/>
          <a:ext cx="1908212" cy="3492388"/>
        </p:xfrm>
        <a:graphic>
          <a:graphicData uri="http://schemas.openxmlformats.org/drawingml/2006/table">
            <a:tbl>
              <a:tblPr firstRow="1" bandRow="1"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Prognostic</a:t>
                      </a: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FF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 Narrow" panose="020B0606020202030204" pitchFamily="34" charset="0"/>
                        </a:rPr>
                        <a:t>Discovery and analysis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of system variation pattern &amp; quantification of uncertainties 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73152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Decision trees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Wiener process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Support vector regression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Neural network 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Kalman filter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Particle filter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2EC80B-75E4-4DD1-8257-3B41006C2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57230"/>
              </p:ext>
            </p:extLst>
          </p:nvPr>
        </p:nvGraphicFramePr>
        <p:xfrm>
          <a:off x="8375873" y="2168679"/>
          <a:ext cx="1908212" cy="3492388"/>
        </p:xfrm>
        <a:graphic>
          <a:graphicData uri="http://schemas.openxmlformats.org/drawingml/2006/table">
            <a:tbl>
              <a:tblPr firstRow="1" bandRow="1"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03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Prescriptive</a:t>
                      </a: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Action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scheduling and process optimization for improved KPIs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73152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 Narrow" panose="020B0606020202030204" pitchFamily="34" charset="0"/>
                        </a:rPr>
                        <a:t>Sensitivity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analysis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Reliability analysis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Local and global optimization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Linear and nonlinear programing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45720" marR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9AB-533F-4859-9D27-E415FFF5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Process Monitoring Issues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37625E-CA3D-46E7-B16C-997BEE497FD0}"/>
              </a:ext>
            </a:extLst>
          </p:cNvPr>
          <p:cNvGrpSpPr/>
          <p:nvPr/>
        </p:nvGrpSpPr>
        <p:grpSpPr>
          <a:xfrm>
            <a:off x="4709171" y="2473209"/>
            <a:ext cx="2866036" cy="2173422"/>
            <a:chOff x="1480053" y="2420093"/>
            <a:chExt cx="2508237" cy="1864014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A80503EB-BA4D-4990-AEB6-58054E85BCC6}"/>
                </a:ext>
              </a:extLst>
            </p:cNvPr>
            <p:cNvSpPr/>
            <p:nvPr/>
          </p:nvSpPr>
          <p:spPr>
            <a:xfrm rot="10800000">
              <a:off x="2494452" y="4131707"/>
              <a:ext cx="519113" cy="152400"/>
            </a:xfrm>
            <a:prstGeom prst="arc">
              <a:avLst>
                <a:gd name="adj1" fmla="val 18899975"/>
                <a:gd name="adj2" fmla="val 13860758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DF2E51-FE54-44E1-88BB-3A03DD7FA634}"/>
                </a:ext>
              </a:extLst>
            </p:cNvPr>
            <p:cNvGrpSpPr/>
            <p:nvPr/>
          </p:nvGrpSpPr>
          <p:grpSpPr>
            <a:xfrm>
              <a:off x="1480053" y="2948228"/>
              <a:ext cx="2508237" cy="1308099"/>
              <a:chOff x="962038" y="1993901"/>
              <a:chExt cx="2508237" cy="1308099"/>
            </a:xfrm>
          </p:grpSpPr>
          <p:sp>
            <p:nvSpPr>
              <p:cNvPr id="28" name="Can 137">
                <a:extLst>
                  <a:ext uri="{FF2B5EF4-FFF2-40B4-BE49-F238E27FC236}">
                    <a16:creationId xmlns:a16="http://schemas.microsoft.com/office/drawing/2014/main" id="{ADEFA8DA-7703-4D4D-8738-3F3166011804}"/>
                  </a:ext>
                </a:extLst>
              </p:cNvPr>
              <p:cNvSpPr/>
              <p:nvPr/>
            </p:nvSpPr>
            <p:spPr>
              <a:xfrm>
                <a:off x="2032000" y="2806700"/>
                <a:ext cx="393700" cy="495300"/>
              </a:xfrm>
              <a:prstGeom prst="can">
                <a:avLst/>
              </a:prstGeom>
              <a:gradFill flip="none" rotWithShape="1">
                <a:gsLst>
                  <a:gs pos="48700">
                    <a:srgbClr val="A5A5A5">
                      <a:lumMod val="20000"/>
                      <a:lumOff val="80000"/>
                    </a:srgbClr>
                  </a:gs>
                  <a:gs pos="0">
                    <a:srgbClr val="A5A5A5">
                      <a:lumMod val="60000"/>
                      <a:lumOff val="40000"/>
                    </a:srgbClr>
                  </a:gs>
                  <a:gs pos="100000">
                    <a:srgbClr val="A5A5A5">
                      <a:lumMod val="60000"/>
                      <a:lumOff val="40000"/>
                    </a:srgbClr>
                  </a:gs>
                </a:gsLst>
                <a:lin ang="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7DCE18-E66B-4E5E-ACFB-89DCA15FAB03}"/>
                  </a:ext>
                </a:extLst>
              </p:cNvPr>
              <p:cNvGrpSpPr/>
              <p:nvPr/>
            </p:nvGrpSpPr>
            <p:grpSpPr>
              <a:xfrm>
                <a:off x="962038" y="1993901"/>
                <a:ext cx="2508237" cy="939800"/>
                <a:chOff x="962038" y="1993901"/>
                <a:chExt cx="2508237" cy="939800"/>
              </a:xfrm>
            </p:grpSpPr>
            <p:sp>
              <p:nvSpPr>
                <p:cNvPr id="30" name="Can 58">
                  <a:extLst>
                    <a:ext uri="{FF2B5EF4-FFF2-40B4-BE49-F238E27FC236}">
                      <a16:creationId xmlns:a16="http://schemas.microsoft.com/office/drawing/2014/main" id="{E16AC17A-30D4-4CFA-AD31-64BCCA63D6D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62038" y="1993901"/>
                  <a:ext cx="2501887" cy="939800"/>
                </a:xfrm>
                <a:custGeom>
                  <a:avLst/>
                  <a:gdLst>
                    <a:gd name="connsiteX0" fmla="*/ 0 w 2476500"/>
                    <a:gd name="connsiteY0" fmla="*/ 142081 h 568325"/>
                    <a:gd name="connsiteX1" fmla="*/ 1238250 w 2476500"/>
                    <a:gd name="connsiteY1" fmla="*/ 284162 h 568325"/>
                    <a:gd name="connsiteX2" fmla="*/ 2476500 w 2476500"/>
                    <a:gd name="connsiteY2" fmla="*/ 142081 h 568325"/>
                    <a:gd name="connsiteX3" fmla="*/ 2476500 w 2476500"/>
                    <a:gd name="connsiteY3" fmla="*/ 426244 h 568325"/>
                    <a:gd name="connsiteX4" fmla="*/ 1238250 w 2476500"/>
                    <a:gd name="connsiteY4" fmla="*/ 568325 h 568325"/>
                    <a:gd name="connsiteX5" fmla="*/ 0 w 2476500"/>
                    <a:gd name="connsiteY5" fmla="*/ 426244 h 568325"/>
                    <a:gd name="connsiteX6" fmla="*/ 0 w 2476500"/>
                    <a:gd name="connsiteY6" fmla="*/ 142081 h 568325"/>
                    <a:gd name="connsiteX0" fmla="*/ 0 w 2476500"/>
                    <a:gd name="connsiteY0" fmla="*/ 142081 h 568325"/>
                    <a:gd name="connsiteX1" fmla="*/ 1238250 w 2476500"/>
                    <a:gd name="connsiteY1" fmla="*/ 0 h 568325"/>
                    <a:gd name="connsiteX2" fmla="*/ 2476500 w 2476500"/>
                    <a:gd name="connsiteY2" fmla="*/ 142081 h 568325"/>
                    <a:gd name="connsiteX3" fmla="*/ 1238250 w 2476500"/>
                    <a:gd name="connsiteY3" fmla="*/ 284162 h 568325"/>
                    <a:gd name="connsiteX4" fmla="*/ 0 w 2476500"/>
                    <a:gd name="connsiteY4" fmla="*/ 142081 h 568325"/>
                    <a:gd name="connsiteX0" fmla="*/ 2476500 w 2476500"/>
                    <a:gd name="connsiteY0" fmla="*/ 142081 h 568325"/>
                    <a:gd name="connsiteX1" fmla="*/ 1238250 w 2476500"/>
                    <a:gd name="connsiteY1" fmla="*/ 284162 h 568325"/>
                    <a:gd name="connsiteX2" fmla="*/ 0 w 2476500"/>
                    <a:gd name="connsiteY2" fmla="*/ 142081 h 568325"/>
                    <a:gd name="connsiteX3" fmla="*/ 1238250 w 2476500"/>
                    <a:gd name="connsiteY3" fmla="*/ 0 h 568325"/>
                    <a:gd name="connsiteX4" fmla="*/ 2476500 w 2476500"/>
                    <a:gd name="connsiteY4" fmla="*/ 142081 h 568325"/>
                    <a:gd name="connsiteX5" fmla="*/ 2476500 w 2476500"/>
                    <a:gd name="connsiteY5" fmla="*/ 426244 h 568325"/>
                    <a:gd name="connsiteX6" fmla="*/ 1238250 w 2476500"/>
                    <a:gd name="connsiteY6" fmla="*/ 568325 h 568325"/>
                    <a:gd name="connsiteX7" fmla="*/ 0 w 2476500"/>
                    <a:gd name="connsiteY7" fmla="*/ 426244 h 568325"/>
                    <a:gd name="connsiteX8" fmla="*/ 0 w 2476500"/>
                    <a:gd name="connsiteY8" fmla="*/ 142081 h 568325"/>
                    <a:gd name="connsiteX0" fmla="*/ 6 w 2476506"/>
                    <a:gd name="connsiteY0" fmla="*/ 142081 h 568325"/>
                    <a:gd name="connsiteX1" fmla="*/ 1238256 w 2476506"/>
                    <a:gd name="connsiteY1" fmla="*/ 284162 h 568325"/>
                    <a:gd name="connsiteX2" fmla="*/ 2476506 w 2476506"/>
                    <a:gd name="connsiteY2" fmla="*/ 142081 h 568325"/>
                    <a:gd name="connsiteX3" fmla="*/ 2476506 w 2476506"/>
                    <a:gd name="connsiteY3" fmla="*/ 426244 h 568325"/>
                    <a:gd name="connsiteX4" fmla="*/ 1238256 w 2476506"/>
                    <a:gd name="connsiteY4" fmla="*/ 568325 h 568325"/>
                    <a:gd name="connsiteX5" fmla="*/ 6 w 2476506"/>
                    <a:gd name="connsiteY5" fmla="*/ 426244 h 568325"/>
                    <a:gd name="connsiteX6" fmla="*/ 6 w 2476506"/>
                    <a:gd name="connsiteY6" fmla="*/ 142081 h 568325"/>
                    <a:gd name="connsiteX0" fmla="*/ 6 w 2476506"/>
                    <a:gd name="connsiteY0" fmla="*/ 142081 h 568325"/>
                    <a:gd name="connsiteX1" fmla="*/ 1238256 w 2476506"/>
                    <a:gd name="connsiteY1" fmla="*/ 0 h 568325"/>
                    <a:gd name="connsiteX2" fmla="*/ 2476506 w 2476506"/>
                    <a:gd name="connsiteY2" fmla="*/ 142081 h 568325"/>
                    <a:gd name="connsiteX3" fmla="*/ 1238256 w 2476506"/>
                    <a:gd name="connsiteY3" fmla="*/ 284162 h 568325"/>
                    <a:gd name="connsiteX4" fmla="*/ 6 w 2476506"/>
                    <a:gd name="connsiteY4" fmla="*/ 142081 h 568325"/>
                    <a:gd name="connsiteX0" fmla="*/ 2476506 w 2476506"/>
                    <a:gd name="connsiteY0" fmla="*/ 142081 h 568325"/>
                    <a:gd name="connsiteX1" fmla="*/ 1225556 w 2476506"/>
                    <a:gd name="connsiteY1" fmla="*/ 411162 h 568325"/>
                    <a:gd name="connsiteX2" fmla="*/ 6 w 2476506"/>
                    <a:gd name="connsiteY2" fmla="*/ 142081 h 568325"/>
                    <a:gd name="connsiteX3" fmla="*/ 1238256 w 2476506"/>
                    <a:gd name="connsiteY3" fmla="*/ 0 h 568325"/>
                    <a:gd name="connsiteX4" fmla="*/ 2476506 w 2476506"/>
                    <a:gd name="connsiteY4" fmla="*/ 142081 h 568325"/>
                    <a:gd name="connsiteX5" fmla="*/ 2476506 w 2476506"/>
                    <a:gd name="connsiteY5" fmla="*/ 426244 h 568325"/>
                    <a:gd name="connsiteX6" fmla="*/ 1238256 w 2476506"/>
                    <a:gd name="connsiteY6" fmla="*/ 568325 h 568325"/>
                    <a:gd name="connsiteX7" fmla="*/ 6 w 2476506"/>
                    <a:gd name="connsiteY7" fmla="*/ 426244 h 568325"/>
                    <a:gd name="connsiteX8" fmla="*/ 6 w 2476506"/>
                    <a:gd name="connsiteY8" fmla="*/ 142081 h 568325"/>
                    <a:gd name="connsiteX0" fmla="*/ 6 w 2476506"/>
                    <a:gd name="connsiteY0" fmla="*/ 142081 h 669925"/>
                    <a:gd name="connsiteX1" fmla="*/ 1238256 w 2476506"/>
                    <a:gd name="connsiteY1" fmla="*/ 284162 h 669925"/>
                    <a:gd name="connsiteX2" fmla="*/ 2476506 w 2476506"/>
                    <a:gd name="connsiteY2" fmla="*/ 142081 h 669925"/>
                    <a:gd name="connsiteX3" fmla="*/ 2476506 w 2476506"/>
                    <a:gd name="connsiteY3" fmla="*/ 426244 h 669925"/>
                    <a:gd name="connsiteX4" fmla="*/ 1238256 w 2476506"/>
                    <a:gd name="connsiteY4" fmla="*/ 568325 h 669925"/>
                    <a:gd name="connsiteX5" fmla="*/ 6 w 2476506"/>
                    <a:gd name="connsiteY5" fmla="*/ 426244 h 669925"/>
                    <a:gd name="connsiteX6" fmla="*/ 6 w 2476506"/>
                    <a:gd name="connsiteY6" fmla="*/ 142081 h 669925"/>
                    <a:gd name="connsiteX0" fmla="*/ 6 w 2476506"/>
                    <a:gd name="connsiteY0" fmla="*/ 142081 h 669925"/>
                    <a:gd name="connsiteX1" fmla="*/ 1238256 w 2476506"/>
                    <a:gd name="connsiteY1" fmla="*/ 0 h 669925"/>
                    <a:gd name="connsiteX2" fmla="*/ 2476506 w 2476506"/>
                    <a:gd name="connsiteY2" fmla="*/ 142081 h 669925"/>
                    <a:gd name="connsiteX3" fmla="*/ 1238256 w 2476506"/>
                    <a:gd name="connsiteY3" fmla="*/ 284162 h 669925"/>
                    <a:gd name="connsiteX4" fmla="*/ 6 w 2476506"/>
                    <a:gd name="connsiteY4" fmla="*/ 142081 h 669925"/>
                    <a:gd name="connsiteX0" fmla="*/ 2476506 w 2476506"/>
                    <a:gd name="connsiteY0" fmla="*/ 142081 h 669925"/>
                    <a:gd name="connsiteX1" fmla="*/ 1225556 w 2476506"/>
                    <a:gd name="connsiteY1" fmla="*/ 411162 h 669925"/>
                    <a:gd name="connsiteX2" fmla="*/ 6 w 2476506"/>
                    <a:gd name="connsiteY2" fmla="*/ 142081 h 669925"/>
                    <a:gd name="connsiteX3" fmla="*/ 1238256 w 2476506"/>
                    <a:gd name="connsiteY3" fmla="*/ 0 h 669925"/>
                    <a:gd name="connsiteX4" fmla="*/ 2476506 w 2476506"/>
                    <a:gd name="connsiteY4" fmla="*/ 142081 h 669925"/>
                    <a:gd name="connsiteX5" fmla="*/ 2476506 w 2476506"/>
                    <a:gd name="connsiteY5" fmla="*/ 426244 h 669925"/>
                    <a:gd name="connsiteX6" fmla="*/ 1231906 w 2476506"/>
                    <a:gd name="connsiteY6" fmla="*/ 669925 h 669925"/>
                    <a:gd name="connsiteX7" fmla="*/ 6 w 2476506"/>
                    <a:gd name="connsiteY7" fmla="*/ 426244 h 669925"/>
                    <a:gd name="connsiteX8" fmla="*/ 6 w 2476506"/>
                    <a:gd name="connsiteY8" fmla="*/ 142081 h 669925"/>
                    <a:gd name="connsiteX0" fmla="*/ 6 w 2476506"/>
                    <a:gd name="connsiteY0" fmla="*/ 142081 h 673100"/>
                    <a:gd name="connsiteX1" fmla="*/ 1238256 w 2476506"/>
                    <a:gd name="connsiteY1" fmla="*/ 284162 h 673100"/>
                    <a:gd name="connsiteX2" fmla="*/ 2476506 w 2476506"/>
                    <a:gd name="connsiteY2" fmla="*/ 142081 h 673100"/>
                    <a:gd name="connsiteX3" fmla="*/ 2476506 w 2476506"/>
                    <a:gd name="connsiteY3" fmla="*/ 426244 h 673100"/>
                    <a:gd name="connsiteX4" fmla="*/ 1231906 w 2476506"/>
                    <a:gd name="connsiteY4" fmla="*/ 673100 h 673100"/>
                    <a:gd name="connsiteX5" fmla="*/ 6 w 2476506"/>
                    <a:gd name="connsiteY5" fmla="*/ 426244 h 673100"/>
                    <a:gd name="connsiteX6" fmla="*/ 6 w 2476506"/>
                    <a:gd name="connsiteY6" fmla="*/ 142081 h 673100"/>
                    <a:gd name="connsiteX0" fmla="*/ 6 w 2476506"/>
                    <a:gd name="connsiteY0" fmla="*/ 142081 h 673100"/>
                    <a:gd name="connsiteX1" fmla="*/ 1238256 w 2476506"/>
                    <a:gd name="connsiteY1" fmla="*/ 0 h 673100"/>
                    <a:gd name="connsiteX2" fmla="*/ 2476506 w 2476506"/>
                    <a:gd name="connsiteY2" fmla="*/ 142081 h 673100"/>
                    <a:gd name="connsiteX3" fmla="*/ 1238256 w 2476506"/>
                    <a:gd name="connsiteY3" fmla="*/ 284162 h 673100"/>
                    <a:gd name="connsiteX4" fmla="*/ 6 w 2476506"/>
                    <a:gd name="connsiteY4" fmla="*/ 142081 h 673100"/>
                    <a:gd name="connsiteX0" fmla="*/ 2476506 w 2476506"/>
                    <a:gd name="connsiteY0" fmla="*/ 142081 h 673100"/>
                    <a:gd name="connsiteX1" fmla="*/ 1225556 w 2476506"/>
                    <a:gd name="connsiteY1" fmla="*/ 411162 h 673100"/>
                    <a:gd name="connsiteX2" fmla="*/ 6 w 2476506"/>
                    <a:gd name="connsiteY2" fmla="*/ 142081 h 673100"/>
                    <a:gd name="connsiteX3" fmla="*/ 1238256 w 2476506"/>
                    <a:gd name="connsiteY3" fmla="*/ 0 h 673100"/>
                    <a:gd name="connsiteX4" fmla="*/ 2476506 w 2476506"/>
                    <a:gd name="connsiteY4" fmla="*/ 142081 h 673100"/>
                    <a:gd name="connsiteX5" fmla="*/ 2476506 w 2476506"/>
                    <a:gd name="connsiteY5" fmla="*/ 426244 h 673100"/>
                    <a:gd name="connsiteX6" fmla="*/ 1231906 w 2476506"/>
                    <a:gd name="connsiteY6" fmla="*/ 669925 h 673100"/>
                    <a:gd name="connsiteX7" fmla="*/ 6 w 2476506"/>
                    <a:gd name="connsiteY7" fmla="*/ 426244 h 673100"/>
                    <a:gd name="connsiteX8" fmla="*/ 6 w 2476506"/>
                    <a:gd name="connsiteY8" fmla="*/ 142081 h 673100"/>
                    <a:gd name="connsiteX0" fmla="*/ 13 w 2476513"/>
                    <a:gd name="connsiteY0" fmla="*/ 142081 h 673100"/>
                    <a:gd name="connsiteX1" fmla="*/ 1238263 w 2476513"/>
                    <a:gd name="connsiteY1" fmla="*/ 284162 h 673100"/>
                    <a:gd name="connsiteX2" fmla="*/ 2476513 w 2476513"/>
                    <a:gd name="connsiteY2" fmla="*/ 142081 h 673100"/>
                    <a:gd name="connsiteX3" fmla="*/ 2476513 w 2476513"/>
                    <a:gd name="connsiteY3" fmla="*/ 426244 h 673100"/>
                    <a:gd name="connsiteX4" fmla="*/ 1231913 w 2476513"/>
                    <a:gd name="connsiteY4" fmla="*/ 673100 h 673100"/>
                    <a:gd name="connsiteX5" fmla="*/ 13 w 2476513"/>
                    <a:gd name="connsiteY5" fmla="*/ 426244 h 673100"/>
                    <a:gd name="connsiteX6" fmla="*/ 13 w 2476513"/>
                    <a:gd name="connsiteY6" fmla="*/ 142081 h 673100"/>
                    <a:gd name="connsiteX0" fmla="*/ 13 w 2476513"/>
                    <a:gd name="connsiteY0" fmla="*/ 142081 h 673100"/>
                    <a:gd name="connsiteX1" fmla="*/ 1238263 w 2476513"/>
                    <a:gd name="connsiteY1" fmla="*/ 0 h 673100"/>
                    <a:gd name="connsiteX2" fmla="*/ 2476513 w 2476513"/>
                    <a:gd name="connsiteY2" fmla="*/ 142081 h 673100"/>
                    <a:gd name="connsiteX3" fmla="*/ 1219213 w 2476513"/>
                    <a:gd name="connsiteY3" fmla="*/ 407987 h 673100"/>
                    <a:gd name="connsiteX4" fmla="*/ 13 w 2476513"/>
                    <a:gd name="connsiteY4" fmla="*/ 142081 h 673100"/>
                    <a:gd name="connsiteX0" fmla="*/ 2476513 w 2476513"/>
                    <a:gd name="connsiteY0" fmla="*/ 142081 h 673100"/>
                    <a:gd name="connsiteX1" fmla="*/ 1225563 w 2476513"/>
                    <a:gd name="connsiteY1" fmla="*/ 411162 h 673100"/>
                    <a:gd name="connsiteX2" fmla="*/ 13 w 2476513"/>
                    <a:gd name="connsiteY2" fmla="*/ 142081 h 673100"/>
                    <a:gd name="connsiteX3" fmla="*/ 1238263 w 2476513"/>
                    <a:gd name="connsiteY3" fmla="*/ 0 h 673100"/>
                    <a:gd name="connsiteX4" fmla="*/ 2476513 w 2476513"/>
                    <a:gd name="connsiteY4" fmla="*/ 142081 h 673100"/>
                    <a:gd name="connsiteX5" fmla="*/ 2476513 w 2476513"/>
                    <a:gd name="connsiteY5" fmla="*/ 426244 h 673100"/>
                    <a:gd name="connsiteX6" fmla="*/ 1231913 w 2476513"/>
                    <a:gd name="connsiteY6" fmla="*/ 669925 h 673100"/>
                    <a:gd name="connsiteX7" fmla="*/ 13 w 2476513"/>
                    <a:gd name="connsiteY7" fmla="*/ 426244 h 673100"/>
                    <a:gd name="connsiteX8" fmla="*/ 13 w 2476513"/>
                    <a:gd name="connsiteY8" fmla="*/ 142081 h 673100"/>
                    <a:gd name="connsiteX0" fmla="*/ 18 w 2476518"/>
                    <a:gd name="connsiteY0" fmla="*/ 364331 h 895350"/>
                    <a:gd name="connsiteX1" fmla="*/ 1238268 w 2476518"/>
                    <a:gd name="connsiteY1" fmla="*/ 506412 h 895350"/>
                    <a:gd name="connsiteX2" fmla="*/ 2476518 w 2476518"/>
                    <a:gd name="connsiteY2" fmla="*/ 364331 h 895350"/>
                    <a:gd name="connsiteX3" fmla="*/ 2476518 w 2476518"/>
                    <a:gd name="connsiteY3" fmla="*/ 648494 h 895350"/>
                    <a:gd name="connsiteX4" fmla="*/ 1231918 w 2476518"/>
                    <a:gd name="connsiteY4" fmla="*/ 895350 h 895350"/>
                    <a:gd name="connsiteX5" fmla="*/ 18 w 2476518"/>
                    <a:gd name="connsiteY5" fmla="*/ 648494 h 895350"/>
                    <a:gd name="connsiteX6" fmla="*/ 18 w 2476518"/>
                    <a:gd name="connsiteY6" fmla="*/ 364331 h 895350"/>
                    <a:gd name="connsiteX0" fmla="*/ 18 w 2476518"/>
                    <a:gd name="connsiteY0" fmla="*/ 364331 h 895350"/>
                    <a:gd name="connsiteX1" fmla="*/ 1238268 w 2476518"/>
                    <a:gd name="connsiteY1" fmla="*/ 222250 h 895350"/>
                    <a:gd name="connsiteX2" fmla="*/ 2476518 w 2476518"/>
                    <a:gd name="connsiteY2" fmla="*/ 364331 h 895350"/>
                    <a:gd name="connsiteX3" fmla="*/ 1219218 w 2476518"/>
                    <a:gd name="connsiteY3" fmla="*/ 630237 h 895350"/>
                    <a:gd name="connsiteX4" fmla="*/ 18 w 2476518"/>
                    <a:gd name="connsiteY4" fmla="*/ 364331 h 895350"/>
                    <a:gd name="connsiteX0" fmla="*/ 2476518 w 2476518"/>
                    <a:gd name="connsiteY0" fmla="*/ 364331 h 895350"/>
                    <a:gd name="connsiteX1" fmla="*/ 1225568 w 2476518"/>
                    <a:gd name="connsiteY1" fmla="*/ 633412 h 895350"/>
                    <a:gd name="connsiteX2" fmla="*/ 18 w 2476518"/>
                    <a:gd name="connsiteY2" fmla="*/ 364331 h 895350"/>
                    <a:gd name="connsiteX3" fmla="*/ 1247721 w 2476518"/>
                    <a:gd name="connsiteY3" fmla="*/ 0 h 895350"/>
                    <a:gd name="connsiteX4" fmla="*/ 2476518 w 2476518"/>
                    <a:gd name="connsiteY4" fmla="*/ 364331 h 895350"/>
                    <a:gd name="connsiteX5" fmla="*/ 2476518 w 2476518"/>
                    <a:gd name="connsiteY5" fmla="*/ 648494 h 895350"/>
                    <a:gd name="connsiteX6" fmla="*/ 1231918 w 2476518"/>
                    <a:gd name="connsiteY6" fmla="*/ 892175 h 895350"/>
                    <a:gd name="connsiteX7" fmla="*/ 18 w 2476518"/>
                    <a:gd name="connsiteY7" fmla="*/ 648494 h 895350"/>
                    <a:gd name="connsiteX8" fmla="*/ 18 w 2476518"/>
                    <a:gd name="connsiteY8" fmla="*/ 364331 h 895350"/>
                    <a:gd name="connsiteX0" fmla="*/ 31 w 2476531"/>
                    <a:gd name="connsiteY0" fmla="*/ 364331 h 895350"/>
                    <a:gd name="connsiteX1" fmla="*/ 1238281 w 2476531"/>
                    <a:gd name="connsiteY1" fmla="*/ 506412 h 895350"/>
                    <a:gd name="connsiteX2" fmla="*/ 2476531 w 2476531"/>
                    <a:gd name="connsiteY2" fmla="*/ 364331 h 895350"/>
                    <a:gd name="connsiteX3" fmla="*/ 2476531 w 2476531"/>
                    <a:gd name="connsiteY3" fmla="*/ 648494 h 895350"/>
                    <a:gd name="connsiteX4" fmla="*/ 1231931 w 2476531"/>
                    <a:gd name="connsiteY4" fmla="*/ 895350 h 895350"/>
                    <a:gd name="connsiteX5" fmla="*/ 31 w 2476531"/>
                    <a:gd name="connsiteY5" fmla="*/ 648494 h 895350"/>
                    <a:gd name="connsiteX6" fmla="*/ 31 w 2476531"/>
                    <a:gd name="connsiteY6" fmla="*/ 364331 h 895350"/>
                    <a:gd name="connsiteX0" fmla="*/ 31 w 2476531"/>
                    <a:gd name="connsiteY0" fmla="*/ 364331 h 895350"/>
                    <a:gd name="connsiteX1" fmla="*/ 1247734 w 2476531"/>
                    <a:gd name="connsiteY1" fmla="*/ 0 h 895350"/>
                    <a:gd name="connsiteX2" fmla="*/ 2476531 w 2476531"/>
                    <a:gd name="connsiteY2" fmla="*/ 364331 h 895350"/>
                    <a:gd name="connsiteX3" fmla="*/ 1219231 w 2476531"/>
                    <a:gd name="connsiteY3" fmla="*/ 630237 h 895350"/>
                    <a:gd name="connsiteX4" fmla="*/ 31 w 2476531"/>
                    <a:gd name="connsiteY4" fmla="*/ 364331 h 895350"/>
                    <a:gd name="connsiteX0" fmla="*/ 2476531 w 2476531"/>
                    <a:gd name="connsiteY0" fmla="*/ 364331 h 895350"/>
                    <a:gd name="connsiteX1" fmla="*/ 1225581 w 2476531"/>
                    <a:gd name="connsiteY1" fmla="*/ 633412 h 895350"/>
                    <a:gd name="connsiteX2" fmla="*/ 31 w 2476531"/>
                    <a:gd name="connsiteY2" fmla="*/ 364331 h 895350"/>
                    <a:gd name="connsiteX3" fmla="*/ 1247734 w 2476531"/>
                    <a:gd name="connsiteY3" fmla="*/ 0 h 895350"/>
                    <a:gd name="connsiteX4" fmla="*/ 2476531 w 2476531"/>
                    <a:gd name="connsiteY4" fmla="*/ 364331 h 895350"/>
                    <a:gd name="connsiteX5" fmla="*/ 2476531 w 2476531"/>
                    <a:gd name="connsiteY5" fmla="*/ 648494 h 895350"/>
                    <a:gd name="connsiteX6" fmla="*/ 1231931 w 2476531"/>
                    <a:gd name="connsiteY6" fmla="*/ 892175 h 895350"/>
                    <a:gd name="connsiteX7" fmla="*/ 31 w 2476531"/>
                    <a:gd name="connsiteY7" fmla="*/ 648494 h 895350"/>
                    <a:gd name="connsiteX8" fmla="*/ 31 w 2476531"/>
                    <a:gd name="connsiteY8" fmla="*/ 364331 h 895350"/>
                    <a:gd name="connsiteX0" fmla="*/ 31 w 2476531"/>
                    <a:gd name="connsiteY0" fmla="*/ 364331 h 895350"/>
                    <a:gd name="connsiteX1" fmla="*/ 1238281 w 2476531"/>
                    <a:gd name="connsiteY1" fmla="*/ 506412 h 895350"/>
                    <a:gd name="connsiteX2" fmla="*/ 2476531 w 2476531"/>
                    <a:gd name="connsiteY2" fmla="*/ 364331 h 895350"/>
                    <a:gd name="connsiteX3" fmla="*/ 2476531 w 2476531"/>
                    <a:gd name="connsiteY3" fmla="*/ 648494 h 895350"/>
                    <a:gd name="connsiteX4" fmla="*/ 1231931 w 2476531"/>
                    <a:gd name="connsiteY4" fmla="*/ 895350 h 895350"/>
                    <a:gd name="connsiteX5" fmla="*/ 31 w 2476531"/>
                    <a:gd name="connsiteY5" fmla="*/ 648494 h 895350"/>
                    <a:gd name="connsiteX6" fmla="*/ 31 w 2476531"/>
                    <a:gd name="connsiteY6" fmla="*/ 364331 h 895350"/>
                    <a:gd name="connsiteX0" fmla="*/ 31 w 2476531"/>
                    <a:gd name="connsiteY0" fmla="*/ 364331 h 895350"/>
                    <a:gd name="connsiteX1" fmla="*/ 1247734 w 2476531"/>
                    <a:gd name="connsiteY1" fmla="*/ 0 h 895350"/>
                    <a:gd name="connsiteX2" fmla="*/ 2476531 w 2476531"/>
                    <a:gd name="connsiteY2" fmla="*/ 364331 h 895350"/>
                    <a:gd name="connsiteX3" fmla="*/ 1219231 w 2476531"/>
                    <a:gd name="connsiteY3" fmla="*/ 630237 h 895350"/>
                    <a:gd name="connsiteX4" fmla="*/ 31 w 2476531"/>
                    <a:gd name="connsiteY4" fmla="*/ 364331 h 895350"/>
                    <a:gd name="connsiteX0" fmla="*/ 2476531 w 2476531"/>
                    <a:gd name="connsiteY0" fmla="*/ 364331 h 895350"/>
                    <a:gd name="connsiteX1" fmla="*/ 1231883 w 2476531"/>
                    <a:gd name="connsiteY1" fmla="*/ 722312 h 895350"/>
                    <a:gd name="connsiteX2" fmla="*/ 31 w 2476531"/>
                    <a:gd name="connsiteY2" fmla="*/ 364331 h 895350"/>
                    <a:gd name="connsiteX3" fmla="*/ 1247734 w 2476531"/>
                    <a:gd name="connsiteY3" fmla="*/ 0 h 895350"/>
                    <a:gd name="connsiteX4" fmla="*/ 2476531 w 2476531"/>
                    <a:gd name="connsiteY4" fmla="*/ 364331 h 895350"/>
                    <a:gd name="connsiteX5" fmla="*/ 2476531 w 2476531"/>
                    <a:gd name="connsiteY5" fmla="*/ 648494 h 895350"/>
                    <a:gd name="connsiteX6" fmla="*/ 1231931 w 2476531"/>
                    <a:gd name="connsiteY6" fmla="*/ 892175 h 895350"/>
                    <a:gd name="connsiteX7" fmla="*/ 31 w 2476531"/>
                    <a:gd name="connsiteY7" fmla="*/ 648494 h 895350"/>
                    <a:gd name="connsiteX8" fmla="*/ 31 w 2476531"/>
                    <a:gd name="connsiteY8" fmla="*/ 364331 h 895350"/>
                    <a:gd name="connsiteX0" fmla="*/ 14 w 2476514"/>
                    <a:gd name="connsiteY0" fmla="*/ 364331 h 895350"/>
                    <a:gd name="connsiteX1" fmla="*/ 1238264 w 2476514"/>
                    <a:gd name="connsiteY1" fmla="*/ 506412 h 895350"/>
                    <a:gd name="connsiteX2" fmla="*/ 2476514 w 2476514"/>
                    <a:gd name="connsiteY2" fmla="*/ 364331 h 895350"/>
                    <a:gd name="connsiteX3" fmla="*/ 2476514 w 2476514"/>
                    <a:gd name="connsiteY3" fmla="*/ 648494 h 895350"/>
                    <a:gd name="connsiteX4" fmla="*/ 1231914 w 2476514"/>
                    <a:gd name="connsiteY4" fmla="*/ 895350 h 895350"/>
                    <a:gd name="connsiteX5" fmla="*/ 14 w 2476514"/>
                    <a:gd name="connsiteY5" fmla="*/ 648494 h 895350"/>
                    <a:gd name="connsiteX6" fmla="*/ 14 w 2476514"/>
                    <a:gd name="connsiteY6" fmla="*/ 364331 h 895350"/>
                    <a:gd name="connsiteX0" fmla="*/ 14 w 2476514"/>
                    <a:gd name="connsiteY0" fmla="*/ 364331 h 895350"/>
                    <a:gd name="connsiteX1" fmla="*/ 1247717 w 2476514"/>
                    <a:gd name="connsiteY1" fmla="*/ 0 h 895350"/>
                    <a:gd name="connsiteX2" fmla="*/ 2476514 w 2476514"/>
                    <a:gd name="connsiteY2" fmla="*/ 364331 h 895350"/>
                    <a:gd name="connsiteX3" fmla="*/ 1228666 w 2476514"/>
                    <a:gd name="connsiteY3" fmla="*/ 722312 h 895350"/>
                    <a:gd name="connsiteX4" fmla="*/ 14 w 2476514"/>
                    <a:gd name="connsiteY4" fmla="*/ 364331 h 895350"/>
                    <a:gd name="connsiteX0" fmla="*/ 2476514 w 2476514"/>
                    <a:gd name="connsiteY0" fmla="*/ 364331 h 895350"/>
                    <a:gd name="connsiteX1" fmla="*/ 1231866 w 2476514"/>
                    <a:gd name="connsiteY1" fmla="*/ 722312 h 895350"/>
                    <a:gd name="connsiteX2" fmla="*/ 14 w 2476514"/>
                    <a:gd name="connsiteY2" fmla="*/ 364331 h 895350"/>
                    <a:gd name="connsiteX3" fmla="*/ 1247717 w 2476514"/>
                    <a:gd name="connsiteY3" fmla="*/ 0 h 895350"/>
                    <a:gd name="connsiteX4" fmla="*/ 2476514 w 2476514"/>
                    <a:gd name="connsiteY4" fmla="*/ 364331 h 895350"/>
                    <a:gd name="connsiteX5" fmla="*/ 2476514 w 2476514"/>
                    <a:gd name="connsiteY5" fmla="*/ 648494 h 895350"/>
                    <a:gd name="connsiteX6" fmla="*/ 1231914 w 2476514"/>
                    <a:gd name="connsiteY6" fmla="*/ 892175 h 895350"/>
                    <a:gd name="connsiteX7" fmla="*/ 14 w 2476514"/>
                    <a:gd name="connsiteY7" fmla="*/ 648494 h 895350"/>
                    <a:gd name="connsiteX8" fmla="*/ 14 w 2476514"/>
                    <a:gd name="connsiteY8" fmla="*/ 364331 h 895350"/>
                    <a:gd name="connsiteX0" fmla="*/ 14 w 2476514"/>
                    <a:gd name="connsiteY0" fmla="*/ 364331 h 895350"/>
                    <a:gd name="connsiteX1" fmla="*/ 1231963 w 2476514"/>
                    <a:gd name="connsiteY1" fmla="*/ 725487 h 895350"/>
                    <a:gd name="connsiteX2" fmla="*/ 2476514 w 2476514"/>
                    <a:gd name="connsiteY2" fmla="*/ 364331 h 895350"/>
                    <a:gd name="connsiteX3" fmla="*/ 2476514 w 2476514"/>
                    <a:gd name="connsiteY3" fmla="*/ 648494 h 895350"/>
                    <a:gd name="connsiteX4" fmla="*/ 1231914 w 2476514"/>
                    <a:gd name="connsiteY4" fmla="*/ 895350 h 895350"/>
                    <a:gd name="connsiteX5" fmla="*/ 14 w 2476514"/>
                    <a:gd name="connsiteY5" fmla="*/ 648494 h 895350"/>
                    <a:gd name="connsiteX6" fmla="*/ 14 w 2476514"/>
                    <a:gd name="connsiteY6" fmla="*/ 364331 h 895350"/>
                    <a:gd name="connsiteX0" fmla="*/ 14 w 2476514"/>
                    <a:gd name="connsiteY0" fmla="*/ 364331 h 895350"/>
                    <a:gd name="connsiteX1" fmla="*/ 1247717 w 2476514"/>
                    <a:gd name="connsiteY1" fmla="*/ 0 h 895350"/>
                    <a:gd name="connsiteX2" fmla="*/ 2476514 w 2476514"/>
                    <a:gd name="connsiteY2" fmla="*/ 364331 h 895350"/>
                    <a:gd name="connsiteX3" fmla="*/ 1228666 w 2476514"/>
                    <a:gd name="connsiteY3" fmla="*/ 722312 h 895350"/>
                    <a:gd name="connsiteX4" fmla="*/ 14 w 2476514"/>
                    <a:gd name="connsiteY4" fmla="*/ 364331 h 895350"/>
                    <a:gd name="connsiteX0" fmla="*/ 2476514 w 2476514"/>
                    <a:gd name="connsiteY0" fmla="*/ 364331 h 895350"/>
                    <a:gd name="connsiteX1" fmla="*/ 1231866 w 2476514"/>
                    <a:gd name="connsiteY1" fmla="*/ 722312 h 895350"/>
                    <a:gd name="connsiteX2" fmla="*/ 14 w 2476514"/>
                    <a:gd name="connsiteY2" fmla="*/ 364331 h 895350"/>
                    <a:gd name="connsiteX3" fmla="*/ 1247717 w 2476514"/>
                    <a:gd name="connsiteY3" fmla="*/ 0 h 895350"/>
                    <a:gd name="connsiteX4" fmla="*/ 2476514 w 2476514"/>
                    <a:gd name="connsiteY4" fmla="*/ 364331 h 895350"/>
                    <a:gd name="connsiteX5" fmla="*/ 2476514 w 2476514"/>
                    <a:gd name="connsiteY5" fmla="*/ 648494 h 895350"/>
                    <a:gd name="connsiteX6" fmla="*/ 1231914 w 2476514"/>
                    <a:gd name="connsiteY6" fmla="*/ 892175 h 895350"/>
                    <a:gd name="connsiteX7" fmla="*/ 14 w 2476514"/>
                    <a:gd name="connsiteY7" fmla="*/ 648494 h 895350"/>
                    <a:gd name="connsiteX8" fmla="*/ 14 w 2476514"/>
                    <a:gd name="connsiteY8" fmla="*/ 364331 h 895350"/>
                    <a:gd name="connsiteX0" fmla="*/ 14 w 2476514"/>
                    <a:gd name="connsiteY0" fmla="*/ 364331 h 939800"/>
                    <a:gd name="connsiteX1" fmla="*/ 1231963 w 2476514"/>
                    <a:gd name="connsiteY1" fmla="*/ 725487 h 939800"/>
                    <a:gd name="connsiteX2" fmla="*/ 2476514 w 2476514"/>
                    <a:gd name="connsiteY2" fmla="*/ 364331 h 939800"/>
                    <a:gd name="connsiteX3" fmla="*/ 2476514 w 2476514"/>
                    <a:gd name="connsiteY3" fmla="*/ 648494 h 939800"/>
                    <a:gd name="connsiteX4" fmla="*/ 1231914 w 2476514"/>
                    <a:gd name="connsiteY4" fmla="*/ 895350 h 939800"/>
                    <a:gd name="connsiteX5" fmla="*/ 14 w 2476514"/>
                    <a:gd name="connsiteY5" fmla="*/ 648494 h 939800"/>
                    <a:gd name="connsiteX6" fmla="*/ 14 w 2476514"/>
                    <a:gd name="connsiteY6" fmla="*/ 364331 h 939800"/>
                    <a:gd name="connsiteX0" fmla="*/ 14 w 2476514"/>
                    <a:gd name="connsiteY0" fmla="*/ 364331 h 939800"/>
                    <a:gd name="connsiteX1" fmla="*/ 1247717 w 2476514"/>
                    <a:gd name="connsiteY1" fmla="*/ 0 h 939800"/>
                    <a:gd name="connsiteX2" fmla="*/ 2476514 w 2476514"/>
                    <a:gd name="connsiteY2" fmla="*/ 364331 h 939800"/>
                    <a:gd name="connsiteX3" fmla="*/ 1228666 w 2476514"/>
                    <a:gd name="connsiteY3" fmla="*/ 722312 h 939800"/>
                    <a:gd name="connsiteX4" fmla="*/ 14 w 2476514"/>
                    <a:gd name="connsiteY4" fmla="*/ 364331 h 939800"/>
                    <a:gd name="connsiteX0" fmla="*/ 2476514 w 2476514"/>
                    <a:gd name="connsiteY0" fmla="*/ 364331 h 939800"/>
                    <a:gd name="connsiteX1" fmla="*/ 1231866 w 2476514"/>
                    <a:gd name="connsiteY1" fmla="*/ 722312 h 939800"/>
                    <a:gd name="connsiteX2" fmla="*/ 14 w 2476514"/>
                    <a:gd name="connsiteY2" fmla="*/ 364331 h 939800"/>
                    <a:gd name="connsiteX3" fmla="*/ 1247717 w 2476514"/>
                    <a:gd name="connsiteY3" fmla="*/ 0 h 939800"/>
                    <a:gd name="connsiteX4" fmla="*/ 2476514 w 2476514"/>
                    <a:gd name="connsiteY4" fmla="*/ 364331 h 939800"/>
                    <a:gd name="connsiteX5" fmla="*/ 2476514 w 2476514"/>
                    <a:gd name="connsiteY5" fmla="*/ 648494 h 939800"/>
                    <a:gd name="connsiteX6" fmla="*/ 1231914 w 2476514"/>
                    <a:gd name="connsiteY6" fmla="*/ 939800 h 939800"/>
                    <a:gd name="connsiteX7" fmla="*/ 14 w 2476514"/>
                    <a:gd name="connsiteY7" fmla="*/ 648494 h 939800"/>
                    <a:gd name="connsiteX8" fmla="*/ 14 w 2476514"/>
                    <a:gd name="connsiteY8" fmla="*/ 364331 h 939800"/>
                    <a:gd name="connsiteX0" fmla="*/ 14 w 2476514"/>
                    <a:gd name="connsiteY0" fmla="*/ 364331 h 939800"/>
                    <a:gd name="connsiteX1" fmla="*/ 1231963 w 2476514"/>
                    <a:gd name="connsiteY1" fmla="*/ 725487 h 939800"/>
                    <a:gd name="connsiteX2" fmla="*/ 2476514 w 2476514"/>
                    <a:gd name="connsiteY2" fmla="*/ 364331 h 939800"/>
                    <a:gd name="connsiteX3" fmla="*/ 2476514 w 2476514"/>
                    <a:gd name="connsiteY3" fmla="*/ 648494 h 939800"/>
                    <a:gd name="connsiteX4" fmla="*/ 1235065 w 2476514"/>
                    <a:gd name="connsiteY4" fmla="*/ 936625 h 939800"/>
                    <a:gd name="connsiteX5" fmla="*/ 14 w 2476514"/>
                    <a:gd name="connsiteY5" fmla="*/ 648494 h 939800"/>
                    <a:gd name="connsiteX6" fmla="*/ 14 w 2476514"/>
                    <a:gd name="connsiteY6" fmla="*/ 364331 h 939800"/>
                    <a:gd name="connsiteX0" fmla="*/ 14 w 2476514"/>
                    <a:gd name="connsiteY0" fmla="*/ 364331 h 939800"/>
                    <a:gd name="connsiteX1" fmla="*/ 1247717 w 2476514"/>
                    <a:gd name="connsiteY1" fmla="*/ 0 h 939800"/>
                    <a:gd name="connsiteX2" fmla="*/ 2476514 w 2476514"/>
                    <a:gd name="connsiteY2" fmla="*/ 364331 h 939800"/>
                    <a:gd name="connsiteX3" fmla="*/ 1228666 w 2476514"/>
                    <a:gd name="connsiteY3" fmla="*/ 722312 h 939800"/>
                    <a:gd name="connsiteX4" fmla="*/ 14 w 2476514"/>
                    <a:gd name="connsiteY4" fmla="*/ 364331 h 939800"/>
                    <a:gd name="connsiteX0" fmla="*/ 2476514 w 2476514"/>
                    <a:gd name="connsiteY0" fmla="*/ 364331 h 939800"/>
                    <a:gd name="connsiteX1" fmla="*/ 1231866 w 2476514"/>
                    <a:gd name="connsiteY1" fmla="*/ 722312 h 939800"/>
                    <a:gd name="connsiteX2" fmla="*/ 14 w 2476514"/>
                    <a:gd name="connsiteY2" fmla="*/ 364331 h 939800"/>
                    <a:gd name="connsiteX3" fmla="*/ 1247717 w 2476514"/>
                    <a:gd name="connsiteY3" fmla="*/ 0 h 939800"/>
                    <a:gd name="connsiteX4" fmla="*/ 2476514 w 2476514"/>
                    <a:gd name="connsiteY4" fmla="*/ 364331 h 939800"/>
                    <a:gd name="connsiteX5" fmla="*/ 2476514 w 2476514"/>
                    <a:gd name="connsiteY5" fmla="*/ 648494 h 939800"/>
                    <a:gd name="connsiteX6" fmla="*/ 1231914 w 2476514"/>
                    <a:gd name="connsiteY6" fmla="*/ 939800 h 939800"/>
                    <a:gd name="connsiteX7" fmla="*/ 14 w 2476514"/>
                    <a:gd name="connsiteY7" fmla="*/ 648494 h 939800"/>
                    <a:gd name="connsiteX8" fmla="*/ 14 w 2476514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5319 h 939800"/>
                    <a:gd name="connsiteX8" fmla="*/ 6302 w 2482802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8494 h 939800"/>
                    <a:gd name="connsiteX8" fmla="*/ 6302 w 2482802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8494 h 939800"/>
                    <a:gd name="connsiteX8" fmla="*/ 6302 w 2482802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8494 h 939800"/>
                    <a:gd name="connsiteX8" fmla="*/ 6302 w 2482802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8494 h 939800"/>
                    <a:gd name="connsiteX8" fmla="*/ 6302 w 2482802"/>
                    <a:gd name="connsiteY8" fmla="*/ 364331 h 939800"/>
                    <a:gd name="connsiteX0" fmla="*/ 6302 w 2482802"/>
                    <a:gd name="connsiteY0" fmla="*/ 364331 h 939800"/>
                    <a:gd name="connsiteX1" fmla="*/ 1238251 w 2482802"/>
                    <a:gd name="connsiteY1" fmla="*/ 725487 h 939800"/>
                    <a:gd name="connsiteX2" fmla="*/ 2482802 w 2482802"/>
                    <a:gd name="connsiteY2" fmla="*/ 364331 h 939800"/>
                    <a:gd name="connsiteX3" fmla="*/ 2482802 w 2482802"/>
                    <a:gd name="connsiteY3" fmla="*/ 648494 h 939800"/>
                    <a:gd name="connsiteX4" fmla="*/ 1241353 w 2482802"/>
                    <a:gd name="connsiteY4" fmla="*/ 936625 h 939800"/>
                    <a:gd name="connsiteX5" fmla="*/ 6302 w 2482802"/>
                    <a:gd name="connsiteY5" fmla="*/ 648494 h 939800"/>
                    <a:gd name="connsiteX6" fmla="*/ 6302 w 2482802"/>
                    <a:gd name="connsiteY6" fmla="*/ 364331 h 939800"/>
                    <a:gd name="connsiteX0" fmla="*/ 6302 w 2482802"/>
                    <a:gd name="connsiteY0" fmla="*/ 364331 h 939800"/>
                    <a:gd name="connsiteX1" fmla="*/ 1254005 w 2482802"/>
                    <a:gd name="connsiteY1" fmla="*/ 0 h 939800"/>
                    <a:gd name="connsiteX2" fmla="*/ 2482802 w 2482802"/>
                    <a:gd name="connsiteY2" fmla="*/ 364331 h 939800"/>
                    <a:gd name="connsiteX3" fmla="*/ 1234954 w 2482802"/>
                    <a:gd name="connsiteY3" fmla="*/ 722312 h 939800"/>
                    <a:gd name="connsiteX4" fmla="*/ 6302 w 2482802"/>
                    <a:gd name="connsiteY4" fmla="*/ 364331 h 939800"/>
                    <a:gd name="connsiteX0" fmla="*/ 2482802 w 2482802"/>
                    <a:gd name="connsiteY0" fmla="*/ 364331 h 939800"/>
                    <a:gd name="connsiteX1" fmla="*/ 1238154 w 2482802"/>
                    <a:gd name="connsiteY1" fmla="*/ 722312 h 939800"/>
                    <a:gd name="connsiteX2" fmla="*/ 6302 w 2482802"/>
                    <a:gd name="connsiteY2" fmla="*/ 364331 h 939800"/>
                    <a:gd name="connsiteX3" fmla="*/ 1254005 w 2482802"/>
                    <a:gd name="connsiteY3" fmla="*/ 0 h 939800"/>
                    <a:gd name="connsiteX4" fmla="*/ 2482802 w 2482802"/>
                    <a:gd name="connsiteY4" fmla="*/ 364331 h 939800"/>
                    <a:gd name="connsiteX5" fmla="*/ 2482802 w 2482802"/>
                    <a:gd name="connsiteY5" fmla="*/ 648494 h 939800"/>
                    <a:gd name="connsiteX6" fmla="*/ 1238202 w 2482802"/>
                    <a:gd name="connsiteY6" fmla="*/ 939800 h 939800"/>
                    <a:gd name="connsiteX7" fmla="*/ 0 w 2482802"/>
                    <a:gd name="connsiteY7" fmla="*/ 648494 h 939800"/>
                    <a:gd name="connsiteX8" fmla="*/ 6302 w 2482802"/>
                    <a:gd name="connsiteY8" fmla="*/ 364331 h 93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82802" h="939800" stroke="0" extrusionOk="0">
                      <a:moveTo>
                        <a:pt x="6302" y="364331"/>
                      </a:moveTo>
                      <a:cubicBezTo>
                        <a:pt x="6302" y="442800"/>
                        <a:pt x="554384" y="725487"/>
                        <a:pt x="1238251" y="725487"/>
                      </a:cubicBezTo>
                      <a:cubicBezTo>
                        <a:pt x="1922118" y="725487"/>
                        <a:pt x="2482802" y="442800"/>
                        <a:pt x="2482802" y="364331"/>
                      </a:cubicBezTo>
                      <a:lnTo>
                        <a:pt x="2482802" y="648494"/>
                      </a:lnTo>
                      <a:cubicBezTo>
                        <a:pt x="2334715" y="777763"/>
                        <a:pt x="1925220" y="936625"/>
                        <a:pt x="1241353" y="936625"/>
                      </a:cubicBezTo>
                      <a:cubicBezTo>
                        <a:pt x="557486" y="936625"/>
                        <a:pt x="6302" y="726963"/>
                        <a:pt x="6302" y="648494"/>
                      </a:cubicBezTo>
                      <a:lnTo>
                        <a:pt x="6302" y="364331"/>
                      </a:lnTo>
                      <a:close/>
                    </a:path>
                    <a:path w="2482802" h="939800" fill="lighten" stroke="0" extrusionOk="0">
                      <a:moveTo>
                        <a:pt x="6302" y="364331"/>
                      </a:moveTo>
                      <a:cubicBezTo>
                        <a:pt x="9477" y="243946"/>
                        <a:pt x="570138" y="0"/>
                        <a:pt x="1254005" y="0"/>
                      </a:cubicBezTo>
                      <a:cubicBezTo>
                        <a:pt x="1937872" y="0"/>
                        <a:pt x="2482802" y="285862"/>
                        <a:pt x="2482802" y="364331"/>
                      </a:cubicBezTo>
                      <a:cubicBezTo>
                        <a:pt x="2482802" y="442800"/>
                        <a:pt x="1918821" y="722312"/>
                        <a:pt x="1234954" y="722312"/>
                      </a:cubicBezTo>
                      <a:cubicBezTo>
                        <a:pt x="551087" y="722312"/>
                        <a:pt x="3127" y="484716"/>
                        <a:pt x="6302" y="364331"/>
                      </a:cubicBezTo>
                      <a:close/>
                    </a:path>
                    <a:path w="2482802" h="939800" fill="none" extrusionOk="0">
                      <a:moveTo>
                        <a:pt x="2482802" y="364331"/>
                      </a:moveTo>
                      <a:cubicBezTo>
                        <a:pt x="2482802" y="442800"/>
                        <a:pt x="1922021" y="722312"/>
                        <a:pt x="1238154" y="722312"/>
                      </a:cubicBezTo>
                      <a:cubicBezTo>
                        <a:pt x="554287" y="722312"/>
                        <a:pt x="3660" y="484716"/>
                        <a:pt x="6302" y="364331"/>
                      </a:cubicBezTo>
                      <a:cubicBezTo>
                        <a:pt x="8944" y="243946"/>
                        <a:pt x="570138" y="0"/>
                        <a:pt x="1254005" y="0"/>
                      </a:cubicBezTo>
                      <a:cubicBezTo>
                        <a:pt x="1937872" y="0"/>
                        <a:pt x="2482802" y="285862"/>
                        <a:pt x="2482802" y="364331"/>
                      </a:cubicBezTo>
                      <a:lnTo>
                        <a:pt x="2482802" y="648494"/>
                      </a:lnTo>
                      <a:cubicBezTo>
                        <a:pt x="2482802" y="726963"/>
                        <a:pt x="1652002" y="939800"/>
                        <a:pt x="1238202" y="939800"/>
                      </a:cubicBezTo>
                      <a:cubicBezTo>
                        <a:pt x="824402" y="939800"/>
                        <a:pt x="318229" y="879363"/>
                        <a:pt x="0" y="648494"/>
                      </a:cubicBezTo>
                      <a:lnTo>
                        <a:pt x="6302" y="364331"/>
                      </a:lnTo>
                    </a:path>
                  </a:pathLst>
                </a:custGeom>
                <a:gradFill>
                  <a:gsLst>
                    <a:gs pos="0">
                      <a:srgbClr val="767575"/>
                    </a:gs>
                    <a:gs pos="53000">
                      <a:srgbClr val="A5A5A5">
                        <a:lumMod val="0"/>
                        <a:lumOff val="100000"/>
                      </a:srgbClr>
                    </a:gs>
                    <a:gs pos="100000">
                      <a:srgbClr val="A5A5A5">
                        <a:lumMod val="10000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400" ker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5079DE8-2103-4D3D-AD96-690551CBCC9D}"/>
                    </a:ext>
                  </a:extLst>
                </p:cNvPr>
                <p:cNvSpPr/>
                <p:nvPr/>
              </p:nvSpPr>
              <p:spPr>
                <a:xfrm>
                  <a:off x="971550" y="1993901"/>
                  <a:ext cx="2498725" cy="720724"/>
                </a:xfrm>
                <a:prstGeom prst="ellipse">
                  <a:avLst/>
                </a:prstGeom>
                <a:blipFill>
                  <a:blip r:embed="rId2"/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sz="1400" ker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E20748-FCCF-4042-9A4D-63927CD9C911}"/>
                </a:ext>
              </a:extLst>
            </p:cNvPr>
            <p:cNvGrpSpPr/>
            <p:nvPr/>
          </p:nvGrpSpPr>
          <p:grpSpPr>
            <a:xfrm>
              <a:off x="1788333" y="2810908"/>
              <a:ext cx="631032" cy="592930"/>
              <a:chOff x="4279106" y="2381250"/>
              <a:chExt cx="631032" cy="5929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8A88662-CDB9-4C10-B41D-B3823364D347}"/>
                  </a:ext>
                </a:extLst>
              </p:cNvPr>
              <p:cNvSpPr/>
              <p:nvPr/>
            </p:nvSpPr>
            <p:spPr>
              <a:xfrm>
                <a:off x="4279106" y="2793205"/>
                <a:ext cx="631032" cy="180975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Can 135">
                <a:extLst>
                  <a:ext uri="{FF2B5EF4-FFF2-40B4-BE49-F238E27FC236}">
                    <a16:creationId xmlns:a16="http://schemas.microsoft.com/office/drawing/2014/main" id="{232584C9-92F2-4D1C-8CE3-6B4A17B10356}"/>
                  </a:ext>
                </a:extLst>
              </p:cNvPr>
              <p:cNvSpPr/>
              <p:nvPr/>
            </p:nvSpPr>
            <p:spPr>
              <a:xfrm>
                <a:off x="4279900" y="2673350"/>
                <a:ext cx="628650" cy="260350"/>
              </a:xfrm>
              <a:prstGeom prst="can">
                <a:avLst>
                  <a:gd name="adj" fmla="val 50000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Can 136">
                <a:extLst>
                  <a:ext uri="{FF2B5EF4-FFF2-40B4-BE49-F238E27FC236}">
                    <a16:creationId xmlns:a16="http://schemas.microsoft.com/office/drawing/2014/main" id="{76C9523F-50A9-4053-94CE-59EDEBCB57D6}"/>
                  </a:ext>
                </a:extLst>
              </p:cNvPr>
              <p:cNvSpPr/>
              <p:nvPr/>
            </p:nvSpPr>
            <p:spPr>
              <a:xfrm>
                <a:off x="4527550" y="2381250"/>
                <a:ext cx="139700" cy="381000"/>
              </a:xfrm>
              <a:prstGeom prst="can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15C730-3E35-4710-9782-EB14FA6C3C14}"/>
                </a:ext>
              </a:extLst>
            </p:cNvPr>
            <p:cNvGrpSpPr/>
            <p:nvPr/>
          </p:nvGrpSpPr>
          <p:grpSpPr>
            <a:xfrm>
              <a:off x="3185492" y="3081433"/>
              <a:ext cx="513080" cy="275575"/>
              <a:chOff x="1239520" y="2181875"/>
              <a:chExt cx="513080" cy="275575"/>
            </a:xfrm>
          </p:grpSpPr>
          <p:sp>
            <p:nvSpPr>
              <p:cNvPr id="23" name="Can 132">
                <a:extLst>
                  <a:ext uri="{FF2B5EF4-FFF2-40B4-BE49-F238E27FC236}">
                    <a16:creationId xmlns:a16="http://schemas.microsoft.com/office/drawing/2014/main" id="{64032FB9-423A-4A0D-9BCF-7E1DE7F927CD}"/>
                  </a:ext>
                </a:extLst>
              </p:cNvPr>
              <p:cNvSpPr/>
              <p:nvPr/>
            </p:nvSpPr>
            <p:spPr>
              <a:xfrm>
                <a:off x="1239520" y="2305050"/>
                <a:ext cx="513080" cy="152400"/>
              </a:xfrm>
              <a:prstGeom prst="can">
                <a:avLst>
                  <a:gd name="adj" fmla="val 50000"/>
                </a:avLst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Can 133">
                <a:extLst>
                  <a:ext uri="{FF2B5EF4-FFF2-40B4-BE49-F238E27FC236}">
                    <a16:creationId xmlns:a16="http://schemas.microsoft.com/office/drawing/2014/main" id="{BA3BCA87-D0D8-4DAC-BDF6-AF89024B38A8}"/>
                  </a:ext>
                </a:extLst>
              </p:cNvPr>
              <p:cNvSpPr/>
              <p:nvPr/>
            </p:nvSpPr>
            <p:spPr>
              <a:xfrm>
                <a:off x="1446689" y="2181875"/>
                <a:ext cx="93980" cy="179661"/>
              </a:xfrm>
              <a:prstGeom prst="can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400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571520-AB56-4A25-B0DC-06118C8DA600}"/>
                </a:ext>
              </a:extLst>
            </p:cNvPr>
            <p:cNvSpPr/>
            <p:nvPr/>
          </p:nvSpPr>
          <p:spPr>
            <a:xfrm>
              <a:off x="3024966" y="2420093"/>
              <a:ext cx="374650" cy="36195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7C275DC3-BA02-4DC8-B153-6C952A965725}"/>
                </a:ext>
              </a:extLst>
            </p:cNvPr>
            <p:cNvSpPr/>
            <p:nvPr/>
          </p:nvSpPr>
          <p:spPr>
            <a:xfrm>
              <a:off x="2688358" y="3016318"/>
              <a:ext cx="45719" cy="88284"/>
            </a:xfrm>
            <a:custGeom>
              <a:avLst/>
              <a:gdLst>
                <a:gd name="connsiteX0" fmla="*/ 45806 w 62847"/>
                <a:gd name="connsiteY0" fmla="*/ 1765 h 121639"/>
                <a:gd name="connsiteX1" fmla="*/ 7706 w 62847"/>
                <a:gd name="connsiteY1" fmla="*/ 49390 h 121639"/>
                <a:gd name="connsiteX2" fmla="*/ 4531 w 62847"/>
                <a:gd name="connsiteY2" fmla="*/ 112890 h 121639"/>
                <a:gd name="connsiteX3" fmla="*/ 58506 w 62847"/>
                <a:gd name="connsiteY3" fmla="*/ 112890 h 121639"/>
                <a:gd name="connsiteX4" fmla="*/ 45806 w 62847"/>
                <a:gd name="connsiteY4" fmla="*/ 1765 h 1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7" h="121639">
                  <a:moveTo>
                    <a:pt x="45806" y="1765"/>
                  </a:moveTo>
                  <a:cubicBezTo>
                    <a:pt x="37339" y="-8818"/>
                    <a:pt x="14585" y="30869"/>
                    <a:pt x="7706" y="49390"/>
                  </a:cubicBezTo>
                  <a:cubicBezTo>
                    <a:pt x="827" y="67911"/>
                    <a:pt x="-3936" y="102307"/>
                    <a:pt x="4531" y="112890"/>
                  </a:cubicBezTo>
                  <a:cubicBezTo>
                    <a:pt x="12998" y="123473"/>
                    <a:pt x="46335" y="125590"/>
                    <a:pt x="58506" y="112890"/>
                  </a:cubicBezTo>
                  <a:cubicBezTo>
                    <a:pt x="70677" y="100190"/>
                    <a:pt x="54273" y="12348"/>
                    <a:pt x="45806" y="1765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1673374D-3CFE-4926-B419-8013BE547740}"/>
                </a:ext>
              </a:extLst>
            </p:cNvPr>
            <p:cNvSpPr/>
            <p:nvPr/>
          </p:nvSpPr>
          <p:spPr>
            <a:xfrm>
              <a:off x="2731220" y="3094899"/>
              <a:ext cx="45719" cy="88284"/>
            </a:xfrm>
            <a:custGeom>
              <a:avLst/>
              <a:gdLst>
                <a:gd name="connsiteX0" fmla="*/ 45806 w 62847"/>
                <a:gd name="connsiteY0" fmla="*/ 1765 h 121639"/>
                <a:gd name="connsiteX1" fmla="*/ 7706 w 62847"/>
                <a:gd name="connsiteY1" fmla="*/ 49390 h 121639"/>
                <a:gd name="connsiteX2" fmla="*/ 4531 w 62847"/>
                <a:gd name="connsiteY2" fmla="*/ 112890 h 121639"/>
                <a:gd name="connsiteX3" fmla="*/ 58506 w 62847"/>
                <a:gd name="connsiteY3" fmla="*/ 112890 h 121639"/>
                <a:gd name="connsiteX4" fmla="*/ 45806 w 62847"/>
                <a:gd name="connsiteY4" fmla="*/ 1765 h 1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7" h="121639">
                  <a:moveTo>
                    <a:pt x="45806" y="1765"/>
                  </a:moveTo>
                  <a:cubicBezTo>
                    <a:pt x="37339" y="-8818"/>
                    <a:pt x="14585" y="30869"/>
                    <a:pt x="7706" y="49390"/>
                  </a:cubicBezTo>
                  <a:cubicBezTo>
                    <a:pt x="827" y="67911"/>
                    <a:pt x="-3936" y="102307"/>
                    <a:pt x="4531" y="112890"/>
                  </a:cubicBezTo>
                  <a:cubicBezTo>
                    <a:pt x="12998" y="123473"/>
                    <a:pt x="46335" y="125590"/>
                    <a:pt x="58506" y="112890"/>
                  </a:cubicBezTo>
                  <a:cubicBezTo>
                    <a:pt x="70677" y="100190"/>
                    <a:pt x="54273" y="12348"/>
                    <a:pt x="45806" y="1765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2" name="Freeform 81">
              <a:extLst>
                <a:ext uri="{FF2B5EF4-FFF2-40B4-BE49-F238E27FC236}">
                  <a16:creationId xmlns:a16="http://schemas.microsoft.com/office/drawing/2014/main" id="{0D729B85-9AB9-4973-985B-9F81420C1E4E}"/>
                </a:ext>
              </a:extLst>
            </p:cNvPr>
            <p:cNvSpPr/>
            <p:nvPr/>
          </p:nvSpPr>
          <p:spPr>
            <a:xfrm>
              <a:off x="2671689" y="3142524"/>
              <a:ext cx="45719" cy="88284"/>
            </a:xfrm>
            <a:custGeom>
              <a:avLst/>
              <a:gdLst>
                <a:gd name="connsiteX0" fmla="*/ 45806 w 62847"/>
                <a:gd name="connsiteY0" fmla="*/ 1765 h 121639"/>
                <a:gd name="connsiteX1" fmla="*/ 7706 w 62847"/>
                <a:gd name="connsiteY1" fmla="*/ 49390 h 121639"/>
                <a:gd name="connsiteX2" fmla="*/ 4531 w 62847"/>
                <a:gd name="connsiteY2" fmla="*/ 112890 h 121639"/>
                <a:gd name="connsiteX3" fmla="*/ 58506 w 62847"/>
                <a:gd name="connsiteY3" fmla="*/ 112890 h 121639"/>
                <a:gd name="connsiteX4" fmla="*/ 45806 w 62847"/>
                <a:gd name="connsiteY4" fmla="*/ 1765 h 1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7" h="121639">
                  <a:moveTo>
                    <a:pt x="45806" y="1765"/>
                  </a:moveTo>
                  <a:cubicBezTo>
                    <a:pt x="37339" y="-8818"/>
                    <a:pt x="14585" y="30869"/>
                    <a:pt x="7706" y="49390"/>
                  </a:cubicBezTo>
                  <a:cubicBezTo>
                    <a:pt x="827" y="67911"/>
                    <a:pt x="-3936" y="102307"/>
                    <a:pt x="4531" y="112890"/>
                  </a:cubicBezTo>
                  <a:cubicBezTo>
                    <a:pt x="12998" y="123473"/>
                    <a:pt x="46335" y="125590"/>
                    <a:pt x="58506" y="112890"/>
                  </a:cubicBezTo>
                  <a:cubicBezTo>
                    <a:pt x="70677" y="100190"/>
                    <a:pt x="54273" y="12348"/>
                    <a:pt x="45806" y="1765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3" name="Freeform 82">
              <a:extLst>
                <a:ext uri="{FF2B5EF4-FFF2-40B4-BE49-F238E27FC236}">
                  <a16:creationId xmlns:a16="http://schemas.microsoft.com/office/drawing/2014/main" id="{92BFCA29-9514-434C-A84E-21ED715F71CA}"/>
                </a:ext>
              </a:extLst>
            </p:cNvPr>
            <p:cNvSpPr/>
            <p:nvPr/>
          </p:nvSpPr>
          <p:spPr>
            <a:xfrm>
              <a:off x="2724077" y="3218724"/>
              <a:ext cx="45719" cy="88284"/>
            </a:xfrm>
            <a:custGeom>
              <a:avLst/>
              <a:gdLst>
                <a:gd name="connsiteX0" fmla="*/ 45806 w 62847"/>
                <a:gd name="connsiteY0" fmla="*/ 1765 h 121639"/>
                <a:gd name="connsiteX1" fmla="*/ 7706 w 62847"/>
                <a:gd name="connsiteY1" fmla="*/ 49390 h 121639"/>
                <a:gd name="connsiteX2" fmla="*/ 4531 w 62847"/>
                <a:gd name="connsiteY2" fmla="*/ 112890 h 121639"/>
                <a:gd name="connsiteX3" fmla="*/ 58506 w 62847"/>
                <a:gd name="connsiteY3" fmla="*/ 112890 h 121639"/>
                <a:gd name="connsiteX4" fmla="*/ 45806 w 62847"/>
                <a:gd name="connsiteY4" fmla="*/ 1765 h 1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7" h="121639">
                  <a:moveTo>
                    <a:pt x="45806" y="1765"/>
                  </a:moveTo>
                  <a:cubicBezTo>
                    <a:pt x="37339" y="-8818"/>
                    <a:pt x="14585" y="30869"/>
                    <a:pt x="7706" y="49390"/>
                  </a:cubicBezTo>
                  <a:cubicBezTo>
                    <a:pt x="827" y="67911"/>
                    <a:pt x="-3936" y="102307"/>
                    <a:pt x="4531" y="112890"/>
                  </a:cubicBezTo>
                  <a:cubicBezTo>
                    <a:pt x="12998" y="123473"/>
                    <a:pt x="46335" y="125590"/>
                    <a:pt x="58506" y="112890"/>
                  </a:cubicBezTo>
                  <a:cubicBezTo>
                    <a:pt x="70677" y="100190"/>
                    <a:pt x="54273" y="12348"/>
                    <a:pt x="45806" y="1765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4" name="Freeform 83">
              <a:extLst>
                <a:ext uri="{FF2B5EF4-FFF2-40B4-BE49-F238E27FC236}">
                  <a16:creationId xmlns:a16="http://schemas.microsoft.com/office/drawing/2014/main" id="{04251125-C53E-4773-BB3D-20B58A7E240A}"/>
                </a:ext>
              </a:extLst>
            </p:cNvPr>
            <p:cNvSpPr/>
            <p:nvPr/>
          </p:nvSpPr>
          <p:spPr>
            <a:xfrm>
              <a:off x="2669309" y="3268731"/>
              <a:ext cx="45719" cy="88284"/>
            </a:xfrm>
            <a:custGeom>
              <a:avLst/>
              <a:gdLst>
                <a:gd name="connsiteX0" fmla="*/ 45806 w 62847"/>
                <a:gd name="connsiteY0" fmla="*/ 1765 h 121639"/>
                <a:gd name="connsiteX1" fmla="*/ 7706 w 62847"/>
                <a:gd name="connsiteY1" fmla="*/ 49390 h 121639"/>
                <a:gd name="connsiteX2" fmla="*/ 4531 w 62847"/>
                <a:gd name="connsiteY2" fmla="*/ 112890 h 121639"/>
                <a:gd name="connsiteX3" fmla="*/ 58506 w 62847"/>
                <a:gd name="connsiteY3" fmla="*/ 112890 h 121639"/>
                <a:gd name="connsiteX4" fmla="*/ 45806 w 62847"/>
                <a:gd name="connsiteY4" fmla="*/ 1765 h 1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7" h="121639">
                  <a:moveTo>
                    <a:pt x="45806" y="1765"/>
                  </a:moveTo>
                  <a:cubicBezTo>
                    <a:pt x="37339" y="-8818"/>
                    <a:pt x="14585" y="30869"/>
                    <a:pt x="7706" y="49390"/>
                  </a:cubicBezTo>
                  <a:cubicBezTo>
                    <a:pt x="827" y="67911"/>
                    <a:pt x="-3936" y="102307"/>
                    <a:pt x="4531" y="112890"/>
                  </a:cubicBezTo>
                  <a:cubicBezTo>
                    <a:pt x="12998" y="123473"/>
                    <a:pt x="46335" y="125590"/>
                    <a:pt x="58506" y="112890"/>
                  </a:cubicBezTo>
                  <a:cubicBezTo>
                    <a:pt x="70677" y="100190"/>
                    <a:pt x="54273" y="12348"/>
                    <a:pt x="45806" y="1765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97FFEDCC-5993-4729-A06B-C7E2955B704D}"/>
                </a:ext>
              </a:extLst>
            </p:cNvPr>
            <p:cNvSpPr/>
            <p:nvPr/>
          </p:nvSpPr>
          <p:spPr>
            <a:xfrm rot="10800000">
              <a:off x="2001532" y="2724390"/>
              <a:ext cx="216695" cy="61120"/>
            </a:xfrm>
            <a:prstGeom prst="arc">
              <a:avLst>
                <a:gd name="adj1" fmla="val 19724781"/>
                <a:gd name="adj2" fmla="val 13423412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16198A-88A5-40D7-8485-AEE8AD1BCE96}"/>
                </a:ext>
              </a:extLst>
            </p:cNvPr>
            <p:cNvCxnSpPr/>
            <p:nvPr/>
          </p:nvCxnSpPr>
          <p:spPr>
            <a:xfrm>
              <a:off x="2105081" y="2653413"/>
              <a:ext cx="1547" cy="180515"/>
            </a:xfrm>
            <a:prstGeom prst="straightConnector1">
              <a:avLst/>
            </a:prstGeom>
            <a:noFill/>
            <a:ln w="9525" cap="flat" cmpd="sng" algn="ctr">
              <a:solidFill>
                <a:srgbClr val="5B9BD5"/>
              </a:solidFill>
              <a:prstDash val="dashDot"/>
              <a:miter lim="800000"/>
              <a:tailEnd type="triangle" w="sm" len="sm"/>
            </a:ln>
            <a:effectLst/>
          </p:spPr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118583E-A7CC-4B46-817E-C3958D079FDF}"/>
                </a:ext>
              </a:extLst>
            </p:cNvPr>
            <p:cNvSpPr/>
            <p:nvPr/>
          </p:nvSpPr>
          <p:spPr>
            <a:xfrm rot="10800000">
              <a:off x="3304078" y="3060144"/>
              <a:ext cx="282141" cy="79838"/>
            </a:xfrm>
            <a:prstGeom prst="arc">
              <a:avLst>
                <a:gd name="adj1" fmla="val 18899975"/>
                <a:gd name="adj2" fmla="val 13860758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A17B38-8AC3-4041-B684-AF27ADE8B353}"/>
                </a:ext>
              </a:extLst>
            </p:cNvPr>
            <p:cNvGrpSpPr/>
            <p:nvPr/>
          </p:nvGrpSpPr>
          <p:grpSpPr>
            <a:xfrm rot="20853548">
              <a:off x="2686553" y="2785174"/>
              <a:ext cx="248389" cy="201143"/>
              <a:chOff x="3904111" y="3926681"/>
              <a:chExt cx="248389" cy="20114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967CCD5-B985-431D-AFD8-291650BFA961}"/>
                  </a:ext>
                </a:extLst>
              </p:cNvPr>
              <p:cNvSpPr/>
              <p:nvPr/>
            </p:nvSpPr>
            <p:spPr>
              <a:xfrm rot="19954416">
                <a:off x="3904111" y="4066929"/>
                <a:ext cx="45719" cy="60895"/>
              </a:xfrm>
              <a:prstGeom prst="ellipse">
                <a:avLst/>
              </a:prstGeom>
              <a:noFill/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Freeform 129">
                <a:extLst>
                  <a:ext uri="{FF2B5EF4-FFF2-40B4-BE49-F238E27FC236}">
                    <a16:creationId xmlns:a16="http://schemas.microsoft.com/office/drawing/2014/main" id="{6E7D1688-B1CE-4685-880D-7512765B893F}"/>
                  </a:ext>
                </a:extLst>
              </p:cNvPr>
              <p:cNvSpPr/>
              <p:nvPr/>
            </p:nvSpPr>
            <p:spPr>
              <a:xfrm>
                <a:off x="4106781" y="3926681"/>
                <a:ext cx="45719" cy="57995"/>
              </a:xfrm>
              <a:custGeom>
                <a:avLst/>
                <a:gdLst>
                  <a:gd name="connsiteX0" fmla="*/ 8246 w 55472"/>
                  <a:gd name="connsiteY0" fmla="*/ 0 h 95250"/>
                  <a:gd name="connsiteX1" fmla="*/ 3484 w 55472"/>
                  <a:gd name="connsiteY1" fmla="*/ 59532 h 95250"/>
                  <a:gd name="connsiteX2" fmla="*/ 53490 w 55472"/>
                  <a:gd name="connsiteY2" fmla="*/ 28575 h 95250"/>
                  <a:gd name="connsiteX3" fmla="*/ 51109 w 55472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472" h="95250">
                    <a:moveTo>
                      <a:pt x="8246" y="0"/>
                    </a:moveTo>
                    <a:cubicBezTo>
                      <a:pt x="2094" y="27385"/>
                      <a:pt x="-4057" y="54770"/>
                      <a:pt x="3484" y="59532"/>
                    </a:cubicBezTo>
                    <a:cubicBezTo>
                      <a:pt x="11025" y="64294"/>
                      <a:pt x="45553" y="22622"/>
                      <a:pt x="53490" y="28575"/>
                    </a:cubicBezTo>
                    <a:cubicBezTo>
                      <a:pt x="61428" y="34528"/>
                      <a:pt x="42378" y="73422"/>
                      <a:pt x="51109" y="95250"/>
                    </a:cubicBezTo>
                  </a:path>
                </a:pathLst>
              </a:custGeom>
              <a:noFill/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72C8AD5-41EB-4DD1-9B45-65D67D391226}"/>
                  </a:ext>
                </a:extLst>
              </p:cNvPr>
              <p:cNvCxnSpPr>
                <a:stCxn id="19" idx="4"/>
                <a:endCxn id="20" idx="3"/>
              </p:cNvCxnSpPr>
              <p:nvPr/>
            </p:nvCxnSpPr>
            <p:spPr>
              <a:xfrm flipV="1">
                <a:off x="3940995" y="3984676"/>
                <a:ext cx="207909" cy="139726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180E50-963C-445C-B6F1-206774BEF495}"/>
                  </a:ext>
                </a:extLst>
              </p:cNvPr>
              <p:cNvCxnSpPr>
                <a:stCxn id="19" idx="0"/>
                <a:endCxn id="20" idx="0"/>
              </p:cNvCxnSpPr>
              <p:nvPr/>
            </p:nvCxnSpPr>
            <p:spPr>
              <a:xfrm flipV="1">
                <a:off x="3912947" y="3926681"/>
                <a:ext cx="200630" cy="14367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2D6372D-CB27-41AA-B9C9-5EE96E3D5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06136"/>
              </p:ext>
            </p:extLst>
          </p:nvPr>
        </p:nvGraphicFramePr>
        <p:xfrm>
          <a:off x="6979953" y="1353298"/>
          <a:ext cx="1671021" cy="1532427"/>
        </p:xfrm>
        <a:graphic>
          <a:graphicData uri="http://schemas.openxmlformats.org/drawingml/2006/table">
            <a:tbl>
              <a:tblPr firstRow="1" bandRow="1"/>
              <a:tblGrid>
                <a:gridCol w="167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Dresser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Conditioning motion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Abrasive type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Abrasive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density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Abrasive configuration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3A5CB3-9903-4F59-B92D-87C4822E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501"/>
              </p:ext>
            </p:extLst>
          </p:nvPr>
        </p:nvGraphicFramePr>
        <p:xfrm>
          <a:off x="2935074" y="1321022"/>
          <a:ext cx="1671021" cy="2708362"/>
        </p:xfrm>
        <a:graphic>
          <a:graphicData uri="http://schemas.openxmlformats.org/drawingml/2006/table">
            <a:tbl>
              <a:tblPr firstRow="1" bandRow="1"/>
              <a:tblGrid>
                <a:gridCol w="167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5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Slurry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Abrasive size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pH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Value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Abrasive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hardness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Concentration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Flow rate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Additive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Zeta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potential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9EA90D-01D5-4B53-B738-620FE5680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280"/>
              </p:ext>
            </p:extLst>
          </p:nvPr>
        </p:nvGraphicFramePr>
        <p:xfrm>
          <a:off x="5075850" y="1213449"/>
          <a:ext cx="1671021" cy="955219"/>
        </p:xfrm>
        <a:graphic>
          <a:graphicData uri="http://schemas.openxmlformats.org/drawingml/2006/table">
            <a:tbl>
              <a:tblPr firstRow="1" bandRow="1"/>
              <a:tblGrid>
                <a:gridCol w="167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Others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Temperature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Polishing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time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BE32186-E8A8-4538-BF59-9986A681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0949"/>
              </p:ext>
            </p:extLst>
          </p:nvPr>
        </p:nvGraphicFramePr>
        <p:xfrm>
          <a:off x="3914024" y="4559077"/>
          <a:ext cx="1671021" cy="1532427"/>
        </p:xfrm>
        <a:graphic>
          <a:graphicData uri="http://schemas.openxmlformats.org/drawingml/2006/table">
            <a:tbl>
              <a:tblPr firstRow="1" bandRow="1"/>
              <a:tblGrid>
                <a:gridCol w="167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Wafer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Pressure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Pattern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hardness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Film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type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Wafer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size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9BCD76A-9EB9-4E67-A5E2-254792E06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35257"/>
              </p:ext>
            </p:extLst>
          </p:nvPr>
        </p:nvGraphicFramePr>
        <p:xfrm>
          <a:off x="6560406" y="4645139"/>
          <a:ext cx="1671021" cy="1532427"/>
        </p:xfrm>
        <a:graphic>
          <a:graphicData uri="http://schemas.openxmlformats.org/drawingml/2006/table">
            <a:tbl>
              <a:tblPr firstRow="1" bandRow="1"/>
              <a:tblGrid>
                <a:gridCol w="167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Pad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Hardness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Compressibility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Relative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speed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Worn</a:t>
                      </a:r>
                      <a:r>
                        <a:rPr lang="en-US" sz="1600" baseline="0" dirty="0">
                          <a:latin typeface="Arial Narrow" panose="020B0606020202030204" pitchFamily="34" charset="0"/>
                        </a:rPr>
                        <a:t> degree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174E51-15BA-4985-B3DA-7BC9B41F0878}"/>
              </a:ext>
            </a:extLst>
          </p:cNvPr>
          <p:cNvCxnSpPr/>
          <p:nvPr/>
        </p:nvCxnSpPr>
        <p:spPr bwMode="auto">
          <a:xfrm>
            <a:off x="4649128" y="2043281"/>
            <a:ext cx="1387737" cy="1151068"/>
          </a:xfrm>
          <a:prstGeom prst="straightConnector1">
            <a:avLst/>
          </a:prstGeom>
          <a:solidFill>
            <a:srgbClr val="33CCCC"/>
          </a:solidFill>
          <a:ln w="19050" cap="flat" cmpd="sng" algn="ctr">
            <a:solidFill>
              <a:srgbClr val="C00000"/>
            </a:solidFill>
            <a:prstDash val="sysDot"/>
            <a:round/>
            <a:headEnd type="oval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54F96F-B83B-4CD0-88D4-3B30EC76210D}"/>
              </a:ext>
            </a:extLst>
          </p:cNvPr>
          <p:cNvCxnSpPr>
            <a:endCxn id="26" idx="3"/>
          </p:cNvCxnSpPr>
          <p:nvPr/>
        </p:nvCxnSpPr>
        <p:spPr bwMode="auto">
          <a:xfrm flipV="1">
            <a:off x="4767462" y="3573047"/>
            <a:ext cx="654035" cy="944492"/>
          </a:xfrm>
          <a:prstGeom prst="straightConnector1">
            <a:avLst/>
          </a:prstGeom>
          <a:solidFill>
            <a:srgbClr val="33CCCC"/>
          </a:solidFill>
          <a:ln w="19050" cap="flat" cmpd="sng" algn="ctr">
            <a:solidFill>
              <a:srgbClr val="C00000"/>
            </a:solidFill>
            <a:prstDash val="sysDot"/>
            <a:round/>
            <a:headEnd type="oval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3C165E-E930-4462-AC2D-E31C2DE6EE97}"/>
              </a:ext>
            </a:extLst>
          </p:cNvPr>
          <p:cNvCxnSpPr/>
          <p:nvPr/>
        </p:nvCxnSpPr>
        <p:spPr bwMode="auto">
          <a:xfrm flipH="1" flipV="1">
            <a:off x="6628535" y="3839808"/>
            <a:ext cx="806824" cy="796066"/>
          </a:xfrm>
          <a:prstGeom prst="straightConnector1">
            <a:avLst/>
          </a:prstGeom>
          <a:solidFill>
            <a:srgbClr val="33CCCC"/>
          </a:solidFill>
          <a:ln w="19050" cap="flat" cmpd="sng" algn="ctr">
            <a:solidFill>
              <a:srgbClr val="C00000"/>
            </a:solidFill>
            <a:prstDash val="sysDot"/>
            <a:round/>
            <a:headEnd type="oval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A4791-1751-408F-A9B2-B3FCBA7FAFCF}"/>
              </a:ext>
            </a:extLst>
          </p:cNvPr>
          <p:cNvCxnSpPr>
            <a:endCxn id="23" idx="4"/>
          </p:cNvCxnSpPr>
          <p:nvPr/>
        </p:nvCxnSpPr>
        <p:spPr bwMode="auto">
          <a:xfrm flipH="1">
            <a:off x="7244161" y="2839346"/>
            <a:ext cx="524685" cy="637449"/>
          </a:xfrm>
          <a:prstGeom prst="straightConnector1">
            <a:avLst/>
          </a:prstGeom>
          <a:solidFill>
            <a:srgbClr val="33CCCC"/>
          </a:solidFill>
          <a:ln w="19050" cap="flat" cmpd="sng" algn="ctr">
            <a:solidFill>
              <a:srgbClr val="C00000"/>
            </a:solidFill>
            <a:prstDash val="sysDot"/>
            <a:round/>
            <a:headEnd type="oval" w="med" len="med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CBA397-B8D8-4B28-BF81-CB57F571667D}"/>
              </a:ext>
            </a:extLst>
          </p:cNvPr>
          <p:cNvCxnSpPr/>
          <p:nvPr/>
        </p:nvCxnSpPr>
        <p:spPr bwMode="auto">
          <a:xfrm>
            <a:off x="9145825" y="1171911"/>
            <a:ext cx="10757" cy="5152913"/>
          </a:xfrm>
          <a:prstGeom prst="line">
            <a:avLst/>
          </a:prstGeom>
          <a:solidFill>
            <a:srgbClr val="33CCCC"/>
          </a:solidFill>
          <a:ln w="6667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4671F5-70EB-41F8-B9B6-478A139E2F7B}"/>
              </a:ext>
            </a:extLst>
          </p:cNvPr>
          <p:cNvGrpSpPr/>
          <p:nvPr/>
        </p:nvGrpSpPr>
        <p:grpSpPr>
          <a:xfrm rot="5400000">
            <a:off x="8586429" y="3221406"/>
            <a:ext cx="1052511" cy="804867"/>
            <a:chOff x="5486402" y="3157533"/>
            <a:chExt cx="1052511" cy="8048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1A3749-CE30-4944-85A6-987C0039AE9C}"/>
                </a:ext>
              </a:extLst>
            </p:cNvPr>
            <p:cNvCxnSpPr/>
            <p:nvPr/>
          </p:nvCxnSpPr>
          <p:spPr>
            <a:xfrm>
              <a:off x="5738815" y="3962400"/>
              <a:ext cx="548640" cy="0"/>
            </a:xfrm>
            <a:prstGeom prst="line">
              <a:avLst/>
            </a:prstGeom>
            <a:noFill/>
            <a:ln w="28575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FCB423-17C2-45CA-9997-AB418B9C486F}"/>
                </a:ext>
              </a:extLst>
            </p:cNvPr>
            <p:cNvCxnSpPr/>
            <p:nvPr/>
          </p:nvCxnSpPr>
          <p:spPr>
            <a:xfrm>
              <a:off x="5738815" y="3900489"/>
              <a:ext cx="548640" cy="0"/>
            </a:xfrm>
            <a:prstGeom prst="line">
              <a:avLst/>
            </a:prstGeom>
            <a:noFill/>
            <a:ln w="57150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7CFE4C-6687-4B1F-A7E4-500795E95522}"/>
                </a:ext>
              </a:extLst>
            </p:cNvPr>
            <p:cNvCxnSpPr/>
            <p:nvPr/>
          </p:nvCxnSpPr>
          <p:spPr>
            <a:xfrm>
              <a:off x="5738815" y="3833815"/>
              <a:ext cx="548640" cy="0"/>
            </a:xfrm>
            <a:prstGeom prst="line">
              <a:avLst/>
            </a:prstGeom>
            <a:noFill/>
            <a:ln w="28575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CE19A0-39C7-44D2-93FD-A18A1654D419}"/>
                </a:ext>
              </a:extLst>
            </p:cNvPr>
            <p:cNvCxnSpPr/>
            <p:nvPr/>
          </p:nvCxnSpPr>
          <p:spPr>
            <a:xfrm>
              <a:off x="5738815" y="3771904"/>
              <a:ext cx="548640" cy="0"/>
            </a:xfrm>
            <a:prstGeom prst="line">
              <a:avLst/>
            </a:prstGeom>
            <a:noFill/>
            <a:ln w="57150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18DCDF-2A4D-4B46-BBC6-A6AB8FC0496C}"/>
                </a:ext>
              </a:extLst>
            </p:cNvPr>
            <p:cNvCxnSpPr/>
            <p:nvPr/>
          </p:nvCxnSpPr>
          <p:spPr>
            <a:xfrm>
              <a:off x="5738815" y="3709985"/>
              <a:ext cx="548640" cy="0"/>
            </a:xfrm>
            <a:prstGeom prst="line">
              <a:avLst/>
            </a:prstGeom>
            <a:noFill/>
            <a:ln w="28575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28DCCF-CEE7-4B6D-BFE8-6396BC0920FA}"/>
                </a:ext>
              </a:extLst>
            </p:cNvPr>
            <p:cNvCxnSpPr/>
            <p:nvPr/>
          </p:nvCxnSpPr>
          <p:spPr>
            <a:xfrm>
              <a:off x="5738815" y="3648074"/>
              <a:ext cx="548640" cy="0"/>
            </a:xfrm>
            <a:prstGeom prst="line">
              <a:avLst/>
            </a:prstGeom>
            <a:noFill/>
            <a:ln w="57150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92681F-57FD-41B4-AE9C-23563EBBCBCB}"/>
                </a:ext>
              </a:extLst>
            </p:cNvPr>
            <p:cNvCxnSpPr/>
            <p:nvPr/>
          </p:nvCxnSpPr>
          <p:spPr>
            <a:xfrm>
              <a:off x="5738815" y="3581400"/>
              <a:ext cx="548640" cy="0"/>
            </a:xfrm>
            <a:prstGeom prst="line">
              <a:avLst/>
            </a:prstGeom>
            <a:noFill/>
            <a:ln w="28575" cap="flat" cmpd="sng" algn="ctr">
              <a:solidFill>
                <a:srgbClr val="FFCC99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0541D6-C826-46E0-A860-09BF0926021B}"/>
                </a:ext>
              </a:extLst>
            </p:cNvPr>
            <p:cNvCxnSpPr/>
            <p:nvPr/>
          </p:nvCxnSpPr>
          <p:spPr>
            <a:xfrm>
              <a:off x="5738815" y="3519489"/>
              <a:ext cx="548640" cy="0"/>
            </a:xfrm>
            <a:prstGeom prst="line">
              <a:avLst/>
            </a:prstGeom>
            <a:noFill/>
            <a:ln w="57150" cap="flat" cmpd="sng" algn="ctr">
              <a:solidFill>
                <a:srgbClr val="FFCC99"/>
              </a:solidFill>
              <a:prstDash val="solid"/>
            </a:ln>
            <a:effectLst/>
          </p:spPr>
        </p:cxnSp>
        <p:sp>
          <p:nvSpPr>
            <p:cNvPr id="51" name="Right Arrow 173">
              <a:extLst>
                <a:ext uri="{FF2B5EF4-FFF2-40B4-BE49-F238E27FC236}">
                  <a16:creationId xmlns:a16="http://schemas.microsoft.com/office/drawing/2014/main" id="{68FC6F28-D2BC-4890-B61B-AC2C3D00CCE5}"/>
                </a:ext>
              </a:extLst>
            </p:cNvPr>
            <p:cNvSpPr/>
            <p:nvPr/>
          </p:nvSpPr>
          <p:spPr>
            <a:xfrm rot="16200000">
              <a:off x="5860258" y="2783677"/>
              <a:ext cx="304800" cy="1052511"/>
            </a:xfrm>
            <a:prstGeom prst="rightArrow">
              <a:avLst/>
            </a:prstGeom>
            <a:solidFill>
              <a:srgbClr val="FFCC99"/>
            </a:solidFill>
            <a:ln w="25400" cap="flat" cmpd="sng" algn="ctr">
              <a:solidFill>
                <a:srgbClr val="FFCC9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0020B78-2162-4DFB-AB93-3BDFACE19FAD}"/>
              </a:ext>
            </a:extLst>
          </p:cNvPr>
          <p:cNvSpPr txBox="1"/>
          <p:nvPr/>
        </p:nvSpPr>
        <p:spPr>
          <a:xfrm>
            <a:off x="9780525" y="3237379"/>
            <a:ext cx="1495313" cy="707886"/>
          </a:xfrm>
          <a:prstGeom prst="rect">
            <a:avLst/>
          </a:prstGeom>
          <a:solidFill>
            <a:srgbClr val="33CCCC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</a:rPr>
              <a:t>MRR [nm/min]</a:t>
            </a:r>
          </a:p>
        </p:txBody>
      </p:sp>
    </p:spTree>
    <p:extLst>
      <p:ext uri="{BB962C8B-B14F-4D97-AF65-F5344CB8AC3E}">
        <p14:creationId xmlns:p14="http://schemas.microsoft.com/office/powerpoint/2010/main" val="14724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611-F383-48AD-9F38-9164545F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Process Monitoring Issues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017CEB-08EE-40F3-80ED-5CBD3910323C}"/>
              </a:ext>
            </a:extLst>
          </p:cNvPr>
          <p:cNvGrpSpPr/>
          <p:nvPr/>
        </p:nvGrpSpPr>
        <p:grpSpPr>
          <a:xfrm>
            <a:off x="2548219" y="1048983"/>
            <a:ext cx="5629763" cy="2793071"/>
            <a:chOff x="231874" y="945953"/>
            <a:chExt cx="5629763" cy="2793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4A689E-1285-452A-A9CA-32EE6BAB4A0B}"/>
                </a:ext>
              </a:extLst>
            </p:cNvPr>
            <p:cNvSpPr/>
            <p:nvPr/>
          </p:nvSpPr>
          <p:spPr>
            <a:xfrm>
              <a:off x="231874" y="1009494"/>
              <a:ext cx="5441403" cy="2729530"/>
            </a:xfrm>
            <a:prstGeom prst="rect">
              <a:avLst/>
            </a:prstGeom>
            <a:solidFill>
              <a:srgbClr val="FFFFCC"/>
            </a:solidFill>
            <a:ln w="3175" cap="flat" cmpd="sng" algn="ctr">
              <a:solidFill>
                <a:srgbClr val="00CC9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914400">
                <a:spcBef>
                  <a:spcPct val="0"/>
                </a:spcBef>
                <a:defRPr/>
              </a:pPr>
              <a:endParaRPr lang="en-US" sz="16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pic>
          <p:nvPicPr>
            <p:cNvPr id="6" name="Picture 2" descr="http://dpgeorge.net/cnc/images/cnc-plan.jpg">
              <a:extLst>
                <a:ext uri="{FF2B5EF4-FFF2-40B4-BE49-F238E27FC236}">
                  <a16:creationId xmlns:a16="http://schemas.microsoft.com/office/drawing/2014/main" id="{28DDB855-FB47-45ED-811F-3D3BCF726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229" y="1336136"/>
              <a:ext cx="2215599" cy="2215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9404A4-CD40-41DE-B81B-D16EF74B57A0}"/>
                </a:ext>
              </a:extLst>
            </p:cNvPr>
            <p:cNvCxnSpPr/>
            <p:nvPr/>
          </p:nvCxnSpPr>
          <p:spPr>
            <a:xfrm flipH="1">
              <a:off x="1526156" y="2816492"/>
              <a:ext cx="625601" cy="217841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F5202-B1B8-42C0-A0DD-31D5DCF943FB}"/>
                </a:ext>
              </a:extLst>
            </p:cNvPr>
            <p:cNvSpPr txBox="1"/>
            <p:nvPr/>
          </p:nvSpPr>
          <p:spPr>
            <a:xfrm>
              <a:off x="261042" y="2694246"/>
              <a:ext cx="15525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Axis Drive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Current/power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Velocity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Position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2AC6A-E7C5-43AA-9B13-D284B74F3A8D}"/>
                </a:ext>
              </a:extLst>
            </p:cNvPr>
            <p:cNvSpPr txBox="1"/>
            <p:nvPr/>
          </p:nvSpPr>
          <p:spPr>
            <a:xfrm>
              <a:off x="4195052" y="3083038"/>
              <a:ext cx="1133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Ball Screw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Force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F8E294-2F6B-4DFB-AFBD-BBEA0B7B98E4}"/>
                </a:ext>
              </a:extLst>
            </p:cNvPr>
            <p:cNvCxnSpPr/>
            <p:nvPr/>
          </p:nvCxnSpPr>
          <p:spPr>
            <a:xfrm>
              <a:off x="3164486" y="3004153"/>
              <a:ext cx="898489" cy="340495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249536-80E3-4529-A997-E2434CB2287F}"/>
                </a:ext>
              </a:extLst>
            </p:cNvPr>
            <p:cNvSpPr txBox="1"/>
            <p:nvPr/>
          </p:nvSpPr>
          <p:spPr>
            <a:xfrm>
              <a:off x="4180491" y="2414657"/>
              <a:ext cx="153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Dynamometer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Cutting force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43C1B4-AAA8-4330-AEAC-152B5D838C9E}"/>
                </a:ext>
              </a:extLst>
            </p:cNvPr>
            <p:cNvCxnSpPr/>
            <p:nvPr/>
          </p:nvCxnSpPr>
          <p:spPr>
            <a:xfrm flipV="1">
              <a:off x="3409512" y="2684240"/>
              <a:ext cx="653463" cy="163030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793EB-9CE9-4FF7-B78A-63CE28E1A886}"/>
                </a:ext>
              </a:extLst>
            </p:cNvPr>
            <p:cNvSpPr txBox="1"/>
            <p:nvPr/>
          </p:nvSpPr>
          <p:spPr>
            <a:xfrm>
              <a:off x="4188809" y="1145483"/>
              <a:ext cx="16728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Spindle Motor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Current/power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Speed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Position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Force/Torque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4A0BDA-E62E-487F-B211-B1A208A948F5}"/>
                </a:ext>
              </a:extLst>
            </p:cNvPr>
            <p:cNvCxnSpPr/>
            <p:nvPr/>
          </p:nvCxnSpPr>
          <p:spPr>
            <a:xfrm flipV="1">
              <a:off x="2963333" y="1471831"/>
              <a:ext cx="1099813" cy="394689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2C3C8-42B3-4659-95CA-E54C7DC8046E}"/>
                </a:ext>
              </a:extLst>
            </p:cNvPr>
            <p:cNvSpPr txBox="1"/>
            <p:nvPr/>
          </p:nvSpPr>
          <p:spPr>
            <a:xfrm>
              <a:off x="261042" y="1158739"/>
              <a:ext cx="18954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Machine Structure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Vibration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AE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C5FC15-349C-4268-8FA5-AEA7E3F040EE}"/>
                </a:ext>
              </a:extLst>
            </p:cNvPr>
            <p:cNvCxnSpPr/>
            <p:nvPr/>
          </p:nvCxnSpPr>
          <p:spPr>
            <a:xfrm flipH="1" flipV="1">
              <a:off x="1526351" y="1471831"/>
              <a:ext cx="1143001" cy="502503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1145D5-673D-40DF-8627-4FCB23703830}"/>
                </a:ext>
              </a:extLst>
            </p:cNvPr>
            <p:cNvSpPr txBox="1"/>
            <p:nvPr/>
          </p:nvSpPr>
          <p:spPr>
            <a:xfrm>
              <a:off x="261042" y="1929758"/>
              <a:ext cx="18097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spcBef>
                  <a:spcPct val="0"/>
                </a:spcBef>
                <a:defRPr/>
              </a:pPr>
              <a:r>
                <a:rPr lang="en-US" sz="1400" u="sng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Cutting Process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AE</a:t>
              </a:r>
            </a:p>
            <a:p>
              <a:pPr marL="285750" indent="-285750" defTabSz="914400">
                <a:spcBef>
                  <a:spcPct val="0"/>
                </a:spcBef>
                <a:buFont typeface="Arial" pitchFamily="34" charset="0"/>
                <a:buChar char="•"/>
                <a:defRPr/>
              </a:pPr>
              <a:r>
                <a:rPr lang="en-US" sz="1400" kern="0" dirty="0">
                  <a:solidFill>
                    <a:srgbClr val="000099"/>
                  </a:solidFill>
                  <a:latin typeface="Arial Narrow" pitchFamily="34" charset="0"/>
                  <a:ea typeface="宋体" pitchFamily="2" charset="-122"/>
                </a:rPr>
                <a:t>Vibration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151BAE-C850-4850-A72B-B09FA457BD61}"/>
                </a:ext>
              </a:extLst>
            </p:cNvPr>
            <p:cNvCxnSpPr/>
            <p:nvPr/>
          </p:nvCxnSpPr>
          <p:spPr>
            <a:xfrm flipH="1" flipV="1">
              <a:off x="1582787" y="2216151"/>
              <a:ext cx="1247342" cy="271963"/>
            </a:xfrm>
            <a:prstGeom prst="line">
              <a:avLst/>
            </a:prstGeom>
            <a:noFill/>
            <a:ln w="19050" cap="flat" cmpd="sng" algn="ctr">
              <a:solidFill>
                <a:srgbClr val="000099"/>
              </a:solidFill>
              <a:prstDash val="solid"/>
              <a:headEnd type="oval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722A1A-843A-4DED-9973-0E103596EB12}"/>
                </a:ext>
              </a:extLst>
            </p:cNvPr>
            <p:cNvSpPr txBox="1"/>
            <p:nvPr/>
          </p:nvSpPr>
          <p:spPr>
            <a:xfrm>
              <a:off x="1677343" y="945953"/>
              <a:ext cx="2405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spcBef>
                  <a:spcPct val="0"/>
                </a:spcBef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宋体" pitchFamily="2" charset="-122"/>
                </a:rPr>
                <a:t>Online Measurement</a:t>
              </a:r>
              <a:endParaRPr lang="en-US" b="1" kern="0" baseline="300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BEF3C6-86B6-4532-9E77-D2E8B073ED3F}"/>
              </a:ext>
            </a:extLst>
          </p:cNvPr>
          <p:cNvGrpSpPr/>
          <p:nvPr/>
        </p:nvGrpSpPr>
        <p:grpSpPr>
          <a:xfrm>
            <a:off x="8406866" y="1070500"/>
            <a:ext cx="2473938" cy="2771553"/>
            <a:chOff x="6389020" y="2776324"/>
            <a:chExt cx="2473938" cy="31718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7924AE-6F74-4335-9A09-694588F9D39F}"/>
                </a:ext>
              </a:extLst>
            </p:cNvPr>
            <p:cNvSpPr/>
            <p:nvPr/>
          </p:nvSpPr>
          <p:spPr>
            <a:xfrm>
              <a:off x="6389020" y="2830704"/>
              <a:ext cx="2362968" cy="311744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CC9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914400">
                <a:spcBef>
                  <a:spcPct val="0"/>
                </a:spcBef>
                <a:defRPr/>
              </a:pPr>
              <a:endParaRPr lang="en-US" sz="16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AF9B62-C121-4294-8A2F-2561A84F05D6}"/>
                </a:ext>
              </a:extLst>
            </p:cNvPr>
            <p:cNvSpPr txBox="1"/>
            <p:nvPr/>
          </p:nvSpPr>
          <p:spPr>
            <a:xfrm>
              <a:off x="6457895" y="2776324"/>
              <a:ext cx="2405063" cy="422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spcBef>
                  <a:spcPct val="0"/>
                </a:spcBef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宋体" pitchFamily="2" charset="-122"/>
                </a:rPr>
                <a:t>Offline Measurement</a:t>
              </a:r>
              <a:endParaRPr lang="en-US" b="1" kern="0" baseline="30000" dirty="0">
                <a:solidFill>
                  <a:srgbClr val="000000"/>
                </a:solidFill>
                <a:latin typeface="Arial Narrow" panose="020B0606020202030204" pitchFamily="34" charset="0"/>
                <a:ea typeface="宋体" pitchFamily="2" charset="-122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11E413-F205-4C05-AFA1-47BE82B12DB4}"/>
                </a:ext>
              </a:extLst>
            </p:cNvPr>
            <p:cNvGrpSpPr/>
            <p:nvPr/>
          </p:nvGrpSpPr>
          <p:grpSpPr>
            <a:xfrm>
              <a:off x="6445986" y="3185026"/>
              <a:ext cx="2107253" cy="1394778"/>
              <a:chOff x="6274536" y="3165976"/>
              <a:chExt cx="2107253" cy="1394778"/>
            </a:xfrm>
          </p:grpSpPr>
          <p:pic>
            <p:nvPicPr>
              <p:cNvPr id="24" name="Picture 7" descr="Tool Makers Microscope">
                <a:extLst>
                  <a:ext uri="{FF2B5EF4-FFF2-40B4-BE49-F238E27FC236}">
                    <a16:creationId xmlns:a16="http://schemas.microsoft.com/office/drawing/2014/main" id="{DC3AD5B9-5DD7-448D-87BC-2387E78B1B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5499" y="3165976"/>
                <a:ext cx="1363308" cy="1287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2B581-9B29-42B6-B961-796484CE2FAC}"/>
                  </a:ext>
                </a:extLst>
              </p:cNvPr>
              <p:cNvSpPr txBox="1"/>
              <p:nvPr/>
            </p:nvSpPr>
            <p:spPr>
              <a:xfrm>
                <a:off x="6274536" y="3238064"/>
                <a:ext cx="11809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>
                  <a:spcBef>
                    <a:spcPct val="0"/>
                  </a:spcBef>
                  <a:defRPr/>
                </a:pPr>
                <a:r>
                  <a:rPr lang="en-US" sz="1400" kern="0" dirty="0">
                    <a:solidFill>
                      <a:srgbClr val="C00000"/>
                    </a:solidFill>
                    <a:latin typeface="Arial Narrow" pitchFamily="34" charset="0"/>
                    <a:ea typeface="宋体" pitchFamily="2" charset="-122"/>
                  </a:rPr>
                  <a:t>Microscope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A9C24D-3F31-47F6-8098-4145AEDDA6B1}"/>
                  </a:ext>
                </a:extLst>
              </p:cNvPr>
              <p:cNvSpPr/>
              <p:nvPr/>
            </p:nvSpPr>
            <p:spPr>
              <a:xfrm flipV="1">
                <a:off x="7376502" y="3862037"/>
                <a:ext cx="100537" cy="85345"/>
              </a:xfrm>
              <a:prstGeom prst="ellipse">
                <a:avLst/>
              </a:prstGeom>
              <a:solidFill>
                <a:srgbClr val="00CC99"/>
              </a:solidFill>
              <a:ln w="25400" cap="flat" cmpd="sng" algn="ctr">
                <a:solidFill>
                  <a:srgbClr val="00CC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spcBef>
                    <a:spcPct val="0"/>
                  </a:spcBef>
                  <a:defRPr/>
                </a:pPr>
                <a:endParaRPr lang="en-US" sz="1600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BB76E31-7BB5-49ED-8717-D244FCDD8435}"/>
                  </a:ext>
                </a:extLst>
              </p:cNvPr>
              <p:cNvCxnSpPr/>
              <p:nvPr/>
            </p:nvCxnSpPr>
            <p:spPr>
              <a:xfrm flipH="1">
                <a:off x="6496615" y="3932460"/>
                <a:ext cx="945676" cy="597781"/>
              </a:xfrm>
              <a:prstGeom prst="line">
                <a:avLst/>
              </a:prstGeom>
              <a:noFill/>
              <a:ln w="9525" cap="flat" cmpd="sng" algn="ctr">
                <a:solidFill>
                  <a:srgbClr val="3366FF"/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8A460DF-DE8D-4571-940A-E0F0AD679B84}"/>
                  </a:ext>
                </a:extLst>
              </p:cNvPr>
              <p:cNvCxnSpPr/>
              <p:nvPr/>
            </p:nvCxnSpPr>
            <p:spPr>
              <a:xfrm>
                <a:off x="7474829" y="3947382"/>
                <a:ext cx="906960" cy="613372"/>
              </a:xfrm>
              <a:prstGeom prst="line">
                <a:avLst/>
              </a:prstGeom>
              <a:noFill/>
              <a:ln w="9525" cap="flat" cmpd="sng" algn="ctr">
                <a:solidFill>
                  <a:srgbClr val="3366FF"/>
                </a:solidFill>
                <a:prstDash val="solid"/>
              </a:ln>
              <a:effectLst/>
            </p:spPr>
          </p:cxn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5517242-4924-4387-9592-577856CD2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764" y="2646389"/>
            <a:ext cx="1923645" cy="11437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FDBA68-0632-4A66-A848-533619DD14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17"/>
          <a:stretch/>
        </p:blipFill>
        <p:spPr>
          <a:xfrm>
            <a:off x="2631080" y="3855523"/>
            <a:ext cx="3675320" cy="18528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9EA30E-D341-440C-BCAE-28324DABBE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33"/>
          <a:stretch/>
        </p:blipFill>
        <p:spPr>
          <a:xfrm>
            <a:off x="7167584" y="3884273"/>
            <a:ext cx="3744416" cy="1856232"/>
          </a:xfrm>
          <a:prstGeom prst="rect">
            <a:avLst/>
          </a:prstGeom>
        </p:spPr>
      </p:pic>
      <p:sp>
        <p:nvSpPr>
          <p:cNvPr id="32" name="Striped Right Arrow 125">
            <a:extLst>
              <a:ext uri="{FF2B5EF4-FFF2-40B4-BE49-F238E27FC236}">
                <a16:creationId xmlns:a16="http://schemas.microsoft.com/office/drawing/2014/main" id="{3E64E9E7-0B9E-4743-95F6-D4755E617519}"/>
              </a:ext>
            </a:extLst>
          </p:cNvPr>
          <p:cNvSpPr/>
          <p:nvPr/>
        </p:nvSpPr>
        <p:spPr>
          <a:xfrm rot="5400000">
            <a:off x="4520720" y="3608027"/>
            <a:ext cx="180020" cy="648072"/>
          </a:xfrm>
          <a:prstGeom prst="stripedRightArrow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3" name="Striped Right Arrow 126">
            <a:extLst>
              <a:ext uri="{FF2B5EF4-FFF2-40B4-BE49-F238E27FC236}">
                <a16:creationId xmlns:a16="http://schemas.microsoft.com/office/drawing/2014/main" id="{90014D0E-3666-4451-9944-1ABD0202DB30}"/>
              </a:ext>
            </a:extLst>
          </p:cNvPr>
          <p:cNvSpPr/>
          <p:nvPr/>
        </p:nvSpPr>
        <p:spPr>
          <a:xfrm rot="5400000">
            <a:off x="9129802" y="3608027"/>
            <a:ext cx="180020" cy="648072"/>
          </a:xfrm>
          <a:prstGeom prst="stripedRightArrow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4" name="Left-Right Arrow 127">
            <a:extLst>
              <a:ext uri="{FF2B5EF4-FFF2-40B4-BE49-F238E27FC236}">
                <a16:creationId xmlns:a16="http://schemas.microsoft.com/office/drawing/2014/main" id="{FFA7A91C-8DBE-43FA-931D-BAEE96465A77}"/>
              </a:ext>
            </a:extLst>
          </p:cNvPr>
          <p:cNvSpPr/>
          <p:nvPr/>
        </p:nvSpPr>
        <p:spPr>
          <a:xfrm>
            <a:off x="6368727" y="4395858"/>
            <a:ext cx="736529" cy="416531"/>
          </a:xfrm>
          <a:prstGeom prst="leftRightArrow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0FDAD0-4C33-426E-8D24-A791A534DE80}"/>
              </a:ext>
            </a:extLst>
          </p:cNvPr>
          <p:cNvSpPr/>
          <p:nvPr/>
        </p:nvSpPr>
        <p:spPr>
          <a:xfrm>
            <a:off x="1909992" y="5793791"/>
            <a:ext cx="923244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 defTabSz="914400" fontAlgn="base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From sensing data to system performance </a:t>
            </a:r>
          </a:p>
          <a:p>
            <a:pPr marL="685800" lvl="1" indent="-285750" defTabSz="914400" fontAlgn="base"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From </a:t>
            </a:r>
            <a:r>
              <a:rPr lang="en-US" sz="1700" dirty="0">
                <a:solidFill>
                  <a:srgbClr val="0000CC"/>
                </a:solidFill>
                <a:latin typeface="Times New Roman"/>
                <a:ea typeface="宋体" pitchFamily="2" charset="-122"/>
              </a:rPr>
              <a:t>sensing data variation pattern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to </a:t>
            </a:r>
            <a:r>
              <a:rPr lang="en-US" sz="170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system performance degradation pattern </a:t>
            </a:r>
            <a:endParaRPr lang="en-US" sz="1700" i="1" dirty="0">
              <a:solidFill>
                <a:srgbClr val="C0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8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082F-17CB-4CAF-87CC-434225E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Process Monitoring Issues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199F55-122A-457B-AC94-358E15DF9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25051"/>
              </p:ext>
            </p:extLst>
          </p:nvPr>
        </p:nvGraphicFramePr>
        <p:xfrm>
          <a:off x="2378911" y="4864100"/>
          <a:ext cx="4622800" cy="101092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Operation Condition</a:t>
                      </a:r>
                    </a:p>
                  </a:txBody>
                  <a:tcPr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Rotational</a:t>
                      </a:r>
                      <a:r>
                        <a:rPr lang="en-US" sz="17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speed: 1,800 RPM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r>
                        <a:rPr lang="en-US" b="1" dirty="0">
                          <a:latin typeface="Arial Narrow" panose="020B0606020202030204" pitchFamily="34" charset="0"/>
                        </a:rPr>
                        <a:t>Measurement </a:t>
                      </a:r>
                    </a:p>
                  </a:txBody>
                  <a:tcPr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Four sensors</a:t>
                      </a:r>
                    </a:p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Sampling</a:t>
                      </a:r>
                      <a:r>
                        <a:rPr lang="en-US" baseline="0" dirty="0">
                          <a:latin typeface="Arial Narrow" panose="020B0606020202030204" pitchFamily="34" charset="0"/>
                        </a:rPr>
                        <a:t> frequency: 8192 Hz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ight Arrow 7">
            <a:extLst>
              <a:ext uri="{FF2B5EF4-FFF2-40B4-BE49-F238E27FC236}">
                <a16:creationId xmlns:a16="http://schemas.microsoft.com/office/drawing/2014/main" id="{A827C0E2-B679-49BE-8D97-05EF65EE76B8}"/>
              </a:ext>
            </a:extLst>
          </p:cNvPr>
          <p:cNvSpPr/>
          <p:nvPr/>
        </p:nvSpPr>
        <p:spPr bwMode="auto">
          <a:xfrm>
            <a:off x="7395411" y="5080000"/>
            <a:ext cx="3403600" cy="3302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74000">
                <a:srgbClr val="33CCCC">
                  <a:lumMod val="45000"/>
                  <a:lumOff val="55000"/>
                </a:srgbClr>
              </a:gs>
              <a:gs pos="83000">
                <a:srgbClr val="33CCCC">
                  <a:lumMod val="45000"/>
                  <a:lumOff val="55000"/>
                </a:srgbClr>
              </a:gs>
              <a:gs pos="100000">
                <a:srgbClr val="33CCCC">
                  <a:lumMod val="30000"/>
                  <a:lumOff val="70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A30C079-D932-40A0-97D0-04B8B42C95A0}"/>
              </a:ext>
            </a:extLst>
          </p:cNvPr>
          <p:cNvSpPr/>
          <p:nvPr/>
        </p:nvSpPr>
        <p:spPr bwMode="auto">
          <a:xfrm>
            <a:off x="7382711" y="5143500"/>
            <a:ext cx="177800" cy="1778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F8B0F37-D5BD-423B-BD3F-84B136A05009}"/>
              </a:ext>
            </a:extLst>
          </p:cNvPr>
          <p:cNvSpPr/>
          <p:nvPr/>
        </p:nvSpPr>
        <p:spPr bwMode="auto">
          <a:xfrm>
            <a:off x="7966911" y="5156200"/>
            <a:ext cx="177800" cy="1778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5B52CC6-A6FC-4951-9D61-40C1110AE7A9}"/>
              </a:ext>
            </a:extLst>
          </p:cNvPr>
          <p:cNvSpPr/>
          <p:nvPr/>
        </p:nvSpPr>
        <p:spPr bwMode="auto">
          <a:xfrm>
            <a:off x="9198811" y="5156200"/>
            <a:ext cx="177800" cy="1778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711BC9C-E5FE-4F41-8229-2571020D946A}"/>
              </a:ext>
            </a:extLst>
          </p:cNvPr>
          <p:cNvSpPr/>
          <p:nvPr/>
        </p:nvSpPr>
        <p:spPr bwMode="auto">
          <a:xfrm>
            <a:off x="10456111" y="5143500"/>
            <a:ext cx="177800" cy="1778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B1B6C-E2EB-4BE5-A0A1-033EA5DE6946}"/>
              </a:ext>
            </a:extLst>
          </p:cNvPr>
          <p:cNvSpPr/>
          <p:nvPr/>
        </p:nvSpPr>
        <p:spPr bwMode="auto">
          <a:xfrm>
            <a:off x="7258886" y="4632325"/>
            <a:ext cx="37306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Artificially made 4 fault severity levels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8DE54-2C97-442A-AD7A-45332D0B5CFD}"/>
              </a:ext>
            </a:extLst>
          </p:cNvPr>
          <p:cNvSpPr/>
          <p:nvPr/>
        </p:nvSpPr>
        <p:spPr bwMode="auto">
          <a:xfrm>
            <a:off x="7093786" y="5445125"/>
            <a:ext cx="9239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Level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E57DB-EC86-4886-97A4-0060EA3AC580}"/>
              </a:ext>
            </a:extLst>
          </p:cNvPr>
          <p:cNvSpPr/>
          <p:nvPr/>
        </p:nvSpPr>
        <p:spPr bwMode="auto">
          <a:xfrm>
            <a:off x="7093786" y="5381625"/>
            <a:ext cx="9239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Level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5088C-5554-44D3-B2C0-BA80D169C3E6}"/>
              </a:ext>
            </a:extLst>
          </p:cNvPr>
          <p:cNvSpPr/>
          <p:nvPr/>
        </p:nvSpPr>
        <p:spPr bwMode="auto">
          <a:xfrm>
            <a:off x="7890711" y="5381625"/>
            <a:ext cx="4667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#2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11F5A-39BA-47DE-8EAB-20CCFB6967BA}"/>
              </a:ext>
            </a:extLst>
          </p:cNvPr>
          <p:cNvSpPr/>
          <p:nvPr/>
        </p:nvSpPr>
        <p:spPr bwMode="auto">
          <a:xfrm>
            <a:off x="9100386" y="5381625"/>
            <a:ext cx="4667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2F3756-C646-4487-971D-C2D3D83698A3}"/>
              </a:ext>
            </a:extLst>
          </p:cNvPr>
          <p:cNvSpPr/>
          <p:nvPr/>
        </p:nvSpPr>
        <p:spPr bwMode="auto">
          <a:xfrm>
            <a:off x="10370386" y="5381625"/>
            <a:ext cx="4667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672CF0-5A3D-4F91-9591-606231515455}"/>
              </a:ext>
            </a:extLst>
          </p:cNvPr>
          <p:cNvSpPr/>
          <p:nvPr/>
        </p:nvSpPr>
        <p:spPr bwMode="auto">
          <a:xfrm>
            <a:off x="10281486" y="5724525"/>
            <a:ext cx="9239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Broken 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F4526-6073-4C9F-B517-0CF42528A78B}"/>
              </a:ext>
            </a:extLst>
          </p:cNvPr>
          <p:cNvSpPr/>
          <p:nvPr/>
        </p:nvSpPr>
        <p:spPr bwMode="auto">
          <a:xfrm>
            <a:off x="9024186" y="5724525"/>
            <a:ext cx="9239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Large crack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21FE1-7EF8-461B-ACB9-AEE7D8DADB8A}"/>
              </a:ext>
            </a:extLst>
          </p:cNvPr>
          <p:cNvSpPr/>
          <p:nvPr/>
        </p:nvSpPr>
        <p:spPr bwMode="auto">
          <a:xfrm>
            <a:off x="7779586" y="5724525"/>
            <a:ext cx="9239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Small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crack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9923D5-F908-4D76-88B0-17E82409C10B}"/>
              </a:ext>
            </a:extLst>
          </p:cNvPr>
          <p:cNvSpPr/>
          <p:nvPr/>
        </p:nvSpPr>
        <p:spPr bwMode="auto">
          <a:xfrm>
            <a:off x="7093786" y="5724525"/>
            <a:ext cx="758825" cy="352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 Narrow" panose="020B0606020202030204" pitchFamily="34" charset="0"/>
              </a:rPr>
              <a:t>Normal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AEA0F5-7151-4BE0-8D04-61A36ED8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64" y="1257347"/>
            <a:ext cx="8736217" cy="32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4D9-6368-40F8-8EF2-33241BE8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A0F06-F34B-4375-8811-01F1F1CA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733800"/>
            <a:ext cx="1524000" cy="625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AE3F8-06EF-454B-9EAD-A55DCAF6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334000"/>
            <a:ext cx="1295400" cy="609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6F493-78B1-48D4-BA9F-A64F59EB8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1" y="2247900"/>
            <a:ext cx="1524000" cy="115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13864-5A18-4963-B59E-EE245B528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104900"/>
            <a:ext cx="1328144" cy="1066800"/>
          </a:xfrm>
          <a:prstGeom prst="rect">
            <a:avLst/>
          </a:prstGeom>
        </p:spPr>
      </p:pic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6C80527-607A-4DED-9BF3-1DAC99F5A5CE}"/>
              </a:ext>
            </a:extLst>
          </p:cNvPr>
          <p:cNvSpPr/>
          <p:nvPr/>
        </p:nvSpPr>
        <p:spPr>
          <a:xfrm>
            <a:off x="76200" y="3009900"/>
            <a:ext cx="14478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Arial Narrow" panose="020B0606020202030204" pitchFamily="34" charset="0"/>
              </a:rPr>
              <a:t>Machine Learning</a:t>
            </a:r>
          </a:p>
        </p:txBody>
      </p:sp>
      <p:sp>
        <p:nvSpPr>
          <p:cNvPr id="9" name="Rounded Rectangle 38">
            <a:extLst>
              <a:ext uri="{FF2B5EF4-FFF2-40B4-BE49-F238E27FC236}">
                <a16:creationId xmlns:a16="http://schemas.microsoft.com/office/drawing/2014/main" id="{5805F51E-2D59-482F-98CC-FA6C54A57A9E}"/>
              </a:ext>
            </a:extLst>
          </p:cNvPr>
          <p:cNvSpPr/>
          <p:nvPr/>
        </p:nvSpPr>
        <p:spPr>
          <a:xfrm>
            <a:off x="2133600" y="1866900"/>
            <a:ext cx="1447800" cy="762000"/>
          </a:xfrm>
          <a:prstGeom prst="round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Unsupervised Learning</a:t>
            </a:r>
          </a:p>
        </p:txBody>
      </p:sp>
      <p:sp>
        <p:nvSpPr>
          <p:cNvPr id="10" name="Rounded Rectangle 39">
            <a:extLst>
              <a:ext uri="{FF2B5EF4-FFF2-40B4-BE49-F238E27FC236}">
                <a16:creationId xmlns:a16="http://schemas.microsoft.com/office/drawing/2014/main" id="{3329AD8D-C464-40F1-A32C-6BF01D643996}"/>
              </a:ext>
            </a:extLst>
          </p:cNvPr>
          <p:cNvSpPr/>
          <p:nvPr/>
        </p:nvSpPr>
        <p:spPr>
          <a:xfrm>
            <a:off x="2133600" y="4305300"/>
            <a:ext cx="1447800" cy="762000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Supervised Learning</a:t>
            </a:r>
          </a:p>
        </p:txBody>
      </p:sp>
      <p:sp>
        <p:nvSpPr>
          <p:cNvPr id="11" name="Rounded Rectangle 40">
            <a:extLst>
              <a:ext uri="{FF2B5EF4-FFF2-40B4-BE49-F238E27FC236}">
                <a16:creationId xmlns:a16="http://schemas.microsoft.com/office/drawing/2014/main" id="{2854A5AB-AEED-4171-A7C9-3625DD41EA8A}"/>
              </a:ext>
            </a:extLst>
          </p:cNvPr>
          <p:cNvSpPr/>
          <p:nvPr/>
        </p:nvSpPr>
        <p:spPr>
          <a:xfrm>
            <a:off x="4800600" y="1333500"/>
            <a:ext cx="15240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Clustering</a:t>
            </a:r>
          </a:p>
        </p:txBody>
      </p:sp>
      <p:sp>
        <p:nvSpPr>
          <p:cNvPr id="12" name="Rounded Rectangle 41">
            <a:extLst>
              <a:ext uri="{FF2B5EF4-FFF2-40B4-BE49-F238E27FC236}">
                <a16:creationId xmlns:a16="http://schemas.microsoft.com/office/drawing/2014/main" id="{16423379-0C2C-414E-8BCD-0C6960BC7EC6}"/>
              </a:ext>
            </a:extLst>
          </p:cNvPr>
          <p:cNvSpPr/>
          <p:nvPr/>
        </p:nvSpPr>
        <p:spPr>
          <a:xfrm>
            <a:off x="4800600" y="2612229"/>
            <a:ext cx="1524000" cy="609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Dimensionality Reduction</a:t>
            </a:r>
          </a:p>
        </p:txBody>
      </p: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8335F152-8F65-4D1F-BA58-DF99133A5A54}"/>
              </a:ext>
            </a:extLst>
          </p:cNvPr>
          <p:cNvSpPr/>
          <p:nvPr/>
        </p:nvSpPr>
        <p:spPr>
          <a:xfrm>
            <a:off x="4800600" y="3771900"/>
            <a:ext cx="1524000" cy="609600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Regression</a:t>
            </a:r>
          </a:p>
        </p:txBody>
      </p:sp>
      <p:sp>
        <p:nvSpPr>
          <p:cNvPr id="14" name="Rounded Rectangle 43">
            <a:extLst>
              <a:ext uri="{FF2B5EF4-FFF2-40B4-BE49-F238E27FC236}">
                <a16:creationId xmlns:a16="http://schemas.microsoft.com/office/drawing/2014/main" id="{4B696634-7DAC-4E12-9F41-FE372496DCF2}"/>
              </a:ext>
            </a:extLst>
          </p:cNvPr>
          <p:cNvSpPr/>
          <p:nvPr/>
        </p:nvSpPr>
        <p:spPr>
          <a:xfrm>
            <a:off x="4800600" y="5334000"/>
            <a:ext cx="1524000" cy="609600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00" b="1" dirty="0">
                <a:latin typeface="Arial Narrow" panose="020B0606020202030204" pitchFamily="34" charset="0"/>
              </a:rPr>
              <a:t>Classification</a:t>
            </a:r>
          </a:p>
        </p:txBody>
      </p:sp>
      <p:sp>
        <p:nvSpPr>
          <p:cNvPr id="15" name="Bent Arrow 7">
            <a:extLst>
              <a:ext uri="{FF2B5EF4-FFF2-40B4-BE49-F238E27FC236}">
                <a16:creationId xmlns:a16="http://schemas.microsoft.com/office/drawing/2014/main" id="{AF9F6CAF-97C6-4F9D-A2C9-E2F38A8F5431}"/>
              </a:ext>
            </a:extLst>
          </p:cNvPr>
          <p:cNvSpPr/>
          <p:nvPr/>
        </p:nvSpPr>
        <p:spPr>
          <a:xfrm>
            <a:off x="685800" y="2019300"/>
            <a:ext cx="1447800" cy="990600"/>
          </a:xfrm>
          <a:prstGeom prst="bentArrow">
            <a:avLst>
              <a:gd name="adj1" fmla="val 11859"/>
              <a:gd name="adj2" fmla="val 19471"/>
              <a:gd name="adj3" fmla="val 18590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44">
            <a:extLst>
              <a:ext uri="{FF2B5EF4-FFF2-40B4-BE49-F238E27FC236}">
                <a16:creationId xmlns:a16="http://schemas.microsoft.com/office/drawing/2014/main" id="{2F5C39C7-E406-4789-9434-B6E1AB5DE3E7}"/>
              </a:ext>
            </a:extLst>
          </p:cNvPr>
          <p:cNvSpPr/>
          <p:nvPr/>
        </p:nvSpPr>
        <p:spPr>
          <a:xfrm flipV="1">
            <a:off x="685800" y="3924300"/>
            <a:ext cx="1447800" cy="990600"/>
          </a:xfrm>
          <a:prstGeom prst="bentArrow">
            <a:avLst>
              <a:gd name="adj1" fmla="val 11859"/>
              <a:gd name="adj2" fmla="val 19471"/>
              <a:gd name="adj3" fmla="val 18590"/>
              <a:gd name="adj4" fmla="val 4375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Elbow Connector 10">
            <a:extLst>
              <a:ext uri="{FF2B5EF4-FFF2-40B4-BE49-F238E27FC236}">
                <a16:creationId xmlns:a16="http://schemas.microsoft.com/office/drawing/2014/main" id="{F1DAB9A8-57D1-4945-A620-76ABC5A786B9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3714750" y="781050"/>
            <a:ext cx="228600" cy="19431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46">
            <a:extLst>
              <a:ext uri="{FF2B5EF4-FFF2-40B4-BE49-F238E27FC236}">
                <a16:creationId xmlns:a16="http://schemas.microsoft.com/office/drawing/2014/main" id="{9FF672E1-47AB-4368-9D8E-1A93D4C81137}"/>
              </a:ext>
            </a:extLst>
          </p:cNvPr>
          <p:cNvCxnSpPr/>
          <p:nvPr/>
        </p:nvCxnSpPr>
        <p:spPr>
          <a:xfrm>
            <a:off x="2857500" y="2628900"/>
            <a:ext cx="1943100" cy="304800"/>
          </a:xfrm>
          <a:prstGeom prst="bentConnector3">
            <a:avLst>
              <a:gd name="adj1" fmla="val -6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7">
            <a:extLst>
              <a:ext uri="{FF2B5EF4-FFF2-40B4-BE49-F238E27FC236}">
                <a16:creationId xmlns:a16="http://schemas.microsoft.com/office/drawing/2014/main" id="{F958CF6E-A36E-4AA3-AD7B-189EF04B0A13}"/>
              </a:ext>
            </a:extLst>
          </p:cNvPr>
          <p:cNvCxnSpPr/>
          <p:nvPr/>
        </p:nvCxnSpPr>
        <p:spPr>
          <a:xfrm rot="5400000" flipH="1" flipV="1">
            <a:off x="3714750" y="3219450"/>
            <a:ext cx="228600" cy="1943100"/>
          </a:xfrm>
          <a:prstGeom prst="bentConnector2">
            <a:avLst/>
          </a:prstGeom>
          <a:ln w="57150">
            <a:solidFill>
              <a:srgbClr val="FF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49">
            <a:extLst>
              <a:ext uri="{FF2B5EF4-FFF2-40B4-BE49-F238E27FC236}">
                <a16:creationId xmlns:a16="http://schemas.microsoft.com/office/drawing/2014/main" id="{5F8D4815-D82D-4341-83BC-839C5E955AFD}"/>
              </a:ext>
            </a:extLst>
          </p:cNvPr>
          <p:cNvCxnSpPr>
            <a:endCxn id="14" idx="1"/>
          </p:cNvCxnSpPr>
          <p:nvPr/>
        </p:nvCxnSpPr>
        <p:spPr>
          <a:xfrm>
            <a:off x="2857500" y="5067300"/>
            <a:ext cx="1943100" cy="571500"/>
          </a:xfrm>
          <a:prstGeom prst="bentConnector3">
            <a:avLst>
              <a:gd name="adj1" fmla="val 980"/>
            </a:avLst>
          </a:prstGeom>
          <a:ln w="57150">
            <a:solidFill>
              <a:srgbClr val="FF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52">
            <a:extLst>
              <a:ext uri="{FF2B5EF4-FFF2-40B4-BE49-F238E27FC236}">
                <a16:creationId xmlns:a16="http://schemas.microsoft.com/office/drawing/2014/main" id="{3AC73F72-D9C2-43C9-A3E0-C67EADBFDDF5}"/>
              </a:ext>
            </a:extLst>
          </p:cNvPr>
          <p:cNvSpPr/>
          <p:nvPr/>
        </p:nvSpPr>
        <p:spPr>
          <a:xfrm>
            <a:off x="7086600" y="1428750"/>
            <a:ext cx="1143000" cy="4191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Hierarchical?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701C4-9F7F-4D3A-BD1B-88B6B35C9D4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324600" y="1638300"/>
            <a:ext cx="762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388">
            <a:extLst>
              <a:ext uri="{FF2B5EF4-FFF2-40B4-BE49-F238E27FC236}">
                <a16:creationId xmlns:a16="http://schemas.microsoft.com/office/drawing/2014/main" id="{30F8FF86-B3B6-4DE2-A5F6-CCB3542E36A4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105775" y="847725"/>
            <a:ext cx="13335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62">
            <a:extLst>
              <a:ext uri="{FF2B5EF4-FFF2-40B4-BE49-F238E27FC236}">
                <a16:creationId xmlns:a16="http://schemas.microsoft.com/office/drawing/2014/main" id="{35D17E37-2F85-4CAD-ADF4-1782FEDADA85}"/>
              </a:ext>
            </a:extLst>
          </p:cNvPr>
          <p:cNvSpPr/>
          <p:nvPr/>
        </p:nvSpPr>
        <p:spPr>
          <a:xfrm>
            <a:off x="8991600" y="1752600"/>
            <a:ext cx="1143000" cy="3810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Probabilistic?</a:t>
            </a:r>
            <a:endParaRPr lang="en-US" sz="16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5" name="Elbow Connector 16393">
            <a:extLst>
              <a:ext uri="{FF2B5EF4-FFF2-40B4-BE49-F238E27FC236}">
                <a16:creationId xmlns:a16="http://schemas.microsoft.com/office/drawing/2014/main" id="{8B8ACCBA-217A-4C85-9A44-3C3C651946FC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rot="16200000" flipH="1">
            <a:off x="8277225" y="1228725"/>
            <a:ext cx="95250" cy="13335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894A0C-BB3C-4F2F-BBB5-F00704AEAD21}"/>
              </a:ext>
            </a:extLst>
          </p:cNvPr>
          <p:cNvSpPr txBox="1"/>
          <p:nvPr/>
        </p:nvSpPr>
        <p:spPr>
          <a:xfrm>
            <a:off x="8229600" y="10350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ED7741-3609-42C3-8D92-B5F34C67CD25}"/>
              </a:ext>
            </a:extLst>
          </p:cNvPr>
          <p:cNvSpPr txBox="1"/>
          <p:nvPr/>
        </p:nvSpPr>
        <p:spPr>
          <a:xfrm>
            <a:off x="8305800" y="169487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28" name="Elbow Connector 16397">
            <a:extLst>
              <a:ext uri="{FF2B5EF4-FFF2-40B4-BE49-F238E27FC236}">
                <a16:creationId xmlns:a16="http://schemas.microsoft.com/office/drawing/2014/main" id="{004A21A7-6C50-470D-B43A-FD8186A6A282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10001250" y="1162050"/>
            <a:ext cx="15240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6399">
            <a:extLst>
              <a:ext uri="{FF2B5EF4-FFF2-40B4-BE49-F238E27FC236}">
                <a16:creationId xmlns:a16="http://schemas.microsoft.com/office/drawing/2014/main" id="{67CBBBFC-BEDD-419B-889D-C3816DEE39C5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10039350" y="1657350"/>
            <a:ext cx="7620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DA4A49-09A6-4E43-B90B-4020716126E4}"/>
              </a:ext>
            </a:extLst>
          </p:cNvPr>
          <p:cNvSpPr txBox="1"/>
          <p:nvPr/>
        </p:nvSpPr>
        <p:spPr>
          <a:xfrm>
            <a:off x="10134600" y="15240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7F3C4C-4053-4EDD-B003-E2243F62007B}"/>
              </a:ext>
            </a:extLst>
          </p:cNvPr>
          <p:cNvSpPr txBox="1"/>
          <p:nvPr/>
        </p:nvSpPr>
        <p:spPr>
          <a:xfrm>
            <a:off x="10162308" y="195975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32" name="Rounded Rectangle 81">
            <a:extLst>
              <a:ext uri="{FF2B5EF4-FFF2-40B4-BE49-F238E27FC236}">
                <a16:creationId xmlns:a16="http://schemas.microsoft.com/office/drawing/2014/main" id="{FBF92ACC-2359-4026-883E-508B08212254}"/>
              </a:ext>
            </a:extLst>
          </p:cNvPr>
          <p:cNvSpPr/>
          <p:nvPr/>
        </p:nvSpPr>
        <p:spPr>
          <a:xfrm>
            <a:off x="7024914" y="2705100"/>
            <a:ext cx="1219200" cy="4191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Topic model?</a:t>
            </a:r>
          </a:p>
        </p:txBody>
      </p:sp>
      <p:sp>
        <p:nvSpPr>
          <p:cNvPr id="33" name="Rounded Rectangle 85">
            <a:extLst>
              <a:ext uri="{FF2B5EF4-FFF2-40B4-BE49-F238E27FC236}">
                <a16:creationId xmlns:a16="http://schemas.microsoft.com/office/drawing/2014/main" id="{8082F74D-073C-482F-A85A-39FAA805A1C6}"/>
              </a:ext>
            </a:extLst>
          </p:cNvPr>
          <p:cNvSpPr/>
          <p:nvPr/>
        </p:nvSpPr>
        <p:spPr>
          <a:xfrm>
            <a:off x="8991600" y="2971800"/>
            <a:ext cx="1143000" cy="3810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Probabilistic?</a:t>
            </a:r>
            <a:endParaRPr lang="en-US" sz="16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3DF009-E6FB-45E9-B7F9-A2B9DFB164CB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 flipV="1">
            <a:off x="6324600" y="2914650"/>
            <a:ext cx="700314" cy="237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01">
            <a:extLst>
              <a:ext uri="{FF2B5EF4-FFF2-40B4-BE49-F238E27FC236}">
                <a16:creationId xmlns:a16="http://schemas.microsoft.com/office/drawing/2014/main" id="{1B07E510-11B4-4FB1-A4D5-1598C48C5C32}"/>
              </a:ext>
            </a:extLst>
          </p:cNvPr>
          <p:cNvCxnSpPr/>
          <p:nvPr/>
        </p:nvCxnSpPr>
        <p:spPr>
          <a:xfrm rot="5400000" flipH="1" flipV="1">
            <a:off x="8143875" y="2152650"/>
            <a:ext cx="13335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29F087-4FB7-4090-BEA7-3CF1480180CE}"/>
              </a:ext>
            </a:extLst>
          </p:cNvPr>
          <p:cNvSpPr txBox="1"/>
          <p:nvPr/>
        </p:nvSpPr>
        <p:spPr>
          <a:xfrm>
            <a:off x="8272312" y="2371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Yes</a:t>
            </a:r>
          </a:p>
        </p:txBody>
      </p:sp>
      <p:cxnSp>
        <p:nvCxnSpPr>
          <p:cNvPr id="37" name="Elbow Connector 103">
            <a:extLst>
              <a:ext uri="{FF2B5EF4-FFF2-40B4-BE49-F238E27FC236}">
                <a16:creationId xmlns:a16="http://schemas.microsoft.com/office/drawing/2014/main" id="{A4CB184D-62AF-40D8-9D95-D270F3E483AA}"/>
              </a:ext>
            </a:extLst>
          </p:cNvPr>
          <p:cNvCxnSpPr/>
          <p:nvPr/>
        </p:nvCxnSpPr>
        <p:spPr>
          <a:xfrm>
            <a:off x="7658100" y="3124200"/>
            <a:ext cx="1333500" cy="152400"/>
          </a:xfrm>
          <a:prstGeom prst="bentConnector3">
            <a:avLst>
              <a:gd name="adj1" fmla="val 7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D19E48-2672-4468-AFBD-700BCE33853B}"/>
              </a:ext>
            </a:extLst>
          </p:cNvPr>
          <p:cNvSpPr txBox="1"/>
          <p:nvPr/>
        </p:nvSpPr>
        <p:spPr>
          <a:xfrm>
            <a:off x="8305800" y="2971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39" name="Elbow Connector 105">
            <a:extLst>
              <a:ext uri="{FF2B5EF4-FFF2-40B4-BE49-F238E27FC236}">
                <a16:creationId xmlns:a16="http://schemas.microsoft.com/office/drawing/2014/main" id="{5D968E84-8528-49CF-A6F2-ECC3C00129F9}"/>
              </a:ext>
            </a:extLst>
          </p:cNvPr>
          <p:cNvCxnSpPr/>
          <p:nvPr/>
        </p:nvCxnSpPr>
        <p:spPr>
          <a:xfrm rot="5400000" flipH="1" flipV="1">
            <a:off x="10039350" y="2381250"/>
            <a:ext cx="15240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06">
            <a:extLst>
              <a:ext uri="{FF2B5EF4-FFF2-40B4-BE49-F238E27FC236}">
                <a16:creationId xmlns:a16="http://schemas.microsoft.com/office/drawing/2014/main" id="{CCA6E021-DA13-43AC-B771-C8FC801B0C49}"/>
              </a:ext>
            </a:extLst>
          </p:cNvPr>
          <p:cNvCxnSpPr/>
          <p:nvPr/>
        </p:nvCxnSpPr>
        <p:spPr>
          <a:xfrm rot="16200000" flipH="1">
            <a:off x="10077450" y="2876550"/>
            <a:ext cx="76200" cy="10287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157111-3A36-43C7-B9E9-35964DA30E88}"/>
              </a:ext>
            </a:extLst>
          </p:cNvPr>
          <p:cNvSpPr txBox="1"/>
          <p:nvPr/>
        </p:nvSpPr>
        <p:spPr>
          <a:xfrm>
            <a:off x="10134600" y="2743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B96AD7-E6B9-4129-9071-C412944AA15D}"/>
              </a:ext>
            </a:extLst>
          </p:cNvPr>
          <p:cNvSpPr txBox="1"/>
          <p:nvPr/>
        </p:nvSpPr>
        <p:spPr>
          <a:xfrm>
            <a:off x="10162308" y="317895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43" name="Rounded Rectangle 112">
            <a:extLst>
              <a:ext uri="{FF2B5EF4-FFF2-40B4-BE49-F238E27FC236}">
                <a16:creationId xmlns:a16="http://schemas.microsoft.com/office/drawing/2014/main" id="{471F8009-A778-4897-8056-C0BB602263F8}"/>
              </a:ext>
            </a:extLst>
          </p:cNvPr>
          <p:cNvSpPr/>
          <p:nvPr/>
        </p:nvSpPr>
        <p:spPr>
          <a:xfrm>
            <a:off x="6248400" y="4648200"/>
            <a:ext cx="914400" cy="4191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Speed</a:t>
            </a:r>
          </a:p>
        </p:txBody>
      </p:sp>
      <p:sp>
        <p:nvSpPr>
          <p:cNvPr id="44" name="Rounded Rectangle 127">
            <a:extLst>
              <a:ext uri="{FF2B5EF4-FFF2-40B4-BE49-F238E27FC236}">
                <a16:creationId xmlns:a16="http://schemas.microsoft.com/office/drawing/2014/main" id="{10251CD4-4C43-4B64-AF26-4D305CDBAF27}"/>
              </a:ext>
            </a:extLst>
          </p:cNvPr>
          <p:cNvSpPr/>
          <p:nvPr/>
        </p:nvSpPr>
        <p:spPr>
          <a:xfrm>
            <a:off x="9067800" y="4648200"/>
            <a:ext cx="1143000" cy="4191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Accuracy</a:t>
            </a: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265B0A03-4607-4070-822A-DC507B991727}"/>
              </a:ext>
            </a:extLst>
          </p:cNvPr>
          <p:cNvCxnSpPr>
            <a:stCxn id="13" idx="3"/>
            <a:endCxn id="43" idx="0"/>
          </p:cNvCxnSpPr>
          <p:nvPr/>
        </p:nvCxnSpPr>
        <p:spPr>
          <a:xfrm>
            <a:off x="6324600" y="4076700"/>
            <a:ext cx="381000" cy="5715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65">
            <a:extLst>
              <a:ext uri="{FF2B5EF4-FFF2-40B4-BE49-F238E27FC236}">
                <a16:creationId xmlns:a16="http://schemas.microsoft.com/office/drawing/2014/main" id="{A643EB5A-6726-4538-B166-A2D771D2B320}"/>
              </a:ext>
            </a:extLst>
          </p:cNvPr>
          <p:cNvCxnSpPr>
            <a:stCxn id="14" idx="3"/>
            <a:endCxn id="43" idx="2"/>
          </p:cNvCxnSpPr>
          <p:nvPr/>
        </p:nvCxnSpPr>
        <p:spPr>
          <a:xfrm flipV="1">
            <a:off x="6324600" y="5067300"/>
            <a:ext cx="381000" cy="5715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734E50-4657-4FCC-9581-377316D7185C}"/>
              </a:ext>
            </a:extLst>
          </p:cNvPr>
          <p:cNvSpPr txBox="1"/>
          <p:nvPr/>
        </p:nvSpPr>
        <p:spPr>
          <a:xfrm>
            <a:off x="7315200" y="3962400"/>
            <a:ext cx="175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Logistic regression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Thin plate Spline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Decision tree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Naive Bayes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Linear SVM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74E8D2-A863-488B-AC65-B462DB835677}"/>
              </a:ext>
            </a:extLst>
          </p:cNvPr>
          <p:cNvSpPr txBox="1"/>
          <p:nvPr/>
        </p:nvSpPr>
        <p:spPr>
          <a:xfrm>
            <a:off x="10439400" y="4114800"/>
            <a:ext cx="175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Random forest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Neural network (</a:t>
            </a:r>
            <a:r>
              <a:rPr lang="en-US" sz="1500" dirty="0">
                <a:solidFill>
                  <a:srgbClr val="C00000"/>
                </a:solidFill>
                <a:latin typeface="Arial Narrow" panose="020B0606020202030204" pitchFamily="34" charset="0"/>
              </a:rPr>
              <a:t>Deep Learning</a:t>
            </a: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Kernel SVM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Gradient boosting tree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EC8D1E8C-0DFC-4044-8395-992965BA217B}"/>
              </a:ext>
            </a:extLst>
          </p:cNvPr>
          <p:cNvSpPr/>
          <p:nvPr/>
        </p:nvSpPr>
        <p:spPr>
          <a:xfrm>
            <a:off x="7162800" y="4038600"/>
            <a:ext cx="152400" cy="1676400"/>
          </a:xfrm>
          <a:prstGeom prst="leftBrace">
            <a:avLst>
              <a:gd name="adj1" fmla="val 108333"/>
              <a:gd name="adj2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F984A976-A455-4DB2-A038-59B1CDA02FA3}"/>
              </a:ext>
            </a:extLst>
          </p:cNvPr>
          <p:cNvSpPr/>
          <p:nvPr/>
        </p:nvSpPr>
        <p:spPr>
          <a:xfrm>
            <a:off x="10210800" y="4038600"/>
            <a:ext cx="152400" cy="1676400"/>
          </a:xfrm>
          <a:prstGeom prst="leftBrace">
            <a:avLst>
              <a:gd name="adj1" fmla="val 108333"/>
              <a:gd name="adj2" fmla="val 50000"/>
            </a:avLst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80">
            <a:extLst>
              <a:ext uri="{FF2B5EF4-FFF2-40B4-BE49-F238E27FC236}">
                <a16:creationId xmlns:a16="http://schemas.microsoft.com/office/drawing/2014/main" id="{22353C0E-F470-4A2C-BA68-98B536E8F5B3}"/>
              </a:ext>
            </a:extLst>
          </p:cNvPr>
          <p:cNvCxnSpPr>
            <a:endCxn id="44" idx="0"/>
          </p:cNvCxnSpPr>
          <p:nvPr/>
        </p:nvCxnSpPr>
        <p:spPr>
          <a:xfrm>
            <a:off x="6248400" y="3886200"/>
            <a:ext cx="3390900" cy="7620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83">
            <a:extLst>
              <a:ext uri="{FF2B5EF4-FFF2-40B4-BE49-F238E27FC236}">
                <a16:creationId xmlns:a16="http://schemas.microsoft.com/office/drawing/2014/main" id="{C7E03F70-E686-42A4-918A-64B5EF70E712}"/>
              </a:ext>
            </a:extLst>
          </p:cNvPr>
          <p:cNvCxnSpPr>
            <a:endCxn id="44" idx="2"/>
          </p:cNvCxnSpPr>
          <p:nvPr/>
        </p:nvCxnSpPr>
        <p:spPr>
          <a:xfrm flipV="1">
            <a:off x="6248400" y="5067300"/>
            <a:ext cx="3390900" cy="72390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5298A23-7B38-4D35-906F-A3152605BFF0}"/>
              </a:ext>
            </a:extLst>
          </p:cNvPr>
          <p:cNvSpPr/>
          <p:nvPr/>
        </p:nvSpPr>
        <p:spPr>
          <a:xfrm>
            <a:off x="8603641" y="1117600"/>
            <a:ext cx="183575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Hierarchical clustering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ACE27-89F8-43A2-9D5A-9D1A8E479345}"/>
              </a:ext>
            </a:extLst>
          </p:cNvPr>
          <p:cNvSpPr/>
          <p:nvPr/>
        </p:nvSpPr>
        <p:spPr>
          <a:xfrm>
            <a:off x="10515600" y="1371600"/>
            <a:ext cx="1371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Gaussian mixture 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AD2126-3738-4FE0-AB9E-3CC916E5D26A}"/>
              </a:ext>
            </a:extLst>
          </p:cNvPr>
          <p:cNvSpPr/>
          <p:nvPr/>
        </p:nvSpPr>
        <p:spPr>
          <a:xfrm>
            <a:off x="10744200" y="2057400"/>
            <a:ext cx="85632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i="1" dirty="0">
                <a:solidFill>
                  <a:srgbClr val="0000CC"/>
                </a:solidFill>
                <a:latin typeface="Arial Narrow" panose="020B0606020202030204" pitchFamily="34" charset="0"/>
              </a:rPr>
              <a:t>K</a:t>
            </a: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-means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87B901-9EA3-4105-9974-3C57F0801A4E}"/>
              </a:ext>
            </a:extLst>
          </p:cNvPr>
          <p:cNvSpPr/>
          <p:nvPr/>
        </p:nvSpPr>
        <p:spPr>
          <a:xfrm>
            <a:off x="8610600" y="2286000"/>
            <a:ext cx="1676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Principal component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3DDE52-D6D2-4C90-B201-FD400A8B1DB2}"/>
              </a:ext>
            </a:extLst>
          </p:cNvPr>
          <p:cNvSpPr/>
          <p:nvPr/>
        </p:nvSpPr>
        <p:spPr>
          <a:xfrm>
            <a:off x="10331450" y="2590800"/>
            <a:ext cx="17599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Singular value decomposition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F5A4C8-F280-40B2-8231-C3922A47AAC1}"/>
              </a:ext>
            </a:extLst>
          </p:cNvPr>
          <p:cNvSpPr/>
          <p:nvPr/>
        </p:nvSpPr>
        <p:spPr>
          <a:xfrm>
            <a:off x="10401300" y="3200400"/>
            <a:ext cx="1600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Latent </a:t>
            </a:r>
            <a:r>
              <a:rPr lang="en-US" sz="1500" dirty="0" err="1">
                <a:solidFill>
                  <a:srgbClr val="0000CC"/>
                </a:solidFill>
                <a:latin typeface="Arial Narrow" panose="020B0606020202030204" pitchFamily="34" charset="0"/>
              </a:rPr>
              <a:t>dirichlet</a:t>
            </a:r>
            <a:r>
              <a:rPr lang="en-US" sz="1500" dirty="0">
                <a:solidFill>
                  <a:srgbClr val="0000CC"/>
                </a:solidFill>
                <a:latin typeface="Arial Narrow" panose="020B0606020202030204" pitchFamily="34" charset="0"/>
              </a:rPr>
              <a:t> allocation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51817F-F248-4B4E-8948-4BBDC0CF9DAA}"/>
              </a:ext>
            </a:extLst>
          </p:cNvPr>
          <p:cNvSpPr txBox="1"/>
          <p:nvPr/>
        </p:nvSpPr>
        <p:spPr>
          <a:xfrm>
            <a:off x="152400" y="48006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 Narrow" panose="020B0606020202030204" pitchFamily="34" charset="0"/>
              </a:rPr>
              <a:t>Discover the </a:t>
            </a:r>
            <a:r>
              <a:rPr lang="en-US" sz="1600" b="1" i="1" dirty="0">
                <a:latin typeface="Arial Narrow" panose="020B0606020202030204" pitchFamily="34" charset="0"/>
              </a:rPr>
              <a:t>relationship</a:t>
            </a:r>
            <a:r>
              <a:rPr lang="en-US" sz="1600" i="1" dirty="0">
                <a:latin typeface="Arial Narrow" panose="020B0606020202030204" pitchFamily="34" charset="0"/>
              </a:rPr>
              <a:t> between </a:t>
            </a:r>
            <a:r>
              <a:rPr lang="en-US" sz="1600" b="1" i="1" dirty="0">
                <a:latin typeface="Arial Narrow" panose="020B0606020202030204" pitchFamily="34" charset="0"/>
              </a:rPr>
              <a:t>inputs</a:t>
            </a:r>
            <a:r>
              <a:rPr lang="en-US" sz="1600" i="1" dirty="0">
                <a:latin typeface="Arial Narrow" panose="020B0606020202030204" pitchFamily="34" charset="0"/>
              </a:rPr>
              <a:t> to human-</a:t>
            </a:r>
            <a:r>
              <a:rPr lang="en-US" sz="1600" b="1" i="1" dirty="0">
                <a:latin typeface="Arial Narrow" panose="020B0606020202030204" pitchFamily="34" charset="0"/>
              </a:rPr>
              <a:t>labeled outputs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CFB1B9-84D6-4A26-A187-492826A42A53}"/>
              </a:ext>
            </a:extLst>
          </p:cNvPr>
          <p:cNvSpPr txBox="1"/>
          <p:nvPr/>
        </p:nvSpPr>
        <p:spPr>
          <a:xfrm>
            <a:off x="304800" y="12954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 Narrow" panose="020B0606020202030204" pitchFamily="34" charset="0"/>
              </a:rPr>
              <a:t>Learn </a:t>
            </a:r>
            <a:r>
              <a:rPr lang="en-US" sz="1600" b="1" i="1" dirty="0">
                <a:latin typeface="Arial Narrow" panose="020B0606020202030204" pitchFamily="34" charset="0"/>
              </a:rPr>
              <a:t>similarities</a:t>
            </a:r>
            <a:r>
              <a:rPr lang="en-US" sz="1600" i="1" dirty="0">
                <a:latin typeface="Arial Narrow" panose="020B0606020202030204" pitchFamily="34" charset="0"/>
              </a:rPr>
              <a:t> and differences among data</a:t>
            </a:r>
          </a:p>
        </p:txBody>
      </p:sp>
    </p:spTree>
    <p:extLst>
      <p:ext uri="{BB962C8B-B14F-4D97-AF65-F5344CB8AC3E}">
        <p14:creationId xmlns:p14="http://schemas.microsoft.com/office/powerpoint/2010/main" val="46604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1C7-F106-4768-AAE2-02BB2CF0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Techniques: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A3152D-3838-4A95-87EE-6DF51BD7B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04894"/>
              </p:ext>
            </p:extLst>
          </p:nvPr>
        </p:nvGraphicFramePr>
        <p:xfrm>
          <a:off x="533400" y="1495927"/>
          <a:ext cx="11506199" cy="4858371"/>
        </p:xfrm>
        <a:graphic>
          <a:graphicData uri="http://schemas.openxmlformats.org/drawingml/2006/table">
            <a:tbl>
              <a:tblPr firstRow="1" bandRow="1"/>
              <a:tblGrid>
                <a:gridCol w="185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803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Technique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Expression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Accuracy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Speed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Automatic feature learning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Performance on small dataset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arrow" panose="020B0606020202030204" pitchFamily="34" charset="0"/>
                        </a:rPr>
                        <a:t>Handling</a:t>
                      </a:r>
                      <a:r>
                        <a:rPr lang="en-US" baseline="0" dirty="0">
                          <a:latin typeface="Arial Narrow" panose="020B0606020202030204" pitchFamily="34" charset="0"/>
                        </a:rPr>
                        <a:t> with non-linearity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 Narrow" panose="020B0606020202030204" pitchFamily="34" charset="0"/>
                        </a:rPr>
                        <a:t>Parameter to be tuned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Linear regression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Fast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None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Logistic</a:t>
                      </a:r>
                      <a:r>
                        <a:rPr lang="en-US" b="1" baseline="0" dirty="0">
                          <a:latin typeface="Arial Narrow" panose="020B0606020202030204" pitchFamily="34" charset="0"/>
                        </a:rPr>
                        <a:t> regression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Fast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None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Naive</a:t>
                      </a:r>
                      <a:r>
                        <a:rPr lang="en-US" b="1" baseline="0" dirty="0">
                          <a:latin typeface="Arial Narrow" panose="020B0606020202030204" pitchFamily="34" charset="0"/>
                        </a:rPr>
                        <a:t> Bayes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Fast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Linear SVM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Fast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Thin</a:t>
                      </a:r>
                      <a:r>
                        <a:rPr lang="en-US" b="1" baseline="0" dirty="0">
                          <a:latin typeface="Arial Narrow" panose="020B0606020202030204" pitchFamily="34" charset="0"/>
                        </a:rPr>
                        <a:t> plate splines</a:t>
                      </a:r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High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Fast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Kernel SVM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High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Random forest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High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Boosting tree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High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Some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69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Neural Network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latin typeface="Arial Narrow" panose="020B0606020202030204" pitchFamily="34" charset="0"/>
                      </a:endParaRP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High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Slow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poor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Good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Many</a:t>
                      </a:r>
                    </a:p>
                  </a:txBody>
                  <a:tcPr marL="4572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EAD9FAC-893E-45AD-A89C-E28EE222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05527"/>
            <a:ext cx="1133311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1EC55-9CC1-451D-BAFA-3EEBD258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15127"/>
            <a:ext cx="1828800" cy="282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E506A-DCF4-4C6C-A109-ADAA16B4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705727"/>
            <a:ext cx="1376376" cy="32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08445-E617-40CF-A39A-329C3769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43927"/>
            <a:ext cx="1752600" cy="321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11A19-C2E3-4C60-B70E-D4B8463F6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5839327"/>
            <a:ext cx="1524000" cy="537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E3EEF-4411-4239-97E7-A11EAA717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172327"/>
            <a:ext cx="1905000" cy="33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F34AE-31E6-463C-96E2-62600B043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5458327"/>
            <a:ext cx="1981200" cy="315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9C21FE-9C81-4AE3-9517-B0080D0B3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4924927"/>
            <a:ext cx="888727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0D6B93-0F79-4BA1-843D-6270EFE956DD}"/>
              </a:ext>
            </a:extLst>
          </p:cNvPr>
          <p:cNvSpPr txBox="1"/>
          <p:nvPr/>
        </p:nvSpPr>
        <p:spPr>
          <a:xfrm>
            <a:off x="3429000" y="492492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B: number of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8F016-3703-4A3A-B245-35260BD8E130}"/>
              </a:ext>
            </a:extLst>
          </p:cNvPr>
          <p:cNvSpPr txBox="1"/>
          <p:nvPr/>
        </p:nvSpPr>
        <p:spPr>
          <a:xfrm>
            <a:off x="304800" y="1191127"/>
            <a:ext cx="11887200" cy="38472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ML: Discover the relationship between system inputs (e.g. process parameters) and outputs (e.g. part quality)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76EC63-1296-443B-A1FD-2B6A7AD7F6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200" y="4010527"/>
            <a:ext cx="2057400" cy="4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A66-B40A-40E8-A3F0-EC05B622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1" y="200025"/>
            <a:ext cx="10382250" cy="619125"/>
          </a:xfrm>
        </p:spPr>
        <p:txBody>
          <a:bodyPr/>
          <a:lstStyle/>
          <a:p>
            <a:r>
              <a:rPr lang="en-US" sz="3600" dirty="0"/>
              <a:t>Questions to Answer Before Building a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7D51-A16A-4198-962A-5A4D11A7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6" y="16382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question(s) am I trying to answer? Do I think the data collected can answer that question?</a:t>
            </a:r>
          </a:p>
          <a:p>
            <a:r>
              <a:rPr lang="en-US" dirty="0"/>
              <a:t>What is the best way to phrase my question(s) as a machine learning problem?</a:t>
            </a:r>
          </a:p>
          <a:p>
            <a:r>
              <a:rPr lang="en-US" dirty="0"/>
              <a:t>Have I collected enough data to represent the problem I want to solve?</a:t>
            </a:r>
          </a:p>
          <a:p>
            <a:r>
              <a:rPr lang="en-US" dirty="0"/>
              <a:t>What features of the data did I extract, and will these enable the right predictions?</a:t>
            </a:r>
          </a:p>
          <a:p>
            <a:r>
              <a:rPr lang="en-US" dirty="0"/>
              <a:t>How will I measure success in my application?</a:t>
            </a:r>
          </a:p>
          <a:p>
            <a:r>
              <a:rPr lang="en-US" dirty="0"/>
              <a:t>How will the machine learning solution interact with other parts of my research or business product?</a:t>
            </a:r>
          </a:p>
        </p:txBody>
      </p:sp>
    </p:spTree>
    <p:extLst>
      <p:ext uri="{BB962C8B-B14F-4D97-AF65-F5344CB8AC3E}">
        <p14:creationId xmlns:p14="http://schemas.microsoft.com/office/powerpoint/2010/main" val="2817016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594</Words>
  <Application>Microsoft Office PowerPoint</Application>
  <PresentationFormat>Widescreen</PresentationFormat>
  <Paragraphs>227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Narrow</vt:lpstr>
      <vt:lpstr>Book Antiqua</vt:lpstr>
      <vt:lpstr>Calibri</vt:lpstr>
      <vt:lpstr>Corbel</vt:lpstr>
      <vt:lpstr>Times New Roman</vt:lpstr>
      <vt:lpstr>Verdana</vt:lpstr>
      <vt:lpstr>Wingdings</vt:lpstr>
      <vt:lpstr>Parallax</vt:lpstr>
      <vt:lpstr>Machine Learning Overview</vt:lpstr>
      <vt:lpstr>Data Analytics for Manufacturing</vt:lpstr>
      <vt:lpstr>Classification of Process Monitoring Issues</vt:lpstr>
      <vt:lpstr>Classification of Process Monitoring Issues</vt:lpstr>
      <vt:lpstr>Classification of Process Monitoring Issues</vt:lpstr>
      <vt:lpstr>Machine Learning Techniques</vt:lpstr>
      <vt:lpstr>Machine Learning Techniques: Comparison</vt:lpstr>
      <vt:lpstr>Questions to Answer Before Building a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Overview</dc:title>
  <dc:creator>Wang, Peng</dc:creator>
  <cp:lastModifiedBy>Wang, Peng</cp:lastModifiedBy>
  <cp:revision>6</cp:revision>
  <dcterms:created xsi:type="dcterms:W3CDTF">2019-12-10T19:48:06Z</dcterms:created>
  <dcterms:modified xsi:type="dcterms:W3CDTF">2020-01-10T21:37:29Z</dcterms:modified>
</cp:coreProperties>
</file>