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61" r:id="rId3"/>
    <p:sldId id="262" r:id="rId4"/>
    <p:sldId id="263" r:id="rId5"/>
    <p:sldId id="264" r:id="rId6"/>
    <p:sldId id="265" r:id="rId7"/>
    <p:sldId id="267" r:id="rId8"/>
    <p:sldId id="266"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556" autoAdjust="0"/>
  </p:normalViewPr>
  <p:slideViewPr>
    <p:cSldViewPr snapToGrid="0">
      <p:cViewPr>
        <p:scale>
          <a:sx n="66" d="100"/>
          <a:sy n="66" d="100"/>
        </p:scale>
        <p:origin x="708"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F5CA0B-0F51-4ADB-806A-0D2DEDFD4A0C}" type="datetimeFigureOut">
              <a:rPr lang="en-US" smtClean="0"/>
              <a:t>1/13/2020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338780-D23B-4924-AB6D-F6F611484575}" type="slidenum">
              <a:rPr lang="en-US" smtClean="0"/>
              <a:t>‹#›</a:t>
            </a:fld>
            <a:endParaRPr lang="en-US"/>
          </a:p>
        </p:txBody>
      </p:sp>
    </p:spTree>
    <p:extLst>
      <p:ext uri="{BB962C8B-B14F-4D97-AF65-F5344CB8AC3E}">
        <p14:creationId xmlns:p14="http://schemas.microsoft.com/office/powerpoint/2010/main" val="2142517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a server-client application, the </a:t>
            </a:r>
            <a:r>
              <a:rPr lang="en-US" sz="1200" b="0" i="0" kern="1200" dirty="0" err="1">
                <a:solidFill>
                  <a:schemeClr val="tx1"/>
                </a:solidFill>
                <a:effectLst/>
                <a:latin typeface="+mn-lt"/>
                <a:ea typeface="+mn-ea"/>
                <a:cs typeface="+mn-cs"/>
              </a:rPr>
              <a:t>Jupyter</a:t>
            </a:r>
            <a:r>
              <a:rPr lang="en-US" sz="1200" b="0" i="0" kern="1200" dirty="0">
                <a:solidFill>
                  <a:schemeClr val="tx1"/>
                </a:solidFill>
                <a:effectLst/>
                <a:latin typeface="+mn-lt"/>
                <a:ea typeface="+mn-ea"/>
                <a:cs typeface="+mn-cs"/>
              </a:rPr>
              <a:t> Notebook App allows you to edit and run your notebooks via a web browser. The application can be executed on a PC without Internet access, or it can be installed on a remote server, where you can access it through the Internet.</a:t>
            </a:r>
          </a:p>
          <a:p>
            <a:r>
              <a:rPr lang="en-US" sz="1200" b="0" i="0" kern="1200" dirty="0">
                <a:solidFill>
                  <a:schemeClr val="tx1"/>
                </a:solidFill>
                <a:effectLst/>
                <a:latin typeface="+mn-lt"/>
                <a:ea typeface="+mn-ea"/>
                <a:cs typeface="+mn-cs"/>
              </a:rPr>
              <a:t>Its two main components are the kernels and a dashboard. A kernel is a program that runs and introspects the user’s code. The </a:t>
            </a:r>
            <a:r>
              <a:rPr lang="en-US" sz="1200" b="0" i="0" kern="1200" dirty="0" err="1">
                <a:solidFill>
                  <a:schemeClr val="tx1"/>
                </a:solidFill>
                <a:effectLst/>
                <a:latin typeface="+mn-lt"/>
                <a:ea typeface="+mn-ea"/>
                <a:cs typeface="+mn-cs"/>
              </a:rPr>
              <a:t>Jupyter</a:t>
            </a:r>
            <a:r>
              <a:rPr lang="en-US" sz="1200" b="0" i="0" kern="1200" dirty="0">
                <a:solidFill>
                  <a:schemeClr val="tx1"/>
                </a:solidFill>
                <a:effectLst/>
                <a:latin typeface="+mn-lt"/>
                <a:ea typeface="+mn-ea"/>
                <a:cs typeface="+mn-cs"/>
              </a:rPr>
              <a:t> Notebook App has a kernel for Python code, but there are also kernels available for other programming languages. The dashboard of the application not only shows you the notebook documents that you have made and can reopen but can also be used to manage the kernels: you can which ones are running and shut them down if necessary.</a:t>
            </a:r>
          </a:p>
          <a:p>
            <a:endParaRPr lang="en-US" dirty="0"/>
          </a:p>
        </p:txBody>
      </p:sp>
      <p:sp>
        <p:nvSpPr>
          <p:cNvPr id="4" name="Slide Number Placeholder 3"/>
          <p:cNvSpPr>
            <a:spLocks noGrp="1"/>
          </p:cNvSpPr>
          <p:nvPr>
            <p:ph type="sldNum" sz="quarter" idx="5"/>
          </p:nvPr>
        </p:nvSpPr>
        <p:spPr/>
        <p:txBody>
          <a:bodyPr/>
          <a:lstStyle/>
          <a:p>
            <a:fld id="{24338780-D23B-4924-AB6D-F6F611484575}" type="slidenum">
              <a:rPr lang="en-US" smtClean="0"/>
              <a:t>3</a:t>
            </a:fld>
            <a:endParaRPr lang="en-US"/>
          </a:p>
        </p:txBody>
      </p:sp>
    </p:spTree>
    <p:extLst>
      <p:ext uri="{BB962C8B-B14F-4D97-AF65-F5344CB8AC3E}">
        <p14:creationId xmlns:p14="http://schemas.microsoft.com/office/powerpoint/2010/main" val="553085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1/13/2020</a:t>
            </a:fld>
            <a:endParaRPr lang="en-US"/>
          </a:p>
        </p:txBody>
      </p:sp>
      <p:sp>
        <p:nvSpPr>
          <p:cNvPr id="5" name="Footer Placeholder 4"/>
          <p:cNvSpPr>
            <a:spLocks noGrp="1"/>
          </p:cNvSpPr>
          <p:nvPr>
            <p:ph type="ftr" sz="quarter" idx="11"/>
          </p:nvPr>
        </p:nvSpPr>
        <p:spPr>
          <a:xfrm>
            <a:off x="5332412" y="5883275"/>
            <a:ext cx="4324044"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277257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1/13/2020</a:t>
            </a:fld>
            <a:endParaRPr lang="en-US"/>
          </a:p>
        </p:txBody>
      </p:sp>
      <p:sp>
        <p:nvSpPr>
          <p:cNvPr id="6" name="Footer Placeholder 5"/>
          <p:cNvSpPr>
            <a:spLocks noGrp="1"/>
          </p:cNvSpPr>
          <p:nvPr>
            <p:ph type="ftr" sz="quarter" idx="11"/>
          </p:nvPr>
        </p:nvSpPr>
        <p:spPr>
          <a:xfrm>
            <a:off x="2572279" y="5883275"/>
            <a:ext cx="7084177"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2726759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1/13/2020</a:t>
            </a:fld>
            <a:endParaRPr lang="en-US"/>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1869211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1/13/2020</a:t>
            </a:fld>
            <a:endParaRPr lang="en-US"/>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1955001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1/13/2020</a:t>
            </a:fld>
            <a:endParaRPr lang="en-US"/>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2986566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1/13/2020</a:t>
            </a:fld>
            <a:endParaRPr lang="en-US"/>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2135620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1/13/2020</a:t>
            </a:fld>
            <a:endParaRPr lang="en-US"/>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179848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1/13/2020</a:t>
            </a:fld>
            <a:endParaRPr lang="en-US"/>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1548138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1/13/2020</a:t>
            </a:fld>
            <a:endParaRPr lang="en-US"/>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4169282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716086" y="1196753"/>
            <a:ext cx="10018713" cy="3124201"/>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1/13/2020</a:t>
            </a:fld>
            <a:endParaRPr lang="en-US"/>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4237958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1/13/2020</a:t>
            </a:fld>
            <a:endParaRPr lang="en-US"/>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3379458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1/13/2020</a:t>
            </a:fld>
            <a:endParaRPr lang="en-US"/>
          </a:p>
        </p:txBody>
      </p:sp>
      <p:sp>
        <p:nvSpPr>
          <p:cNvPr id="6" name="Footer Placeholder 5"/>
          <p:cNvSpPr>
            <a:spLocks noGrp="1"/>
          </p:cNvSpPr>
          <p:nvPr>
            <p:ph type="ftr" sz="quarter" idx="11"/>
          </p:nvPr>
        </p:nvSpPr>
        <p:spPr>
          <a:xfrm>
            <a:off x="2572279" y="5883275"/>
            <a:ext cx="7084177"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3628718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1/13/2020</a:t>
            </a:fld>
            <a:endParaRPr lang="en-US"/>
          </a:p>
        </p:txBody>
      </p:sp>
      <p:sp>
        <p:nvSpPr>
          <p:cNvPr id="8" name="Footer Placeholder 7"/>
          <p:cNvSpPr>
            <a:spLocks noGrp="1"/>
          </p:cNvSpPr>
          <p:nvPr>
            <p:ph type="ftr" sz="quarter" idx="11"/>
          </p:nvPr>
        </p:nvSpPr>
        <p:spPr>
          <a:xfrm>
            <a:off x="2572279" y="5883275"/>
            <a:ext cx="7084177"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3028723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1/13/2020</a:t>
            </a:fld>
            <a:endParaRPr lang="en-US"/>
          </a:p>
        </p:txBody>
      </p:sp>
      <p:sp>
        <p:nvSpPr>
          <p:cNvPr id="4" name="Footer Placeholder 3"/>
          <p:cNvSpPr>
            <a:spLocks noGrp="1"/>
          </p:cNvSpPr>
          <p:nvPr>
            <p:ph type="ftr" sz="quarter" idx="11"/>
          </p:nvPr>
        </p:nvSpPr>
        <p:spPr>
          <a:xfrm>
            <a:off x="2572279" y="5883275"/>
            <a:ext cx="7084177"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1249688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1/13/2020</a:t>
            </a:fld>
            <a:endParaRPr lang="en-US"/>
          </a:p>
        </p:txBody>
      </p:sp>
      <p:sp>
        <p:nvSpPr>
          <p:cNvPr id="3" name="Footer Placeholder 2"/>
          <p:cNvSpPr>
            <a:spLocks noGrp="1"/>
          </p:cNvSpPr>
          <p:nvPr>
            <p:ph type="ftr" sz="quarter" idx="11"/>
          </p:nvPr>
        </p:nvSpPr>
        <p:spPr>
          <a:xfrm>
            <a:off x="2572279" y="5883275"/>
            <a:ext cx="7084177"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2975716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1/13/2020</a:t>
            </a:fld>
            <a:endParaRPr lang="en-US"/>
          </a:p>
        </p:txBody>
      </p:sp>
      <p:sp>
        <p:nvSpPr>
          <p:cNvPr id="6" name="Footer Placeholder 5"/>
          <p:cNvSpPr>
            <a:spLocks noGrp="1"/>
          </p:cNvSpPr>
          <p:nvPr>
            <p:ph type="ftr" sz="quarter" idx="11"/>
          </p:nvPr>
        </p:nvSpPr>
        <p:spPr>
          <a:xfrm>
            <a:off x="2572279" y="5883275"/>
            <a:ext cx="7084177"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3540351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1/13/2020</a:t>
            </a:fld>
            <a:endParaRPr lang="en-US"/>
          </a:p>
        </p:txBody>
      </p:sp>
      <p:sp>
        <p:nvSpPr>
          <p:cNvPr id="6" name="Footer Placeholder 5"/>
          <p:cNvSpPr>
            <a:spLocks noGrp="1"/>
          </p:cNvSpPr>
          <p:nvPr>
            <p:ph type="ftr" sz="quarter" idx="11"/>
          </p:nvPr>
        </p:nvSpPr>
        <p:spPr>
          <a:xfrm>
            <a:off x="2572279" y="5883275"/>
            <a:ext cx="7084177"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1320866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716087" y="190500"/>
            <a:ext cx="10018713" cy="619125"/>
          </a:xfrm>
          <a:prstGeom prst="rect">
            <a:avLst/>
          </a:prstGeom>
          <a:effectLst/>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716087" y="1102518"/>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640833" y="6484937"/>
            <a:ext cx="551167" cy="365125"/>
          </a:xfrm>
          <a:prstGeom prst="rect">
            <a:avLst/>
          </a:prstGeom>
        </p:spPr>
        <p:txBody>
          <a:bodyPr vert="horz" lIns="91440" tIns="45720" rIns="91440" bIns="45720" rtlCol="0" anchor="ctr"/>
          <a:lstStyle>
            <a:lvl1pPr algn="r">
              <a:defRPr sz="1400" b="1" i="0">
                <a:solidFill>
                  <a:schemeClr val="tx1"/>
                </a:solidFill>
                <a:effectLst/>
                <a:latin typeface="Times New Roman" panose="02020603050405020304" pitchFamily="18" charset="0"/>
                <a:cs typeface="Times New Roman" panose="02020603050405020304" pitchFamily="18" charset="0"/>
              </a:defRPr>
            </a:lvl1pPr>
          </a:lstStyle>
          <a:p>
            <a:fld id="{5AFF1870-E8DC-4074-81D5-5323747A9371}" type="slidenum">
              <a:rPr lang="en-US" smtClean="0"/>
              <a:pPr/>
              <a:t>‹#›</a:t>
            </a:fld>
            <a:endParaRPr lang="en-US"/>
          </a:p>
        </p:txBody>
      </p:sp>
      <p:sp>
        <p:nvSpPr>
          <p:cNvPr id="15" name="Rectangle 14">
            <a:extLst>
              <a:ext uri="{FF2B5EF4-FFF2-40B4-BE49-F238E27FC236}">
                <a16:creationId xmlns:a16="http://schemas.microsoft.com/office/drawing/2014/main" id="{66FCA06A-0F0A-48A3-B4C1-D780612C19B7}"/>
              </a:ext>
            </a:extLst>
          </p:cNvPr>
          <p:cNvSpPr/>
          <p:nvPr userDrawn="1"/>
        </p:nvSpPr>
        <p:spPr>
          <a:xfrm>
            <a:off x="1716087" y="857250"/>
            <a:ext cx="9888538" cy="1143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red and white sign&#10;&#10;Description automatically generated">
            <a:extLst>
              <a:ext uri="{FF2B5EF4-FFF2-40B4-BE49-F238E27FC236}">
                <a16:creationId xmlns:a16="http://schemas.microsoft.com/office/drawing/2014/main" id="{279F1BBB-B4F8-4700-9EE9-5FDD9C33C0F7}"/>
              </a:ext>
            </a:extLst>
          </p:cNvPr>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44449" y="6072187"/>
            <a:ext cx="792063" cy="647821"/>
          </a:xfrm>
          <a:prstGeom prst="rect">
            <a:avLst/>
          </a:prstGeom>
        </p:spPr>
      </p:pic>
    </p:spTree>
    <p:extLst>
      <p:ext uri="{BB962C8B-B14F-4D97-AF65-F5344CB8AC3E}">
        <p14:creationId xmlns:p14="http://schemas.microsoft.com/office/powerpoint/2010/main" val="31686528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3800" b="1" kern="1200" cap="none">
          <a:ln w="3175" cmpd="sng">
            <a:noFill/>
          </a:ln>
          <a:solidFill>
            <a:schemeClr val="accent1">
              <a:lumMod val="50000"/>
            </a:schemeClr>
          </a:solidFill>
          <a:effectLst/>
          <a:latin typeface="Times New Roman" panose="02020603050405020304" pitchFamily="18" charset="0"/>
          <a:ea typeface="+mj-ea"/>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Times New Roman" panose="02020603050405020304" pitchFamily="18" charset="0"/>
          <a:ea typeface="+mn-ea"/>
          <a:cs typeface="Times New Roman" panose="02020603050405020304" pitchFamily="18" charset="0"/>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Times New Roman" panose="02020603050405020304" pitchFamily="18" charset="0"/>
          <a:ea typeface="+mn-ea"/>
          <a:cs typeface="Times New Roman" panose="02020603050405020304" pitchFamily="18" charset="0"/>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Times New Roman" panose="02020603050405020304" pitchFamily="18" charset="0"/>
          <a:ea typeface="+mn-ea"/>
          <a:cs typeface="Times New Roman" panose="02020603050405020304" pitchFamily="18" charset="0"/>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Times New Roman" panose="02020603050405020304" pitchFamily="18" charset="0"/>
          <a:ea typeface="+mn-ea"/>
          <a:cs typeface="Times New Roman" panose="02020603050405020304" pitchFamily="18" charset="0"/>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conda.io/en/latest/miniconda.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docs.conda.io/projects/conda/en/4.6.0/_downloads/52a95608c49671267e40c689e0bc00ca/conda-cheatsheet.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scipy.org/doc/numpy/referenc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scipy.org/doc/scipy/reference/index.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pandas.pydata.org/pandas-docs/stabl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matplotlib.org/api/pyplot_api.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479A50-23AB-4D13-91E5-E07DA056A157}"/>
              </a:ext>
            </a:extLst>
          </p:cNvPr>
          <p:cNvSpPr>
            <a:spLocks noGrp="1"/>
          </p:cNvSpPr>
          <p:nvPr>
            <p:ph type="subTitle" idx="1"/>
          </p:nvPr>
        </p:nvSpPr>
        <p:spPr/>
        <p:txBody>
          <a:bodyPr/>
          <a:lstStyle/>
          <a:p>
            <a:endParaRPr lang="en-US" dirty="0"/>
          </a:p>
          <a:p>
            <a:r>
              <a:rPr lang="en-US" dirty="0"/>
              <a:t>Edward Wang, Ph.D.</a:t>
            </a:r>
          </a:p>
        </p:txBody>
      </p:sp>
      <p:sp>
        <p:nvSpPr>
          <p:cNvPr id="5" name="Title 4">
            <a:extLst>
              <a:ext uri="{FF2B5EF4-FFF2-40B4-BE49-F238E27FC236}">
                <a16:creationId xmlns:a16="http://schemas.microsoft.com/office/drawing/2014/main" id="{2C6E758F-6565-465D-8A7A-D71D914F91DD}"/>
              </a:ext>
            </a:extLst>
          </p:cNvPr>
          <p:cNvSpPr>
            <a:spLocks noGrp="1"/>
          </p:cNvSpPr>
          <p:nvPr>
            <p:ph type="ctrTitle"/>
          </p:nvPr>
        </p:nvSpPr>
        <p:spPr/>
        <p:txBody>
          <a:bodyPr/>
          <a:lstStyle/>
          <a:p>
            <a:r>
              <a:rPr lang="en-US" dirty="0"/>
              <a:t>Introduction to Python</a:t>
            </a:r>
          </a:p>
        </p:txBody>
      </p:sp>
    </p:spTree>
    <p:extLst>
      <p:ext uri="{BB962C8B-B14F-4D97-AF65-F5344CB8AC3E}">
        <p14:creationId xmlns:p14="http://schemas.microsoft.com/office/powerpoint/2010/main" val="338164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5D9A-F987-4018-8104-18C59798D4F1}"/>
              </a:ext>
            </a:extLst>
          </p:cNvPr>
          <p:cNvSpPr>
            <a:spLocks noGrp="1"/>
          </p:cNvSpPr>
          <p:nvPr>
            <p:ph type="title"/>
          </p:nvPr>
        </p:nvSpPr>
        <p:spPr/>
        <p:txBody>
          <a:bodyPr/>
          <a:lstStyle/>
          <a:p>
            <a:r>
              <a:rPr lang="en-US" dirty="0"/>
              <a:t>Why Python</a:t>
            </a:r>
          </a:p>
        </p:txBody>
      </p:sp>
      <p:pic>
        <p:nvPicPr>
          <p:cNvPr id="4" name="Picture 3">
            <a:extLst>
              <a:ext uri="{FF2B5EF4-FFF2-40B4-BE49-F238E27FC236}">
                <a16:creationId xmlns:a16="http://schemas.microsoft.com/office/drawing/2014/main" id="{7DD026E8-81E2-4896-8478-7994F7B58E48}"/>
              </a:ext>
            </a:extLst>
          </p:cNvPr>
          <p:cNvPicPr>
            <a:picLocks noChangeAspect="1"/>
          </p:cNvPicPr>
          <p:nvPr/>
        </p:nvPicPr>
        <p:blipFill>
          <a:blip r:embed="rId2"/>
          <a:stretch>
            <a:fillRect/>
          </a:stretch>
        </p:blipFill>
        <p:spPr>
          <a:xfrm>
            <a:off x="2847425" y="1106478"/>
            <a:ext cx="7668175" cy="4152370"/>
          </a:xfrm>
          <a:prstGeom prst="rect">
            <a:avLst/>
          </a:prstGeom>
        </p:spPr>
      </p:pic>
      <p:sp>
        <p:nvSpPr>
          <p:cNvPr id="5" name="TextBox 4">
            <a:extLst>
              <a:ext uri="{FF2B5EF4-FFF2-40B4-BE49-F238E27FC236}">
                <a16:creationId xmlns:a16="http://schemas.microsoft.com/office/drawing/2014/main" id="{2356F9F7-7CA6-4ABF-9787-97DADC0C7E2B}"/>
              </a:ext>
            </a:extLst>
          </p:cNvPr>
          <p:cNvSpPr txBox="1"/>
          <p:nvPr/>
        </p:nvSpPr>
        <p:spPr>
          <a:xfrm>
            <a:off x="2080736" y="5555701"/>
            <a:ext cx="4742095"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Easy to use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Multiple libraries and frameworks</a:t>
            </a:r>
          </a:p>
        </p:txBody>
      </p:sp>
      <p:sp>
        <p:nvSpPr>
          <p:cNvPr id="6" name="TextBox 5">
            <a:extLst>
              <a:ext uri="{FF2B5EF4-FFF2-40B4-BE49-F238E27FC236}">
                <a16:creationId xmlns:a16="http://schemas.microsoft.com/office/drawing/2014/main" id="{5A816358-92C0-4ACF-BFDC-83AAFBB024D9}"/>
              </a:ext>
            </a:extLst>
          </p:cNvPr>
          <p:cNvSpPr txBox="1"/>
          <p:nvPr/>
        </p:nvSpPr>
        <p:spPr>
          <a:xfrm>
            <a:off x="6822831" y="5555701"/>
            <a:ext cx="5316526"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Has community and corporate support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Portable and Extensible</a:t>
            </a:r>
          </a:p>
        </p:txBody>
      </p:sp>
    </p:spTree>
    <p:extLst>
      <p:ext uri="{BB962C8B-B14F-4D97-AF65-F5344CB8AC3E}">
        <p14:creationId xmlns:p14="http://schemas.microsoft.com/office/powerpoint/2010/main" val="4138618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FD032-D787-47DB-99D4-040B12355BFF}"/>
              </a:ext>
            </a:extLst>
          </p:cNvPr>
          <p:cNvSpPr>
            <a:spLocks noGrp="1"/>
          </p:cNvSpPr>
          <p:nvPr>
            <p:ph type="title"/>
          </p:nvPr>
        </p:nvSpPr>
        <p:spPr/>
        <p:txBody>
          <a:bodyPr/>
          <a:lstStyle/>
          <a:p>
            <a:r>
              <a:rPr lang="en-US" dirty="0"/>
              <a:t>Installation of Python</a:t>
            </a:r>
          </a:p>
        </p:txBody>
      </p:sp>
      <p:sp>
        <p:nvSpPr>
          <p:cNvPr id="3" name="Content Placeholder 2">
            <a:extLst>
              <a:ext uri="{FF2B5EF4-FFF2-40B4-BE49-F238E27FC236}">
                <a16:creationId xmlns:a16="http://schemas.microsoft.com/office/drawing/2014/main" id="{43A99860-A3AF-4A8E-AB06-B9E8481518CB}"/>
              </a:ext>
            </a:extLst>
          </p:cNvPr>
          <p:cNvSpPr>
            <a:spLocks noGrp="1"/>
          </p:cNvSpPr>
          <p:nvPr>
            <p:ph idx="1"/>
          </p:nvPr>
        </p:nvSpPr>
        <p:spPr>
          <a:xfrm>
            <a:off x="1716086" y="1494486"/>
            <a:ext cx="10018713" cy="4359985"/>
          </a:xfrm>
        </p:spPr>
        <p:txBody>
          <a:bodyPr>
            <a:normAutofit lnSpcReduction="10000"/>
          </a:bodyPr>
          <a:lstStyle/>
          <a:p>
            <a:r>
              <a:rPr lang="en-US" sz="2800" b="1" dirty="0"/>
              <a:t>Recommended</a:t>
            </a:r>
            <a:r>
              <a:rPr lang="en-US" sz="2800" dirty="0"/>
              <a:t>: </a:t>
            </a:r>
            <a:r>
              <a:rPr lang="en-US" sz="2800" b="1" dirty="0">
                <a:solidFill>
                  <a:srgbClr val="0000CC"/>
                </a:solidFill>
              </a:rPr>
              <a:t>Mini Conda </a:t>
            </a:r>
            <a:r>
              <a:rPr lang="en-US" sz="2800" dirty="0"/>
              <a:t>+ Necessary Library</a:t>
            </a:r>
          </a:p>
          <a:p>
            <a:r>
              <a:rPr lang="en-US" sz="2800" b="1" dirty="0"/>
              <a:t>Installation:  </a:t>
            </a:r>
            <a:r>
              <a:rPr lang="en-US" sz="2800" dirty="0">
                <a:hlinkClick r:id="rId3"/>
              </a:rPr>
              <a:t>https://docs.conda.io/en/latest/miniconda.html</a:t>
            </a:r>
            <a:endParaRPr lang="en-US" sz="2800" dirty="0"/>
          </a:p>
          <a:p>
            <a:r>
              <a:rPr lang="en-US" sz="2800" b="1" dirty="0"/>
              <a:t>Python Version</a:t>
            </a:r>
            <a:r>
              <a:rPr lang="en-US" sz="2800" dirty="0"/>
              <a:t>: </a:t>
            </a:r>
            <a:r>
              <a:rPr lang="en-US" sz="2800" b="1" dirty="0">
                <a:solidFill>
                  <a:srgbClr val="0000CC"/>
                </a:solidFill>
              </a:rPr>
              <a:t>Python 3.7</a:t>
            </a:r>
          </a:p>
          <a:p>
            <a:r>
              <a:rPr lang="en-US" sz="2800" b="1" dirty="0"/>
              <a:t>Conda Cheat Sheet: </a:t>
            </a:r>
            <a:r>
              <a:rPr lang="en-US" sz="2800" dirty="0">
                <a:hlinkClick r:id="rId4"/>
              </a:rPr>
              <a:t>https://docs.conda.io/projects/conda/en/4.6.0/_downloads/52a95608c49671267e40c689e0bc00ca/conda-cheatsheet.pdf</a:t>
            </a:r>
            <a:endParaRPr lang="en-US" sz="2800" dirty="0"/>
          </a:p>
          <a:p>
            <a:endParaRPr lang="en-US" sz="2800" b="1" dirty="0"/>
          </a:p>
          <a:p>
            <a:r>
              <a:rPr lang="en-US" sz="2800" b="1" dirty="0"/>
              <a:t>Python Execution Tool: </a:t>
            </a:r>
            <a:r>
              <a:rPr lang="en-US" sz="2800" b="1" dirty="0" err="1">
                <a:solidFill>
                  <a:srgbClr val="0000CC"/>
                </a:solidFill>
              </a:rPr>
              <a:t>Jupyter</a:t>
            </a:r>
            <a:r>
              <a:rPr lang="en-US" sz="2800" b="1" dirty="0">
                <a:solidFill>
                  <a:srgbClr val="0000CC"/>
                </a:solidFill>
              </a:rPr>
              <a:t> Notebook </a:t>
            </a:r>
          </a:p>
          <a:p>
            <a:endParaRPr lang="en-US" sz="2800" dirty="0">
              <a:solidFill>
                <a:srgbClr val="0000CC"/>
              </a:solidFill>
            </a:endParaRPr>
          </a:p>
        </p:txBody>
      </p:sp>
      <p:pic>
        <p:nvPicPr>
          <p:cNvPr id="7" name="Picture 6" descr="A picture containing chair&#10;&#10;Description automatically generated">
            <a:extLst>
              <a:ext uri="{FF2B5EF4-FFF2-40B4-BE49-F238E27FC236}">
                <a16:creationId xmlns:a16="http://schemas.microsoft.com/office/drawing/2014/main" id="{8E344F5E-ACA5-4D29-82B7-28617EFAD468}"/>
              </a:ext>
            </a:extLst>
          </p:cNvPr>
          <p:cNvPicPr>
            <a:picLocks noChangeAspect="1"/>
          </p:cNvPicPr>
          <p:nvPr/>
        </p:nvPicPr>
        <p:blipFill rotWithShape="1">
          <a:blip r:embed="rId5">
            <a:extLst>
              <a:ext uri="{28A0092B-C50C-407E-A947-70E740481C1C}">
                <a14:useLocalDpi xmlns:a14="http://schemas.microsoft.com/office/drawing/2010/main" val="0"/>
              </a:ext>
            </a:extLst>
          </a:blip>
          <a:srcRect b="19674"/>
          <a:stretch/>
        </p:blipFill>
        <p:spPr>
          <a:xfrm>
            <a:off x="8269877" y="4981981"/>
            <a:ext cx="1706854" cy="1744980"/>
          </a:xfrm>
          <a:prstGeom prst="rect">
            <a:avLst/>
          </a:prstGeom>
        </p:spPr>
      </p:pic>
      <p:pic>
        <p:nvPicPr>
          <p:cNvPr id="9" name="Picture 8" descr="A close up of a sign&#10;&#10;Description automatically generated">
            <a:extLst>
              <a:ext uri="{FF2B5EF4-FFF2-40B4-BE49-F238E27FC236}">
                <a16:creationId xmlns:a16="http://schemas.microsoft.com/office/drawing/2014/main" id="{25060532-5645-4766-9975-CAAA12780F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74920" y="5150635"/>
            <a:ext cx="1359879" cy="1576326"/>
          </a:xfrm>
          <a:prstGeom prst="rect">
            <a:avLst/>
          </a:prstGeom>
        </p:spPr>
      </p:pic>
    </p:spTree>
    <p:extLst>
      <p:ext uri="{BB962C8B-B14F-4D97-AF65-F5344CB8AC3E}">
        <p14:creationId xmlns:p14="http://schemas.microsoft.com/office/powerpoint/2010/main" val="2098047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D5300-8A96-49BD-B0B8-01CE9F2D66BA}"/>
              </a:ext>
            </a:extLst>
          </p:cNvPr>
          <p:cNvSpPr>
            <a:spLocks noGrp="1"/>
          </p:cNvSpPr>
          <p:nvPr>
            <p:ph type="title"/>
          </p:nvPr>
        </p:nvSpPr>
        <p:spPr/>
        <p:txBody>
          <a:bodyPr/>
          <a:lstStyle/>
          <a:p>
            <a:r>
              <a:rPr lang="en-US" dirty="0"/>
              <a:t>Python Modules</a:t>
            </a:r>
          </a:p>
        </p:txBody>
      </p:sp>
      <p:pic>
        <p:nvPicPr>
          <p:cNvPr id="6" name="Picture 5">
            <a:extLst>
              <a:ext uri="{FF2B5EF4-FFF2-40B4-BE49-F238E27FC236}">
                <a16:creationId xmlns:a16="http://schemas.microsoft.com/office/drawing/2014/main" id="{DB1C8010-23A7-47CD-9860-2960E40C8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9907" y="809625"/>
            <a:ext cx="7951071" cy="5957187"/>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F0B556E9-19D6-4B82-923C-1A75DEEA71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5613" y="1651000"/>
            <a:ext cx="2192276" cy="1619925"/>
          </a:xfrm>
          <a:prstGeom prst="rect">
            <a:avLst/>
          </a:prstGeom>
        </p:spPr>
      </p:pic>
    </p:spTree>
    <p:extLst>
      <p:ext uri="{BB962C8B-B14F-4D97-AF65-F5344CB8AC3E}">
        <p14:creationId xmlns:p14="http://schemas.microsoft.com/office/powerpoint/2010/main" val="455154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93E1B-A792-440C-8C4F-C4381610D0A6}"/>
              </a:ext>
            </a:extLst>
          </p:cNvPr>
          <p:cNvSpPr>
            <a:spLocks noGrp="1"/>
          </p:cNvSpPr>
          <p:nvPr>
            <p:ph type="title"/>
          </p:nvPr>
        </p:nvSpPr>
        <p:spPr/>
        <p:txBody>
          <a:bodyPr/>
          <a:lstStyle/>
          <a:p>
            <a:r>
              <a:rPr lang="en-US" dirty="0"/>
              <a:t>Numpy</a:t>
            </a:r>
          </a:p>
        </p:txBody>
      </p:sp>
      <p:sp>
        <p:nvSpPr>
          <p:cNvPr id="3" name="Content Placeholder 2">
            <a:extLst>
              <a:ext uri="{FF2B5EF4-FFF2-40B4-BE49-F238E27FC236}">
                <a16:creationId xmlns:a16="http://schemas.microsoft.com/office/drawing/2014/main" id="{15B32A71-40F4-4440-B648-7E80EF2C03ED}"/>
              </a:ext>
            </a:extLst>
          </p:cNvPr>
          <p:cNvSpPr>
            <a:spLocks noGrp="1"/>
          </p:cNvSpPr>
          <p:nvPr>
            <p:ph idx="1"/>
          </p:nvPr>
        </p:nvSpPr>
        <p:spPr>
          <a:xfrm>
            <a:off x="1716086" y="1196753"/>
            <a:ext cx="10183814" cy="3743547"/>
          </a:xfrm>
        </p:spPr>
        <p:txBody>
          <a:bodyPr/>
          <a:lstStyle/>
          <a:p>
            <a:r>
              <a:rPr lang="en-US" dirty="0"/>
              <a:t>Numpy provides fast precompiled functions for numerical routines, which involves large </a:t>
            </a:r>
            <a:r>
              <a:rPr lang="en-US" i="1" dirty="0">
                <a:solidFill>
                  <a:srgbClr val="0000CC"/>
                </a:solidFill>
              </a:rPr>
              <a:t>multidimensional arrays </a:t>
            </a:r>
            <a:r>
              <a:rPr lang="en-US" dirty="0"/>
              <a:t>and </a:t>
            </a:r>
            <a:r>
              <a:rPr lang="en-US" i="1" dirty="0">
                <a:solidFill>
                  <a:srgbClr val="0000CC"/>
                </a:solidFill>
              </a:rPr>
              <a:t>matrices</a:t>
            </a:r>
          </a:p>
          <a:p>
            <a:r>
              <a:rPr lang="en-US" dirty="0"/>
              <a:t>NumPy allows apply standard mathematical operations on an entire data set without having to write </a:t>
            </a:r>
            <a:r>
              <a:rPr lang="en-US" i="1" dirty="0">
                <a:solidFill>
                  <a:srgbClr val="0000CC"/>
                </a:solidFill>
              </a:rPr>
              <a:t>loops</a:t>
            </a:r>
          </a:p>
          <a:p>
            <a:r>
              <a:rPr lang="en-US" b="1" dirty="0"/>
              <a:t>Basic Numpy Operations: </a:t>
            </a:r>
            <a:r>
              <a:rPr lang="en-US" i="1" dirty="0">
                <a:solidFill>
                  <a:srgbClr val="0000CC"/>
                </a:solidFill>
              </a:rPr>
              <a:t>array creation, indexing, operation, broadcasting, reshape</a:t>
            </a:r>
          </a:p>
          <a:p>
            <a:r>
              <a:rPr lang="en-US" dirty="0"/>
              <a:t>More operations</a:t>
            </a:r>
            <a:r>
              <a:rPr lang="en-US" i="1" dirty="0">
                <a:solidFill>
                  <a:srgbClr val="0000CC"/>
                </a:solidFill>
              </a:rPr>
              <a:t>: </a:t>
            </a:r>
            <a:r>
              <a:rPr lang="en-US" dirty="0">
                <a:hlinkClick r:id="rId2"/>
              </a:rPr>
              <a:t>https://docs.scipy.org/doc/numpy/reference/</a:t>
            </a:r>
            <a:endParaRPr lang="en-US" i="1" dirty="0">
              <a:solidFill>
                <a:srgbClr val="0000CC"/>
              </a:solidFill>
            </a:endParaRPr>
          </a:p>
        </p:txBody>
      </p:sp>
    </p:spTree>
    <p:extLst>
      <p:ext uri="{BB962C8B-B14F-4D97-AF65-F5344CB8AC3E}">
        <p14:creationId xmlns:p14="http://schemas.microsoft.com/office/powerpoint/2010/main" val="2726529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6AF17-1082-4BF6-A1FB-483C5F73D663}"/>
              </a:ext>
            </a:extLst>
          </p:cNvPr>
          <p:cNvSpPr>
            <a:spLocks noGrp="1"/>
          </p:cNvSpPr>
          <p:nvPr>
            <p:ph type="title"/>
          </p:nvPr>
        </p:nvSpPr>
        <p:spPr/>
        <p:txBody>
          <a:bodyPr/>
          <a:lstStyle/>
          <a:p>
            <a:r>
              <a:rPr lang="en-US" dirty="0"/>
              <a:t>SciPy</a:t>
            </a:r>
          </a:p>
        </p:txBody>
      </p:sp>
      <p:sp>
        <p:nvSpPr>
          <p:cNvPr id="3" name="Content Placeholder 2">
            <a:extLst>
              <a:ext uri="{FF2B5EF4-FFF2-40B4-BE49-F238E27FC236}">
                <a16:creationId xmlns:a16="http://schemas.microsoft.com/office/drawing/2014/main" id="{AEA5D61C-8C90-45F9-8703-9A95A770B101}"/>
              </a:ext>
            </a:extLst>
          </p:cNvPr>
          <p:cNvSpPr>
            <a:spLocks noGrp="1"/>
          </p:cNvSpPr>
          <p:nvPr>
            <p:ph idx="1"/>
          </p:nvPr>
        </p:nvSpPr>
        <p:spPr>
          <a:xfrm>
            <a:off x="1716087" y="1260253"/>
            <a:ext cx="10018713" cy="3124201"/>
          </a:xfrm>
        </p:spPr>
        <p:txBody>
          <a:bodyPr/>
          <a:lstStyle/>
          <a:p>
            <a:r>
              <a:rPr lang="en-US" dirty="0"/>
              <a:t>SciPy builds on Numpy, and provides a large number of functions that operate on Numpy arrays and are useful for different types of scientific and engineering applications</a:t>
            </a:r>
          </a:p>
          <a:p>
            <a:r>
              <a:rPr lang="en-US" dirty="0"/>
              <a:t>SciPy operations: File I/O, linear algebra, signal processing (Fourier transforms), image processing, sparse matrix, statistics</a:t>
            </a:r>
          </a:p>
          <a:p>
            <a:r>
              <a:rPr lang="en-US" dirty="0"/>
              <a:t>Documentation: </a:t>
            </a:r>
            <a:r>
              <a:rPr lang="en-US" dirty="0">
                <a:hlinkClick r:id="rId2"/>
              </a:rPr>
              <a:t>https://docs.scipy.org/doc/scipy/reference/index.html</a:t>
            </a:r>
            <a:endParaRPr lang="en-US" dirty="0"/>
          </a:p>
        </p:txBody>
      </p:sp>
    </p:spTree>
    <p:extLst>
      <p:ext uri="{BB962C8B-B14F-4D97-AF65-F5344CB8AC3E}">
        <p14:creationId xmlns:p14="http://schemas.microsoft.com/office/powerpoint/2010/main" val="217194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9CD41-1079-44BC-839B-13816AD30F28}"/>
              </a:ext>
            </a:extLst>
          </p:cNvPr>
          <p:cNvSpPr>
            <a:spLocks noGrp="1"/>
          </p:cNvSpPr>
          <p:nvPr>
            <p:ph type="title"/>
          </p:nvPr>
        </p:nvSpPr>
        <p:spPr/>
        <p:txBody>
          <a:bodyPr/>
          <a:lstStyle/>
          <a:p>
            <a:r>
              <a:rPr lang="en-US" dirty="0"/>
              <a:t>Pandas</a:t>
            </a:r>
          </a:p>
        </p:txBody>
      </p:sp>
      <p:sp>
        <p:nvSpPr>
          <p:cNvPr id="3" name="Content Placeholder 2">
            <a:extLst>
              <a:ext uri="{FF2B5EF4-FFF2-40B4-BE49-F238E27FC236}">
                <a16:creationId xmlns:a16="http://schemas.microsoft.com/office/drawing/2014/main" id="{CCFE655A-EE75-4A4D-833D-5973F9963565}"/>
              </a:ext>
            </a:extLst>
          </p:cNvPr>
          <p:cNvSpPr>
            <a:spLocks noGrp="1"/>
          </p:cNvSpPr>
          <p:nvPr>
            <p:ph idx="1"/>
          </p:nvPr>
        </p:nvSpPr>
        <p:spPr>
          <a:xfrm>
            <a:off x="1716086" y="1196753"/>
            <a:ext cx="10018713" cy="4099147"/>
          </a:xfrm>
        </p:spPr>
        <p:txBody>
          <a:bodyPr>
            <a:normAutofit/>
          </a:bodyPr>
          <a:lstStyle/>
          <a:p>
            <a:r>
              <a:rPr lang="en-US" dirty="0"/>
              <a:t>Pandas contains high-level data structures (similar to Excel) and tools designed for fast and easy data analysis operations. Pandas is built on NumPy and makes it easy to use in NumPy-centric applications, such as data str</a:t>
            </a:r>
          </a:p>
          <a:p>
            <a:r>
              <a:rPr lang="en-US" dirty="0"/>
              <a:t>Convert a Python’s list, dictionary or Numpy array to a Pandas </a:t>
            </a:r>
            <a:r>
              <a:rPr lang="en-US" b="1" i="1" dirty="0">
                <a:solidFill>
                  <a:srgbClr val="0000CC"/>
                </a:solidFill>
              </a:rPr>
              <a:t>data frame</a:t>
            </a:r>
          </a:p>
          <a:p>
            <a:r>
              <a:rPr lang="en-US" dirty="0"/>
              <a:t>Open a local file using Pandas, usually a CSV file, but could also be a delimited text file (like TSV), Excel, etc.</a:t>
            </a:r>
          </a:p>
          <a:p>
            <a:r>
              <a:rPr lang="en-US" dirty="0"/>
              <a:t>Documentation: </a:t>
            </a:r>
            <a:r>
              <a:rPr lang="en-US" dirty="0">
                <a:hlinkClick r:id="rId2"/>
              </a:rPr>
              <a:t>https://pandas.pydata.org/pandas-docs/stable/</a:t>
            </a:r>
            <a:endParaRPr lang="en-US" dirty="0"/>
          </a:p>
        </p:txBody>
      </p:sp>
    </p:spTree>
    <p:extLst>
      <p:ext uri="{BB962C8B-B14F-4D97-AF65-F5344CB8AC3E}">
        <p14:creationId xmlns:p14="http://schemas.microsoft.com/office/powerpoint/2010/main" val="2887743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59019-D55B-46F7-BF3E-17636C20EB2B}"/>
              </a:ext>
            </a:extLst>
          </p:cNvPr>
          <p:cNvSpPr>
            <a:spLocks noGrp="1"/>
          </p:cNvSpPr>
          <p:nvPr>
            <p:ph type="title"/>
          </p:nvPr>
        </p:nvSpPr>
        <p:spPr/>
        <p:txBody>
          <a:bodyPr/>
          <a:lstStyle/>
          <a:p>
            <a:r>
              <a:rPr lang="en-US" dirty="0"/>
              <a:t>Matplotlib</a:t>
            </a:r>
          </a:p>
        </p:txBody>
      </p:sp>
      <p:sp>
        <p:nvSpPr>
          <p:cNvPr id="3" name="Content Placeholder 2">
            <a:extLst>
              <a:ext uri="{FF2B5EF4-FFF2-40B4-BE49-F238E27FC236}">
                <a16:creationId xmlns:a16="http://schemas.microsoft.com/office/drawing/2014/main" id="{366D54DA-3E91-4499-9D65-C1B22D0BEE50}"/>
              </a:ext>
            </a:extLst>
          </p:cNvPr>
          <p:cNvSpPr>
            <a:spLocks noGrp="1"/>
          </p:cNvSpPr>
          <p:nvPr>
            <p:ph idx="1"/>
          </p:nvPr>
        </p:nvSpPr>
        <p:spPr>
          <a:xfrm>
            <a:off x="1716086" y="1196753"/>
            <a:ext cx="10018713" cy="3248247"/>
          </a:xfrm>
        </p:spPr>
        <p:txBody>
          <a:bodyPr/>
          <a:lstStyle/>
          <a:p>
            <a:r>
              <a:rPr lang="en-US" dirty="0"/>
              <a:t>Powerful plotting library</a:t>
            </a:r>
          </a:p>
          <a:p>
            <a:r>
              <a:rPr lang="en-US" dirty="0"/>
              <a:t>Its </a:t>
            </a:r>
            <a:r>
              <a:rPr lang="en-US" dirty="0" err="1"/>
              <a:t>matplotlib.pyplot</a:t>
            </a:r>
            <a:r>
              <a:rPr lang="en-US" dirty="0"/>
              <a:t> module provides a plotting system similar to that of MATLAB</a:t>
            </a:r>
          </a:p>
          <a:p>
            <a:r>
              <a:rPr lang="en-US" dirty="0"/>
              <a:t>Commonly used functions: line plot, scatter plot, bar plot, images</a:t>
            </a:r>
          </a:p>
          <a:p>
            <a:r>
              <a:rPr lang="en-US" dirty="0"/>
              <a:t>Documentation: </a:t>
            </a:r>
            <a:r>
              <a:rPr lang="en-US" dirty="0">
                <a:hlinkClick r:id="rId2"/>
              </a:rPr>
              <a:t>https://matplotlib.org/api/pyplot_api.html#</a:t>
            </a:r>
            <a:endParaRPr lang="en-US" dirty="0"/>
          </a:p>
        </p:txBody>
      </p:sp>
    </p:spTree>
    <p:extLst>
      <p:ext uri="{BB962C8B-B14F-4D97-AF65-F5344CB8AC3E}">
        <p14:creationId xmlns:p14="http://schemas.microsoft.com/office/powerpoint/2010/main" val="4243727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D6D94-B3EE-4C40-A2CF-595258041BA5}"/>
              </a:ext>
            </a:extLst>
          </p:cNvPr>
          <p:cNvSpPr>
            <a:spLocks noGrp="1"/>
          </p:cNvSpPr>
          <p:nvPr>
            <p:ph type="title"/>
          </p:nvPr>
        </p:nvSpPr>
        <p:spPr/>
        <p:txBody>
          <a:bodyPr/>
          <a:lstStyle/>
          <a:p>
            <a:r>
              <a:rPr lang="en-US" dirty="0"/>
              <a:t>Torch</a:t>
            </a:r>
          </a:p>
        </p:txBody>
      </p:sp>
      <p:sp>
        <p:nvSpPr>
          <p:cNvPr id="3" name="Content Placeholder 2">
            <a:extLst>
              <a:ext uri="{FF2B5EF4-FFF2-40B4-BE49-F238E27FC236}">
                <a16:creationId xmlns:a16="http://schemas.microsoft.com/office/drawing/2014/main" id="{C418DF07-F10A-4841-9457-8E84A9A8A2B4}"/>
              </a:ext>
            </a:extLst>
          </p:cNvPr>
          <p:cNvSpPr>
            <a:spLocks noGrp="1"/>
          </p:cNvSpPr>
          <p:nvPr>
            <p:ph idx="1"/>
          </p:nvPr>
        </p:nvSpPr>
        <p:spPr/>
        <p:txBody>
          <a:bodyPr/>
          <a:lstStyle/>
          <a:p>
            <a:r>
              <a:rPr lang="en-US" dirty="0"/>
              <a:t>Will be covered when talk about neural networks!</a:t>
            </a:r>
          </a:p>
        </p:txBody>
      </p:sp>
    </p:spTree>
    <p:extLst>
      <p:ext uri="{BB962C8B-B14F-4D97-AF65-F5344CB8AC3E}">
        <p14:creationId xmlns:p14="http://schemas.microsoft.com/office/powerpoint/2010/main" val="6566013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271</TotalTime>
  <Words>527</Words>
  <Application>Microsoft Office PowerPoint</Application>
  <PresentationFormat>Widescreen</PresentationFormat>
  <Paragraphs>40</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Corbel</vt:lpstr>
      <vt:lpstr>Times New Roman</vt:lpstr>
      <vt:lpstr>Parallax</vt:lpstr>
      <vt:lpstr>Introduction to Python</vt:lpstr>
      <vt:lpstr>Why Python</vt:lpstr>
      <vt:lpstr>Installation of Python</vt:lpstr>
      <vt:lpstr>Python Modules</vt:lpstr>
      <vt:lpstr>Numpy</vt:lpstr>
      <vt:lpstr>SciPy</vt:lpstr>
      <vt:lpstr>Pandas</vt:lpstr>
      <vt:lpstr>Matplotlib</vt:lpstr>
      <vt:lpstr>Torch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Overview</dc:title>
  <dc:creator>Wang, Peng</dc:creator>
  <cp:lastModifiedBy>Wang, Peng</cp:lastModifiedBy>
  <cp:revision>14</cp:revision>
  <dcterms:created xsi:type="dcterms:W3CDTF">2019-12-10T19:48:06Z</dcterms:created>
  <dcterms:modified xsi:type="dcterms:W3CDTF">2020-01-13T23:14:32Z</dcterms:modified>
</cp:coreProperties>
</file>