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1" r:id="rId3"/>
    <p:sldId id="262" r:id="rId4"/>
    <p:sldId id="263" r:id="rId5"/>
    <p:sldId id="264" r:id="rId6"/>
    <p:sldId id="265" r:id="rId7"/>
    <p:sldId id="266" r:id="rId8"/>
    <p:sldId id="268" r:id="rId9"/>
    <p:sldId id="267" r:id="rId10"/>
    <p:sldId id="269" r:id="rId11"/>
    <p:sldId id="270"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366" autoAdjust="0"/>
  </p:normalViewPr>
  <p:slideViewPr>
    <p:cSldViewPr snapToGrid="0">
      <p:cViewPr varScale="1">
        <p:scale>
          <a:sx n="100" d="100"/>
          <a:sy n="100" d="100"/>
        </p:scale>
        <p:origin x="84"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C71602-A1A1-4607-AA3E-B61F467A06AE}" type="datetimeFigureOut">
              <a:rPr lang="en-US" smtClean="0"/>
              <a:t>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2CCC7F-B07A-4A6F-AF18-385928DED967}" type="slidenum">
              <a:rPr lang="en-US" smtClean="0"/>
              <a:t>‹#›</a:t>
            </a:fld>
            <a:endParaRPr lang="en-US"/>
          </a:p>
        </p:txBody>
      </p:sp>
    </p:spTree>
    <p:extLst>
      <p:ext uri="{BB962C8B-B14F-4D97-AF65-F5344CB8AC3E}">
        <p14:creationId xmlns:p14="http://schemas.microsoft.com/office/powerpoint/2010/main" val="3276742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2CCC7F-B07A-4A6F-AF18-385928DED967}" type="slidenum">
              <a:rPr lang="en-US" smtClean="0"/>
              <a:t>5</a:t>
            </a:fld>
            <a:endParaRPr lang="en-US"/>
          </a:p>
        </p:txBody>
      </p:sp>
    </p:spTree>
    <p:extLst>
      <p:ext uri="{BB962C8B-B14F-4D97-AF65-F5344CB8AC3E}">
        <p14:creationId xmlns:p14="http://schemas.microsoft.com/office/powerpoint/2010/main" val="3815955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2/4/2020</a:t>
            </a:fld>
            <a:endParaRPr lang="en-US"/>
          </a:p>
        </p:txBody>
      </p:sp>
      <p:sp>
        <p:nvSpPr>
          <p:cNvPr id="5" name="Footer Placeholder 4"/>
          <p:cNvSpPr>
            <a:spLocks noGrp="1"/>
          </p:cNvSpPr>
          <p:nvPr>
            <p:ph type="ftr" sz="quarter" idx="11"/>
          </p:nvPr>
        </p:nvSpPr>
        <p:spPr>
          <a:xfrm>
            <a:off x="5332412" y="5883275"/>
            <a:ext cx="4324044"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277257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2/4/2020</a:t>
            </a:fld>
            <a:endParaRPr lang="en-US"/>
          </a:p>
        </p:txBody>
      </p:sp>
      <p:sp>
        <p:nvSpPr>
          <p:cNvPr id="6" name="Footer Placeholder 5"/>
          <p:cNvSpPr>
            <a:spLocks noGrp="1"/>
          </p:cNvSpPr>
          <p:nvPr>
            <p:ph type="ftr" sz="quarter" idx="11"/>
          </p:nvPr>
        </p:nvSpPr>
        <p:spPr>
          <a:xfrm>
            <a:off x="2572279" y="5883275"/>
            <a:ext cx="7084177"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2726759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2/4/2020</a:t>
            </a:fld>
            <a:endParaRPr lang="en-US"/>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1869211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2/4/2020</a:t>
            </a:fld>
            <a:endParaRPr lang="en-US"/>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1955001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2/4/2020</a:t>
            </a:fld>
            <a:endParaRPr lang="en-US"/>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2986566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2/4/2020</a:t>
            </a:fld>
            <a:endParaRPr lang="en-US"/>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2135620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2/4/2020</a:t>
            </a:fld>
            <a:endParaRPr lang="en-US"/>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179848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2/4/2020</a:t>
            </a:fld>
            <a:endParaRPr lang="en-US"/>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1548138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2/4/2020</a:t>
            </a:fld>
            <a:endParaRPr lang="en-US"/>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4169282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716086" y="1196753"/>
            <a:ext cx="10018713" cy="3124201"/>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2/4/2020</a:t>
            </a:fld>
            <a:endParaRPr lang="en-US"/>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4237958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2/4/2020</a:t>
            </a:fld>
            <a:endParaRPr lang="en-US"/>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3379458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2/4/2020</a:t>
            </a:fld>
            <a:endParaRPr lang="en-US"/>
          </a:p>
        </p:txBody>
      </p:sp>
      <p:sp>
        <p:nvSpPr>
          <p:cNvPr id="6" name="Footer Placeholder 5"/>
          <p:cNvSpPr>
            <a:spLocks noGrp="1"/>
          </p:cNvSpPr>
          <p:nvPr>
            <p:ph type="ftr" sz="quarter" idx="11"/>
          </p:nvPr>
        </p:nvSpPr>
        <p:spPr>
          <a:xfrm>
            <a:off x="2572279" y="5883275"/>
            <a:ext cx="7084177"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3628718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2/4/2020</a:t>
            </a:fld>
            <a:endParaRPr lang="en-US"/>
          </a:p>
        </p:txBody>
      </p:sp>
      <p:sp>
        <p:nvSpPr>
          <p:cNvPr id="8" name="Footer Placeholder 7"/>
          <p:cNvSpPr>
            <a:spLocks noGrp="1"/>
          </p:cNvSpPr>
          <p:nvPr>
            <p:ph type="ftr" sz="quarter" idx="11"/>
          </p:nvPr>
        </p:nvSpPr>
        <p:spPr>
          <a:xfrm>
            <a:off x="2572279" y="5883275"/>
            <a:ext cx="7084177"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3028723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2/4/2020</a:t>
            </a:fld>
            <a:endParaRPr lang="en-US"/>
          </a:p>
        </p:txBody>
      </p:sp>
      <p:sp>
        <p:nvSpPr>
          <p:cNvPr id="4" name="Footer Placeholder 3"/>
          <p:cNvSpPr>
            <a:spLocks noGrp="1"/>
          </p:cNvSpPr>
          <p:nvPr>
            <p:ph type="ftr" sz="quarter" idx="11"/>
          </p:nvPr>
        </p:nvSpPr>
        <p:spPr>
          <a:xfrm>
            <a:off x="2572279" y="5883275"/>
            <a:ext cx="7084177"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124968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2/4/2020</a:t>
            </a:fld>
            <a:endParaRPr lang="en-US"/>
          </a:p>
        </p:txBody>
      </p:sp>
      <p:sp>
        <p:nvSpPr>
          <p:cNvPr id="3" name="Footer Placeholder 2"/>
          <p:cNvSpPr>
            <a:spLocks noGrp="1"/>
          </p:cNvSpPr>
          <p:nvPr>
            <p:ph type="ftr" sz="quarter" idx="11"/>
          </p:nvPr>
        </p:nvSpPr>
        <p:spPr>
          <a:xfrm>
            <a:off x="2572279" y="5883275"/>
            <a:ext cx="7084177"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2975716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2/4/2020</a:t>
            </a:fld>
            <a:endParaRPr lang="en-US"/>
          </a:p>
        </p:txBody>
      </p:sp>
      <p:sp>
        <p:nvSpPr>
          <p:cNvPr id="6" name="Footer Placeholder 5"/>
          <p:cNvSpPr>
            <a:spLocks noGrp="1"/>
          </p:cNvSpPr>
          <p:nvPr>
            <p:ph type="ftr" sz="quarter" idx="11"/>
          </p:nvPr>
        </p:nvSpPr>
        <p:spPr>
          <a:xfrm>
            <a:off x="2572279" y="5883275"/>
            <a:ext cx="7084177"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3540351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732656" y="5883275"/>
            <a:ext cx="1143000" cy="365125"/>
          </a:xfrm>
          <a:prstGeom prst="rect">
            <a:avLst/>
          </a:prstGeom>
        </p:spPr>
        <p:txBody>
          <a:bodyPr/>
          <a:lstStyle/>
          <a:p>
            <a:fld id="{D4F993E5-7F68-46B3-A47A-ECE697754293}" type="datetimeFigureOut">
              <a:rPr lang="en-US" smtClean="0"/>
              <a:t>2/4/2020</a:t>
            </a:fld>
            <a:endParaRPr lang="en-US"/>
          </a:p>
        </p:txBody>
      </p:sp>
      <p:sp>
        <p:nvSpPr>
          <p:cNvPr id="6" name="Footer Placeholder 5"/>
          <p:cNvSpPr>
            <a:spLocks noGrp="1"/>
          </p:cNvSpPr>
          <p:nvPr>
            <p:ph type="ftr" sz="quarter" idx="11"/>
          </p:nvPr>
        </p:nvSpPr>
        <p:spPr>
          <a:xfrm>
            <a:off x="2572279" y="5883275"/>
            <a:ext cx="7084177"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5AFF1870-E8DC-4074-81D5-5323747A9371}" type="slidenum">
              <a:rPr lang="en-US" smtClean="0"/>
              <a:t>‹#›</a:t>
            </a:fld>
            <a:endParaRPr lang="en-US"/>
          </a:p>
        </p:txBody>
      </p:sp>
    </p:spTree>
    <p:extLst>
      <p:ext uri="{BB962C8B-B14F-4D97-AF65-F5344CB8AC3E}">
        <p14:creationId xmlns:p14="http://schemas.microsoft.com/office/powerpoint/2010/main" val="1320866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716087" y="190500"/>
            <a:ext cx="10018713" cy="619125"/>
          </a:xfrm>
          <a:prstGeom prst="rect">
            <a:avLst/>
          </a:prstGeom>
          <a:effectLst/>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716087" y="1102518"/>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640833" y="6484937"/>
            <a:ext cx="551167" cy="365125"/>
          </a:xfrm>
          <a:prstGeom prst="rect">
            <a:avLst/>
          </a:prstGeom>
        </p:spPr>
        <p:txBody>
          <a:bodyPr vert="horz" lIns="91440" tIns="45720" rIns="91440" bIns="45720" rtlCol="0" anchor="ctr"/>
          <a:lstStyle>
            <a:lvl1pPr algn="r">
              <a:defRPr sz="1400" b="1" i="0">
                <a:solidFill>
                  <a:schemeClr val="tx1"/>
                </a:solidFill>
                <a:effectLst/>
                <a:latin typeface="Times New Roman" panose="02020603050405020304" pitchFamily="18" charset="0"/>
                <a:cs typeface="Times New Roman" panose="02020603050405020304" pitchFamily="18" charset="0"/>
              </a:defRPr>
            </a:lvl1pPr>
          </a:lstStyle>
          <a:p>
            <a:fld id="{5AFF1870-E8DC-4074-81D5-5323747A9371}" type="slidenum">
              <a:rPr lang="en-US" smtClean="0"/>
              <a:pPr/>
              <a:t>‹#›</a:t>
            </a:fld>
            <a:endParaRPr lang="en-US"/>
          </a:p>
        </p:txBody>
      </p:sp>
      <p:sp>
        <p:nvSpPr>
          <p:cNvPr id="15" name="Rectangle 14">
            <a:extLst>
              <a:ext uri="{FF2B5EF4-FFF2-40B4-BE49-F238E27FC236}">
                <a16:creationId xmlns:a16="http://schemas.microsoft.com/office/drawing/2014/main" id="{66FCA06A-0F0A-48A3-B4C1-D780612C19B7}"/>
              </a:ext>
            </a:extLst>
          </p:cNvPr>
          <p:cNvSpPr/>
          <p:nvPr userDrawn="1"/>
        </p:nvSpPr>
        <p:spPr>
          <a:xfrm>
            <a:off x="1716087" y="857250"/>
            <a:ext cx="9888538" cy="1143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red and white sign&#10;&#10;Description automatically generated">
            <a:extLst>
              <a:ext uri="{FF2B5EF4-FFF2-40B4-BE49-F238E27FC236}">
                <a16:creationId xmlns:a16="http://schemas.microsoft.com/office/drawing/2014/main" id="{279F1BBB-B4F8-4700-9EE9-5FDD9C33C0F7}"/>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44449" y="6072187"/>
            <a:ext cx="792063" cy="647821"/>
          </a:xfrm>
          <a:prstGeom prst="rect">
            <a:avLst/>
          </a:prstGeom>
        </p:spPr>
      </p:pic>
    </p:spTree>
    <p:extLst>
      <p:ext uri="{BB962C8B-B14F-4D97-AF65-F5344CB8AC3E}">
        <p14:creationId xmlns:p14="http://schemas.microsoft.com/office/powerpoint/2010/main" val="31686528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3800" b="1" kern="1200" cap="none">
          <a:ln w="3175" cmpd="sng">
            <a:noFill/>
          </a:ln>
          <a:solidFill>
            <a:schemeClr val="accent1">
              <a:lumMod val="50000"/>
            </a:schemeClr>
          </a:solidFill>
          <a:effectLst/>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Times New Roman" panose="02020603050405020304" pitchFamily="18" charset="0"/>
          <a:ea typeface="+mn-ea"/>
          <a:cs typeface="Times New Roman" panose="02020603050405020304" pitchFamily="18" charset="0"/>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Times New Roman" panose="02020603050405020304" pitchFamily="18" charset="0"/>
          <a:ea typeface="+mn-ea"/>
          <a:cs typeface="Times New Roman" panose="02020603050405020304" pitchFamily="18" charset="0"/>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Times New Roman" panose="02020603050405020304" pitchFamily="18" charset="0"/>
          <a:ea typeface="+mn-ea"/>
          <a:cs typeface="Times New Roman" panose="02020603050405020304" pitchFamily="18" charset="0"/>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Times New Roman" panose="02020603050405020304" pitchFamily="18" charset="0"/>
          <a:ea typeface="+mn-ea"/>
          <a:cs typeface="Times New Roman" panose="02020603050405020304" pitchFamily="18" charset="0"/>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gif"/><Relationship Id="rId3" Type="http://schemas.openxmlformats.org/officeDocument/2006/relationships/oleObject" Target="../embeddings/oleObject3.bin"/><Relationship Id="rId7"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1.wmf"/><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6.bin"/><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479A50-23AB-4D13-91E5-E07DA056A157}"/>
              </a:ext>
            </a:extLst>
          </p:cNvPr>
          <p:cNvSpPr>
            <a:spLocks noGrp="1"/>
          </p:cNvSpPr>
          <p:nvPr>
            <p:ph type="subTitle" idx="1"/>
          </p:nvPr>
        </p:nvSpPr>
        <p:spPr/>
        <p:txBody>
          <a:bodyPr/>
          <a:lstStyle/>
          <a:p>
            <a:endParaRPr lang="en-US" dirty="0"/>
          </a:p>
          <a:p>
            <a:r>
              <a:rPr lang="en-US" dirty="0"/>
              <a:t>Edward Wang, Ph.D.</a:t>
            </a:r>
          </a:p>
        </p:txBody>
      </p:sp>
      <p:sp>
        <p:nvSpPr>
          <p:cNvPr id="5" name="Title 4">
            <a:extLst>
              <a:ext uri="{FF2B5EF4-FFF2-40B4-BE49-F238E27FC236}">
                <a16:creationId xmlns:a16="http://schemas.microsoft.com/office/drawing/2014/main" id="{2C6E758F-6565-465D-8A7A-D71D914F91DD}"/>
              </a:ext>
            </a:extLst>
          </p:cNvPr>
          <p:cNvSpPr>
            <a:spLocks noGrp="1"/>
          </p:cNvSpPr>
          <p:nvPr>
            <p:ph type="ctrTitle"/>
          </p:nvPr>
        </p:nvSpPr>
        <p:spPr/>
        <p:txBody>
          <a:bodyPr>
            <a:normAutofit fontScale="90000"/>
          </a:bodyPr>
          <a:lstStyle/>
          <a:p>
            <a:r>
              <a:rPr lang="en-US" dirty="0"/>
              <a:t>Support Vector Machine &amp; Support Vector Regression</a:t>
            </a:r>
          </a:p>
        </p:txBody>
      </p:sp>
    </p:spTree>
    <p:extLst>
      <p:ext uri="{BB962C8B-B14F-4D97-AF65-F5344CB8AC3E}">
        <p14:creationId xmlns:p14="http://schemas.microsoft.com/office/powerpoint/2010/main" val="338164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8564F-ACB7-433F-9621-A1DBFA04A983}"/>
              </a:ext>
            </a:extLst>
          </p:cNvPr>
          <p:cNvSpPr>
            <a:spLocks noGrp="1"/>
          </p:cNvSpPr>
          <p:nvPr>
            <p:ph type="title"/>
          </p:nvPr>
        </p:nvSpPr>
        <p:spPr/>
        <p:txBody>
          <a:bodyPr/>
          <a:lstStyle/>
          <a:p>
            <a:r>
              <a:rPr lang="en-US" dirty="0"/>
              <a:t>Support Vector Regression-Nonlinear</a:t>
            </a:r>
          </a:p>
        </p:txBody>
      </p:sp>
      <p:grpSp>
        <p:nvGrpSpPr>
          <p:cNvPr id="33" name="Group 32">
            <a:extLst>
              <a:ext uri="{FF2B5EF4-FFF2-40B4-BE49-F238E27FC236}">
                <a16:creationId xmlns:a16="http://schemas.microsoft.com/office/drawing/2014/main" id="{307AD4D6-EE01-40C1-AEF3-1B807186415C}"/>
              </a:ext>
            </a:extLst>
          </p:cNvPr>
          <p:cNvGrpSpPr/>
          <p:nvPr/>
        </p:nvGrpSpPr>
        <p:grpSpPr>
          <a:xfrm>
            <a:off x="1266222" y="2602140"/>
            <a:ext cx="3214468" cy="2441660"/>
            <a:chOff x="-32997" y="3999427"/>
            <a:chExt cx="3214468" cy="2441660"/>
          </a:xfrm>
        </p:grpSpPr>
        <p:sp>
          <p:nvSpPr>
            <p:cNvPr id="34" name="TextBox 33">
              <a:extLst>
                <a:ext uri="{FF2B5EF4-FFF2-40B4-BE49-F238E27FC236}">
                  <a16:creationId xmlns:a16="http://schemas.microsoft.com/office/drawing/2014/main" id="{3553E25D-8E03-41FD-A9BF-2C81B4D1B530}"/>
                </a:ext>
              </a:extLst>
            </p:cNvPr>
            <p:cNvSpPr txBox="1"/>
            <p:nvPr/>
          </p:nvSpPr>
          <p:spPr>
            <a:xfrm rot="16200000">
              <a:off x="-751501" y="4914305"/>
              <a:ext cx="1806339" cy="369332"/>
            </a:xfrm>
            <a:prstGeom prst="rect">
              <a:avLst/>
            </a:prstGeom>
            <a:noFill/>
          </p:spPr>
          <p:txBody>
            <a:bodyPr wrap="square" rtlCol="0">
              <a:spAutoFit/>
            </a:bodyPr>
            <a:lstStyle/>
            <a:p>
              <a:r>
                <a:rPr lang="en-US" b="1" dirty="0">
                  <a:solidFill>
                    <a:srgbClr val="C00000"/>
                  </a:solidFill>
                  <a:latin typeface="Arial Narrow" panose="020B0606020202030204" pitchFamily="34" charset="0"/>
                </a:rPr>
                <a:t>y</a:t>
              </a:r>
              <a:r>
                <a:rPr lang="en-US" dirty="0">
                  <a:latin typeface="Arial Narrow" panose="020B0606020202030204" pitchFamily="34" charset="0"/>
                </a:rPr>
                <a:t>: Part thickness</a:t>
              </a:r>
              <a:endParaRPr lang="en-US" i="1" dirty="0">
                <a:latin typeface="Arial Narrow" panose="020B0606020202030204" pitchFamily="34" charset="0"/>
              </a:endParaRPr>
            </a:p>
          </p:txBody>
        </p:sp>
        <p:cxnSp>
          <p:nvCxnSpPr>
            <p:cNvPr id="35" name="Straight Arrow Connector 34">
              <a:extLst>
                <a:ext uri="{FF2B5EF4-FFF2-40B4-BE49-F238E27FC236}">
                  <a16:creationId xmlns:a16="http://schemas.microsoft.com/office/drawing/2014/main" id="{669D23BD-EC61-47EE-A039-C920CD269560}"/>
                </a:ext>
              </a:extLst>
            </p:cNvPr>
            <p:cNvCxnSpPr/>
            <p:nvPr/>
          </p:nvCxnSpPr>
          <p:spPr bwMode="auto">
            <a:xfrm>
              <a:off x="381000" y="6085872"/>
              <a:ext cx="223616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6" name="Straight Arrow Connector 35">
              <a:extLst>
                <a:ext uri="{FF2B5EF4-FFF2-40B4-BE49-F238E27FC236}">
                  <a16:creationId xmlns:a16="http://schemas.microsoft.com/office/drawing/2014/main" id="{84AA9878-0B9F-4138-A98F-B47405126A0F}"/>
                </a:ext>
              </a:extLst>
            </p:cNvPr>
            <p:cNvCxnSpPr/>
            <p:nvPr/>
          </p:nvCxnSpPr>
          <p:spPr bwMode="auto">
            <a:xfrm flipV="1">
              <a:off x="381000" y="4365104"/>
              <a:ext cx="0" cy="17207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7" name="Oval 36">
              <a:extLst>
                <a:ext uri="{FF2B5EF4-FFF2-40B4-BE49-F238E27FC236}">
                  <a16:creationId xmlns:a16="http://schemas.microsoft.com/office/drawing/2014/main" id="{90CC534A-9E30-42DD-BD1F-663C1507559A}"/>
                </a:ext>
              </a:extLst>
            </p:cNvPr>
            <p:cNvSpPr/>
            <p:nvPr/>
          </p:nvSpPr>
          <p:spPr bwMode="auto">
            <a:xfrm>
              <a:off x="578788" y="5472432"/>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38" name="Oval 37">
              <a:extLst>
                <a:ext uri="{FF2B5EF4-FFF2-40B4-BE49-F238E27FC236}">
                  <a16:creationId xmlns:a16="http://schemas.microsoft.com/office/drawing/2014/main" id="{E756EEBF-8C95-4261-8687-D1ABEFDF42A2}"/>
                </a:ext>
              </a:extLst>
            </p:cNvPr>
            <p:cNvSpPr/>
            <p:nvPr/>
          </p:nvSpPr>
          <p:spPr bwMode="auto">
            <a:xfrm>
              <a:off x="760649" y="5483016"/>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39" name="Oval 38">
              <a:extLst>
                <a:ext uri="{FF2B5EF4-FFF2-40B4-BE49-F238E27FC236}">
                  <a16:creationId xmlns:a16="http://schemas.microsoft.com/office/drawing/2014/main" id="{A576A409-7F88-4040-B334-CE09A8CDB520}"/>
                </a:ext>
              </a:extLst>
            </p:cNvPr>
            <p:cNvSpPr/>
            <p:nvPr/>
          </p:nvSpPr>
          <p:spPr bwMode="auto">
            <a:xfrm>
              <a:off x="899592" y="5714541"/>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40" name="Oval 39">
              <a:extLst>
                <a:ext uri="{FF2B5EF4-FFF2-40B4-BE49-F238E27FC236}">
                  <a16:creationId xmlns:a16="http://schemas.microsoft.com/office/drawing/2014/main" id="{51F04764-794F-40B4-9ECD-C8605A6127A8}"/>
                </a:ext>
              </a:extLst>
            </p:cNvPr>
            <p:cNvSpPr/>
            <p:nvPr/>
          </p:nvSpPr>
          <p:spPr bwMode="auto">
            <a:xfrm>
              <a:off x="1187624" y="5886155"/>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41" name="Oval 40">
              <a:extLst>
                <a:ext uri="{FF2B5EF4-FFF2-40B4-BE49-F238E27FC236}">
                  <a16:creationId xmlns:a16="http://schemas.microsoft.com/office/drawing/2014/main" id="{98B1391E-D30B-4A6B-8E7C-29ED06231E19}"/>
                </a:ext>
              </a:extLst>
            </p:cNvPr>
            <p:cNvSpPr/>
            <p:nvPr/>
          </p:nvSpPr>
          <p:spPr bwMode="auto">
            <a:xfrm>
              <a:off x="1409467" y="5656773"/>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42" name="Oval 41">
              <a:extLst>
                <a:ext uri="{FF2B5EF4-FFF2-40B4-BE49-F238E27FC236}">
                  <a16:creationId xmlns:a16="http://schemas.microsoft.com/office/drawing/2014/main" id="{F8C0D11F-F6E3-4FCC-8E86-EFB58E3A5DFA}"/>
                </a:ext>
              </a:extLst>
            </p:cNvPr>
            <p:cNvSpPr/>
            <p:nvPr/>
          </p:nvSpPr>
          <p:spPr bwMode="auto">
            <a:xfrm>
              <a:off x="1566684" y="5472432"/>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43" name="Oval 42">
              <a:extLst>
                <a:ext uri="{FF2B5EF4-FFF2-40B4-BE49-F238E27FC236}">
                  <a16:creationId xmlns:a16="http://schemas.microsoft.com/office/drawing/2014/main" id="{4D3B569A-F542-4809-805E-C883DBBD79AC}"/>
                </a:ext>
              </a:extLst>
            </p:cNvPr>
            <p:cNvSpPr/>
            <p:nvPr/>
          </p:nvSpPr>
          <p:spPr bwMode="auto">
            <a:xfrm>
              <a:off x="1409467" y="5302449"/>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44" name="Oval 43">
              <a:extLst>
                <a:ext uri="{FF2B5EF4-FFF2-40B4-BE49-F238E27FC236}">
                  <a16:creationId xmlns:a16="http://schemas.microsoft.com/office/drawing/2014/main" id="{D76B0963-23E8-4FF2-AACE-336882246806}"/>
                </a:ext>
              </a:extLst>
            </p:cNvPr>
            <p:cNvSpPr/>
            <p:nvPr/>
          </p:nvSpPr>
          <p:spPr bwMode="auto">
            <a:xfrm>
              <a:off x="1335879" y="5057012"/>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45" name="Oval 44">
              <a:extLst>
                <a:ext uri="{FF2B5EF4-FFF2-40B4-BE49-F238E27FC236}">
                  <a16:creationId xmlns:a16="http://schemas.microsoft.com/office/drawing/2014/main" id="{7D64CF27-B3AE-401D-B0E9-698519179562}"/>
                </a:ext>
              </a:extLst>
            </p:cNvPr>
            <p:cNvSpPr/>
            <p:nvPr/>
          </p:nvSpPr>
          <p:spPr bwMode="auto">
            <a:xfrm>
              <a:off x="1467391" y="4859455"/>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46" name="Oval 45">
              <a:extLst>
                <a:ext uri="{FF2B5EF4-FFF2-40B4-BE49-F238E27FC236}">
                  <a16:creationId xmlns:a16="http://schemas.microsoft.com/office/drawing/2014/main" id="{80C4381F-4287-469E-ACE5-338032F8739E}"/>
                </a:ext>
              </a:extLst>
            </p:cNvPr>
            <p:cNvSpPr/>
            <p:nvPr/>
          </p:nvSpPr>
          <p:spPr bwMode="auto">
            <a:xfrm>
              <a:off x="1699978" y="4996615"/>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47" name="Oval 46">
              <a:extLst>
                <a:ext uri="{FF2B5EF4-FFF2-40B4-BE49-F238E27FC236}">
                  <a16:creationId xmlns:a16="http://schemas.microsoft.com/office/drawing/2014/main" id="{2D3081BC-CC39-4F03-A130-FB727A655C13}"/>
                </a:ext>
              </a:extLst>
            </p:cNvPr>
            <p:cNvSpPr/>
            <p:nvPr/>
          </p:nvSpPr>
          <p:spPr bwMode="auto">
            <a:xfrm>
              <a:off x="1870249" y="4996615"/>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48" name="Oval 47">
              <a:extLst>
                <a:ext uri="{FF2B5EF4-FFF2-40B4-BE49-F238E27FC236}">
                  <a16:creationId xmlns:a16="http://schemas.microsoft.com/office/drawing/2014/main" id="{4ACE43B8-76A0-481A-801E-180637622CB3}"/>
                </a:ext>
              </a:extLst>
            </p:cNvPr>
            <p:cNvSpPr/>
            <p:nvPr/>
          </p:nvSpPr>
          <p:spPr bwMode="auto">
            <a:xfrm>
              <a:off x="2089761" y="4797152"/>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49" name="Oval 48">
              <a:extLst>
                <a:ext uri="{FF2B5EF4-FFF2-40B4-BE49-F238E27FC236}">
                  <a16:creationId xmlns:a16="http://schemas.microsoft.com/office/drawing/2014/main" id="{3B47AA84-B8D6-40E5-AF3A-93056914ED55}"/>
                </a:ext>
              </a:extLst>
            </p:cNvPr>
            <p:cNvSpPr/>
            <p:nvPr/>
          </p:nvSpPr>
          <p:spPr bwMode="auto">
            <a:xfrm>
              <a:off x="2303748" y="4850188"/>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50" name="TextBox 49">
              <a:extLst>
                <a:ext uri="{FF2B5EF4-FFF2-40B4-BE49-F238E27FC236}">
                  <a16:creationId xmlns:a16="http://schemas.microsoft.com/office/drawing/2014/main" id="{B505A168-443B-47C1-9A5E-A500CCF4195E}"/>
                </a:ext>
              </a:extLst>
            </p:cNvPr>
            <p:cNvSpPr txBox="1"/>
            <p:nvPr/>
          </p:nvSpPr>
          <p:spPr>
            <a:xfrm>
              <a:off x="981088" y="6071755"/>
              <a:ext cx="2200383" cy="369332"/>
            </a:xfrm>
            <a:prstGeom prst="rect">
              <a:avLst/>
            </a:prstGeom>
            <a:noFill/>
          </p:spPr>
          <p:txBody>
            <a:bodyPr wrap="square" rtlCol="0">
              <a:spAutoFit/>
            </a:bodyPr>
            <a:lstStyle/>
            <a:p>
              <a:r>
                <a:rPr lang="en-US" b="1" dirty="0">
                  <a:solidFill>
                    <a:srgbClr val="C00000"/>
                  </a:solidFill>
                  <a:latin typeface="Arial Narrow" panose="020B0606020202030204" pitchFamily="34" charset="0"/>
                </a:rPr>
                <a:t>x</a:t>
              </a:r>
              <a:r>
                <a:rPr lang="en-US" dirty="0">
                  <a:latin typeface="Arial Narrow" panose="020B0606020202030204" pitchFamily="34" charset="0"/>
                </a:rPr>
                <a:t>: Peak temperature </a:t>
              </a:r>
              <a:r>
                <a:rPr lang="en-US" i="1" dirty="0">
                  <a:latin typeface="Arial Narrow" panose="020B0606020202030204" pitchFamily="34" charset="0"/>
                </a:rPr>
                <a:t>T</a:t>
              </a:r>
            </a:p>
          </p:txBody>
        </p:sp>
        <p:cxnSp>
          <p:nvCxnSpPr>
            <p:cNvPr id="51" name="Straight Connector 50">
              <a:extLst>
                <a:ext uri="{FF2B5EF4-FFF2-40B4-BE49-F238E27FC236}">
                  <a16:creationId xmlns:a16="http://schemas.microsoft.com/office/drawing/2014/main" id="{1B308AD2-3654-4999-9E36-7D1C50FADCBD}"/>
                </a:ext>
              </a:extLst>
            </p:cNvPr>
            <p:cNvCxnSpPr/>
            <p:nvPr/>
          </p:nvCxnSpPr>
          <p:spPr>
            <a:xfrm flipV="1">
              <a:off x="421842" y="4710756"/>
              <a:ext cx="1878185" cy="1094508"/>
            </a:xfrm>
            <a:prstGeom prst="line">
              <a:avLst/>
            </a:prstGeom>
            <a:noFill/>
            <a:ln w="19050" cap="flat" cmpd="sng" algn="ctr">
              <a:solidFill>
                <a:srgbClr val="00B0F0"/>
              </a:solidFill>
              <a:prstDash val="sysDot"/>
              <a:round/>
              <a:headEnd type="none" w="med" len="med"/>
              <a:tailEnd type="none" w="med" len="med"/>
            </a:ln>
            <a:effectLst/>
          </p:spPr>
        </p:cxnSp>
        <p:cxnSp>
          <p:nvCxnSpPr>
            <p:cNvPr id="52" name="Straight Connector 51">
              <a:extLst>
                <a:ext uri="{FF2B5EF4-FFF2-40B4-BE49-F238E27FC236}">
                  <a16:creationId xmlns:a16="http://schemas.microsoft.com/office/drawing/2014/main" id="{AF702924-D9AF-4A89-B368-8C4E8C9487D2}"/>
                </a:ext>
              </a:extLst>
            </p:cNvPr>
            <p:cNvCxnSpPr/>
            <p:nvPr/>
          </p:nvCxnSpPr>
          <p:spPr>
            <a:xfrm flipV="1">
              <a:off x="681879" y="4985850"/>
              <a:ext cx="1826313" cy="1071713"/>
            </a:xfrm>
            <a:prstGeom prst="line">
              <a:avLst/>
            </a:prstGeom>
            <a:noFill/>
            <a:ln w="19050" cap="flat" cmpd="sng" algn="ctr">
              <a:solidFill>
                <a:srgbClr val="00B0F0"/>
              </a:solidFill>
              <a:prstDash val="sysDot"/>
              <a:round/>
              <a:headEnd type="none" w="med" len="med"/>
              <a:tailEnd type="none" w="med" len="med"/>
            </a:ln>
            <a:effectLst/>
          </p:spPr>
        </p:cxnSp>
        <p:cxnSp>
          <p:nvCxnSpPr>
            <p:cNvPr id="53" name="Straight Connector 52">
              <a:extLst>
                <a:ext uri="{FF2B5EF4-FFF2-40B4-BE49-F238E27FC236}">
                  <a16:creationId xmlns:a16="http://schemas.microsoft.com/office/drawing/2014/main" id="{81E2ED53-E44E-4DC8-B1C0-BC9B57D943EB}"/>
                </a:ext>
              </a:extLst>
            </p:cNvPr>
            <p:cNvCxnSpPr/>
            <p:nvPr/>
          </p:nvCxnSpPr>
          <p:spPr>
            <a:xfrm flipV="1">
              <a:off x="543487" y="4802940"/>
              <a:ext cx="1917701" cy="1121626"/>
            </a:xfrm>
            <a:prstGeom prst="line">
              <a:avLst/>
            </a:prstGeom>
            <a:noFill/>
            <a:ln w="19050" cap="flat" cmpd="sng" algn="ctr">
              <a:solidFill>
                <a:schemeClr val="tx1"/>
              </a:solidFill>
              <a:prstDash val="solid"/>
              <a:round/>
              <a:headEnd type="none" w="med" len="med"/>
              <a:tailEnd type="none" w="med" len="med"/>
            </a:ln>
            <a:effectLst/>
          </p:spPr>
        </p:cxnSp>
        <p:cxnSp>
          <p:nvCxnSpPr>
            <p:cNvPr id="54" name="Straight Arrow Connector 53">
              <a:extLst>
                <a:ext uri="{FF2B5EF4-FFF2-40B4-BE49-F238E27FC236}">
                  <a16:creationId xmlns:a16="http://schemas.microsoft.com/office/drawing/2014/main" id="{CA472BEA-0674-45B8-A753-4C666E50BBB3}"/>
                </a:ext>
              </a:extLst>
            </p:cNvPr>
            <p:cNvCxnSpPr/>
            <p:nvPr/>
          </p:nvCxnSpPr>
          <p:spPr bwMode="auto">
            <a:xfrm>
              <a:off x="2285234" y="4703754"/>
              <a:ext cx="103992" cy="137102"/>
            </a:xfrm>
            <a:prstGeom prst="straightConnector1">
              <a:avLst/>
            </a:prstGeom>
            <a:solidFill>
              <a:schemeClr val="accent1"/>
            </a:solidFill>
            <a:ln w="9525" cap="flat" cmpd="sng" algn="ctr">
              <a:solidFill>
                <a:srgbClr val="C00000"/>
              </a:solidFill>
              <a:prstDash val="solid"/>
              <a:round/>
              <a:headEnd type="triangle" w="sm" len="med"/>
              <a:tailEnd type="triangle" w="sm" len="med"/>
            </a:ln>
            <a:effectLst/>
          </p:spPr>
        </p:cxnSp>
        <p:cxnSp>
          <p:nvCxnSpPr>
            <p:cNvPr id="55" name="Straight Arrow Connector 54">
              <a:extLst>
                <a:ext uri="{FF2B5EF4-FFF2-40B4-BE49-F238E27FC236}">
                  <a16:creationId xmlns:a16="http://schemas.microsoft.com/office/drawing/2014/main" id="{B47402A6-D673-4756-8BBE-6BD468388D5E}"/>
                </a:ext>
              </a:extLst>
            </p:cNvPr>
            <p:cNvCxnSpPr/>
            <p:nvPr/>
          </p:nvCxnSpPr>
          <p:spPr bwMode="auto">
            <a:xfrm>
              <a:off x="2406863" y="4828679"/>
              <a:ext cx="96050" cy="151494"/>
            </a:xfrm>
            <a:prstGeom prst="straightConnector1">
              <a:avLst/>
            </a:prstGeom>
            <a:solidFill>
              <a:schemeClr val="accent1"/>
            </a:solidFill>
            <a:ln w="9525" cap="flat" cmpd="sng" algn="ctr">
              <a:solidFill>
                <a:srgbClr val="C00000"/>
              </a:solidFill>
              <a:prstDash val="solid"/>
              <a:round/>
              <a:headEnd type="triangle" w="sm" len="med"/>
              <a:tailEnd type="triangle" w="sm" len="med"/>
            </a:ln>
            <a:effectLst/>
          </p:spPr>
        </p:cxnSp>
        <p:sp>
          <p:nvSpPr>
            <p:cNvPr id="56" name="Rectangle 55">
              <a:extLst>
                <a:ext uri="{FF2B5EF4-FFF2-40B4-BE49-F238E27FC236}">
                  <a16:creationId xmlns:a16="http://schemas.microsoft.com/office/drawing/2014/main" id="{152C5478-DEE4-4B2A-B909-83FDD5907071}"/>
                </a:ext>
              </a:extLst>
            </p:cNvPr>
            <p:cNvSpPr/>
            <p:nvPr/>
          </p:nvSpPr>
          <p:spPr>
            <a:xfrm rot="19664208">
              <a:off x="2405038" y="4678846"/>
              <a:ext cx="276038" cy="400110"/>
            </a:xfrm>
            <a:prstGeom prst="rect">
              <a:avLst/>
            </a:prstGeom>
          </p:spPr>
          <p:txBody>
            <a:bodyPr wrap="none">
              <a:spAutoFit/>
            </a:bodyPr>
            <a:lstStyle/>
            <a:p>
              <a:r>
                <a:rPr lang="el-GR" sz="2000" dirty="0">
                  <a:solidFill>
                    <a:srgbClr val="C00000"/>
                  </a:solidFill>
                  <a:latin typeface="Arial Narrow" panose="020B0606020202030204" pitchFamily="34" charset="0"/>
                </a:rPr>
                <a:t>ε</a:t>
              </a:r>
              <a:endParaRPr lang="en-US" sz="2000" dirty="0">
                <a:solidFill>
                  <a:srgbClr val="C00000"/>
                </a:solidFill>
              </a:endParaRPr>
            </a:p>
          </p:txBody>
        </p:sp>
        <p:sp>
          <p:nvSpPr>
            <p:cNvPr id="57" name="Rectangle 56">
              <a:extLst>
                <a:ext uri="{FF2B5EF4-FFF2-40B4-BE49-F238E27FC236}">
                  <a16:creationId xmlns:a16="http://schemas.microsoft.com/office/drawing/2014/main" id="{19F6E06C-19F5-4C1D-AE37-D2E11C42FAEC}"/>
                </a:ext>
              </a:extLst>
            </p:cNvPr>
            <p:cNvSpPr/>
            <p:nvPr/>
          </p:nvSpPr>
          <p:spPr>
            <a:xfrm rot="19664208">
              <a:off x="2279525" y="4468821"/>
              <a:ext cx="276038" cy="400110"/>
            </a:xfrm>
            <a:prstGeom prst="rect">
              <a:avLst/>
            </a:prstGeom>
          </p:spPr>
          <p:txBody>
            <a:bodyPr wrap="none">
              <a:spAutoFit/>
            </a:bodyPr>
            <a:lstStyle/>
            <a:p>
              <a:r>
                <a:rPr lang="el-GR" sz="2000" dirty="0">
                  <a:solidFill>
                    <a:srgbClr val="C00000"/>
                  </a:solidFill>
                  <a:latin typeface="Arial Narrow" panose="020B0606020202030204" pitchFamily="34" charset="0"/>
                </a:rPr>
                <a:t>ε</a:t>
              </a:r>
              <a:endParaRPr lang="en-US" sz="2000" dirty="0">
                <a:solidFill>
                  <a:srgbClr val="C00000"/>
                </a:solidFill>
              </a:endParaRPr>
            </a:p>
          </p:txBody>
        </p:sp>
        <p:sp>
          <p:nvSpPr>
            <p:cNvPr id="58" name="Rectangle 57">
              <a:extLst>
                <a:ext uri="{FF2B5EF4-FFF2-40B4-BE49-F238E27FC236}">
                  <a16:creationId xmlns:a16="http://schemas.microsoft.com/office/drawing/2014/main" id="{325E325E-6531-4D46-98B9-6F620FD3BB48}"/>
                </a:ext>
              </a:extLst>
            </p:cNvPr>
            <p:cNvSpPr/>
            <p:nvPr/>
          </p:nvSpPr>
          <p:spPr>
            <a:xfrm>
              <a:off x="433181" y="3999427"/>
              <a:ext cx="2634500" cy="494302"/>
            </a:xfrm>
            <a:prstGeom prst="rect">
              <a:avLst/>
            </a:prstGeom>
          </p:spPr>
          <p:txBody>
            <a:bodyPr wrap="square">
              <a:spAutoFit/>
            </a:bodyPr>
            <a:lstStyle/>
            <a:p>
              <a:pPr>
                <a:lnSpc>
                  <a:spcPts val="1500"/>
                </a:lnSpc>
              </a:pPr>
              <a:r>
                <a:rPr lang="en-US" sz="2000" dirty="0">
                  <a:solidFill>
                    <a:srgbClr val="000000"/>
                  </a:solidFill>
                  <a:latin typeface="Arial Narrow" panose="020B0606020202030204" pitchFamily="34" charset="0"/>
                </a:rPr>
                <a:t>Poor approximation of nonlinearity with small </a:t>
              </a:r>
              <a:r>
                <a:rPr lang="el-GR" sz="2000" b="1" dirty="0">
                  <a:solidFill>
                    <a:srgbClr val="C00000"/>
                  </a:solidFill>
                  <a:latin typeface="Arial Narrow" panose="020B0606020202030204" pitchFamily="34" charset="0"/>
                </a:rPr>
                <a:t>ε</a:t>
              </a:r>
              <a:r>
                <a:rPr lang="en-US" sz="2000" dirty="0">
                  <a:solidFill>
                    <a:srgbClr val="000000"/>
                  </a:solidFill>
                  <a:latin typeface="Arial Narrow" panose="020B0606020202030204" pitchFamily="34" charset="0"/>
                </a:rPr>
                <a:t> </a:t>
              </a:r>
              <a:endParaRPr lang="en-US" sz="2000" dirty="0"/>
            </a:p>
          </p:txBody>
        </p:sp>
      </p:grpSp>
      <p:grpSp>
        <p:nvGrpSpPr>
          <p:cNvPr id="59" name="Group 58">
            <a:extLst>
              <a:ext uri="{FF2B5EF4-FFF2-40B4-BE49-F238E27FC236}">
                <a16:creationId xmlns:a16="http://schemas.microsoft.com/office/drawing/2014/main" id="{D53CE631-B5BA-4FC0-9A2A-80CEC2D6D1AD}"/>
              </a:ext>
            </a:extLst>
          </p:cNvPr>
          <p:cNvGrpSpPr/>
          <p:nvPr/>
        </p:nvGrpSpPr>
        <p:grpSpPr>
          <a:xfrm>
            <a:off x="9119960" y="2911161"/>
            <a:ext cx="2717867" cy="2165569"/>
            <a:chOff x="6768210" y="4267498"/>
            <a:chExt cx="2717867" cy="2165569"/>
          </a:xfrm>
        </p:grpSpPr>
        <p:cxnSp>
          <p:nvCxnSpPr>
            <p:cNvPr id="60" name="Straight Arrow Connector 59">
              <a:extLst>
                <a:ext uri="{FF2B5EF4-FFF2-40B4-BE49-F238E27FC236}">
                  <a16:creationId xmlns:a16="http://schemas.microsoft.com/office/drawing/2014/main" id="{56C16692-7C90-4FA6-A74E-74E6561E829D}"/>
                </a:ext>
              </a:extLst>
            </p:cNvPr>
            <p:cNvCxnSpPr/>
            <p:nvPr/>
          </p:nvCxnSpPr>
          <p:spPr bwMode="auto">
            <a:xfrm>
              <a:off x="6771002" y="6055839"/>
              <a:ext cx="2150765" cy="789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1" name="Straight Arrow Connector 60">
              <a:extLst>
                <a:ext uri="{FF2B5EF4-FFF2-40B4-BE49-F238E27FC236}">
                  <a16:creationId xmlns:a16="http://schemas.microsoft.com/office/drawing/2014/main" id="{9AEBACA2-0227-4EB5-9375-2A7C3B65BF13}"/>
                </a:ext>
              </a:extLst>
            </p:cNvPr>
            <p:cNvCxnSpPr/>
            <p:nvPr/>
          </p:nvCxnSpPr>
          <p:spPr bwMode="auto">
            <a:xfrm flipV="1">
              <a:off x="6771002" y="4335071"/>
              <a:ext cx="0" cy="17207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2" name="Oval 61">
              <a:extLst>
                <a:ext uri="{FF2B5EF4-FFF2-40B4-BE49-F238E27FC236}">
                  <a16:creationId xmlns:a16="http://schemas.microsoft.com/office/drawing/2014/main" id="{A36544A4-7F7B-40C7-BB74-CB0D50EBF5F0}"/>
                </a:ext>
              </a:extLst>
            </p:cNvPr>
            <p:cNvSpPr/>
            <p:nvPr/>
          </p:nvSpPr>
          <p:spPr bwMode="auto">
            <a:xfrm>
              <a:off x="6968790" y="5442399"/>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63" name="Oval 62">
              <a:extLst>
                <a:ext uri="{FF2B5EF4-FFF2-40B4-BE49-F238E27FC236}">
                  <a16:creationId xmlns:a16="http://schemas.microsoft.com/office/drawing/2014/main" id="{C0AEBFC5-1815-407E-B10E-8AB116714B53}"/>
                </a:ext>
              </a:extLst>
            </p:cNvPr>
            <p:cNvSpPr/>
            <p:nvPr/>
          </p:nvSpPr>
          <p:spPr bwMode="auto">
            <a:xfrm>
              <a:off x="7150651" y="5452983"/>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64" name="Oval 63">
              <a:extLst>
                <a:ext uri="{FF2B5EF4-FFF2-40B4-BE49-F238E27FC236}">
                  <a16:creationId xmlns:a16="http://schemas.microsoft.com/office/drawing/2014/main" id="{B19D0008-78B3-4EB8-AFCF-4A5500EE0112}"/>
                </a:ext>
              </a:extLst>
            </p:cNvPr>
            <p:cNvSpPr/>
            <p:nvPr/>
          </p:nvSpPr>
          <p:spPr bwMode="auto">
            <a:xfrm>
              <a:off x="7289594" y="5684508"/>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65" name="Oval 64">
              <a:extLst>
                <a:ext uri="{FF2B5EF4-FFF2-40B4-BE49-F238E27FC236}">
                  <a16:creationId xmlns:a16="http://schemas.microsoft.com/office/drawing/2014/main" id="{4502B2E2-CF91-4A17-BF61-8BF92F9DCAC4}"/>
                </a:ext>
              </a:extLst>
            </p:cNvPr>
            <p:cNvSpPr/>
            <p:nvPr/>
          </p:nvSpPr>
          <p:spPr bwMode="auto">
            <a:xfrm>
              <a:off x="7577626" y="5856122"/>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66" name="Oval 65">
              <a:extLst>
                <a:ext uri="{FF2B5EF4-FFF2-40B4-BE49-F238E27FC236}">
                  <a16:creationId xmlns:a16="http://schemas.microsoft.com/office/drawing/2014/main" id="{1A27452F-9702-405A-AF57-39AA96EBE75A}"/>
                </a:ext>
              </a:extLst>
            </p:cNvPr>
            <p:cNvSpPr/>
            <p:nvPr/>
          </p:nvSpPr>
          <p:spPr bwMode="auto">
            <a:xfrm>
              <a:off x="7799469" y="5626740"/>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67" name="Oval 66">
              <a:extLst>
                <a:ext uri="{FF2B5EF4-FFF2-40B4-BE49-F238E27FC236}">
                  <a16:creationId xmlns:a16="http://schemas.microsoft.com/office/drawing/2014/main" id="{C07F8C4A-D6B1-49E3-8A0F-CDCBC311DE30}"/>
                </a:ext>
              </a:extLst>
            </p:cNvPr>
            <p:cNvSpPr/>
            <p:nvPr/>
          </p:nvSpPr>
          <p:spPr bwMode="auto">
            <a:xfrm>
              <a:off x="7956686" y="5442399"/>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68" name="Oval 67">
              <a:extLst>
                <a:ext uri="{FF2B5EF4-FFF2-40B4-BE49-F238E27FC236}">
                  <a16:creationId xmlns:a16="http://schemas.microsoft.com/office/drawing/2014/main" id="{E99A6499-BE3F-4762-BA1C-497CEAE26733}"/>
                </a:ext>
              </a:extLst>
            </p:cNvPr>
            <p:cNvSpPr/>
            <p:nvPr/>
          </p:nvSpPr>
          <p:spPr bwMode="auto">
            <a:xfrm>
              <a:off x="7799469" y="5272416"/>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69" name="Oval 68">
              <a:extLst>
                <a:ext uri="{FF2B5EF4-FFF2-40B4-BE49-F238E27FC236}">
                  <a16:creationId xmlns:a16="http://schemas.microsoft.com/office/drawing/2014/main" id="{0C3020E9-96D5-4BB0-958C-0E5C3FBEA400}"/>
                </a:ext>
              </a:extLst>
            </p:cNvPr>
            <p:cNvSpPr/>
            <p:nvPr/>
          </p:nvSpPr>
          <p:spPr bwMode="auto">
            <a:xfrm>
              <a:off x="7725881" y="5026979"/>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70" name="Oval 69">
              <a:extLst>
                <a:ext uri="{FF2B5EF4-FFF2-40B4-BE49-F238E27FC236}">
                  <a16:creationId xmlns:a16="http://schemas.microsoft.com/office/drawing/2014/main" id="{174BD1B8-82C8-4C01-B6FD-F5EDA1E28E4A}"/>
                </a:ext>
              </a:extLst>
            </p:cNvPr>
            <p:cNvSpPr/>
            <p:nvPr/>
          </p:nvSpPr>
          <p:spPr bwMode="auto">
            <a:xfrm>
              <a:off x="7857393" y="4829422"/>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71" name="Oval 70">
              <a:extLst>
                <a:ext uri="{FF2B5EF4-FFF2-40B4-BE49-F238E27FC236}">
                  <a16:creationId xmlns:a16="http://schemas.microsoft.com/office/drawing/2014/main" id="{EE24B785-A56A-4240-A47A-398350B77532}"/>
                </a:ext>
              </a:extLst>
            </p:cNvPr>
            <p:cNvSpPr/>
            <p:nvPr/>
          </p:nvSpPr>
          <p:spPr bwMode="auto">
            <a:xfrm>
              <a:off x="8089980" y="4966582"/>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72" name="Oval 71">
              <a:extLst>
                <a:ext uri="{FF2B5EF4-FFF2-40B4-BE49-F238E27FC236}">
                  <a16:creationId xmlns:a16="http://schemas.microsoft.com/office/drawing/2014/main" id="{714813A3-B41F-4B74-AD46-A057F509C05E}"/>
                </a:ext>
              </a:extLst>
            </p:cNvPr>
            <p:cNvSpPr/>
            <p:nvPr/>
          </p:nvSpPr>
          <p:spPr bwMode="auto">
            <a:xfrm>
              <a:off x="8260251" y="4966582"/>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73" name="Oval 72">
              <a:extLst>
                <a:ext uri="{FF2B5EF4-FFF2-40B4-BE49-F238E27FC236}">
                  <a16:creationId xmlns:a16="http://schemas.microsoft.com/office/drawing/2014/main" id="{6977612C-0005-4B34-92C8-E3A51E025B02}"/>
                </a:ext>
              </a:extLst>
            </p:cNvPr>
            <p:cNvSpPr/>
            <p:nvPr/>
          </p:nvSpPr>
          <p:spPr bwMode="auto">
            <a:xfrm>
              <a:off x="8479763" y="4767119"/>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74" name="Oval 73">
              <a:extLst>
                <a:ext uri="{FF2B5EF4-FFF2-40B4-BE49-F238E27FC236}">
                  <a16:creationId xmlns:a16="http://schemas.microsoft.com/office/drawing/2014/main" id="{A8E29056-A819-4FED-ADF8-7138BE548F5F}"/>
                </a:ext>
              </a:extLst>
            </p:cNvPr>
            <p:cNvSpPr/>
            <p:nvPr/>
          </p:nvSpPr>
          <p:spPr bwMode="auto">
            <a:xfrm>
              <a:off x="8693750" y="4820155"/>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75" name="Freeform 155">
              <a:extLst>
                <a:ext uri="{FF2B5EF4-FFF2-40B4-BE49-F238E27FC236}">
                  <a16:creationId xmlns:a16="http://schemas.microsoft.com/office/drawing/2014/main" id="{0B68404C-73A8-4431-A5D4-BEBA7ED9170C}"/>
                </a:ext>
              </a:extLst>
            </p:cNvPr>
            <p:cNvSpPr/>
            <p:nvPr/>
          </p:nvSpPr>
          <p:spPr>
            <a:xfrm>
              <a:off x="6893550" y="4695111"/>
              <a:ext cx="1919888" cy="931146"/>
            </a:xfrm>
            <a:custGeom>
              <a:avLst/>
              <a:gdLst>
                <a:gd name="connsiteX0" fmla="*/ 0 w 1744980"/>
                <a:gd name="connsiteY0" fmla="*/ 594360 h 931229"/>
                <a:gd name="connsiteX1" fmla="*/ 502920 w 1744980"/>
                <a:gd name="connsiteY1" fmla="*/ 922020 h 931229"/>
                <a:gd name="connsiteX2" fmla="*/ 822960 w 1744980"/>
                <a:gd name="connsiteY2" fmla="*/ 807720 h 931229"/>
                <a:gd name="connsiteX3" fmla="*/ 822960 w 1744980"/>
                <a:gd name="connsiteY3" fmla="*/ 464820 h 931229"/>
                <a:gd name="connsiteX4" fmla="*/ 784860 w 1744980"/>
                <a:gd name="connsiteY4" fmla="*/ 99060 h 931229"/>
                <a:gd name="connsiteX5" fmla="*/ 1112520 w 1744980"/>
                <a:gd name="connsiteY5" fmla="*/ 22860 h 931229"/>
                <a:gd name="connsiteX6" fmla="*/ 1386840 w 1744980"/>
                <a:gd name="connsiteY6" fmla="*/ 167640 h 931229"/>
                <a:gd name="connsiteX7" fmla="*/ 1744980 w 1744980"/>
                <a:gd name="connsiteY7" fmla="*/ 0 h 931229"/>
                <a:gd name="connsiteX0" fmla="*/ 0 w 1744980"/>
                <a:gd name="connsiteY0" fmla="*/ 594360 h 931187"/>
                <a:gd name="connsiteX1" fmla="*/ 502920 w 1744980"/>
                <a:gd name="connsiteY1" fmla="*/ 922020 h 931187"/>
                <a:gd name="connsiteX2" fmla="*/ 822960 w 1744980"/>
                <a:gd name="connsiteY2" fmla="*/ 807720 h 931187"/>
                <a:gd name="connsiteX3" fmla="*/ 768130 w 1744980"/>
                <a:gd name="connsiteY3" fmla="*/ 467995 h 931187"/>
                <a:gd name="connsiteX4" fmla="*/ 784860 w 1744980"/>
                <a:gd name="connsiteY4" fmla="*/ 99060 h 931187"/>
                <a:gd name="connsiteX5" fmla="*/ 1112520 w 1744980"/>
                <a:gd name="connsiteY5" fmla="*/ 22860 h 931187"/>
                <a:gd name="connsiteX6" fmla="*/ 1386840 w 1744980"/>
                <a:gd name="connsiteY6" fmla="*/ 167640 h 931187"/>
                <a:gd name="connsiteX7" fmla="*/ 1744980 w 1744980"/>
                <a:gd name="connsiteY7" fmla="*/ 0 h 931187"/>
                <a:gd name="connsiteX0" fmla="*/ 0 w 1744980"/>
                <a:gd name="connsiteY0" fmla="*/ 594360 h 931146"/>
                <a:gd name="connsiteX1" fmla="*/ 502920 w 1744980"/>
                <a:gd name="connsiteY1" fmla="*/ 922020 h 931146"/>
                <a:gd name="connsiteX2" fmla="*/ 822960 w 1744980"/>
                <a:gd name="connsiteY2" fmla="*/ 807720 h 931146"/>
                <a:gd name="connsiteX3" fmla="*/ 727730 w 1744980"/>
                <a:gd name="connsiteY3" fmla="*/ 471170 h 931146"/>
                <a:gd name="connsiteX4" fmla="*/ 784860 w 1744980"/>
                <a:gd name="connsiteY4" fmla="*/ 99060 h 931146"/>
                <a:gd name="connsiteX5" fmla="*/ 1112520 w 1744980"/>
                <a:gd name="connsiteY5" fmla="*/ 22860 h 931146"/>
                <a:gd name="connsiteX6" fmla="*/ 1386840 w 1744980"/>
                <a:gd name="connsiteY6" fmla="*/ 167640 h 931146"/>
                <a:gd name="connsiteX7" fmla="*/ 1744980 w 1744980"/>
                <a:gd name="connsiteY7" fmla="*/ 0 h 931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4980" h="931146">
                  <a:moveTo>
                    <a:pt x="0" y="594360"/>
                  </a:moveTo>
                  <a:cubicBezTo>
                    <a:pt x="182880" y="740410"/>
                    <a:pt x="365760" y="886460"/>
                    <a:pt x="502920" y="922020"/>
                  </a:cubicBezTo>
                  <a:cubicBezTo>
                    <a:pt x="640080" y="957580"/>
                    <a:pt x="785492" y="882862"/>
                    <a:pt x="822960" y="807720"/>
                  </a:cubicBezTo>
                  <a:cubicBezTo>
                    <a:pt x="860428" y="732578"/>
                    <a:pt x="734080" y="589280"/>
                    <a:pt x="727730" y="471170"/>
                  </a:cubicBezTo>
                  <a:cubicBezTo>
                    <a:pt x="721380" y="353060"/>
                    <a:pt x="720728" y="173778"/>
                    <a:pt x="784860" y="99060"/>
                  </a:cubicBezTo>
                  <a:cubicBezTo>
                    <a:pt x="848992" y="24342"/>
                    <a:pt x="1012190" y="11430"/>
                    <a:pt x="1112520" y="22860"/>
                  </a:cubicBezTo>
                  <a:cubicBezTo>
                    <a:pt x="1212850" y="34290"/>
                    <a:pt x="1281430" y="171450"/>
                    <a:pt x="1386840" y="167640"/>
                  </a:cubicBezTo>
                  <a:cubicBezTo>
                    <a:pt x="1492250" y="163830"/>
                    <a:pt x="1667510" y="31750"/>
                    <a:pt x="1744980" y="0"/>
                  </a:cubicBezTo>
                </a:path>
              </a:pathLst>
            </a:custGeom>
            <a:noFill/>
            <a:ln w="19050" cap="flat" cmpd="sng" algn="ctr">
              <a:solidFill>
                <a:srgbClr val="00B0F0"/>
              </a:solidFill>
              <a:prstDash val="sysDot"/>
              <a:round/>
              <a:headEnd type="none" w="med" len="med"/>
              <a:tailEnd type="none" w="med" len="med"/>
            </a:ln>
            <a:effectLst/>
          </p:spPr>
          <p:txBody>
            <a:bodyPr rtlCol="0" anchor="ctr"/>
            <a:lstStyle/>
            <a:p>
              <a:pPr algn="ctr"/>
              <a:endParaRPr lang="en-US" sz="2400"/>
            </a:p>
          </p:txBody>
        </p:sp>
        <p:sp>
          <p:nvSpPr>
            <p:cNvPr id="76" name="Freeform 156">
              <a:extLst>
                <a:ext uri="{FF2B5EF4-FFF2-40B4-BE49-F238E27FC236}">
                  <a16:creationId xmlns:a16="http://schemas.microsoft.com/office/drawing/2014/main" id="{C645682C-37A0-4B1F-8BBD-BB287029416C}"/>
                </a:ext>
              </a:extLst>
            </p:cNvPr>
            <p:cNvSpPr/>
            <p:nvPr/>
          </p:nvSpPr>
          <p:spPr>
            <a:xfrm>
              <a:off x="6895554" y="4984129"/>
              <a:ext cx="1919888" cy="937708"/>
            </a:xfrm>
            <a:custGeom>
              <a:avLst/>
              <a:gdLst>
                <a:gd name="connsiteX0" fmla="*/ 0 w 1744980"/>
                <a:gd name="connsiteY0" fmla="*/ 594360 h 931229"/>
                <a:gd name="connsiteX1" fmla="*/ 502920 w 1744980"/>
                <a:gd name="connsiteY1" fmla="*/ 922020 h 931229"/>
                <a:gd name="connsiteX2" fmla="*/ 822960 w 1744980"/>
                <a:gd name="connsiteY2" fmla="*/ 807720 h 931229"/>
                <a:gd name="connsiteX3" fmla="*/ 822960 w 1744980"/>
                <a:gd name="connsiteY3" fmla="*/ 464820 h 931229"/>
                <a:gd name="connsiteX4" fmla="*/ 784860 w 1744980"/>
                <a:gd name="connsiteY4" fmla="*/ 99060 h 931229"/>
                <a:gd name="connsiteX5" fmla="*/ 1112520 w 1744980"/>
                <a:gd name="connsiteY5" fmla="*/ 22860 h 931229"/>
                <a:gd name="connsiteX6" fmla="*/ 1386840 w 1744980"/>
                <a:gd name="connsiteY6" fmla="*/ 167640 h 931229"/>
                <a:gd name="connsiteX7" fmla="*/ 1744980 w 1744980"/>
                <a:gd name="connsiteY7" fmla="*/ 0 h 931229"/>
                <a:gd name="connsiteX0" fmla="*/ 0 w 1744980"/>
                <a:gd name="connsiteY0" fmla="*/ 594360 h 931187"/>
                <a:gd name="connsiteX1" fmla="*/ 502920 w 1744980"/>
                <a:gd name="connsiteY1" fmla="*/ 922020 h 931187"/>
                <a:gd name="connsiteX2" fmla="*/ 822960 w 1744980"/>
                <a:gd name="connsiteY2" fmla="*/ 807720 h 931187"/>
                <a:gd name="connsiteX3" fmla="*/ 768130 w 1744980"/>
                <a:gd name="connsiteY3" fmla="*/ 467995 h 931187"/>
                <a:gd name="connsiteX4" fmla="*/ 784860 w 1744980"/>
                <a:gd name="connsiteY4" fmla="*/ 99060 h 931187"/>
                <a:gd name="connsiteX5" fmla="*/ 1112520 w 1744980"/>
                <a:gd name="connsiteY5" fmla="*/ 22860 h 931187"/>
                <a:gd name="connsiteX6" fmla="*/ 1386840 w 1744980"/>
                <a:gd name="connsiteY6" fmla="*/ 167640 h 931187"/>
                <a:gd name="connsiteX7" fmla="*/ 1744980 w 1744980"/>
                <a:gd name="connsiteY7" fmla="*/ 0 h 931187"/>
                <a:gd name="connsiteX0" fmla="*/ 0 w 1744980"/>
                <a:gd name="connsiteY0" fmla="*/ 594360 h 931146"/>
                <a:gd name="connsiteX1" fmla="*/ 502920 w 1744980"/>
                <a:gd name="connsiteY1" fmla="*/ 922020 h 931146"/>
                <a:gd name="connsiteX2" fmla="*/ 822960 w 1744980"/>
                <a:gd name="connsiteY2" fmla="*/ 807720 h 931146"/>
                <a:gd name="connsiteX3" fmla="*/ 727730 w 1744980"/>
                <a:gd name="connsiteY3" fmla="*/ 471170 h 931146"/>
                <a:gd name="connsiteX4" fmla="*/ 784860 w 1744980"/>
                <a:gd name="connsiteY4" fmla="*/ 99060 h 931146"/>
                <a:gd name="connsiteX5" fmla="*/ 1112520 w 1744980"/>
                <a:gd name="connsiteY5" fmla="*/ 22860 h 931146"/>
                <a:gd name="connsiteX6" fmla="*/ 1386840 w 1744980"/>
                <a:gd name="connsiteY6" fmla="*/ 167640 h 931146"/>
                <a:gd name="connsiteX7" fmla="*/ 1744980 w 1744980"/>
                <a:gd name="connsiteY7" fmla="*/ 0 h 931146"/>
                <a:gd name="connsiteX0" fmla="*/ 0 w 1744980"/>
                <a:gd name="connsiteY0" fmla="*/ 594360 h 930907"/>
                <a:gd name="connsiteX1" fmla="*/ 502920 w 1744980"/>
                <a:gd name="connsiteY1" fmla="*/ 922020 h 930907"/>
                <a:gd name="connsiteX2" fmla="*/ 822960 w 1744980"/>
                <a:gd name="connsiteY2" fmla="*/ 807720 h 930907"/>
                <a:gd name="connsiteX3" fmla="*/ 1039391 w 1744980"/>
                <a:gd name="connsiteY3" fmla="*/ 490220 h 930907"/>
                <a:gd name="connsiteX4" fmla="*/ 784860 w 1744980"/>
                <a:gd name="connsiteY4" fmla="*/ 99060 h 930907"/>
                <a:gd name="connsiteX5" fmla="*/ 1112520 w 1744980"/>
                <a:gd name="connsiteY5" fmla="*/ 22860 h 930907"/>
                <a:gd name="connsiteX6" fmla="*/ 1386840 w 1744980"/>
                <a:gd name="connsiteY6" fmla="*/ 167640 h 930907"/>
                <a:gd name="connsiteX7" fmla="*/ 1744980 w 1744980"/>
                <a:gd name="connsiteY7" fmla="*/ 0 h 930907"/>
                <a:gd name="connsiteX0" fmla="*/ 0 w 1744980"/>
                <a:gd name="connsiteY0" fmla="*/ 594360 h 930907"/>
                <a:gd name="connsiteX1" fmla="*/ 502920 w 1744980"/>
                <a:gd name="connsiteY1" fmla="*/ 922020 h 930907"/>
                <a:gd name="connsiteX2" fmla="*/ 822960 w 1744980"/>
                <a:gd name="connsiteY2" fmla="*/ 807720 h 930907"/>
                <a:gd name="connsiteX3" fmla="*/ 1039391 w 1744980"/>
                <a:gd name="connsiteY3" fmla="*/ 490220 h 930907"/>
                <a:gd name="connsiteX4" fmla="*/ 906061 w 1744980"/>
                <a:gd name="connsiteY4" fmla="*/ 99060 h 930907"/>
                <a:gd name="connsiteX5" fmla="*/ 1112520 w 1744980"/>
                <a:gd name="connsiteY5" fmla="*/ 22860 h 930907"/>
                <a:gd name="connsiteX6" fmla="*/ 1386840 w 1744980"/>
                <a:gd name="connsiteY6" fmla="*/ 167640 h 930907"/>
                <a:gd name="connsiteX7" fmla="*/ 1744980 w 1744980"/>
                <a:gd name="connsiteY7" fmla="*/ 0 h 930907"/>
                <a:gd name="connsiteX0" fmla="*/ 0 w 1744980"/>
                <a:gd name="connsiteY0" fmla="*/ 594360 h 930907"/>
                <a:gd name="connsiteX1" fmla="*/ 502920 w 1744980"/>
                <a:gd name="connsiteY1" fmla="*/ 922020 h 930907"/>
                <a:gd name="connsiteX2" fmla="*/ 822960 w 1744980"/>
                <a:gd name="connsiteY2" fmla="*/ 807720 h 930907"/>
                <a:gd name="connsiteX3" fmla="*/ 1039391 w 1744980"/>
                <a:gd name="connsiteY3" fmla="*/ 490220 h 930907"/>
                <a:gd name="connsiteX4" fmla="*/ 975319 w 1744980"/>
                <a:gd name="connsiteY4" fmla="*/ 108585 h 930907"/>
                <a:gd name="connsiteX5" fmla="*/ 1112520 w 1744980"/>
                <a:gd name="connsiteY5" fmla="*/ 22860 h 930907"/>
                <a:gd name="connsiteX6" fmla="*/ 1386840 w 1744980"/>
                <a:gd name="connsiteY6" fmla="*/ 167640 h 930907"/>
                <a:gd name="connsiteX7" fmla="*/ 1744980 w 1744980"/>
                <a:gd name="connsiteY7" fmla="*/ 0 h 930907"/>
                <a:gd name="connsiteX0" fmla="*/ 0 w 1744980"/>
                <a:gd name="connsiteY0" fmla="*/ 594360 h 937947"/>
                <a:gd name="connsiteX1" fmla="*/ 502920 w 1744980"/>
                <a:gd name="connsiteY1" fmla="*/ 922020 h 937947"/>
                <a:gd name="connsiteX2" fmla="*/ 840274 w 1744980"/>
                <a:gd name="connsiteY2" fmla="*/ 845820 h 937947"/>
                <a:gd name="connsiteX3" fmla="*/ 1039391 w 1744980"/>
                <a:gd name="connsiteY3" fmla="*/ 490220 h 937947"/>
                <a:gd name="connsiteX4" fmla="*/ 975319 w 1744980"/>
                <a:gd name="connsiteY4" fmla="*/ 108585 h 937947"/>
                <a:gd name="connsiteX5" fmla="*/ 1112520 w 1744980"/>
                <a:gd name="connsiteY5" fmla="*/ 22860 h 937947"/>
                <a:gd name="connsiteX6" fmla="*/ 1386840 w 1744980"/>
                <a:gd name="connsiteY6" fmla="*/ 167640 h 937947"/>
                <a:gd name="connsiteX7" fmla="*/ 1744980 w 1744980"/>
                <a:gd name="connsiteY7" fmla="*/ 0 h 937947"/>
                <a:gd name="connsiteX0" fmla="*/ 0 w 1744980"/>
                <a:gd name="connsiteY0" fmla="*/ 594360 h 937708"/>
                <a:gd name="connsiteX1" fmla="*/ 502920 w 1744980"/>
                <a:gd name="connsiteY1" fmla="*/ 922020 h 937708"/>
                <a:gd name="connsiteX2" fmla="*/ 840274 w 1744980"/>
                <a:gd name="connsiteY2" fmla="*/ 845820 h 937708"/>
                <a:gd name="connsiteX3" fmla="*/ 1082677 w 1744980"/>
                <a:gd name="connsiteY3" fmla="*/ 499745 h 937708"/>
                <a:gd name="connsiteX4" fmla="*/ 975319 w 1744980"/>
                <a:gd name="connsiteY4" fmla="*/ 108585 h 937708"/>
                <a:gd name="connsiteX5" fmla="*/ 1112520 w 1744980"/>
                <a:gd name="connsiteY5" fmla="*/ 22860 h 937708"/>
                <a:gd name="connsiteX6" fmla="*/ 1386840 w 1744980"/>
                <a:gd name="connsiteY6" fmla="*/ 167640 h 937708"/>
                <a:gd name="connsiteX7" fmla="*/ 1744980 w 1744980"/>
                <a:gd name="connsiteY7" fmla="*/ 0 h 937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4980" h="937708">
                  <a:moveTo>
                    <a:pt x="0" y="594360"/>
                  </a:moveTo>
                  <a:cubicBezTo>
                    <a:pt x="182880" y="740410"/>
                    <a:pt x="362874" y="880110"/>
                    <a:pt x="502920" y="922020"/>
                  </a:cubicBezTo>
                  <a:cubicBezTo>
                    <a:pt x="642966" y="963930"/>
                    <a:pt x="743648" y="916199"/>
                    <a:pt x="840274" y="845820"/>
                  </a:cubicBezTo>
                  <a:cubicBezTo>
                    <a:pt x="936900" y="775441"/>
                    <a:pt x="1060170" y="622618"/>
                    <a:pt x="1082677" y="499745"/>
                  </a:cubicBezTo>
                  <a:cubicBezTo>
                    <a:pt x="1105185" y="376873"/>
                    <a:pt x="970345" y="188066"/>
                    <a:pt x="975319" y="108585"/>
                  </a:cubicBezTo>
                  <a:cubicBezTo>
                    <a:pt x="980293" y="29104"/>
                    <a:pt x="1043933" y="13018"/>
                    <a:pt x="1112520" y="22860"/>
                  </a:cubicBezTo>
                  <a:cubicBezTo>
                    <a:pt x="1181107" y="32702"/>
                    <a:pt x="1281430" y="171450"/>
                    <a:pt x="1386840" y="167640"/>
                  </a:cubicBezTo>
                  <a:cubicBezTo>
                    <a:pt x="1492250" y="163830"/>
                    <a:pt x="1667510" y="31750"/>
                    <a:pt x="1744980" y="0"/>
                  </a:cubicBezTo>
                </a:path>
              </a:pathLst>
            </a:custGeom>
            <a:noFill/>
            <a:ln w="19050" cap="flat" cmpd="sng" algn="ctr">
              <a:solidFill>
                <a:srgbClr val="00B0F0"/>
              </a:solidFill>
              <a:prstDash val="sysDot"/>
              <a:round/>
              <a:headEnd type="none" w="med" len="med"/>
              <a:tailEnd type="none" w="med" len="med"/>
            </a:ln>
            <a:effectLst/>
          </p:spPr>
          <p:txBody>
            <a:bodyPr rtlCol="0" anchor="ctr"/>
            <a:lstStyle/>
            <a:p>
              <a:pPr algn="ctr"/>
              <a:endParaRPr lang="en-US" sz="2400"/>
            </a:p>
          </p:txBody>
        </p:sp>
        <p:sp>
          <p:nvSpPr>
            <p:cNvPr id="77" name="Freeform 157">
              <a:extLst>
                <a:ext uri="{FF2B5EF4-FFF2-40B4-BE49-F238E27FC236}">
                  <a16:creationId xmlns:a16="http://schemas.microsoft.com/office/drawing/2014/main" id="{BE96F7C0-4753-43A4-A5AC-840D38F67114}"/>
                </a:ext>
              </a:extLst>
            </p:cNvPr>
            <p:cNvSpPr/>
            <p:nvPr/>
          </p:nvSpPr>
          <p:spPr>
            <a:xfrm>
              <a:off x="6893550" y="4841728"/>
              <a:ext cx="1919888" cy="938526"/>
            </a:xfrm>
            <a:custGeom>
              <a:avLst/>
              <a:gdLst>
                <a:gd name="connsiteX0" fmla="*/ 0 w 1744980"/>
                <a:gd name="connsiteY0" fmla="*/ 594360 h 931229"/>
                <a:gd name="connsiteX1" fmla="*/ 502920 w 1744980"/>
                <a:gd name="connsiteY1" fmla="*/ 922020 h 931229"/>
                <a:gd name="connsiteX2" fmla="*/ 822960 w 1744980"/>
                <a:gd name="connsiteY2" fmla="*/ 807720 h 931229"/>
                <a:gd name="connsiteX3" fmla="*/ 822960 w 1744980"/>
                <a:gd name="connsiteY3" fmla="*/ 464820 h 931229"/>
                <a:gd name="connsiteX4" fmla="*/ 784860 w 1744980"/>
                <a:gd name="connsiteY4" fmla="*/ 99060 h 931229"/>
                <a:gd name="connsiteX5" fmla="*/ 1112520 w 1744980"/>
                <a:gd name="connsiteY5" fmla="*/ 22860 h 931229"/>
                <a:gd name="connsiteX6" fmla="*/ 1386840 w 1744980"/>
                <a:gd name="connsiteY6" fmla="*/ 167640 h 931229"/>
                <a:gd name="connsiteX7" fmla="*/ 1744980 w 1744980"/>
                <a:gd name="connsiteY7" fmla="*/ 0 h 931229"/>
                <a:gd name="connsiteX0" fmla="*/ 0 w 1744980"/>
                <a:gd name="connsiteY0" fmla="*/ 594360 h 931187"/>
                <a:gd name="connsiteX1" fmla="*/ 502920 w 1744980"/>
                <a:gd name="connsiteY1" fmla="*/ 922020 h 931187"/>
                <a:gd name="connsiteX2" fmla="*/ 822960 w 1744980"/>
                <a:gd name="connsiteY2" fmla="*/ 807720 h 931187"/>
                <a:gd name="connsiteX3" fmla="*/ 768130 w 1744980"/>
                <a:gd name="connsiteY3" fmla="*/ 467995 h 931187"/>
                <a:gd name="connsiteX4" fmla="*/ 784860 w 1744980"/>
                <a:gd name="connsiteY4" fmla="*/ 99060 h 931187"/>
                <a:gd name="connsiteX5" fmla="*/ 1112520 w 1744980"/>
                <a:gd name="connsiteY5" fmla="*/ 22860 h 931187"/>
                <a:gd name="connsiteX6" fmla="*/ 1386840 w 1744980"/>
                <a:gd name="connsiteY6" fmla="*/ 167640 h 931187"/>
                <a:gd name="connsiteX7" fmla="*/ 1744980 w 1744980"/>
                <a:gd name="connsiteY7" fmla="*/ 0 h 931187"/>
                <a:gd name="connsiteX0" fmla="*/ 0 w 1744980"/>
                <a:gd name="connsiteY0" fmla="*/ 594360 h 931146"/>
                <a:gd name="connsiteX1" fmla="*/ 502920 w 1744980"/>
                <a:gd name="connsiteY1" fmla="*/ 922020 h 931146"/>
                <a:gd name="connsiteX2" fmla="*/ 822960 w 1744980"/>
                <a:gd name="connsiteY2" fmla="*/ 807720 h 931146"/>
                <a:gd name="connsiteX3" fmla="*/ 727730 w 1744980"/>
                <a:gd name="connsiteY3" fmla="*/ 471170 h 931146"/>
                <a:gd name="connsiteX4" fmla="*/ 784860 w 1744980"/>
                <a:gd name="connsiteY4" fmla="*/ 99060 h 931146"/>
                <a:gd name="connsiteX5" fmla="*/ 1112520 w 1744980"/>
                <a:gd name="connsiteY5" fmla="*/ 22860 h 931146"/>
                <a:gd name="connsiteX6" fmla="*/ 1386840 w 1744980"/>
                <a:gd name="connsiteY6" fmla="*/ 167640 h 931146"/>
                <a:gd name="connsiteX7" fmla="*/ 1744980 w 1744980"/>
                <a:gd name="connsiteY7" fmla="*/ 0 h 931146"/>
                <a:gd name="connsiteX0" fmla="*/ 0 w 1744980"/>
                <a:gd name="connsiteY0" fmla="*/ 594360 h 930907"/>
                <a:gd name="connsiteX1" fmla="*/ 502920 w 1744980"/>
                <a:gd name="connsiteY1" fmla="*/ 922020 h 930907"/>
                <a:gd name="connsiteX2" fmla="*/ 822960 w 1744980"/>
                <a:gd name="connsiteY2" fmla="*/ 807720 h 930907"/>
                <a:gd name="connsiteX3" fmla="*/ 1039391 w 1744980"/>
                <a:gd name="connsiteY3" fmla="*/ 490220 h 930907"/>
                <a:gd name="connsiteX4" fmla="*/ 784860 w 1744980"/>
                <a:gd name="connsiteY4" fmla="*/ 99060 h 930907"/>
                <a:gd name="connsiteX5" fmla="*/ 1112520 w 1744980"/>
                <a:gd name="connsiteY5" fmla="*/ 22860 h 930907"/>
                <a:gd name="connsiteX6" fmla="*/ 1386840 w 1744980"/>
                <a:gd name="connsiteY6" fmla="*/ 167640 h 930907"/>
                <a:gd name="connsiteX7" fmla="*/ 1744980 w 1744980"/>
                <a:gd name="connsiteY7" fmla="*/ 0 h 930907"/>
                <a:gd name="connsiteX0" fmla="*/ 0 w 1744980"/>
                <a:gd name="connsiteY0" fmla="*/ 594360 h 930907"/>
                <a:gd name="connsiteX1" fmla="*/ 502920 w 1744980"/>
                <a:gd name="connsiteY1" fmla="*/ 922020 h 930907"/>
                <a:gd name="connsiteX2" fmla="*/ 822960 w 1744980"/>
                <a:gd name="connsiteY2" fmla="*/ 807720 h 930907"/>
                <a:gd name="connsiteX3" fmla="*/ 1039391 w 1744980"/>
                <a:gd name="connsiteY3" fmla="*/ 490220 h 930907"/>
                <a:gd name="connsiteX4" fmla="*/ 906061 w 1744980"/>
                <a:gd name="connsiteY4" fmla="*/ 99060 h 930907"/>
                <a:gd name="connsiteX5" fmla="*/ 1112520 w 1744980"/>
                <a:gd name="connsiteY5" fmla="*/ 22860 h 930907"/>
                <a:gd name="connsiteX6" fmla="*/ 1386840 w 1744980"/>
                <a:gd name="connsiteY6" fmla="*/ 167640 h 930907"/>
                <a:gd name="connsiteX7" fmla="*/ 1744980 w 1744980"/>
                <a:gd name="connsiteY7" fmla="*/ 0 h 930907"/>
                <a:gd name="connsiteX0" fmla="*/ 0 w 1744980"/>
                <a:gd name="connsiteY0" fmla="*/ 594360 h 930907"/>
                <a:gd name="connsiteX1" fmla="*/ 502920 w 1744980"/>
                <a:gd name="connsiteY1" fmla="*/ 922020 h 930907"/>
                <a:gd name="connsiteX2" fmla="*/ 822960 w 1744980"/>
                <a:gd name="connsiteY2" fmla="*/ 807720 h 930907"/>
                <a:gd name="connsiteX3" fmla="*/ 1039391 w 1744980"/>
                <a:gd name="connsiteY3" fmla="*/ 490220 h 930907"/>
                <a:gd name="connsiteX4" fmla="*/ 975319 w 1744980"/>
                <a:gd name="connsiteY4" fmla="*/ 108585 h 930907"/>
                <a:gd name="connsiteX5" fmla="*/ 1112520 w 1744980"/>
                <a:gd name="connsiteY5" fmla="*/ 22860 h 930907"/>
                <a:gd name="connsiteX6" fmla="*/ 1386840 w 1744980"/>
                <a:gd name="connsiteY6" fmla="*/ 167640 h 930907"/>
                <a:gd name="connsiteX7" fmla="*/ 1744980 w 1744980"/>
                <a:gd name="connsiteY7" fmla="*/ 0 h 930907"/>
                <a:gd name="connsiteX0" fmla="*/ 0 w 1744980"/>
                <a:gd name="connsiteY0" fmla="*/ 594360 h 937947"/>
                <a:gd name="connsiteX1" fmla="*/ 502920 w 1744980"/>
                <a:gd name="connsiteY1" fmla="*/ 922020 h 937947"/>
                <a:gd name="connsiteX2" fmla="*/ 840274 w 1744980"/>
                <a:gd name="connsiteY2" fmla="*/ 845820 h 937947"/>
                <a:gd name="connsiteX3" fmla="*/ 1039391 w 1744980"/>
                <a:gd name="connsiteY3" fmla="*/ 490220 h 937947"/>
                <a:gd name="connsiteX4" fmla="*/ 975319 w 1744980"/>
                <a:gd name="connsiteY4" fmla="*/ 108585 h 937947"/>
                <a:gd name="connsiteX5" fmla="*/ 1112520 w 1744980"/>
                <a:gd name="connsiteY5" fmla="*/ 22860 h 937947"/>
                <a:gd name="connsiteX6" fmla="*/ 1386840 w 1744980"/>
                <a:gd name="connsiteY6" fmla="*/ 167640 h 937947"/>
                <a:gd name="connsiteX7" fmla="*/ 1744980 w 1744980"/>
                <a:gd name="connsiteY7" fmla="*/ 0 h 937947"/>
                <a:gd name="connsiteX0" fmla="*/ 0 w 1744980"/>
                <a:gd name="connsiteY0" fmla="*/ 594360 h 937708"/>
                <a:gd name="connsiteX1" fmla="*/ 502920 w 1744980"/>
                <a:gd name="connsiteY1" fmla="*/ 922020 h 937708"/>
                <a:gd name="connsiteX2" fmla="*/ 840274 w 1744980"/>
                <a:gd name="connsiteY2" fmla="*/ 845820 h 937708"/>
                <a:gd name="connsiteX3" fmla="*/ 1082677 w 1744980"/>
                <a:gd name="connsiteY3" fmla="*/ 499745 h 937708"/>
                <a:gd name="connsiteX4" fmla="*/ 975319 w 1744980"/>
                <a:gd name="connsiteY4" fmla="*/ 108585 h 937708"/>
                <a:gd name="connsiteX5" fmla="*/ 1112520 w 1744980"/>
                <a:gd name="connsiteY5" fmla="*/ 22860 h 937708"/>
                <a:gd name="connsiteX6" fmla="*/ 1386840 w 1744980"/>
                <a:gd name="connsiteY6" fmla="*/ 167640 h 937708"/>
                <a:gd name="connsiteX7" fmla="*/ 1744980 w 1744980"/>
                <a:gd name="connsiteY7" fmla="*/ 0 h 937708"/>
                <a:gd name="connsiteX0" fmla="*/ 0 w 1744980"/>
                <a:gd name="connsiteY0" fmla="*/ 594360 h 938028"/>
                <a:gd name="connsiteX1" fmla="*/ 502920 w 1744980"/>
                <a:gd name="connsiteY1" fmla="*/ 922020 h 938028"/>
                <a:gd name="connsiteX2" fmla="*/ 840274 w 1744980"/>
                <a:gd name="connsiteY2" fmla="*/ 845820 h 938028"/>
                <a:gd name="connsiteX3" fmla="*/ 978790 w 1744980"/>
                <a:gd name="connsiteY3" fmla="*/ 487045 h 938028"/>
                <a:gd name="connsiteX4" fmla="*/ 975319 w 1744980"/>
                <a:gd name="connsiteY4" fmla="*/ 108585 h 938028"/>
                <a:gd name="connsiteX5" fmla="*/ 1112520 w 1744980"/>
                <a:gd name="connsiteY5" fmla="*/ 22860 h 938028"/>
                <a:gd name="connsiteX6" fmla="*/ 1386840 w 1744980"/>
                <a:gd name="connsiteY6" fmla="*/ 167640 h 938028"/>
                <a:gd name="connsiteX7" fmla="*/ 1744980 w 1744980"/>
                <a:gd name="connsiteY7" fmla="*/ 0 h 938028"/>
                <a:gd name="connsiteX0" fmla="*/ 0 w 1744980"/>
                <a:gd name="connsiteY0" fmla="*/ 594360 h 938028"/>
                <a:gd name="connsiteX1" fmla="*/ 502920 w 1744980"/>
                <a:gd name="connsiteY1" fmla="*/ 922020 h 938028"/>
                <a:gd name="connsiteX2" fmla="*/ 840274 w 1744980"/>
                <a:gd name="connsiteY2" fmla="*/ 845820 h 938028"/>
                <a:gd name="connsiteX3" fmla="*/ 978790 w 1744980"/>
                <a:gd name="connsiteY3" fmla="*/ 487045 h 938028"/>
                <a:gd name="connsiteX4" fmla="*/ 975319 w 1744980"/>
                <a:gd name="connsiteY4" fmla="*/ 108585 h 938028"/>
                <a:gd name="connsiteX5" fmla="*/ 1112520 w 1744980"/>
                <a:gd name="connsiteY5" fmla="*/ 22860 h 938028"/>
                <a:gd name="connsiteX6" fmla="*/ 1386840 w 1744980"/>
                <a:gd name="connsiteY6" fmla="*/ 167640 h 938028"/>
                <a:gd name="connsiteX7" fmla="*/ 1744980 w 1744980"/>
                <a:gd name="connsiteY7" fmla="*/ 0 h 938028"/>
                <a:gd name="connsiteX0" fmla="*/ 0 w 1744980"/>
                <a:gd name="connsiteY0" fmla="*/ 594360 h 938028"/>
                <a:gd name="connsiteX1" fmla="*/ 502920 w 1744980"/>
                <a:gd name="connsiteY1" fmla="*/ 922020 h 938028"/>
                <a:gd name="connsiteX2" fmla="*/ 840274 w 1744980"/>
                <a:gd name="connsiteY2" fmla="*/ 845820 h 938028"/>
                <a:gd name="connsiteX3" fmla="*/ 978790 w 1744980"/>
                <a:gd name="connsiteY3" fmla="*/ 487045 h 938028"/>
                <a:gd name="connsiteX4" fmla="*/ 917604 w 1744980"/>
                <a:gd name="connsiteY4" fmla="*/ 89535 h 938028"/>
                <a:gd name="connsiteX5" fmla="*/ 1112520 w 1744980"/>
                <a:gd name="connsiteY5" fmla="*/ 22860 h 938028"/>
                <a:gd name="connsiteX6" fmla="*/ 1386840 w 1744980"/>
                <a:gd name="connsiteY6" fmla="*/ 167640 h 938028"/>
                <a:gd name="connsiteX7" fmla="*/ 1744980 w 1744980"/>
                <a:gd name="connsiteY7" fmla="*/ 0 h 938028"/>
                <a:gd name="connsiteX0" fmla="*/ 0 w 1744980"/>
                <a:gd name="connsiteY0" fmla="*/ 594360 h 938028"/>
                <a:gd name="connsiteX1" fmla="*/ 502920 w 1744980"/>
                <a:gd name="connsiteY1" fmla="*/ 922020 h 938028"/>
                <a:gd name="connsiteX2" fmla="*/ 840274 w 1744980"/>
                <a:gd name="connsiteY2" fmla="*/ 845820 h 938028"/>
                <a:gd name="connsiteX3" fmla="*/ 949933 w 1744980"/>
                <a:gd name="connsiteY3" fmla="*/ 487045 h 938028"/>
                <a:gd name="connsiteX4" fmla="*/ 917604 w 1744980"/>
                <a:gd name="connsiteY4" fmla="*/ 89535 h 938028"/>
                <a:gd name="connsiteX5" fmla="*/ 1112520 w 1744980"/>
                <a:gd name="connsiteY5" fmla="*/ 22860 h 938028"/>
                <a:gd name="connsiteX6" fmla="*/ 1386840 w 1744980"/>
                <a:gd name="connsiteY6" fmla="*/ 167640 h 938028"/>
                <a:gd name="connsiteX7" fmla="*/ 1744980 w 1744980"/>
                <a:gd name="connsiteY7" fmla="*/ 0 h 938028"/>
                <a:gd name="connsiteX0" fmla="*/ 0 w 1744980"/>
                <a:gd name="connsiteY0" fmla="*/ 594360 h 938028"/>
                <a:gd name="connsiteX1" fmla="*/ 502920 w 1744980"/>
                <a:gd name="connsiteY1" fmla="*/ 922020 h 938028"/>
                <a:gd name="connsiteX2" fmla="*/ 840274 w 1744980"/>
                <a:gd name="connsiteY2" fmla="*/ 845820 h 938028"/>
                <a:gd name="connsiteX3" fmla="*/ 949933 w 1744980"/>
                <a:gd name="connsiteY3" fmla="*/ 487045 h 938028"/>
                <a:gd name="connsiteX4" fmla="*/ 917604 w 1744980"/>
                <a:gd name="connsiteY4" fmla="*/ 89535 h 938028"/>
                <a:gd name="connsiteX5" fmla="*/ 1112520 w 1744980"/>
                <a:gd name="connsiteY5" fmla="*/ 22860 h 938028"/>
                <a:gd name="connsiteX6" fmla="*/ 1386840 w 1744980"/>
                <a:gd name="connsiteY6" fmla="*/ 167640 h 938028"/>
                <a:gd name="connsiteX7" fmla="*/ 1744980 w 1744980"/>
                <a:gd name="connsiteY7" fmla="*/ 0 h 938028"/>
                <a:gd name="connsiteX0" fmla="*/ 0 w 1744980"/>
                <a:gd name="connsiteY0" fmla="*/ 594360 h 938357"/>
                <a:gd name="connsiteX1" fmla="*/ 502920 w 1744980"/>
                <a:gd name="connsiteY1" fmla="*/ 922020 h 938357"/>
                <a:gd name="connsiteX2" fmla="*/ 840274 w 1744980"/>
                <a:gd name="connsiteY2" fmla="*/ 845820 h 938357"/>
                <a:gd name="connsiteX3" fmla="*/ 921076 w 1744980"/>
                <a:gd name="connsiteY3" fmla="*/ 474345 h 938357"/>
                <a:gd name="connsiteX4" fmla="*/ 917604 w 1744980"/>
                <a:gd name="connsiteY4" fmla="*/ 89535 h 938357"/>
                <a:gd name="connsiteX5" fmla="*/ 1112520 w 1744980"/>
                <a:gd name="connsiteY5" fmla="*/ 22860 h 938357"/>
                <a:gd name="connsiteX6" fmla="*/ 1386840 w 1744980"/>
                <a:gd name="connsiteY6" fmla="*/ 167640 h 938357"/>
                <a:gd name="connsiteX7" fmla="*/ 1744980 w 1744980"/>
                <a:gd name="connsiteY7" fmla="*/ 0 h 938357"/>
                <a:gd name="connsiteX0" fmla="*/ 0 w 1744980"/>
                <a:gd name="connsiteY0" fmla="*/ 594360 h 938357"/>
                <a:gd name="connsiteX1" fmla="*/ 502920 w 1744980"/>
                <a:gd name="connsiteY1" fmla="*/ 922020 h 938357"/>
                <a:gd name="connsiteX2" fmla="*/ 840274 w 1744980"/>
                <a:gd name="connsiteY2" fmla="*/ 845820 h 938357"/>
                <a:gd name="connsiteX3" fmla="*/ 921076 w 1744980"/>
                <a:gd name="connsiteY3" fmla="*/ 474345 h 938357"/>
                <a:gd name="connsiteX4" fmla="*/ 888747 w 1744980"/>
                <a:gd name="connsiteY4" fmla="*/ 57785 h 938357"/>
                <a:gd name="connsiteX5" fmla="*/ 1112520 w 1744980"/>
                <a:gd name="connsiteY5" fmla="*/ 22860 h 938357"/>
                <a:gd name="connsiteX6" fmla="*/ 1386840 w 1744980"/>
                <a:gd name="connsiteY6" fmla="*/ 167640 h 938357"/>
                <a:gd name="connsiteX7" fmla="*/ 1744980 w 1744980"/>
                <a:gd name="connsiteY7" fmla="*/ 0 h 938357"/>
                <a:gd name="connsiteX0" fmla="*/ 0 w 1744980"/>
                <a:gd name="connsiteY0" fmla="*/ 594360 h 938357"/>
                <a:gd name="connsiteX1" fmla="*/ 502920 w 1744980"/>
                <a:gd name="connsiteY1" fmla="*/ 922020 h 938357"/>
                <a:gd name="connsiteX2" fmla="*/ 840274 w 1744980"/>
                <a:gd name="connsiteY2" fmla="*/ 845820 h 938357"/>
                <a:gd name="connsiteX3" fmla="*/ 886447 w 1744980"/>
                <a:gd name="connsiteY3" fmla="*/ 474345 h 938357"/>
                <a:gd name="connsiteX4" fmla="*/ 888747 w 1744980"/>
                <a:gd name="connsiteY4" fmla="*/ 57785 h 938357"/>
                <a:gd name="connsiteX5" fmla="*/ 1112520 w 1744980"/>
                <a:gd name="connsiteY5" fmla="*/ 22860 h 938357"/>
                <a:gd name="connsiteX6" fmla="*/ 1386840 w 1744980"/>
                <a:gd name="connsiteY6" fmla="*/ 167640 h 938357"/>
                <a:gd name="connsiteX7" fmla="*/ 1744980 w 1744980"/>
                <a:gd name="connsiteY7" fmla="*/ 0 h 938357"/>
                <a:gd name="connsiteX0" fmla="*/ 0 w 1744980"/>
                <a:gd name="connsiteY0" fmla="*/ 594360 h 938357"/>
                <a:gd name="connsiteX1" fmla="*/ 502920 w 1744980"/>
                <a:gd name="connsiteY1" fmla="*/ 922020 h 938357"/>
                <a:gd name="connsiteX2" fmla="*/ 840274 w 1744980"/>
                <a:gd name="connsiteY2" fmla="*/ 845820 h 938357"/>
                <a:gd name="connsiteX3" fmla="*/ 886447 w 1744980"/>
                <a:gd name="connsiteY3" fmla="*/ 474345 h 938357"/>
                <a:gd name="connsiteX4" fmla="*/ 888747 w 1744980"/>
                <a:gd name="connsiteY4" fmla="*/ 57785 h 938357"/>
                <a:gd name="connsiteX5" fmla="*/ 1112520 w 1744980"/>
                <a:gd name="connsiteY5" fmla="*/ 22860 h 938357"/>
                <a:gd name="connsiteX6" fmla="*/ 1386840 w 1744980"/>
                <a:gd name="connsiteY6" fmla="*/ 167640 h 938357"/>
                <a:gd name="connsiteX7" fmla="*/ 1744980 w 1744980"/>
                <a:gd name="connsiteY7" fmla="*/ 0 h 938357"/>
                <a:gd name="connsiteX0" fmla="*/ 0 w 1744980"/>
                <a:gd name="connsiteY0" fmla="*/ 594360 h 938526"/>
                <a:gd name="connsiteX1" fmla="*/ 502920 w 1744980"/>
                <a:gd name="connsiteY1" fmla="*/ 922020 h 938526"/>
                <a:gd name="connsiteX2" fmla="*/ 840274 w 1744980"/>
                <a:gd name="connsiteY2" fmla="*/ 845820 h 938526"/>
                <a:gd name="connsiteX3" fmla="*/ 921076 w 1744980"/>
                <a:gd name="connsiteY3" fmla="*/ 467995 h 938526"/>
                <a:gd name="connsiteX4" fmla="*/ 888747 w 1744980"/>
                <a:gd name="connsiteY4" fmla="*/ 57785 h 938526"/>
                <a:gd name="connsiteX5" fmla="*/ 1112520 w 1744980"/>
                <a:gd name="connsiteY5" fmla="*/ 22860 h 938526"/>
                <a:gd name="connsiteX6" fmla="*/ 1386840 w 1744980"/>
                <a:gd name="connsiteY6" fmla="*/ 167640 h 938526"/>
                <a:gd name="connsiteX7" fmla="*/ 1744980 w 1744980"/>
                <a:gd name="connsiteY7" fmla="*/ 0 h 93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4980" h="938526">
                  <a:moveTo>
                    <a:pt x="0" y="594360"/>
                  </a:moveTo>
                  <a:cubicBezTo>
                    <a:pt x="182880" y="740410"/>
                    <a:pt x="362874" y="880110"/>
                    <a:pt x="502920" y="922020"/>
                  </a:cubicBezTo>
                  <a:cubicBezTo>
                    <a:pt x="642966" y="963930"/>
                    <a:pt x="770581" y="921491"/>
                    <a:pt x="840274" y="845820"/>
                  </a:cubicBezTo>
                  <a:cubicBezTo>
                    <a:pt x="909967" y="770149"/>
                    <a:pt x="988026" y="592984"/>
                    <a:pt x="921076" y="467995"/>
                  </a:cubicBezTo>
                  <a:cubicBezTo>
                    <a:pt x="854126" y="343006"/>
                    <a:pt x="856840" y="131974"/>
                    <a:pt x="888747" y="57785"/>
                  </a:cubicBezTo>
                  <a:cubicBezTo>
                    <a:pt x="920654" y="-16404"/>
                    <a:pt x="1029505" y="4551"/>
                    <a:pt x="1112520" y="22860"/>
                  </a:cubicBezTo>
                  <a:cubicBezTo>
                    <a:pt x="1195536" y="41169"/>
                    <a:pt x="1281430" y="171450"/>
                    <a:pt x="1386840" y="167640"/>
                  </a:cubicBezTo>
                  <a:cubicBezTo>
                    <a:pt x="1492250" y="163830"/>
                    <a:pt x="1667510" y="31750"/>
                    <a:pt x="1744980" y="0"/>
                  </a:cubicBezTo>
                </a:path>
              </a:pathLst>
            </a:custGeom>
            <a:noFill/>
            <a:ln w="19050" cap="flat" cmpd="sng" algn="ctr">
              <a:solidFill>
                <a:schemeClr val="tx1"/>
              </a:solidFill>
              <a:prstDash val="solid"/>
              <a:round/>
              <a:headEnd type="none" w="med" len="med"/>
              <a:tailEnd type="none" w="med" len="med"/>
            </a:ln>
            <a:effectLst/>
          </p:spPr>
          <p:txBody>
            <a:bodyPr rtlCol="0" anchor="ctr"/>
            <a:lstStyle/>
            <a:p>
              <a:pPr algn="ctr"/>
              <a:endParaRPr lang="en-US" sz="2400"/>
            </a:p>
          </p:txBody>
        </p:sp>
        <p:sp>
          <p:nvSpPr>
            <p:cNvPr id="78" name="TextBox 77">
              <a:extLst>
                <a:ext uri="{FF2B5EF4-FFF2-40B4-BE49-F238E27FC236}">
                  <a16:creationId xmlns:a16="http://schemas.microsoft.com/office/drawing/2014/main" id="{835BFDD3-99BE-4092-B955-56000A2DF616}"/>
                </a:ext>
              </a:extLst>
            </p:cNvPr>
            <p:cNvSpPr txBox="1"/>
            <p:nvPr/>
          </p:nvSpPr>
          <p:spPr>
            <a:xfrm>
              <a:off x="7335314" y="6063735"/>
              <a:ext cx="2150763" cy="369332"/>
            </a:xfrm>
            <a:prstGeom prst="rect">
              <a:avLst/>
            </a:prstGeom>
            <a:noFill/>
          </p:spPr>
          <p:txBody>
            <a:bodyPr wrap="square" rtlCol="0">
              <a:spAutoFit/>
            </a:bodyPr>
            <a:lstStyle/>
            <a:p>
              <a:r>
                <a:rPr lang="en-US" b="1" dirty="0">
                  <a:solidFill>
                    <a:srgbClr val="C00000"/>
                  </a:solidFill>
                  <a:latin typeface="Arial Narrow" panose="020B0606020202030204" pitchFamily="34" charset="0"/>
                </a:rPr>
                <a:t>x</a:t>
              </a:r>
              <a:r>
                <a:rPr lang="en-US" dirty="0">
                  <a:latin typeface="Arial Narrow" panose="020B0606020202030204" pitchFamily="34" charset="0"/>
                </a:rPr>
                <a:t>: Peak temperature </a:t>
              </a:r>
              <a:r>
                <a:rPr lang="en-US" i="1" dirty="0">
                  <a:latin typeface="Arial Narrow" panose="020B0606020202030204" pitchFamily="34" charset="0"/>
                </a:rPr>
                <a:t>T</a:t>
              </a:r>
            </a:p>
          </p:txBody>
        </p:sp>
        <p:sp>
          <p:nvSpPr>
            <p:cNvPr id="79" name="Rectangle 78">
              <a:extLst>
                <a:ext uri="{FF2B5EF4-FFF2-40B4-BE49-F238E27FC236}">
                  <a16:creationId xmlns:a16="http://schemas.microsoft.com/office/drawing/2014/main" id="{76EDD628-71F7-4FFE-B61D-C1B01F08FFD2}"/>
                </a:ext>
              </a:extLst>
            </p:cNvPr>
            <p:cNvSpPr/>
            <p:nvPr/>
          </p:nvSpPr>
          <p:spPr>
            <a:xfrm>
              <a:off x="6768210" y="4267498"/>
              <a:ext cx="325730" cy="461665"/>
            </a:xfrm>
            <a:prstGeom prst="rect">
              <a:avLst/>
            </a:prstGeom>
          </p:spPr>
          <p:txBody>
            <a:bodyPr wrap="none">
              <a:spAutoFit/>
            </a:bodyPr>
            <a:lstStyle/>
            <a:p>
              <a:r>
                <a:rPr lang="en-US" sz="2400" b="1" dirty="0">
                  <a:solidFill>
                    <a:srgbClr val="C00000"/>
                  </a:solidFill>
                  <a:latin typeface="Arial Narrow" panose="020B0606020202030204" pitchFamily="34" charset="0"/>
                </a:rPr>
                <a:t>y</a:t>
              </a:r>
              <a:endParaRPr lang="en-US" sz="2400" dirty="0"/>
            </a:p>
          </p:txBody>
        </p:sp>
        <p:cxnSp>
          <p:nvCxnSpPr>
            <p:cNvPr id="80" name="Straight Arrow Connector 79">
              <a:extLst>
                <a:ext uri="{FF2B5EF4-FFF2-40B4-BE49-F238E27FC236}">
                  <a16:creationId xmlns:a16="http://schemas.microsoft.com/office/drawing/2014/main" id="{3B0FC5C4-5146-4070-865B-43F1B26C74B0}"/>
                </a:ext>
              </a:extLst>
            </p:cNvPr>
            <p:cNvCxnSpPr/>
            <p:nvPr/>
          </p:nvCxnSpPr>
          <p:spPr bwMode="auto">
            <a:xfrm>
              <a:off x="8785189" y="4704299"/>
              <a:ext cx="66000" cy="123542"/>
            </a:xfrm>
            <a:prstGeom prst="straightConnector1">
              <a:avLst/>
            </a:prstGeom>
            <a:solidFill>
              <a:schemeClr val="accent1"/>
            </a:solidFill>
            <a:ln w="9525" cap="flat" cmpd="sng" algn="ctr">
              <a:solidFill>
                <a:srgbClr val="C00000"/>
              </a:solidFill>
              <a:prstDash val="solid"/>
              <a:round/>
              <a:headEnd type="triangle" w="sm" len="sm"/>
              <a:tailEnd type="triangle" w="sm" len="sm"/>
            </a:ln>
            <a:effectLst/>
          </p:spPr>
        </p:cxnSp>
        <p:cxnSp>
          <p:nvCxnSpPr>
            <p:cNvPr id="81" name="Straight Arrow Connector 80">
              <a:extLst>
                <a:ext uri="{FF2B5EF4-FFF2-40B4-BE49-F238E27FC236}">
                  <a16:creationId xmlns:a16="http://schemas.microsoft.com/office/drawing/2014/main" id="{564C904B-AF1E-4DC6-8D06-9FC095002B4C}"/>
                </a:ext>
              </a:extLst>
            </p:cNvPr>
            <p:cNvCxnSpPr/>
            <p:nvPr/>
          </p:nvCxnSpPr>
          <p:spPr bwMode="auto">
            <a:xfrm>
              <a:off x="8790376" y="4858370"/>
              <a:ext cx="66000" cy="123542"/>
            </a:xfrm>
            <a:prstGeom prst="straightConnector1">
              <a:avLst/>
            </a:prstGeom>
            <a:solidFill>
              <a:schemeClr val="accent1"/>
            </a:solidFill>
            <a:ln w="9525" cap="flat" cmpd="sng" algn="ctr">
              <a:solidFill>
                <a:srgbClr val="C00000"/>
              </a:solidFill>
              <a:prstDash val="solid"/>
              <a:round/>
              <a:headEnd type="triangle" w="sm" len="sm"/>
              <a:tailEnd type="triangle" w="sm" len="sm"/>
            </a:ln>
            <a:effectLst/>
          </p:spPr>
        </p:cxnSp>
        <p:sp>
          <p:nvSpPr>
            <p:cNvPr id="82" name="Rectangle 81">
              <a:extLst>
                <a:ext uri="{FF2B5EF4-FFF2-40B4-BE49-F238E27FC236}">
                  <a16:creationId xmlns:a16="http://schemas.microsoft.com/office/drawing/2014/main" id="{2062B13A-6F31-4BF9-BC97-4C678B9E5AAF}"/>
                </a:ext>
              </a:extLst>
            </p:cNvPr>
            <p:cNvSpPr/>
            <p:nvPr/>
          </p:nvSpPr>
          <p:spPr>
            <a:xfrm rot="19664208">
              <a:off x="8745221" y="4507974"/>
              <a:ext cx="276038" cy="400110"/>
            </a:xfrm>
            <a:prstGeom prst="rect">
              <a:avLst/>
            </a:prstGeom>
          </p:spPr>
          <p:txBody>
            <a:bodyPr wrap="none">
              <a:spAutoFit/>
            </a:bodyPr>
            <a:lstStyle/>
            <a:p>
              <a:r>
                <a:rPr lang="el-GR" sz="2000" dirty="0">
                  <a:solidFill>
                    <a:srgbClr val="C00000"/>
                  </a:solidFill>
                  <a:latin typeface="Arial Narrow" panose="020B0606020202030204" pitchFamily="34" charset="0"/>
                </a:rPr>
                <a:t>ε</a:t>
              </a:r>
              <a:endParaRPr lang="en-US" sz="2000" dirty="0">
                <a:solidFill>
                  <a:srgbClr val="C00000"/>
                </a:solidFill>
              </a:endParaRPr>
            </a:p>
          </p:txBody>
        </p:sp>
        <p:sp>
          <p:nvSpPr>
            <p:cNvPr id="83" name="Rectangle 82">
              <a:extLst>
                <a:ext uri="{FF2B5EF4-FFF2-40B4-BE49-F238E27FC236}">
                  <a16:creationId xmlns:a16="http://schemas.microsoft.com/office/drawing/2014/main" id="{27CB2D14-7506-4F03-81A1-A3F5EA9823AF}"/>
                </a:ext>
              </a:extLst>
            </p:cNvPr>
            <p:cNvSpPr/>
            <p:nvPr/>
          </p:nvSpPr>
          <p:spPr>
            <a:xfrm rot="19664208">
              <a:off x="8769716" y="4665820"/>
              <a:ext cx="276038" cy="400110"/>
            </a:xfrm>
            <a:prstGeom prst="rect">
              <a:avLst/>
            </a:prstGeom>
          </p:spPr>
          <p:txBody>
            <a:bodyPr wrap="none">
              <a:spAutoFit/>
            </a:bodyPr>
            <a:lstStyle/>
            <a:p>
              <a:r>
                <a:rPr lang="el-GR" sz="2000" dirty="0">
                  <a:solidFill>
                    <a:srgbClr val="C00000"/>
                  </a:solidFill>
                  <a:latin typeface="Arial Narrow" panose="020B0606020202030204" pitchFamily="34" charset="0"/>
                </a:rPr>
                <a:t>ε</a:t>
              </a:r>
              <a:endParaRPr lang="en-US" sz="2000" dirty="0">
                <a:solidFill>
                  <a:srgbClr val="C00000"/>
                </a:solidFill>
              </a:endParaRPr>
            </a:p>
          </p:txBody>
        </p:sp>
      </p:grpSp>
      <p:grpSp>
        <p:nvGrpSpPr>
          <p:cNvPr id="84" name="Group 83">
            <a:extLst>
              <a:ext uri="{FF2B5EF4-FFF2-40B4-BE49-F238E27FC236}">
                <a16:creationId xmlns:a16="http://schemas.microsoft.com/office/drawing/2014/main" id="{559610D9-2FDD-4E7E-A448-2F4D772EDE91}"/>
              </a:ext>
            </a:extLst>
          </p:cNvPr>
          <p:cNvGrpSpPr/>
          <p:nvPr/>
        </p:nvGrpSpPr>
        <p:grpSpPr>
          <a:xfrm>
            <a:off x="5547439" y="2995297"/>
            <a:ext cx="2544783" cy="2095167"/>
            <a:chOff x="3537486" y="4322840"/>
            <a:chExt cx="2544783" cy="2095167"/>
          </a:xfrm>
        </p:grpSpPr>
        <p:cxnSp>
          <p:nvCxnSpPr>
            <p:cNvPr id="85" name="Straight Arrow Connector 84">
              <a:extLst>
                <a:ext uri="{FF2B5EF4-FFF2-40B4-BE49-F238E27FC236}">
                  <a16:creationId xmlns:a16="http://schemas.microsoft.com/office/drawing/2014/main" id="{ED6530B6-C4C1-4559-91B0-2A128AB3013F}"/>
                </a:ext>
              </a:extLst>
            </p:cNvPr>
            <p:cNvCxnSpPr/>
            <p:nvPr/>
          </p:nvCxnSpPr>
          <p:spPr bwMode="auto">
            <a:xfrm>
              <a:off x="3537486" y="6043608"/>
              <a:ext cx="2136735"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6" name="Straight Arrow Connector 85">
              <a:extLst>
                <a:ext uri="{FF2B5EF4-FFF2-40B4-BE49-F238E27FC236}">
                  <a16:creationId xmlns:a16="http://schemas.microsoft.com/office/drawing/2014/main" id="{F19F9061-7670-4AA1-9C19-45AD50C88180}"/>
                </a:ext>
              </a:extLst>
            </p:cNvPr>
            <p:cNvCxnSpPr/>
            <p:nvPr/>
          </p:nvCxnSpPr>
          <p:spPr bwMode="auto">
            <a:xfrm flipV="1">
              <a:off x="3537486" y="4322840"/>
              <a:ext cx="0" cy="17207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7" name="Oval 86">
              <a:extLst>
                <a:ext uri="{FF2B5EF4-FFF2-40B4-BE49-F238E27FC236}">
                  <a16:creationId xmlns:a16="http://schemas.microsoft.com/office/drawing/2014/main" id="{1160D9DD-B0F3-40DB-AFA4-F6687CA09AF5}"/>
                </a:ext>
              </a:extLst>
            </p:cNvPr>
            <p:cNvSpPr/>
            <p:nvPr/>
          </p:nvSpPr>
          <p:spPr bwMode="auto">
            <a:xfrm>
              <a:off x="3735274" y="5713824"/>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88" name="Oval 87">
              <a:extLst>
                <a:ext uri="{FF2B5EF4-FFF2-40B4-BE49-F238E27FC236}">
                  <a16:creationId xmlns:a16="http://schemas.microsoft.com/office/drawing/2014/main" id="{C7D5E32B-BDFE-478D-BF8A-4BBF0638B4D7}"/>
                </a:ext>
              </a:extLst>
            </p:cNvPr>
            <p:cNvSpPr/>
            <p:nvPr/>
          </p:nvSpPr>
          <p:spPr bwMode="auto">
            <a:xfrm>
              <a:off x="3917135" y="5440752"/>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89" name="Oval 88">
              <a:extLst>
                <a:ext uri="{FF2B5EF4-FFF2-40B4-BE49-F238E27FC236}">
                  <a16:creationId xmlns:a16="http://schemas.microsoft.com/office/drawing/2014/main" id="{CF14D998-20D4-42C2-9D70-2E8DFEAB68AC}"/>
                </a:ext>
              </a:extLst>
            </p:cNvPr>
            <p:cNvSpPr/>
            <p:nvPr/>
          </p:nvSpPr>
          <p:spPr bwMode="auto">
            <a:xfrm>
              <a:off x="4056078" y="5672277"/>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90" name="Oval 89">
              <a:extLst>
                <a:ext uri="{FF2B5EF4-FFF2-40B4-BE49-F238E27FC236}">
                  <a16:creationId xmlns:a16="http://schemas.microsoft.com/office/drawing/2014/main" id="{0BA02B8B-4E12-40A8-8EB1-3825E300D079}"/>
                </a:ext>
              </a:extLst>
            </p:cNvPr>
            <p:cNvSpPr/>
            <p:nvPr/>
          </p:nvSpPr>
          <p:spPr bwMode="auto">
            <a:xfrm>
              <a:off x="4344110" y="5461796"/>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91" name="Oval 90">
              <a:extLst>
                <a:ext uri="{FF2B5EF4-FFF2-40B4-BE49-F238E27FC236}">
                  <a16:creationId xmlns:a16="http://schemas.microsoft.com/office/drawing/2014/main" id="{8F6D62D0-7EC3-46A7-A899-6BAD8D019583}"/>
                </a:ext>
              </a:extLst>
            </p:cNvPr>
            <p:cNvSpPr/>
            <p:nvPr/>
          </p:nvSpPr>
          <p:spPr bwMode="auto">
            <a:xfrm>
              <a:off x="4565953" y="5409220"/>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92" name="Oval 91">
              <a:extLst>
                <a:ext uri="{FF2B5EF4-FFF2-40B4-BE49-F238E27FC236}">
                  <a16:creationId xmlns:a16="http://schemas.microsoft.com/office/drawing/2014/main" id="{0AB5237D-080A-46F0-97DE-C86389C9B546}"/>
                </a:ext>
              </a:extLst>
            </p:cNvPr>
            <p:cNvSpPr/>
            <p:nvPr/>
          </p:nvSpPr>
          <p:spPr bwMode="auto">
            <a:xfrm>
              <a:off x="4723170" y="5497800"/>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93" name="Oval 92">
              <a:extLst>
                <a:ext uri="{FF2B5EF4-FFF2-40B4-BE49-F238E27FC236}">
                  <a16:creationId xmlns:a16="http://schemas.microsoft.com/office/drawing/2014/main" id="{AD3252A5-19C1-4009-88D3-30351169C212}"/>
                </a:ext>
              </a:extLst>
            </p:cNvPr>
            <p:cNvSpPr/>
            <p:nvPr/>
          </p:nvSpPr>
          <p:spPr bwMode="auto">
            <a:xfrm>
              <a:off x="4565953" y="5260185"/>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94" name="Oval 93">
              <a:extLst>
                <a:ext uri="{FF2B5EF4-FFF2-40B4-BE49-F238E27FC236}">
                  <a16:creationId xmlns:a16="http://schemas.microsoft.com/office/drawing/2014/main" id="{DF48C8A9-FBD2-4004-979E-4CDBC73ADF8F}"/>
                </a:ext>
              </a:extLst>
            </p:cNvPr>
            <p:cNvSpPr/>
            <p:nvPr/>
          </p:nvSpPr>
          <p:spPr bwMode="auto">
            <a:xfrm>
              <a:off x="4492365" y="5014748"/>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95" name="Oval 94">
              <a:extLst>
                <a:ext uri="{FF2B5EF4-FFF2-40B4-BE49-F238E27FC236}">
                  <a16:creationId xmlns:a16="http://schemas.microsoft.com/office/drawing/2014/main" id="{228C9E4E-8C87-4E00-8329-54D38FA76050}"/>
                </a:ext>
              </a:extLst>
            </p:cNvPr>
            <p:cNvSpPr/>
            <p:nvPr/>
          </p:nvSpPr>
          <p:spPr bwMode="auto">
            <a:xfrm>
              <a:off x="4623877" y="5101756"/>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96" name="Oval 95">
              <a:extLst>
                <a:ext uri="{FF2B5EF4-FFF2-40B4-BE49-F238E27FC236}">
                  <a16:creationId xmlns:a16="http://schemas.microsoft.com/office/drawing/2014/main" id="{B8568C85-1D79-43F3-B918-7A52B2B7CB1E}"/>
                </a:ext>
              </a:extLst>
            </p:cNvPr>
            <p:cNvSpPr/>
            <p:nvPr/>
          </p:nvSpPr>
          <p:spPr bwMode="auto">
            <a:xfrm>
              <a:off x="4856464" y="4954351"/>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97" name="Oval 96">
              <a:extLst>
                <a:ext uri="{FF2B5EF4-FFF2-40B4-BE49-F238E27FC236}">
                  <a16:creationId xmlns:a16="http://schemas.microsoft.com/office/drawing/2014/main" id="{3F533355-86C9-44CF-85C9-057C1B11E251}"/>
                </a:ext>
              </a:extLst>
            </p:cNvPr>
            <p:cNvSpPr/>
            <p:nvPr/>
          </p:nvSpPr>
          <p:spPr bwMode="auto">
            <a:xfrm>
              <a:off x="5026735" y="4954351"/>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98" name="Oval 97">
              <a:extLst>
                <a:ext uri="{FF2B5EF4-FFF2-40B4-BE49-F238E27FC236}">
                  <a16:creationId xmlns:a16="http://schemas.microsoft.com/office/drawing/2014/main" id="{2EA6074B-47A7-4B6D-A3A6-C12DE5821CB3}"/>
                </a:ext>
              </a:extLst>
            </p:cNvPr>
            <p:cNvSpPr/>
            <p:nvPr/>
          </p:nvSpPr>
          <p:spPr bwMode="auto">
            <a:xfrm>
              <a:off x="5246247" y="4754888"/>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99" name="Oval 98">
              <a:extLst>
                <a:ext uri="{FF2B5EF4-FFF2-40B4-BE49-F238E27FC236}">
                  <a16:creationId xmlns:a16="http://schemas.microsoft.com/office/drawing/2014/main" id="{172E63E0-777F-4C52-A5CA-70A1B5583879}"/>
                </a:ext>
              </a:extLst>
            </p:cNvPr>
            <p:cNvSpPr/>
            <p:nvPr/>
          </p:nvSpPr>
          <p:spPr bwMode="auto">
            <a:xfrm>
              <a:off x="5460234" y="4807924"/>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100" name="TextBox 99">
              <a:extLst>
                <a:ext uri="{FF2B5EF4-FFF2-40B4-BE49-F238E27FC236}">
                  <a16:creationId xmlns:a16="http://schemas.microsoft.com/office/drawing/2014/main" id="{18EF6F2D-0F18-4101-8E84-7D7B0C3DFA21}"/>
                </a:ext>
              </a:extLst>
            </p:cNvPr>
            <p:cNvSpPr txBox="1"/>
            <p:nvPr/>
          </p:nvSpPr>
          <p:spPr>
            <a:xfrm>
              <a:off x="5158366" y="6048675"/>
              <a:ext cx="719991" cy="369332"/>
            </a:xfrm>
            <a:prstGeom prst="rect">
              <a:avLst/>
            </a:prstGeom>
            <a:noFill/>
          </p:spPr>
          <p:txBody>
            <a:bodyPr wrap="square" rtlCol="0">
              <a:spAutoFit/>
            </a:bodyPr>
            <a:lstStyle/>
            <a:p>
              <a:r>
                <a:rPr lang="el-GR" dirty="0">
                  <a:solidFill>
                    <a:srgbClr val="C00000"/>
                  </a:solidFill>
                  <a:latin typeface="Times New Roman" panose="02020603050405020304" pitchFamily="18" charset="0"/>
                  <a:cs typeface="Times New Roman" panose="02020603050405020304" pitchFamily="18" charset="0"/>
                </a:rPr>
                <a:t>Φ</a:t>
              </a:r>
              <a:r>
                <a:rPr lang="en-US" b="1" dirty="0">
                  <a:solidFill>
                    <a:srgbClr val="C00000"/>
                  </a:solidFill>
                  <a:latin typeface="Times New Roman" panose="02020603050405020304" pitchFamily="18" charset="0"/>
                  <a:cs typeface="Times New Roman" panose="02020603050405020304" pitchFamily="18" charset="0"/>
                </a:rPr>
                <a:t>(</a:t>
              </a:r>
              <a:r>
                <a:rPr lang="en-US" b="1" dirty="0">
                  <a:solidFill>
                    <a:srgbClr val="C00000"/>
                  </a:solidFill>
                  <a:latin typeface="Arial Narrow" panose="020B0606020202030204" pitchFamily="34" charset="0"/>
                </a:rPr>
                <a:t>x)</a:t>
              </a:r>
              <a:r>
                <a:rPr lang="en-US" dirty="0">
                  <a:latin typeface="Arial Narrow" panose="020B0606020202030204" pitchFamily="34" charset="0"/>
                </a:rPr>
                <a:t>:</a:t>
              </a:r>
              <a:endParaRPr lang="en-US" i="1" dirty="0">
                <a:latin typeface="Arial Narrow" panose="020B0606020202030204" pitchFamily="34" charset="0"/>
              </a:endParaRPr>
            </a:p>
          </p:txBody>
        </p:sp>
        <p:cxnSp>
          <p:nvCxnSpPr>
            <p:cNvPr id="101" name="Straight Connector 100">
              <a:extLst>
                <a:ext uri="{FF2B5EF4-FFF2-40B4-BE49-F238E27FC236}">
                  <a16:creationId xmlns:a16="http://schemas.microsoft.com/office/drawing/2014/main" id="{7E8756B0-B81A-4808-BA4D-5F772EBA6502}"/>
                </a:ext>
              </a:extLst>
            </p:cNvPr>
            <p:cNvCxnSpPr/>
            <p:nvPr/>
          </p:nvCxnSpPr>
          <p:spPr>
            <a:xfrm flipV="1">
              <a:off x="3578328" y="4577770"/>
              <a:ext cx="1878185" cy="1094508"/>
            </a:xfrm>
            <a:prstGeom prst="line">
              <a:avLst/>
            </a:prstGeom>
            <a:noFill/>
            <a:ln w="19050" cap="flat" cmpd="sng" algn="ctr">
              <a:solidFill>
                <a:srgbClr val="00B0F0"/>
              </a:solidFill>
              <a:prstDash val="sysDot"/>
              <a:round/>
              <a:headEnd type="none" w="med" len="med"/>
              <a:tailEnd type="none" w="med" len="med"/>
            </a:ln>
            <a:effectLst/>
          </p:spPr>
        </p:cxnSp>
        <p:cxnSp>
          <p:nvCxnSpPr>
            <p:cNvPr id="102" name="Straight Connector 101">
              <a:extLst>
                <a:ext uri="{FF2B5EF4-FFF2-40B4-BE49-F238E27FC236}">
                  <a16:creationId xmlns:a16="http://schemas.microsoft.com/office/drawing/2014/main" id="{DF3DF210-09EA-4E42-B3B7-45981D0F05F8}"/>
                </a:ext>
              </a:extLst>
            </p:cNvPr>
            <p:cNvCxnSpPr/>
            <p:nvPr/>
          </p:nvCxnSpPr>
          <p:spPr>
            <a:xfrm flipV="1">
              <a:off x="3902859" y="4971898"/>
              <a:ext cx="1826313" cy="1071713"/>
            </a:xfrm>
            <a:prstGeom prst="line">
              <a:avLst/>
            </a:prstGeom>
            <a:noFill/>
            <a:ln w="19050" cap="flat" cmpd="sng" algn="ctr">
              <a:solidFill>
                <a:srgbClr val="00B0F0"/>
              </a:solidFill>
              <a:prstDash val="sysDot"/>
              <a:round/>
              <a:headEnd type="none" w="med" len="med"/>
              <a:tailEnd type="none" w="med" len="med"/>
            </a:ln>
            <a:effectLst/>
          </p:spPr>
        </p:cxnSp>
        <p:cxnSp>
          <p:nvCxnSpPr>
            <p:cNvPr id="103" name="Straight Connector 102">
              <a:extLst>
                <a:ext uri="{FF2B5EF4-FFF2-40B4-BE49-F238E27FC236}">
                  <a16:creationId xmlns:a16="http://schemas.microsoft.com/office/drawing/2014/main" id="{C30FB5F1-B829-4F5A-9C3F-EFE992AACC6E}"/>
                </a:ext>
              </a:extLst>
            </p:cNvPr>
            <p:cNvCxnSpPr/>
            <p:nvPr/>
          </p:nvCxnSpPr>
          <p:spPr>
            <a:xfrm flipV="1">
              <a:off x="3699973" y="4760676"/>
              <a:ext cx="1917701" cy="1121626"/>
            </a:xfrm>
            <a:prstGeom prst="line">
              <a:avLst/>
            </a:prstGeom>
            <a:noFill/>
            <a:ln w="19050" cap="flat" cmpd="sng" algn="ctr">
              <a:solidFill>
                <a:schemeClr val="tx1"/>
              </a:solidFill>
              <a:prstDash val="solid"/>
              <a:round/>
              <a:headEnd type="none" w="med" len="med"/>
              <a:tailEnd type="none" w="med" len="med"/>
            </a:ln>
            <a:effectLst/>
          </p:spPr>
        </p:cxnSp>
        <p:cxnSp>
          <p:nvCxnSpPr>
            <p:cNvPr id="104" name="Straight Arrow Connector 103">
              <a:extLst>
                <a:ext uri="{FF2B5EF4-FFF2-40B4-BE49-F238E27FC236}">
                  <a16:creationId xmlns:a16="http://schemas.microsoft.com/office/drawing/2014/main" id="{4E9A1FFF-D214-499B-B209-B4B424979317}"/>
                </a:ext>
              </a:extLst>
            </p:cNvPr>
            <p:cNvCxnSpPr/>
            <p:nvPr/>
          </p:nvCxnSpPr>
          <p:spPr bwMode="auto">
            <a:xfrm>
              <a:off x="5431637" y="4595046"/>
              <a:ext cx="110872" cy="206403"/>
            </a:xfrm>
            <a:prstGeom prst="straightConnector1">
              <a:avLst/>
            </a:prstGeom>
            <a:solidFill>
              <a:schemeClr val="accent1"/>
            </a:solidFill>
            <a:ln w="9525" cap="flat" cmpd="sng" algn="ctr">
              <a:solidFill>
                <a:srgbClr val="C00000"/>
              </a:solidFill>
              <a:prstDash val="solid"/>
              <a:round/>
              <a:headEnd type="triangle" w="sm" len="med"/>
              <a:tailEnd type="triangle" w="sm" len="med"/>
            </a:ln>
            <a:effectLst/>
          </p:spPr>
        </p:cxnSp>
        <p:cxnSp>
          <p:nvCxnSpPr>
            <p:cNvPr id="105" name="Straight Arrow Connector 104">
              <a:extLst>
                <a:ext uri="{FF2B5EF4-FFF2-40B4-BE49-F238E27FC236}">
                  <a16:creationId xmlns:a16="http://schemas.microsoft.com/office/drawing/2014/main" id="{1CD19CE6-DB75-40E7-87EB-1DEECB77F2B0}"/>
                </a:ext>
              </a:extLst>
            </p:cNvPr>
            <p:cNvCxnSpPr/>
            <p:nvPr/>
          </p:nvCxnSpPr>
          <p:spPr bwMode="auto">
            <a:xfrm>
              <a:off x="5563349" y="4786415"/>
              <a:ext cx="110872" cy="206403"/>
            </a:xfrm>
            <a:prstGeom prst="straightConnector1">
              <a:avLst/>
            </a:prstGeom>
            <a:solidFill>
              <a:schemeClr val="accent1"/>
            </a:solidFill>
            <a:ln w="9525" cap="flat" cmpd="sng" algn="ctr">
              <a:solidFill>
                <a:srgbClr val="C00000"/>
              </a:solidFill>
              <a:prstDash val="solid"/>
              <a:round/>
              <a:headEnd type="triangle" w="sm" len="med"/>
              <a:tailEnd type="triangle" w="sm" len="med"/>
            </a:ln>
            <a:effectLst/>
          </p:spPr>
        </p:cxnSp>
        <p:sp>
          <p:nvSpPr>
            <p:cNvPr id="106" name="Rectangle 105">
              <a:extLst>
                <a:ext uri="{FF2B5EF4-FFF2-40B4-BE49-F238E27FC236}">
                  <a16:creationId xmlns:a16="http://schemas.microsoft.com/office/drawing/2014/main" id="{C2D28CD6-9238-4EDB-A964-368B18CDF0DA}"/>
                </a:ext>
              </a:extLst>
            </p:cNvPr>
            <p:cNvSpPr/>
            <p:nvPr/>
          </p:nvSpPr>
          <p:spPr>
            <a:xfrm rot="19664208">
              <a:off x="5364057" y="4423786"/>
              <a:ext cx="574196" cy="369332"/>
            </a:xfrm>
            <a:prstGeom prst="rect">
              <a:avLst/>
            </a:prstGeom>
          </p:spPr>
          <p:txBody>
            <a:bodyPr wrap="none">
              <a:spAutoFit/>
            </a:bodyPr>
            <a:lstStyle/>
            <a:p>
              <a:r>
                <a:rPr lang="el-GR" dirty="0">
                  <a:solidFill>
                    <a:srgbClr val="C00000"/>
                  </a:solidFill>
                  <a:latin typeface="Times New Roman" panose="02020603050405020304" pitchFamily="18" charset="0"/>
                  <a:cs typeface="Times New Roman" panose="02020603050405020304" pitchFamily="18" charset="0"/>
                </a:rPr>
                <a:t>Φ</a:t>
              </a:r>
              <a:r>
                <a:rPr lang="en-US" dirty="0">
                  <a:solidFill>
                    <a:srgbClr val="C00000"/>
                  </a:solidFill>
                  <a:latin typeface="Times New Roman" panose="02020603050405020304" pitchFamily="18" charset="0"/>
                  <a:cs typeface="Times New Roman" panose="02020603050405020304" pitchFamily="18" charset="0"/>
                </a:rPr>
                <a:t>(</a:t>
              </a:r>
              <a:r>
                <a:rPr lang="el-GR" dirty="0">
                  <a:solidFill>
                    <a:srgbClr val="C00000"/>
                  </a:solidFill>
                  <a:latin typeface="Arial Narrow" panose="020B0606020202030204" pitchFamily="34" charset="0"/>
                </a:rPr>
                <a:t>ε</a:t>
              </a:r>
              <a:r>
                <a:rPr lang="en-US" dirty="0">
                  <a:solidFill>
                    <a:srgbClr val="C00000"/>
                  </a:solidFill>
                  <a:latin typeface="Arial Narrow" panose="020B0606020202030204" pitchFamily="34" charset="0"/>
                </a:rPr>
                <a:t>)</a:t>
              </a:r>
              <a:endParaRPr lang="en-US" dirty="0">
                <a:solidFill>
                  <a:srgbClr val="C00000"/>
                </a:solidFill>
              </a:endParaRPr>
            </a:p>
          </p:txBody>
        </p:sp>
        <p:sp>
          <p:nvSpPr>
            <p:cNvPr id="107" name="Rectangle 106">
              <a:extLst>
                <a:ext uri="{FF2B5EF4-FFF2-40B4-BE49-F238E27FC236}">
                  <a16:creationId xmlns:a16="http://schemas.microsoft.com/office/drawing/2014/main" id="{39E3BDEE-48DA-44AB-BA58-7013ABD7BD74}"/>
                </a:ext>
              </a:extLst>
            </p:cNvPr>
            <p:cNvSpPr/>
            <p:nvPr/>
          </p:nvSpPr>
          <p:spPr>
            <a:xfrm rot="19664208">
              <a:off x="5508073" y="4621167"/>
              <a:ext cx="574196" cy="369332"/>
            </a:xfrm>
            <a:prstGeom prst="rect">
              <a:avLst/>
            </a:prstGeom>
          </p:spPr>
          <p:txBody>
            <a:bodyPr wrap="none">
              <a:spAutoFit/>
            </a:bodyPr>
            <a:lstStyle/>
            <a:p>
              <a:r>
                <a:rPr lang="el-GR" dirty="0">
                  <a:solidFill>
                    <a:srgbClr val="C00000"/>
                  </a:solidFill>
                  <a:latin typeface="Times New Roman" panose="02020603050405020304" pitchFamily="18" charset="0"/>
                  <a:cs typeface="Times New Roman" panose="02020603050405020304" pitchFamily="18" charset="0"/>
                </a:rPr>
                <a:t>Φ</a:t>
              </a:r>
              <a:r>
                <a:rPr lang="en-US" dirty="0">
                  <a:solidFill>
                    <a:srgbClr val="C00000"/>
                  </a:solidFill>
                  <a:latin typeface="Times New Roman" panose="02020603050405020304" pitchFamily="18" charset="0"/>
                  <a:cs typeface="Times New Roman" panose="02020603050405020304" pitchFamily="18" charset="0"/>
                </a:rPr>
                <a:t>(</a:t>
              </a:r>
              <a:r>
                <a:rPr lang="el-GR" dirty="0">
                  <a:solidFill>
                    <a:srgbClr val="C00000"/>
                  </a:solidFill>
                  <a:latin typeface="Arial Narrow" panose="020B0606020202030204" pitchFamily="34" charset="0"/>
                </a:rPr>
                <a:t>ε</a:t>
              </a:r>
              <a:r>
                <a:rPr lang="en-US" dirty="0">
                  <a:solidFill>
                    <a:srgbClr val="C00000"/>
                  </a:solidFill>
                  <a:latin typeface="Arial Narrow" panose="020B0606020202030204" pitchFamily="34" charset="0"/>
                </a:rPr>
                <a:t>)</a:t>
              </a:r>
              <a:endParaRPr lang="en-US" dirty="0">
                <a:solidFill>
                  <a:srgbClr val="C00000"/>
                </a:solidFill>
              </a:endParaRPr>
            </a:p>
          </p:txBody>
        </p:sp>
        <p:sp>
          <p:nvSpPr>
            <p:cNvPr id="108" name="Rectangle 107">
              <a:extLst>
                <a:ext uri="{FF2B5EF4-FFF2-40B4-BE49-F238E27FC236}">
                  <a16:creationId xmlns:a16="http://schemas.microsoft.com/office/drawing/2014/main" id="{06127815-C329-42AF-B2F5-CE9B2ACE4A6C}"/>
                </a:ext>
              </a:extLst>
            </p:cNvPr>
            <p:cNvSpPr/>
            <p:nvPr/>
          </p:nvSpPr>
          <p:spPr>
            <a:xfrm>
              <a:off x="3554741" y="4332498"/>
              <a:ext cx="325730" cy="461665"/>
            </a:xfrm>
            <a:prstGeom prst="rect">
              <a:avLst/>
            </a:prstGeom>
          </p:spPr>
          <p:txBody>
            <a:bodyPr wrap="none">
              <a:spAutoFit/>
            </a:bodyPr>
            <a:lstStyle/>
            <a:p>
              <a:r>
                <a:rPr lang="en-US" sz="2400" b="1" dirty="0">
                  <a:solidFill>
                    <a:srgbClr val="C00000"/>
                  </a:solidFill>
                  <a:latin typeface="Arial Narrow" panose="020B0606020202030204" pitchFamily="34" charset="0"/>
                </a:rPr>
                <a:t>y</a:t>
              </a:r>
              <a:endParaRPr lang="en-US" sz="2400" dirty="0"/>
            </a:p>
          </p:txBody>
        </p:sp>
      </p:grpSp>
      <p:sp>
        <p:nvSpPr>
          <p:cNvPr id="109" name="Right Arrow 173">
            <a:extLst>
              <a:ext uri="{FF2B5EF4-FFF2-40B4-BE49-F238E27FC236}">
                <a16:creationId xmlns:a16="http://schemas.microsoft.com/office/drawing/2014/main" id="{D52F2590-2075-4C3E-ABFB-D482885F7D73}"/>
              </a:ext>
            </a:extLst>
          </p:cNvPr>
          <p:cNvSpPr/>
          <p:nvPr/>
        </p:nvSpPr>
        <p:spPr>
          <a:xfrm>
            <a:off x="4755190" y="3606880"/>
            <a:ext cx="417064" cy="556902"/>
          </a:xfrm>
          <a:prstGeom prst="rightArrow">
            <a:avLst>
              <a:gd name="adj1" fmla="val 50000"/>
              <a:gd name="adj2" fmla="val 76665"/>
            </a:avLst>
          </a:prstGeom>
          <a:solidFill>
            <a:schemeClr val="bg1">
              <a:lumMod val="95000"/>
            </a:schemeClr>
          </a:solidFill>
          <a:ln>
            <a:solidFill>
              <a:schemeClr val="accent3">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0" name="Right Arrow 228">
            <a:extLst>
              <a:ext uri="{FF2B5EF4-FFF2-40B4-BE49-F238E27FC236}">
                <a16:creationId xmlns:a16="http://schemas.microsoft.com/office/drawing/2014/main" id="{A49562DB-099F-4C2F-B7FC-0ED9CF99ABD8}"/>
              </a:ext>
            </a:extLst>
          </p:cNvPr>
          <p:cNvSpPr/>
          <p:nvPr/>
        </p:nvSpPr>
        <p:spPr>
          <a:xfrm>
            <a:off x="8285055" y="3581422"/>
            <a:ext cx="417064" cy="556902"/>
          </a:xfrm>
          <a:prstGeom prst="rightArrow">
            <a:avLst>
              <a:gd name="adj1" fmla="val 50000"/>
              <a:gd name="adj2" fmla="val 76665"/>
            </a:avLst>
          </a:prstGeom>
          <a:solidFill>
            <a:schemeClr val="bg1">
              <a:lumMod val="95000"/>
            </a:schemeClr>
          </a:solidFill>
          <a:ln>
            <a:solidFill>
              <a:schemeClr val="accent3">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1" name="Rectangle 110">
            <a:extLst>
              <a:ext uri="{FF2B5EF4-FFF2-40B4-BE49-F238E27FC236}">
                <a16:creationId xmlns:a16="http://schemas.microsoft.com/office/drawing/2014/main" id="{6C200FD0-83CF-421C-A398-8841C3D45963}"/>
              </a:ext>
            </a:extLst>
          </p:cNvPr>
          <p:cNvSpPr/>
          <p:nvPr/>
        </p:nvSpPr>
        <p:spPr>
          <a:xfrm>
            <a:off x="4363847" y="2902163"/>
            <a:ext cx="1042273" cy="892552"/>
          </a:xfrm>
          <a:prstGeom prst="rect">
            <a:avLst/>
          </a:prstGeom>
        </p:spPr>
        <p:txBody>
          <a:bodyPr wrap="none">
            <a:spAutoFit/>
          </a:bodyPr>
          <a:lstStyle/>
          <a:p>
            <a:r>
              <a:rPr lang="en-US" sz="2400" b="1" dirty="0">
                <a:solidFill>
                  <a:srgbClr val="000000"/>
                </a:solidFill>
                <a:latin typeface="Arial Narrow" panose="020B0606020202030204" pitchFamily="34" charset="0"/>
              </a:rPr>
              <a:t>Kernel</a:t>
            </a:r>
            <a:r>
              <a:rPr lang="en-US" sz="2400" dirty="0">
                <a:solidFill>
                  <a:srgbClr val="000000"/>
                </a:solidFill>
                <a:latin typeface="Arial Narrow" panose="020B0606020202030204" pitchFamily="34" charset="0"/>
              </a:rPr>
              <a:t> </a:t>
            </a:r>
          </a:p>
          <a:p>
            <a:pPr algn="ctr"/>
            <a:r>
              <a:rPr lang="el-GR" sz="2800" b="1" dirty="0">
                <a:solidFill>
                  <a:srgbClr val="C00000"/>
                </a:solidFill>
                <a:latin typeface="Times New Roman" panose="02020603050405020304" pitchFamily="18" charset="0"/>
                <a:cs typeface="Times New Roman" panose="02020603050405020304" pitchFamily="18" charset="0"/>
              </a:rPr>
              <a:t>Φ</a:t>
            </a:r>
            <a:endParaRPr lang="en-US" sz="2800" b="1" dirty="0"/>
          </a:p>
        </p:txBody>
      </p:sp>
      <p:sp>
        <p:nvSpPr>
          <p:cNvPr id="112" name="Rectangle 111">
            <a:extLst>
              <a:ext uri="{FF2B5EF4-FFF2-40B4-BE49-F238E27FC236}">
                <a16:creationId xmlns:a16="http://schemas.microsoft.com/office/drawing/2014/main" id="{3CB82417-019C-412F-B11B-80AC507DA2BA}"/>
              </a:ext>
            </a:extLst>
          </p:cNvPr>
          <p:cNvSpPr/>
          <p:nvPr/>
        </p:nvSpPr>
        <p:spPr>
          <a:xfrm>
            <a:off x="8158761" y="3137238"/>
            <a:ext cx="683200" cy="523220"/>
          </a:xfrm>
          <a:prstGeom prst="rect">
            <a:avLst/>
          </a:prstGeom>
        </p:spPr>
        <p:txBody>
          <a:bodyPr wrap="none">
            <a:spAutoFit/>
          </a:bodyPr>
          <a:lstStyle/>
          <a:p>
            <a:pPr algn="ctr"/>
            <a:r>
              <a:rPr lang="el-GR" sz="2800" b="1" dirty="0">
                <a:solidFill>
                  <a:srgbClr val="C00000"/>
                </a:solidFill>
                <a:latin typeface="Times New Roman" panose="02020603050405020304" pitchFamily="18" charset="0"/>
                <a:cs typeface="Times New Roman" panose="02020603050405020304" pitchFamily="18" charset="0"/>
              </a:rPr>
              <a:t>Φ</a:t>
            </a:r>
            <a:r>
              <a:rPr lang="en-US" sz="2800" b="1" baseline="30000" dirty="0">
                <a:solidFill>
                  <a:srgbClr val="C00000"/>
                </a:solidFill>
                <a:latin typeface="Times New Roman" panose="02020603050405020304" pitchFamily="18" charset="0"/>
                <a:cs typeface="Times New Roman" panose="02020603050405020304" pitchFamily="18" charset="0"/>
              </a:rPr>
              <a:t>-1</a:t>
            </a:r>
            <a:endParaRPr lang="en-US" sz="2800" b="1" baseline="30000" dirty="0"/>
          </a:p>
        </p:txBody>
      </p:sp>
      <p:sp>
        <p:nvSpPr>
          <p:cNvPr id="113" name="Rectangle 112">
            <a:extLst>
              <a:ext uri="{FF2B5EF4-FFF2-40B4-BE49-F238E27FC236}">
                <a16:creationId xmlns:a16="http://schemas.microsoft.com/office/drawing/2014/main" id="{5CA99F7E-667E-4D83-8F89-0074FBFA6C80}"/>
              </a:ext>
            </a:extLst>
          </p:cNvPr>
          <p:cNvSpPr/>
          <p:nvPr/>
        </p:nvSpPr>
        <p:spPr>
          <a:xfrm>
            <a:off x="1600852" y="1252797"/>
            <a:ext cx="9730285" cy="830997"/>
          </a:xfrm>
          <a:prstGeom prst="rect">
            <a:avLst/>
          </a:prstGeom>
        </p:spPr>
        <p:txBody>
          <a:bodyPr wrap="square">
            <a:spAutoFit/>
          </a:bodyPr>
          <a:lstStyle/>
          <a:p>
            <a:pPr marL="630238" lvl="1" indent="-342900">
              <a:spcBef>
                <a:spcPts val="900"/>
              </a:spcBef>
              <a:buSzPct val="80000"/>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Map </a:t>
            </a:r>
            <a:r>
              <a:rPr lang="en-US" sz="2400" b="1" dirty="0">
                <a:solidFill>
                  <a:srgbClr val="000000"/>
                </a:solidFill>
                <a:latin typeface="Times New Roman" panose="02020603050405020304" pitchFamily="18" charset="0"/>
                <a:cs typeface="Times New Roman" panose="02020603050405020304" pitchFamily="18" charset="0"/>
              </a:rPr>
              <a:t>x </a:t>
            </a:r>
            <a:r>
              <a:rPr lang="en-US" sz="2400" dirty="0">
                <a:solidFill>
                  <a:srgbClr val="000000"/>
                </a:solidFill>
                <a:latin typeface="Times New Roman" panose="02020603050405020304" pitchFamily="18" charset="0"/>
                <a:cs typeface="Times New Roman" panose="02020603050405020304" pitchFamily="18" charset="0"/>
              </a:rPr>
              <a:t>into </a:t>
            </a:r>
            <a:r>
              <a:rPr lang="en-US" sz="2400" b="1" i="1" dirty="0">
                <a:solidFill>
                  <a:srgbClr val="0000CC"/>
                </a:solidFill>
                <a:latin typeface="Times New Roman" panose="02020603050405020304" pitchFamily="18" charset="0"/>
                <a:cs typeface="Times New Roman" panose="02020603050405020304" pitchFamily="18" charset="0"/>
              </a:rPr>
              <a:t>high dimensional space </a:t>
            </a:r>
            <a:r>
              <a:rPr lang="en-US" sz="2400" dirty="0">
                <a:solidFill>
                  <a:srgbClr val="000000"/>
                </a:solidFill>
                <a:latin typeface="Times New Roman" panose="02020603050405020304" pitchFamily="18" charset="0"/>
                <a:cs typeface="Times New Roman" panose="02020603050405020304" pitchFamily="18" charset="0"/>
              </a:rPr>
              <a:t>via a kernel function, where nonlinear regression becomes </a:t>
            </a:r>
            <a:r>
              <a:rPr lang="en-US" sz="2400" b="1" i="1" dirty="0">
                <a:solidFill>
                  <a:srgbClr val="0000CC"/>
                </a:solidFill>
                <a:latin typeface="Times New Roman" panose="02020603050405020304" pitchFamily="18" charset="0"/>
                <a:cs typeface="Times New Roman" panose="02020603050405020304" pitchFamily="18" charset="0"/>
              </a:rPr>
              <a:t>linear</a:t>
            </a:r>
            <a:r>
              <a:rPr lang="en-US" sz="2400" dirty="0">
                <a:solidFill>
                  <a:srgbClr val="000000"/>
                </a:solidFill>
                <a:latin typeface="Times New Roman" panose="02020603050405020304" pitchFamily="18" charset="0"/>
                <a:cs typeface="Times New Roman" panose="02020603050405020304" pitchFamily="18" charset="0"/>
              </a:rPr>
              <a:t> </a:t>
            </a:r>
            <a:r>
              <a:rPr lang="en-US" sz="2400" b="1" i="1" dirty="0">
                <a:solidFill>
                  <a:srgbClr val="0000CC"/>
                </a:solidFill>
                <a:latin typeface="Times New Roman" panose="02020603050405020304" pitchFamily="18" charset="0"/>
                <a:cs typeface="Times New Roman" panose="02020603050405020304" pitchFamily="18" charset="0"/>
              </a:rPr>
              <a:t>regression</a:t>
            </a:r>
          </a:p>
        </p:txBody>
      </p:sp>
    </p:spTree>
    <p:extLst>
      <p:ext uri="{BB962C8B-B14F-4D97-AF65-F5344CB8AC3E}">
        <p14:creationId xmlns:p14="http://schemas.microsoft.com/office/powerpoint/2010/main" val="338764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3"/>
                                        </p:tgtEl>
                                        <p:attrNameLst>
                                          <p:attrName>style.visibility</p:attrName>
                                        </p:attrNameLst>
                                      </p:cBhvr>
                                      <p:to>
                                        <p:strVal val="visible"/>
                                      </p:to>
                                    </p:set>
                                    <p:anim calcmode="lin" valueType="num">
                                      <p:cBhvr additive="base">
                                        <p:cTn id="13" dur="500" fill="hold"/>
                                        <p:tgtEl>
                                          <p:spTgt spid="113"/>
                                        </p:tgtEl>
                                        <p:attrNameLst>
                                          <p:attrName>ppt_x</p:attrName>
                                        </p:attrNameLst>
                                      </p:cBhvr>
                                      <p:tavLst>
                                        <p:tav tm="0">
                                          <p:val>
                                            <p:strVal val="#ppt_x"/>
                                          </p:val>
                                        </p:tav>
                                        <p:tav tm="100000">
                                          <p:val>
                                            <p:strVal val="#ppt_x"/>
                                          </p:val>
                                        </p:tav>
                                      </p:tavLst>
                                    </p:anim>
                                    <p:anim calcmode="lin" valueType="num">
                                      <p:cBhvr additive="base">
                                        <p:cTn id="14" dur="500" fill="hold"/>
                                        <p:tgtEl>
                                          <p:spTgt spid="11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anim calcmode="lin" valueType="num">
                                      <p:cBhvr additive="base">
                                        <p:cTn id="17" dur="500" fill="hold"/>
                                        <p:tgtEl>
                                          <p:spTgt spid="84"/>
                                        </p:tgtEl>
                                        <p:attrNameLst>
                                          <p:attrName>ppt_x</p:attrName>
                                        </p:attrNameLst>
                                      </p:cBhvr>
                                      <p:tavLst>
                                        <p:tav tm="0">
                                          <p:val>
                                            <p:strVal val="#ppt_x"/>
                                          </p:val>
                                        </p:tav>
                                        <p:tav tm="100000">
                                          <p:val>
                                            <p:strVal val="#ppt_x"/>
                                          </p:val>
                                        </p:tav>
                                      </p:tavLst>
                                    </p:anim>
                                    <p:anim calcmode="lin" valueType="num">
                                      <p:cBhvr additive="base">
                                        <p:cTn id="18" dur="500" fill="hold"/>
                                        <p:tgtEl>
                                          <p:spTgt spid="8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9"/>
                                        </p:tgtEl>
                                        <p:attrNameLst>
                                          <p:attrName>style.visibility</p:attrName>
                                        </p:attrNameLst>
                                      </p:cBhvr>
                                      <p:to>
                                        <p:strVal val="visible"/>
                                      </p:to>
                                    </p:set>
                                    <p:anim calcmode="lin" valueType="num">
                                      <p:cBhvr additive="base">
                                        <p:cTn id="21" dur="500" fill="hold"/>
                                        <p:tgtEl>
                                          <p:spTgt spid="109"/>
                                        </p:tgtEl>
                                        <p:attrNameLst>
                                          <p:attrName>ppt_x</p:attrName>
                                        </p:attrNameLst>
                                      </p:cBhvr>
                                      <p:tavLst>
                                        <p:tav tm="0">
                                          <p:val>
                                            <p:strVal val="#ppt_x"/>
                                          </p:val>
                                        </p:tav>
                                        <p:tav tm="100000">
                                          <p:val>
                                            <p:strVal val="#ppt_x"/>
                                          </p:val>
                                        </p:tav>
                                      </p:tavLst>
                                    </p:anim>
                                    <p:anim calcmode="lin" valueType="num">
                                      <p:cBhvr additive="base">
                                        <p:cTn id="22" dur="500" fill="hold"/>
                                        <p:tgtEl>
                                          <p:spTgt spid="10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1"/>
                                        </p:tgtEl>
                                        <p:attrNameLst>
                                          <p:attrName>style.visibility</p:attrName>
                                        </p:attrNameLst>
                                      </p:cBhvr>
                                      <p:to>
                                        <p:strVal val="visible"/>
                                      </p:to>
                                    </p:set>
                                    <p:anim calcmode="lin" valueType="num">
                                      <p:cBhvr additive="base">
                                        <p:cTn id="25" dur="500" fill="hold"/>
                                        <p:tgtEl>
                                          <p:spTgt spid="111"/>
                                        </p:tgtEl>
                                        <p:attrNameLst>
                                          <p:attrName>ppt_x</p:attrName>
                                        </p:attrNameLst>
                                      </p:cBhvr>
                                      <p:tavLst>
                                        <p:tav tm="0">
                                          <p:val>
                                            <p:strVal val="#ppt_x"/>
                                          </p:val>
                                        </p:tav>
                                        <p:tav tm="100000">
                                          <p:val>
                                            <p:strVal val="#ppt_x"/>
                                          </p:val>
                                        </p:tav>
                                      </p:tavLst>
                                    </p:anim>
                                    <p:anim calcmode="lin" valueType="num">
                                      <p:cBhvr additive="base">
                                        <p:cTn id="26" dur="500" fill="hold"/>
                                        <p:tgtEl>
                                          <p:spTgt spid="1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9"/>
                                        </p:tgtEl>
                                        <p:attrNameLst>
                                          <p:attrName>style.visibility</p:attrName>
                                        </p:attrNameLst>
                                      </p:cBhvr>
                                      <p:to>
                                        <p:strVal val="visible"/>
                                      </p:to>
                                    </p:set>
                                    <p:anim calcmode="lin" valueType="num">
                                      <p:cBhvr additive="base">
                                        <p:cTn id="31" dur="500" fill="hold"/>
                                        <p:tgtEl>
                                          <p:spTgt spid="59"/>
                                        </p:tgtEl>
                                        <p:attrNameLst>
                                          <p:attrName>ppt_x</p:attrName>
                                        </p:attrNameLst>
                                      </p:cBhvr>
                                      <p:tavLst>
                                        <p:tav tm="0">
                                          <p:val>
                                            <p:strVal val="#ppt_x"/>
                                          </p:val>
                                        </p:tav>
                                        <p:tav tm="100000">
                                          <p:val>
                                            <p:strVal val="#ppt_x"/>
                                          </p:val>
                                        </p:tav>
                                      </p:tavLst>
                                    </p:anim>
                                    <p:anim calcmode="lin" valueType="num">
                                      <p:cBhvr additive="base">
                                        <p:cTn id="32" dur="500" fill="hold"/>
                                        <p:tgtEl>
                                          <p:spTgt spid="5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0"/>
                                        </p:tgtEl>
                                        <p:attrNameLst>
                                          <p:attrName>style.visibility</p:attrName>
                                        </p:attrNameLst>
                                      </p:cBhvr>
                                      <p:to>
                                        <p:strVal val="visible"/>
                                      </p:to>
                                    </p:set>
                                    <p:anim calcmode="lin" valueType="num">
                                      <p:cBhvr additive="base">
                                        <p:cTn id="35" dur="500" fill="hold"/>
                                        <p:tgtEl>
                                          <p:spTgt spid="110"/>
                                        </p:tgtEl>
                                        <p:attrNameLst>
                                          <p:attrName>ppt_x</p:attrName>
                                        </p:attrNameLst>
                                      </p:cBhvr>
                                      <p:tavLst>
                                        <p:tav tm="0">
                                          <p:val>
                                            <p:strVal val="#ppt_x"/>
                                          </p:val>
                                        </p:tav>
                                        <p:tav tm="100000">
                                          <p:val>
                                            <p:strVal val="#ppt_x"/>
                                          </p:val>
                                        </p:tav>
                                      </p:tavLst>
                                    </p:anim>
                                    <p:anim calcmode="lin" valueType="num">
                                      <p:cBhvr additive="base">
                                        <p:cTn id="36" dur="500" fill="hold"/>
                                        <p:tgtEl>
                                          <p:spTgt spid="1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2"/>
                                        </p:tgtEl>
                                        <p:attrNameLst>
                                          <p:attrName>style.visibility</p:attrName>
                                        </p:attrNameLst>
                                      </p:cBhvr>
                                      <p:to>
                                        <p:strVal val="visible"/>
                                      </p:to>
                                    </p:set>
                                    <p:anim calcmode="lin" valueType="num">
                                      <p:cBhvr additive="base">
                                        <p:cTn id="39" dur="500" fill="hold"/>
                                        <p:tgtEl>
                                          <p:spTgt spid="112"/>
                                        </p:tgtEl>
                                        <p:attrNameLst>
                                          <p:attrName>ppt_x</p:attrName>
                                        </p:attrNameLst>
                                      </p:cBhvr>
                                      <p:tavLst>
                                        <p:tav tm="0">
                                          <p:val>
                                            <p:strVal val="#ppt_x"/>
                                          </p:val>
                                        </p:tav>
                                        <p:tav tm="100000">
                                          <p:val>
                                            <p:strVal val="#ppt_x"/>
                                          </p:val>
                                        </p:tav>
                                      </p:tavLst>
                                    </p:anim>
                                    <p:anim calcmode="lin" valueType="num">
                                      <p:cBhvr additive="base">
                                        <p:cTn id="40"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10" grpId="0" animBg="1"/>
      <p:bldP spid="111" grpId="0"/>
      <p:bldP spid="112" grpId="0"/>
      <p:bldP spid="1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F21E5-7D81-40A4-BB9B-D98746589A7F}"/>
              </a:ext>
            </a:extLst>
          </p:cNvPr>
          <p:cNvSpPr>
            <a:spLocks noGrp="1"/>
          </p:cNvSpPr>
          <p:nvPr>
            <p:ph type="title"/>
          </p:nvPr>
        </p:nvSpPr>
        <p:spPr>
          <a:xfrm>
            <a:off x="1716086" y="155576"/>
            <a:ext cx="10018713" cy="619125"/>
          </a:xfrm>
        </p:spPr>
        <p:txBody>
          <a:bodyPr/>
          <a:lstStyle/>
          <a:p>
            <a:r>
              <a:rPr lang="en-US" dirty="0"/>
              <a:t>SVR: Outliers </a:t>
            </a:r>
          </a:p>
        </p:txBody>
      </p:sp>
      <p:sp>
        <p:nvSpPr>
          <p:cNvPr id="3" name="Content Placeholder 2">
            <a:extLst>
              <a:ext uri="{FF2B5EF4-FFF2-40B4-BE49-F238E27FC236}">
                <a16:creationId xmlns:a16="http://schemas.microsoft.com/office/drawing/2014/main" id="{F3D63DBD-3A0F-48D6-AAB1-100F1948BDEE}"/>
              </a:ext>
            </a:extLst>
          </p:cNvPr>
          <p:cNvSpPr>
            <a:spLocks noGrp="1"/>
          </p:cNvSpPr>
          <p:nvPr>
            <p:ph idx="1"/>
          </p:nvPr>
        </p:nvSpPr>
        <p:spPr>
          <a:xfrm>
            <a:off x="1716086" y="967230"/>
            <a:ext cx="10018713" cy="936847"/>
          </a:xfrm>
        </p:spPr>
        <p:txBody>
          <a:bodyPr/>
          <a:lstStyle/>
          <a:p>
            <a:r>
              <a:rPr lang="en-US" altLang="en-US" dirty="0"/>
              <a:t>Introduce slack variables to allow outliers to lie outside the regression range:</a:t>
            </a:r>
          </a:p>
        </p:txBody>
      </p:sp>
      <p:graphicFrame>
        <p:nvGraphicFramePr>
          <p:cNvPr id="4" name="Object 3">
            <a:extLst>
              <a:ext uri="{FF2B5EF4-FFF2-40B4-BE49-F238E27FC236}">
                <a16:creationId xmlns:a16="http://schemas.microsoft.com/office/drawing/2014/main" id="{DFCDE767-DB9E-4504-A3A5-0E59BDFB8358}"/>
              </a:ext>
            </a:extLst>
          </p:cNvPr>
          <p:cNvGraphicFramePr>
            <a:graphicFrameLocks noChangeAspect="1"/>
          </p:cNvGraphicFramePr>
          <p:nvPr>
            <p:extLst>
              <p:ext uri="{D42A27DB-BD31-4B8C-83A1-F6EECF244321}">
                <p14:modId xmlns:p14="http://schemas.microsoft.com/office/powerpoint/2010/main" val="664824347"/>
              </p:ext>
            </p:extLst>
          </p:nvPr>
        </p:nvGraphicFramePr>
        <p:xfrm>
          <a:off x="3819523" y="1960084"/>
          <a:ext cx="2378075" cy="1035993"/>
        </p:xfrm>
        <a:graphic>
          <a:graphicData uri="http://schemas.openxmlformats.org/presentationml/2006/ole">
            <mc:AlternateContent xmlns:mc="http://schemas.openxmlformats.org/markup-compatibility/2006">
              <mc:Choice xmlns:v="urn:schemas-microsoft-com:vml" Requires="v">
                <p:oleObj spid="_x0000_s3091" name="Equation" r:id="rId3" imgW="2886185" imgH="1257300" progId="Equation.DSMT4">
                  <p:embed/>
                </p:oleObj>
              </mc:Choice>
              <mc:Fallback>
                <p:oleObj name="Equation" r:id="rId3" imgW="2886185" imgH="1257300" progId="Equation.DSMT4">
                  <p:embed/>
                  <p:pic>
                    <p:nvPicPr>
                      <p:cNvPr id="0" name=""/>
                      <p:cNvPicPr/>
                      <p:nvPr/>
                    </p:nvPicPr>
                    <p:blipFill>
                      <a:blip r:embed="rId4"/>
                      <a:stretch>
                        <a:fillRect/>
                      </a:stretch>
                    </p:blipFill>
                    <p:spPr>
                      <a:xfrm>
                        <a:off x="3819523" y="1960084"/>
                        <a:ext cx="2378075" cy="1035993"/>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23BD8381-43AE-41E9-94C3-46EA741360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3980" y="2133600"/>
            <a:ext cx="3579020" cy="2491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a:extLst>
              <a:ext uri="{FF2B5EF4-FFF2-40B4-BE49-F238E27FC236}">
                <a16:creationId xmlns:a16="http://schemas.microsoft.com/office/drawing/2014/main" id="{30E3968F-D7FC-4034-A388-3DEA583FFC8A}"/>
              </a:ext>
            </a:extLst>
          </p:cNvPr>
          <p:cNvSpPr txBox="1">
            <a:spLocks/>
          </p:cNvSpPr>
          <p:nvPr/>
        </p:nvSpPr>
        <p:spPr>
          <a:xfrm>
            <a:off x="1716086" y="3158140"/>
            <a:ext cx="5713414" cy="93684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Times New Roman" panose="02020603050405020304" pitchFamily="18" charset="0"/>
                <a:ea typeface="+mn-ea"/>
                <a:cs typeface="Times New Roman" panose="02020603050405020304" pitchFamily="18" charset="0"/>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Times New Roman" panose="02020603050405020304" pitchFamily="18" charset="0"/>
                <a:ea typeface="+mn-ea"/>
                <a:cs typeface="Times New Roman" panose="02020603050405020304" pitchFamily="18" charset="0"/>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Times New Roman" panose="02020603050405020304" pitchFamily="18" charset="0"/>
                <a:ea typeface="+mn-ea"/>
                <a:cs typeface="Times New Roman" panose="02020603050405020304" pitchFamily="18" charset="0"/>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Times New Roman" panose="02020603050405020304" pitchFamily="18" charset="0"/>
                <a:ea typeface="+mn-ea"/>
                <a:cs typeface="Times New Roman" panose="02020603050405020304" pitchFamily="18" charset="0"/>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altLang="en-US" dirty="0"/>
              <a:t>Optimization target becomes minimizing:</a:t>
            </a:r>
          </a:p>
        </p:txBody>
      </p:sp>
      <p:graphicFrame>
        <p:nvGraphicFramePr>
          <p:cNvPr id="7" name="Object 6">
            <a:extLst>
              <a:ext uri="{FF2B5EF4-FFF2-40B4-BE49-F238E27FC236}">
                <a16:creationId xmlns:a16="http://schemas.microsoft.com/office/drawing/2014/main" id="{62BFF8C8-AE50-48A7-B7E3-275512987EFA}"/>
              </a:ext>
            </a:extLst>
          </p:cNvPr>
          <p:cNvGraphicFramePr>
            <a:graphicFrameLocks noChangeAspect="1"/>
          </p:cNvGraphicFramePr>
          <p:nvPr>
            <p:extLst>
              <p:ext uri="{D42A27DB-BD31-4B8C-83A1-F6EECF244321}">
                <p14:modId xmlns:p14="http://schemas.microsoft.com/office/powerpoint/2010/main" val="1564165392"/>
              </p:ext>
            </p:extLst>
          </p:nvPr>
        </p:nvGraphicFramePr>
        <p:xfrm>
          <a:off x="3570286" y="4039741"/>
          <a:ext cx="2876551" cy="1079786"/>
        </p:xfrm>
        <a:graphic>
          <a:graphicData uri="http://schemas.openxmlformats.org/presentationml/2006/ole">
            <mc:AlternateContent xmlns:mc="http://schemas.openxmlformats.org/markup-compatibility/2006">
              <mc:Choice xmlns:v="urn:schemas-microsoft-com:vml" Requires="v">
                <p:oleObj spid="_x0000_s3092" name="Equation" r:id="rId6" imgW="3171803" imgH="1190625" progId="Equation.DSMT4">
                  <p:embed/>
                </p:oleObj>
              </mc:Choice>
              <mc:Fallback>
                <p:oleObj name="Equation" r:id="rId6" imgW="3171803" imgH="1190625" progId="Equation.DSMT4">
                  <p:embed/>
                  <p:pic>
                    <p:nvPicPr>
                      <p:cNvPr id="0" name=""/>
                      <p:cNvPicPr/>
                      <p:nvPr/>
                    </p:nvPicPr>
                    <p:blipFill>
                      <a:blip r:embed="rId7"/>
                      <a:stretch>
                        <a:fillRect/>
                      </a:stretch>
                    </p:blipFill>
                    <p:spPr>
                      <a:xfrm>
                        <a:off x="3570286" y="4039741"/>
                        <a:ext cx="2876551" cy="1079786"/>
                      </a:xfrm>
                      <a:prstGeom prst="rect">
                        <a:avLst/>
                      </a:prstGeom>
                      <a:solidFill>
                        <a:schemeClr val="accent2"/>
                      </a:solidFill>
                    </p:spPr>
                  </p:pic>
                </p:oleObj>
              </mc:Fallback>
            </mc:AlternateContent>
          </a:graphicData>
        </a:graphic>
      </p:graphicFrame>
      <p:sp>
        <p:nvSpPr>
          <p:cNvPr id="8" name="Rectangle 1">
            <a:extLst>
              <a:ext uri="{FF2B5EF4-FFF2-40B4-BE49-F238E27FC236}">
                <a16:creationId xmlns:a16="http://schemas.microsoft.com/office/drawing/2014/main" id="{CD15F652-7332-4AFD-A5AE-0ED54F8C202E}"/>
              </a:ext>
            </a:extLst>
          </p:cNvPr>
          <p:cNvSpPr>
            <a:spLocks noChangeArrowheads="1"/>
          </p:cNvSpPr>
          <p:nvPr/>
        </p:nvSpPr>
        <p:spPr bwMode="auto">
          <a:xfrm>
            <a:off x="1716086" y="5322776"/>
            <a:ext cx="10018713" cy="1196753"/>
          </a:xfrm>
          <a:prstGeom prst="rect">
            <a:avLst/>
          </a:prstGeom>
        </p:spPr>
        <p:txBody>
          <a:bodyPr vert="horz" lIns="91440" tIns="45720" rIns="91440" bIns="45720" rtlCol="0" anchor="ctr">
            <a:noAutofit/>
          </a:bodyPr>
          <a:lstStyle/>
          <a:p>
            <a:pPr marL="285750" indent="-285750">
              <a:spcBef>
                <a:spcPct val="20000"/>
              </a:spcBef>
              <a:spcAft>
                <a:spcPts val="600"/>
              </a:spcAft>
              <a:buClr>
                <a:schemeClr val="accent1">
                  <a:lumMod val="75000"/>
                </a:schemeClr>
              </a:buClr>
              <a:buSzPct val="145000"/>
              <a:buFont typeface="Arial"/>
              <a:buChar char="•"/>
            </a:pPr>
            <a:r>
              <a:rPr lang="en-US" altLang="en-US" sz="2400" dirty="0">
                <a:latin typeface="Times New Roman" panose="02020603050405020304" pitchFamily="18" charset="0"/>
                <a:cs typeface="Times New Roman" panose="02020603050405020304" pitchFamily="18" charset="0"/>
              </a:rPr>
              <a:t>Parameter C determines the trade off between the model complexity (flatness) and the degree to which deviations are tolerated</a:t>
            </a:r>
          </a:p>
        </p:txBody>
      </p:sp>
      <p:pic>
        <p:nvPicPr>
          <p:cNvPr id="3074" name="Picture 2">
            <a:extLst>
              <a:ext uri="{FF2B5EF4-FFF2-40B4-BE49-F238E27FC236}">
                <a16:creationId xmlns:a16="http://schemas.microsoft.com/office/drawing/2014/main" id="{F85E4554-569F-4BDE-8084-A494B3693AF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93050" y="-92075"/>
            <a:ext cx="114300" cy="10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9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23135-7257-4117-B794-78D3660974F4}"/>
              </a:ext>
            </a:extLst>
          </p:cNvPr>
          <p:cNvSpPr>
            <a:spLocks noGrp="1"/>
          </p:cNvSpPr>
          <p:nvPr>
            <p:ph type="title"/>
          </p:nvPr>
        </p:nvSpPr>
        <p:spPr/>
        <p:txBody>
          <a:bodyPr/>
          <a:lstStyle/>
          <a:p>
            <a:r>
              <a:rPr lang="en-US" dirty="0"/>
              <a:t>SVR Lagrangian</a:t>
            </a:r>
          </a:p>
        </p:txBody>
      </p:sp>
      <p:graphicFrame>
        <p:nvGraphicFramePr>
          <p:cNvPr id="4" name="Object 3">
            <a:extLst>
              <a:ext uri="{FF2B5EF4-FFF2-40B4-BE49-F238E27FC236}">
                <a16:creationId xmlns:a16="http://schemas.microsoft.com/office/drawing/2014/main" id="{D4830698-6083-4CDB-8C7C-FF5BF5289561}"/>
              </a:ext>
            </a:extLst>
          </p:cNvPr>
          <p:cNvGraphicFramePr>
            <a:graphicFrameLocks noChangeAspect="1"/>
          </p:cNvGraphicFramePr>
          <p:nvPr>
            <p:extLst>
              <p:ext uri="{D42A27DB-BD31-4B8C-83A1-F6EECF244321}">
                <p14:modId xmlns:p14="http://schemas.microsoft.com/office/powerpoint/2010/main" val="1795483022"/>
              </p:ext>
            </p:extLst>
          </p:nvPr>
        </p:nvGraphicFramePr>
        <p:xfrm>
          <a:off x="1716087" y="1239838"/>
          <a:ext cx="9711022" cy="3763962"/>
        </p:xfrm>
        <a:graphic>
          <a:graphicData uri="http://schemas.openxmlformats.org/presentationml/2006/ole">
            <mc:AlternateContent xmlns:mc="http://schemas.openxmlformats.org/markup-compatibility/2006">
              <mc:Choice xmlns:v="urn:schemas-microsoft-com:vml" Requires="v">
                <p:oleObj spid="_x0000_s8206" name="Equation" r:id="rId3" imgW="8601009" imgH="3333750" progId="Equation.DSMT4">
                  <p:embed/>
                </p:oleObj>
              </mc:Choice>
              <mc:Fallback>
                <p:oleObj name="Equation" r:id="rId3" imgW="8601009" imgH="3333750" progId="Equation.DSMT4">
                  <p:embed/>
                  <p:pic>
                    <p:nvPicPr>
                      <p:cNvPr id="0" name=""/>
                      <p:cNvPicPr/>
                      <p:nvPr/>
                    </p:nvPicPr>
                    <p:blipFill>
                      <a:blip r:embed="rId4"/>
                      <a:stretch>
                        <a:fillRect/>
                      </a:stretch>
                    </p:blipFill>
                    <p:spPr>
                      <a:xfrm>
                        <a:off x="1716087" y="1239838"/>
                        <a:ext cx="9711022" cy="3763962"/>
                      </a:xfrm>
                      <a:prstGeom prst="rect">
                        <a:avLst/>
                      </a:prstGeom>
                    </p:spPr>
                  </p:pic>
                </p:oleObj>
              </mc:Fallback>
            </mc:AlternateContent>
          </a:graphicData>
        </a:graphic>
      </p:graphicFrame>
      <p:graphicFrame>
        <p:nvGraphicFramePr>
          <p:cNvPr id="5" name="Object 8">
            <a:extLst>
              <a:ext uri="{FF2B5EF4-FFF2-40B4-BE49-F238E27FC236}">
                <a16:creationId xmlns:a16="http://schemas.microsoft.com/office/drawing/2014/main" id="{23A7B02C-76A3-47ED-9C94-687AE47C0D36}"/>
              </a:ext>
            </a:extLst>
          </p:cNvPr>
          <p:cNvGraphicFramePr>
            <a:graphicFrameLocks noChangeAspect="1"/>
          </p:cNvGraphicFramePr>
          <p:nvPr>
            <p:extLst>
              <p:ext uri="{D42A27DB-BD31-4B8C-83A1-F6EECF244321}">
                <p14:modId xmlns:p14="http://schemas.microsoft.com/office/powerpoint/2010/main" val="1617152120"/>
              </p:ext>
            </p:extLst>
          </p:nvPr>
        </p:nvGraphicFramePr>
        <p:xfrm>
          <a:off x="6571598" y="3429000"/>
          <a:ext cx="4038600" cy="933450"/>
        </p:xfrm>
        <a:graphic>
          <a:graphicData uri="http://schemas.openxmlformats.org/presentationml/2006/ole">
            <mc:AlternateContent xmlns:mc="http://schemas.openxmlformats.org/markup-compatibility/2006">
              <mc:Choice xmlns:v="urn:schemas-microsoft-com:vml" Requires="v">
                <p:oleObj spid="_x0000_s8207" name="Equation" r:id="rId5" imgW="1866600" imgH="431640" progId="Equation.3">
                  <p:embed/>
                </p:oleObj>
              </mc:Choice>
              <mc:Fallback>
                <p:oleObj name="Equation" r:id="rId5" imgW="1866600" imgH="431640" progId="Equation.3">
                  <p:embed/>
                  <p:pic>
                    <p:nvPicPr>
                      <p:cNvPr id="17416" name="Object 8">
                        <a:extLst>
                          <a:ext uri="{FF2B5EF4-FFF2-40B4-BE49-F238E27FC236}">
                            <a16:creationId xmlns:a16="http://schemas.microsoft.com/office/drawing/2014/main" id="{5C067C88-61E0-41E1-95CC-A3E9A5BC2A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1598" y="3429000"/>
                        <a:ext cx="4038600" cy="933450"/>
                      </a:xfrm>
                      <a:prstGeom prst="rect">
                        <a:avLst/>
                      </a:prstGeom>
                      <a:solidFill>
                        <a:schemeClr val="accent2"/>
                      </a:solidFill>
                      <a:ln>
                        <a:noFill/>
                      </a:ln>
                      <a:effectLst/>
                    </p:spPr>
                  </p:pic>
                </p:oleObj>
              </mc:Fallback>
            </mc:AlternateContent>
          </a:graphicData>
        </a:graphic>
      </p:graphicFrame>
    </p:spTree>
    <p:extLst>
      <p:ext uri="{BB962C8B-B14F-4D97-AF65-F5344CB8AC3E}">
        <p14:creationId xmlns:p14="http://schemas.microsoft.com/office/powerpoint/2010/main" val="4113607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5D9A-F987-4018-8104-18C59798D4F1}"/>
              </a:ext>
            </a:extLst>
          </p:cNvPr>
          <p:cNvSpPr>
            <a:spLocks noGrp="1"/>
          </p:cNvSpPr>
          <p:nvPr>
            <p:ph type="title"/>
          </p:nvPr>
        </p:nvSpPr>
        <p:spPr/>
        <p:txBody>
          <a:bodyPr/>
          <a:lstStyle/>
          <a:p>
            <a:r>
              <a:rPr lang="en-US" dirty="0"/>
              <a:t>Linear Classification</a:t>
            </a:r>
          </a:p>
        </p:txBody>
      </p:sp>
      <p:sp>
        <p:nvSpPr>
          <p:cNvPr id="33" name="TextBox 32">
            <a:extLst>
              <a:ext uri="{FF2B5EF4-FFF2-40B4-BE49-F238E27FC236}">
                <a16:creationId xmlns:a16="http://schemas.microsoft.com/office/drawing/2014/main" id="{D8659C5D-E0E2-48AD-8EA4-B5DB0D454452}"/>
              </a:ext>
            </a:extLst>
          </p:cNvPr>
          <p:cNvSpPr txBox="1"/>
          <p:nvPr/>
        </p:nvSpPr>
        <p:spPr>
          <a:xfrm>
            <a:off x="2043861" y="1043537"/>
            <a:ext cx="9927560" cy="1608133"/>
          </a:xfrm>
          <a:prstGeom prst="rect">
            <a:avLst/>
          </a:prstGeom>
          <a:noFill/>
        </p:spPr>
        <p:txBody>
          <a:bodyPr wrap="square" rtlCol="0">
            <a:spAutoFit/>
          </a:bodyPr>
          <a:lstStyle/>
          <a:p>
            <a:pPr marL="228600" indent="-228600" defTabSz="914400" fontAlgn="base">
              <a:spcBef>
                <a:spcPts val="600"/>
              </a:spcBef>
              <a:spcAft>
                <a:spcPct val="0"/>
              </a:spcAft>
              <a:buFont typeface="Arial" panose="020B0604020202020204" pitchFamily="34" charset="0"/>
              <a:buChar char="•"/>
            </a:pPr>
            <a:r>
              <a:rPr lang="en-US" altLang="zh-CN" sz="2400" dirty="0">
                <a:solidFill>
                  <a:srgbClr val="0000CC"/>
                </a:solidFill>
                <a:latin typeface="Times New Roman" panose="02020603050405020304" pitchFamily="18" charset="0"/>
                <a:ea typeface="宋体" pitchFamily="2" charset="-122"/>
                <a:cs typeface="Times New Roman" panose="02020603050405020304" pitchFamily="18" charset="0"/>
              </a:rPr>
              <a:t>Assuming:</a:t>
            </a:r>
          </a:p>
          <a:p>
            <a:pPr marL="171450" indent="-171450" defTabSz="914400" fontAlgn="base">
              <a:spcBef>
                <a:spcPts val="300"/>
              </a:spcBef>
              <a:spcAft>
                <a:spcPct val="0"/>
              </a:spcAft>
              <a:buFont typeface="Wingdings" panose="05000000000000000000" pitchFamily="2" charset="2"/>
              <a:buChar char="ü"/>
            </a:pPr>
            <a:endParaRPr lang="en-US" altLang="zh-CN" sz="200" dirty="0">
              <a:solidFill>
                <a:srgbClr val="0000CC"/>
              </a:solidFill>
              <a:latin typeface="Times New Roman" panose="02020603050405020304" pitchFamily="18" charset="0"/>
              <a:ea typeface="宋体" pitchFamily="2" charset="-122"/>
              <a:cs typeface="Times New Roman" panose="02020603050405020304" pitchFamily="18" charset="0"/>
            </a:endParaRPr>
          </a:p>
          <a:p>
            <a:pPr marL="628650" lvl="1" indent="-342900" defTabSz="914400" fontAlgn="base">
              <a:spcBef>
                <a:spcPts val="300"/>
              </a:spcBef>
              <a:spcAft>
                <a:spcPts val="300"/>
              </a:spcAft>
              <a:buFont typeface="Wingdings" panose="05000000000000000000" pitchFamily="2" charset="2"/>
              <a:buChar char="ü"/>
            </a:pPr>
            <a:r>
              <a:rPr lang="en-US" altLang="zh-CN" sz="2000" dirty="0">
                <a:solidFill>
                  <a:srgbClr val="000000"/>
                </a:solidFill>
                <a:latin typeface="Times New Roman" panose="02020603050405020304" pitchFamily="18" charset="0"/>
                <a:ea typeface="宋体" pitchFamily="2" charset="-122"/>
                <a:cs typeface="Times New Roman" panose="02020603050405020304" pitchFamily="18" charset="0"/>
              </a:rPr>
              <a:t>Part dimension is only determined by peak pressure </a:t>
            </a:r>
            <a:r>
              <a:rPr lang="en-US" altLang="zh-CN" sz="2000" i="1" dirty="0">
                <a:solidFill>
                  <a:srgbClr val="0000CC"/>
                </a:solidFill>
                <a:latin typeface="Times New Roman" panose="02020603050405020304" pitchFamily="18" charset="0"/>
                <a:ea typeface="宋体" pitchFamily="2" charset="-122"/>
                <a:cs typeface="Times New Roman" panose="02020603050405020304" pitchFamily="18" charset="0"/>
              </a:rPr>
              <a:t>P</a:t>
            </a:r>
            <a:r>
              <a:rPr lang="en-US" altLang="zh-CN" sz="2000" i="1" baseline="-25000" dirty="0">
                <a:solidFill>
                  <a:srgbClr val="0000CC"/>
                </a:solidFill>
                <a:latin typeface="Times New Roman" panose="02020603050405020304" pitchFamily="18" charset="0"/>
                <a:ea typeface="宋体" pitchFamily="2" charset="-122"/>
                <a:cs typeface="Times New Roman" panose="02020603050405020304" pitchFamily="18" charset="0"/>
              </a:rPr>
              <a:t>p</a:t>
            </a:r>
            <a:r>
              <a:rPr lang="en-US" altLang="zh-CN" sz="2000" dirty="0">
                <a:solidFill>
                  <a:srgbClr val="000000"/>
                </a:solidFill>
                <a:latin typeface="Times New Roman" panose="02020603050405020304" pitchFamily="18" charset="0"/>
                <a:ea typeface="宋体" pitchFamily="2" charset="-122"/>
                <a:cs typeface="Times New Roman" panose="02020603050405020304" pitchFamily="18" charset="0"/>
              </a:rPr>
              <a:t> and peak temperature </a:t>
            </a:r>
            <a:r>
              <a:rPr lang="en-US" altLang="zh-CN" sz="2000" i="1" dirty="0" err="1">
                <a:solidFill>
                  <a:srgbClr val="C00000"/>
                </a:solidFill>
                <a:latin typeface="Times New Roman" panose="02020603050405020304" pitchFamily="18" charset="0"/>
                <a:ea typeface="宋体" pitchFamily="2" charset="-122"/>
                <a:cs typeface="Times New Roman" panose="02020603050405020304" pitchFamily="18" charset="0"/>
              </a:rPr>
              <a:t>T</a:t>
            </a:r>
            <a:r>
              <a:rPr lang="en-US" altLang="zh-CN" sz="2000" i="1" baseline="-25000" dirty="0" err="1">
                <a:solidFill>
                  <a:srgbClr val="C00000"/>
                </a:solidFill>
                <a:latin typeface="Times New Roman" panose="02020603050405020304" pitchFamily="18" charset="0"/>
                <a:ea typeface="宋体" pitchFamily="2" charset="-122"/>
                <a:cs typeface="Times New Roman" panose="02020603050405020304" pitchFamily="18" charset="0"/>
              </a:rPr>
              <a:t>p</a:t>
            </a:r>
            <a:r>
              <a:rPr lang="en-US" altLang="zh-CN" sz="2000" dirty="0">
                <a:solidFill>
                  <a:srgbClr val="000000"/>
                </a:solidFill>
                <a:latin typeface="Times New Roman" panose="02020603050405020304" pitchFamily="18" charset="0"/>
                <a:ea typeface="宋体" pitchFamily="2" charset="-122"/>
                <a:cs typeface="Times New Roman" panose="02020603050405020304" pitchFamily="18" charset="0"/>
              </a:rPr>
              <a:t> in mold;</a:t>
            </a:r>
          </a:p>
          <a:p>
            <a:pPr marL="628650" lvl="1" indent="-342900" defTabSz="914400" fontAlgn="base">
              <a:spcBef>
                <a:spcPts val="300"/>
              </a:spcBef>
              <a:spcAft>
                <a:spcPct val="0"/>
              </a:spcAft>
              <a:buFont typeface="Wingdings" panose="05000000000000000000" pitchFamily="2" charset="2"/>
              <a:buChar char="ü"/>
            </a:pPr>
            <a:r>
              <a:rPr lang="en-US" altLang="zh-CN" sz="2000" dirty="0">
                <a:solidFill>
                  <a:srgbClr val="000000"/>
                </a:solidFill>
                <a:latin typeface="Times New Roman" panose="02020603050405020304" pitchFamily="18" charset="0"/>
                <a:ea typeface="宋体" pitchFamily="2" charset="-122"/>
                <a:cs typeface="Times New Roman" panose="02020603050405020304" pitchFamily="18" charset="0"/>
              </a:rPr>
              <a:t>Expressing </a:t>
            </a:r>
            <a:r>
              <a:rPr lang="en-US" altLang="zh-CN" sz="2000" dirty="0">
                <a:solidFill>
                  <a:srgbClr val="C00000"/>
                </a:solidFill>
                <a:latin typeface="Times New Roman" panose="02020603050405020304" pitchFamily="18" charset="0"/>
                <a:ea typeface="宋体" pitchFamily="2" charset="-122"/>
                <a:cs typeface="Times New Roman" panose="02020603050405020304" pitchFamily="18" charset="0"/>
              </a:rPr>
              <a:t>part dimension </a:t>
            </a:r>
            <a:r>
              <a:rPr lang="en-US" altLang="zh-CN" sz="2000" dirty="0">
                <a:solidFill>
                  <a:srgbClr val="000000"/>
                </a:solidFill>
                <a:latin typeface="Times New Roman" panose="02020603050405020304" pitchFamily="18" charset="0"/>
                <a:ea typeface="宋体" pitchFamily="2" charset="-122"/>
                <a:cs typeface="Times New Roman" panose="02020603050405020304" pitchFamily="18" charset="0"/>
              </a:rPr>
              <a:t>as a binary number:</a:t>
            </a:r>
          </a:p>
          <a:p>
            <a:pPr indent="-171450" defTabSz="914400" fontAlgn="base">
              <a:spcBef>
                <a:spcPts val="300"/>
              </a:spcBef>
              <a:spcAft>
                <a:spcPct val="0"/>
              </a:spcAft>
            </a:pPr>
            <a:r>
              <a:rPr lang="en-US" altLang="zh-CN" sz="2000" i="1" dirty="0">
                <a:solidFill>
                  <a:srgbClr val="000000"/>
                </a:solidFill>
                <a:latin typeface="Times New Roman" panose="02020603050405020304" pitchFamily="18" charset="0"/>
                <a:ea typeface="宋体" pitchFamily="2" charset="-122"/>
                <a:cs typeface="Times New Roman" panose="02020603050405020304" pitchFamily="18" charset="0"/>
              </a:rPr>
              <a:t>	y</a:t>
            </a:r>
            <a:r>
              <a:rPr lang="en-US" altLang="zh-CN" sz="2000" dirty="0">
                <a:solidFill>
                  <a:srgbClr val="000000"/>
                </a:solidFill>
                <a:latin typeface="Times New Roman" panose="02020603050405020304" pitchFamily="18" charset="0"/>
                <a:ea typeface="宋体" pitchFamily="2" charset="-122"/>
                <a:cs typeface="Times New Roman" panose="02020603050405020304" pitchFamily="18" charset="0"/>
              </a:rPr>
              <a:t> = 1 (normal), </a:t>
            </a:r>
            <a:r>
              <a:rPr lang="en-US" altLang="zh-CN" sz="2000" i="1" dirty="0">
                <a:solidFill>
                  <a:srgbClr val="000000"/>
                </a:solidFill>
                <a:latin typeface="Times New Roman" panose="02020603050405020304" pitchFamily="18" charset="0"/>
                <a:ea typeface="宋体" pitchFamily="2" charset="-122"/>
                <a:cs typeface="Times New Roman" panose="02020603050405020304" pitchFamily="18" charset="0"/>
              </a:rPr>
              <a:t>y</a:t>
            </a:r>
            <a:r>
              <a:rPr lang="en-US" altLang="zh-CN" sz="2000" dirty="0">
                <a:solidFill>
                  <a:srgbClr val="000000"/>
                </a:solidFill>
                <a:latin typeface="Times New Roman" panose="02020603050405020304" pitchFamily="18" charset="0"/>
                <a:ea typeface="宋体" pitchFamily="2" charset="-122"/>
                <a:cs typeface="Times New Roman" panose="02020603050405020304" pitchFamily="18" charset="0"/>
              </a:rPr>
              <a:t> = -1 (short shot);</a:t>
            </a:r>
          </a:p>
        </p:txBody>
      </p:sp>
      <p:sp>
        <p:nvSpPr>
          <p:cNvPr id="34" name="Rectangle 33">
            <a:extLst>
              <a:ext uri="{FF2B5EF4-FFF2-40B4-BE49-F238E27FC236}">
                <a16:creationId xmlns:a16="http://schemas.microsoft.com/office/drawing/2014/main" id="{EE9EA232-6055-4399-9996-3832FF8EBCFC}"/>
              </a:ext>
            </a:extLst>
          </p:cNvPr>
          <p:cNvSpPr/>
          <p:nvPr/>
        </p:nvSpPr>
        <p:spPr>
          <a:xfrm>
            <a:off x="2043861" y="4163838"/>
            <a:ext cx="4724614" cy="1815882"/>
          </a:xfrm>
          <a:prstGeom prst="rect">
            <a:avLst/>
          </a:prstGeom>
        </p:spPr>
        <p:txBody>
          <a:bodyPr wrap="square">
            <a:spAutoFit/>
          </a:bodyPr>
          <a:lstStyle/>
          <a:p>
            <a:pPr marL="228600" indent="-228600" defTabSz="914400" fontAlgn="base">
              <a:spcBef>
                <a:spcPts val="300"/>
              </a:spcBef>
              <a:spcAft>
                <a:spcPct val="0"/>
              </a:spcAft>
              <a:buFont typeface="Arial" panose="020B0604020202020204" pitchFamily="34" charset="0"/>
              <a:buChar char="•"/>
            </a:pPr>
            <a:r>
              <a:rPr lang="en-US" altLang="zh-CN" sz="2400" dirty="0">
                <a:solidFill>
                  <a:srgbClr val="0000CC"/>
                </a:solidFill>
                <a:latin typeface="Times New Roman" panose="02020603050405020304" pitchFamily="18" charset="0"/>
                <a:ea typeface="宋体" pitchFamily="2" charset="-122"/>
                <a:cs typeface="Times New Roman" panose="02020603050405020304" pitchFamily="18" charset="0"/>
              </a:rPr>
              <a:t>Goal: </a:t>
            </a:r>
          </a:p>
          <a:p>
            <a:pPr marL="628650" lvl="1" indent="-342900" defTabSz="914400" fontAlgn="base">
              <a:spcBef>
                <a:spcPts val="600"/>
              </a:spcBef>
              <a:spcAft>
                <a:spcPct val="0"/>
              </a:spcAft>
              <a:buFont typeface="Wingdings" panose="05000000000000000000" pitchFamily="2" charset="2"/>
              <a:buChar char="ü"/>
            </a:pPr>
            <a:r>
              <a:rPr lang="en-US" altLang="zh-CN" sz="2000" dirty="0">
                <a:solidFill>
                  <a:srgbClr val="000000"/>
                </a:solidFill>
                <a:latin typeface="Times New Roman" panose="02020603050405020304" pitchFamily="18" charset="0"/>
                <a:ea typeface="宋体" pitchFamily="2" charset="-122"/>
                <a:cs typeface="Times New Roman" panose="02020603050405020304" pitchFamily="18" charset="0"/>
              </a:rPr>
              <a:t>Establish a model relating training data </a:t>
            </a:r>
            <a:r>
              <a:rPr lang="en-US" altLang="zh-CN" sz="2000" b="1" i="1" dirty="0">
                <a:solidFill>
                  <a:srgbClr val="000000"/>
                </a:solidFill>
                <a:latin typeface="Times New Roman" panose="02020603050405020304" pitchFamily="18" charset="0"/>
                <a:ea typeface="宋体" pitchFamily="2" charset="-122"/>
                <a:cs typeface="Times New Roman" panose="02020603050405020304" pitchFamily="18" charset="0"/>
              </a:rPr>
              <a:t>x</a:t>
            </a:r>
            <a:r>
              <a:rPr lang="en-US" altLang="zh-CN" sz="2000" i="1" baseline="-25000" dirty="0">
                <a:solidFill>
                  <a:srgbClr val="000000"/>
                </a:solidFill>
                <a:latin typeface="Times New Roman" panose="02020603050405020304" pitchFamily="18" charset="0"/>
                <a:ea typeface="宋体" pitchFamily="2" charset="-122"/>
                <a:cs typeface="Times New Roman" panose="02020603050405020304" pitchFamily="18" charset="0"/>
              </a:rPr>
              <a:t>i</a:t>
            </a:r>
            <a:r>
              <a:rPr lang="en-US" altLang="zh-CN" sz="2000" i="1" dirty="0">
                <a:solidFill>
                  <a:srgbClr val="000000"/>
                </a:solidFill>
                <a:latin typeface="Times New Roman" panose="02020603050405020304" pitchFamily="18" charset="0"/>
                <a:ea typeface="宋体" pitchFamily="2" charset="-122"/>
                <a:cs typeface="Times New Roman" panose="02020603050405020304" pitchFamily="18" charset="0"/>
              </a:rPr>
              <a:t> </a:t>
            </a:r>
            <a:r>
              <a:rPr lang="en-US" altLang="zh-CN" sz="2000" dirty="0">
                <a:solidFill>
                  <a:srgbClr val="000000"/>
                </a:solidFill>
                <a:latin typeface="Times New Roman" panose="02020603050405020304" pitchFamily="18" charset="0"/>
                <a:ea typeface="宋体" pitchFamily="2" charset="-122"/>
                <a:cs typeface="Times New Roman" panose="02020603050405020304" pitchFamily="18" charset="0"/>
              </a:rPr>
              <a:t>= </a:t>
            </a:r>
            <a:r>
              <a:rPr lang="en-US" altLang="zh-CN" sz="2000" i="1" dirty="0">
                <a:solidFill>
                  <a:srgbClr val="000000"/>
                </a:solidFill>
                <a:latin typeface="Times New Roman" panose="02020603050405020304" pitchFamily="18" charset="0"/>
                <a:ea typeface="宋体" pitchFamily="2" charset="-122"/>
                <a:cs typeface="Times New Roman" panose="02020603050405020304" pitchFamily="18" charset="0"/>
              </a:rPr>
              <a:t>(</a:t>
            </a:r>
            <a:r>
              <a:rPr lang="en-US" altLang="zh-CN" sz="2000" i="1" dirty="0">
                <a:solidFill>
                  <a:srgbClr val="0000CC"/>
                </a:solidFill>
                <a:latin typeface="Times New Roman" panose="02020603050405020304" pitchFamily="18" charset="0"/>
                <a:ea typeface="宋体" pitchFamily="2" charset="-122"/>
                <a:cs typeface="Times New Roman" panose="02020603050405020304" pitchFamily="18" charset="0"/>
              </a:rPr>
              <a:t>P</a:t>
            </a:r>
            <a:r>
              <a:rPr lang="en-US" altLang="zh-CN" sz="2000" i="1" baseline="-25000" dirty="0">
                <a:solidFill>
                  <a:srgbClr val="0000CC"/>
                </a:solidFill>
                <a:latin typeface="Times New Roman" panose="02020603050405020304" pitchFamily="18" charset="0"/>
                <a:ea typeface="宋体" pitchFamily="2" charset="-122"/>
                <a:cs typeface="Times New Roman" panose="02020603050405020304" pitchFamily="18" charset="0"/>
              </a:rPr>
              <a:t>p</a:t>
            </a:r>
            <a:r>
              <a:rPr lang="en-US" altLang="zh-CN" sz="2000" i="1" dirty="0">
                <a:solidFill>
                  <a:srgbClr val="000000"/>
                </a:solidFill>
                <a:latin typeface="Times New Roman" panose="02020603050405020304" pitchFamily="18" charset="0"/>
                <a:ea typeface="宋体" pitchFamily="2" charset="-122"/>
                <a:cs typeface="Times New Roman" panose="02020603050405020304" pitchFamily="18" charset="0"/>
              </a:rPr>
              <a:t>, </a:t>
            </a:r>
            <a:r>
              <a:rPr lang="en-US" altLang="zh-CN" sz="2000" i="1" dirty="0" err="1">
                <a:solidFill>
                  <a:srgbClr val="C00000"/>
                </a:solidFill>
                <a:latin typeface="Times New Roman" panose="02020603050405020304" pitchFamily="18" charset="0"/>
                <a:ea typeface="宋体" pitchFamily="2" charset="-122"/>
                <a:cs typeface="Times New Roman" panose="02020603050405020304" pitchFamily="18" charset="0"/>
              </a:rPr>
              <a:t>T</a:t>
            </a:r>
            <a:r>
              <a:rPr lang="en-US" altLang="zh-CN" sz="2000" i="1" baseline="-25000" dirty="0" err="1">
                <a:solidFill>
                  <a:srgbClr val="C00000"/>
                </a:solidFill>
                <a:latin typeface="Times New Roman" panose="02020603050405020304" pitchFamily="18" charset="0"/>
                <a:ea typeface="宋体" pitchFamily="2" charset="-122"/>
                <a:cs typeface="Times New Roman" panose="02020603050405020304" pitchFamily="18" charset="0"/>
              </a:rPr>
              <a:t>p</a:t>
            </a:r>
            <a:r>
              <a:rPr lang="en-US" altLang="zh-CN" sz="2000" i="1" dirty="0">
                <a:solidFill>
                  <a:srgbClr val="000000"/>
                </a:solidFill>
                <a:latin typeface="Times New Roman" panose="02020603050405020304" pitchFamily="18" charset="0"/>
                <a:ea typeface="宋体" pitchFamily="2" charset="-122"/>
                <a:cs typeface="Times New Roman" panose="02020603050405020304" pitchFamily="18" charset="0"/>
              </a:rPr>
              <a:t>)</a:t>
            </a:r>
            <a:r>
              <a:rPr lang="en-US" altLang="zh-CN" sz="2000" i="1" baseline="-25000" dirty="0">
                <a:solidFill>
                  <a:srgbClr val="000000"/>
                </a:solidFill>
                <a:latin typeface="Times New Roman" panose="02020603050405020304" pitchFamily="18" charset="0"/>
                <a:ea typeface="宋体" pitchFamily="2" charset="-122"/>
                <a:cs typeface="Times New Roman" panose="02020603050405020304" pitchFamily="18" charset="0"/>
              </a:rPr>
              <a:t>i</a:t>
            </a:r>
            <a:r>
              <a:rPr lang="en-US" altLang="zh-CN" sz="2000" dirty="0">
                <a:solidFill>
                  <a:srgbClr val="000000"/>
                </a:solidFill>
                <a:latin typeface="Times New Roman" panose="02020603050405020304" pitchFamily="18" charset="0"/>
                <a:ea typeface="宋体" pitchFamily="2" charset="-122"/>
                <a:cs typeface="Times New Roman" panose="02020603050405020304" pitchFamily="18" charset="0"/>
              </a:rPr>
              <a:t> to part dimension expressed as a binary number </a:t>
            </a:r>
            <a:r>
              <a:rPr lang="en-US" altLang="zh-CN" sz="2000" i="1" dirty="0" err="1">
                <a:solidFill>
                  <a:srgbClr val="000000"/>
                </a:solidFill>
                <a:latin typeface="Times New Roman" panose="02020603050405020304" pitchFamily="18" charset="0"/>
                <a:ea typeface="宋体" pitchFamily="2" charset="-122"/>
                <a:cs typeface="Times New Roman" panose="02020603050405020304" pitchFamily="18" charset="0"/>
              </a:rPr>
              <a:t>y</a:t>
            </a:r>
            <a:r>
              <a:rPr lang="en-US" altLang="zh-CN" sz="2000" i="1" baseline="-25000" dirty="0" err="1">
                <a:solidFill>
                  <a:srgbClr val="000000"/>
                </a:solidFill>
                <a:latin typeface="Times New Roman" panose="02020603050405020304" pitchFamily="18" charset="0"/>
                <a:ea typeface="宋体" pitchFamily="2" charset="-122"/>
                <a:cs typeface="Times New Roman" panose="02020603050405020304" pitchFamily="18" charset="0"/>
              </a:rPr>
              <a:t>i</a:t>
            </a:r>
            <a:r>
              <a:rPr lang="en-US" altLang="zh-CN" sz="2000" i="1" baseline="-25000" dirty="0">
                <a:solidFill>
                  <a:srgbClr val="000000"/>
                </a:solidFill>
                <a:latin typeface="Times New Roman" panose="02020603050405020304" pitchFamily="18" charset="0"/>
                <a:ea typeface="宋体" pitchFamily="2" charset="-122"/>
                <a:cs typeface="Times New Roman" panose="02020603050405020304" pitchFamily="18" charset="0"/>
              </a:rPr>
              <a:t> </a:t>
            </a:r>
            <a:r>
              <a:rPr lang="en-US" altLang="zh-CN" sz="2000" i="1" dirty="0">
                <a:solidFill>
                  <a:srgbClr val="000000"/>
                </a:solidFill>
                <a:latin typeface="Times New Roman" panose="02020603050405020304" pitchFamily="18" charset="0"/>
                <a:ea typeface="宋体" pitchFamily="2" charset="-122"/>
                <a:cs typeface="Times New Roman" panose="02020603050405020304" pitchFamily="18" charset="0"/>
              </a:rPr>
              <a:t> </a:t>
            </a:r>
          </a:p>
          <a:p>
            <a:pPr marL="285750" lvl="1" defTabSz="914400" fontAlgn="base">
              <a:spcBef>
                <a:spcPts val="600"/>
              </a:spcBef>
              <a:spcAft>
                <a:spcPct val="0"/>
              </a:spcAft>
            </a:pPr>
            <a:r>
              <a:rPr lang="en-US" altLang="zh-CN" i="1" dirty="0">
                <a:solidFill>
                  <a:srgbClr val="0099CC"/>
                </a:solidFill>
                <a:latin typeface="Times New Roman" panose="02020603050405020304" pitchFamily="18" charset="0"/>
                <a:ea typeface="宋体" pitchFamily="2" charset="-122"/>
                <a:cs typeface="Times New Roman" panose="02020603050405020304" pitchFamily="18" charset="0"/>
              </a:rPr>
              <a:t>    	(i: sample index)</a:t>
            </a:r>
          </a:p>
        </p:txBody>
      </p:sp>
      <p:sp>
        <p:nvSpPr>
          <p:cNvPr id="35" name="Rectangle 34">
            <a:extLst>
              <a:ext uri="{FF2B5EF4-FFF2-40B4-BE49-F238E27FC236}">
                <a16:creationId xmlns:a16="http://schemas.microsoft.com/office/drawing/2014/main" id="{319C5BAD-7D33-4A94-BE47-53BFE5A24393}"/>
              </a:ext>
            </a:extLst>
          </p:cNvPr>
          <p:cNvSpPr/>
          <p:nvPr/>
        </p:nvSpPr>
        <p:spPr bwMode="auto">
          <a:xfrm>
            <a:off x="8815482" y="2651670"/>
            <a:ext cx="1980220" cy="1836204"/>
          </a:xfrm>
          <a:prstGeom prst="rect">
            <a:avLst/>
          </a:prstGeom>
          <a:solidFill>
            <a:srgbClr val="33CCCC"/>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endParaRPr>
          </a:p>
        </p:txBody>
      </p:sp>
      <p:cxnSp>
        <p:nvCxnSpPr>
          <p:cNvPr id="36" name="Straight Arrow Connector 35">
            <a:extLst>
              <a:ext uri="{FF2B5EF4-FFF2-40B4-BE49-F238E27FC236}">
                <a16:creationId xmlns:a16="http://schemas.microsoft.com/office/drawing/2014/main" id="{51B38903-17B2-4306-B34B-2C67247167DF}"/>
              </a:ext>
            </a:extLst>
          </p:cNvPr>
          <p:cNvCxnSpPr/>
          <p:nvPr/>
        </p:nvCxnSpPr>
        <p:spPr bwMode="auto">
          <a:xfrm>
            <a:off x="8815482" y="4487874"/>
            <a:ext cx="2232248" cy="0"/>
          </a:xfrm>
          <a:prstGeom prst="straightConnector1">
            <a:avLst/>
          </a:prstGeom>
          <a:solidFill>
            <a:srgbClr val="33CCCC"/>
          </a:solidFill>
          <a:ln w="9525" cap="flat" cmpd="sng" algn="ctr">
            <a:solidFill>
              <a:srgbClr val="000000"/>
            </a:solidFill>
            <a:prstDash val="solid"/>
            <a:round/>
            <a:headEnd type="none" w="med" len="med"/>
            <a:tailEnd type="triangle"/>
          </a:ln>
          <a:effectLst/>
        </p:spPr>
      </p:cxnSp>
      <p:cxnSp>
        <p:nvCxnSpPr>
          <p:cNvPr id="37" name="Straight Arrow Connector 36">
            <a:extLst>
              <a:ext uri="{FF2B5EF4-FFF2-40B4-BE49-F238E27FC236}">
                <a16:creationId xmlns:a16="http://schemas.microsoft.com/office/drawing/2014/main" id="{5E8F84D9-4BC1-4B3C-9381-8AA7B88650B0}"/>
              </a:ext>
            </a:extLst>
          </p:cNvPr>
          <p:cNvCxnSpPr/>
          <p:nvPr/>
        </p:nvCxnSpPr>
        <p:spPr bwMode="auto">
          <a:xfrm flipV="1">
            <a:off x="8815482" y="2399642"/>
            <a:ext cx="0" cy="2088232"/>
          </a:xfrm>
          <a:prstGeom prst="straightConnector1">
            <a:avLst/>
          </a:prstGeom>
          <a:solidFill>
            <a:srgbClr val="33CCCC"/>
          </a:solidFill>
          <a:ln w="9525" cap="flat" cmpd="sng" algn="ctr">
            <a:solidFill>
              <a:srgbClr val="000000"/>
            </a:solidFill>
            <a:prstDash val="solid"/>
            <a:round/>
            <a:headEnd type="none" w="med" len="med"/>
            <a:tailEnd type="triangle"/>
          </a:ln>
          <a:effectLst/>
        </p:spPr>
      </p:cxnSp>
      <p:sp>
        <p:nvSpPr>
          <p:cNvPr id="38" name="TextBox 37">
            <a:extLst>
              <a:ext uri="{FF2B5EF4-FFF2-40B4-BE49-F238E27FC236}">
                <a16:creationId xmlns:a16="http://schemas.microsoft.com/office/drawing/2014/main" id="{5D915E57-DC45-4CF8-BD32-F488C4B4A04C}"/>
              </a:ext>
            </a:extLst>
          </p:cNvPr>
          <p:cNvSpPr txBox="1"/>
          <p:nvPr/>
        </p:nvSpPr>
        <p:spPr>
          <a:xfrm>
            <a:off x="9031506" y="4487874"/>
            <a:ext cx="2386462" cy="369332"/>
          </a:xfrm>
          <a:prstGeom prst="rect">
            <a:avLst/>
          </a:prstGeom>
          <a:noFill/>
        </p:spPr>
        <p:txBody>
          <a:bodyPr wrap="square" rtlCol="0">
            <a:spAutoFit/>
          </a:bodyPr>
          <a:lstStyle/>
          <a:p>
            <a:pPr defTabSz="914400" fontAlgn="base">
              <a:spcBef>
                <a:spcPct val="0"/>
              </a:spcBef>
              <a:spcAft>
                <a:spcPct val="0"/>
              </a:spcAft>
            </a:pPr>
            <a:r>
              <a:rPr lang="en-US" altLang="zh-CN" i="1" dirty="0">
                <a:solidFill>
                  <a:srgbClr val="000000"/>
                </a:solidFill>
                <a:latin typeface="Times New Roman" panose="02020603050405020304" pitchFamily="18" charset="0"/>
                <a:ea typeface="宋体" pitchFamily="2" charset="-122"/>
                <a:cs typeface="Times New Roman" panose="02020603050405020304" pitchFamily="18" charset="0"/>
              </a:rPr>
              <a:t>Peak Temperature, </a:t>
            </a:r>
            <a:r>
              <a:rPr lang="en-US" altLang="zh-CN" b="1" i="1" dirty="0" err="1">
                <a:solidFill>
                  <a:srgbClr val="FF0000"/>
                </a:solidFill>
                <a:latin typeface="Times New Roman" panose="02020603050405020304" pitchFamily="18" charset="0"/>
                <a:ea typeface="宋体" pitchFamily="2" charset="-122"/>
                <a:cs typeface="Times New Roman" panose="02020603050405020304" pitchFamily="18" charset="0"/>
              </a:rPr>
              <a:t>T</a:t>
            </a:r>
            <a:r>
              <a:rPr lang="en-US" altLang="zh-CN" b="1" i="1" baseline="-25000" dirty="0" err="1">
                <a:solidFill>
                  <a:srgbClr val="FF0000"/>
                </a:solidFill>
                <a:latin typeface="Times New Roman" panose="02020603050405020304" pitchFamily="18" charset="0"/>
                <a:ea typeface="宋体" pitchFamily="2" charset="-122"/>
                <a:cs typeface="Times New Roman" panose="02020603050405020304" pitchFamily="18" charset="0"/>
              </a:rPr>
              <a:t>p</a:t>
            </a:r>
            <a:endParaRPr lang="en-US" b="1" i="1" baseline="-25000" dirty="0">
              <a:solidFill>
                <a:srgbClr val="FF0000"/>
              </a:solidFill>
              <a:latin typeface="Times New Roman" panose="02020603050405020304" pitchFamily="18" charset="0"/>
              <a:ea typeface="宋体" pitchFamily="2" charset="-122"/>
              <a:cs typeface="Times New Roman" panose="02020603050405020304" pitchFamily="18" charset="0"/>
            </a:endParaRPr>
          </a:p>
        </p:txBody>
      </p:sp>
      <p:sp>
        <p:nvSpPr>
          <p:cNvPr id="39" name="TextBox 38">
            <a:extLst>
              <a:ext uri="{FF2B5EF4-FFF2-40B4-BE49-F238E27FC236}">
                <a16:creationId xmlns:a16="http://schemas.microsoft.com/office/drawing/2014/main" id="{09FF826F-46F1-4BA4-A622-F2778C932451}"/>
              </a:ext>
            </a:extLst>
          </p:cNvPr>
          <p:cNvSpPr txBox="1"/>
          <p:nvPr/>
        </p:nvSpPr>
        <p:spPr>
          <a:xfrm rot="16200000">
            <a:off x="7487979" y="2899051"/>
            <a:ext cx="2232249" cy="369332"/>
          </a:xfrm>
          <a:prstGeom prst="rect">
            <a:avLst/>
          </a:prstGeom>
          <a:noFill/>
        </p:spPr>
        <p:txBody>
          <a:bodyPr wrap="square" rtlCol="0">
            <a:spAutoFit/>
          </a:bodyPr>
          <a:lstStyle/>
          <a:p>
            <a:pPr defTabSz="914400" fontAlgn="base">
              <a:spcBef>
                <a:spcPct val="0"/>
              </a:spcBef>
              <a:spcAft>
                <a:spcPct val="0"/>
              </a:spcAft>
            </a:pPr>
            <a:r>
              <a:rPr lang="en-US" altLang="zh-CN" i="1" dirty="0">
                <a:solidFill>
                  <a:srgbClr val="000000"/>
                </a:solidFill>
                <a:latin typeface="Times New Roman" panose="02020603050405020304" pitchFamily="18" charset="0"/>
                <a:ea typeface="宋体" pitchFamily="2" charset="-122"/>
                <a:cs typeface="Times New Roman" panose="02020603050405020304" pitchFamily="18" charset="0"/>
              </a:rPr>
              <a:t>Peak Pressure, </a:t>
            </a:r>
            <a:r>
              <a:rPr lang="en-US" altLang="zh-CN" b="1" i="1" dirty="0">
                <a:solidFill>
                  <a:srgbClr val="0000CC"/>
                </a:solidFill>
                <a:latin typeface="Times New Roman" panose="02020603050405020304" pitchFamily="18" charset="0"/>
                <a:ea typeface="宋体" pitchFamily="2" charset="-122"/>
                <a:cs typeface="Times New Roman" panose="02020603050405020304" pitchFamily="18" charset="0"/>
              </a:rPr>
              <a:t>P</a:t>
            </a:r>
            <a:r>
              <a:rPr lang="en-US" altLang="zh-CN" b="1" i="1" baseline="-25000" dirty="0">
                <a:solidFill>
                  <a:srgbClr val="0000CC"/>
                </a:solidFill>
                <a:latin typeface="Times New Roman" panose="02020603050405020304" pitchFamily="18" charset="0"/>
                <a:ea typeface="宋体" pitchFamily="2" charset="-122"/>
                <a:cs typeface="Times New Roman" panose="02020603050405020304" pitchFamily="18" charset="0"/>
              </a:rPr>
              <a:t>p</a:t>
            </a:r>
            <a:endParaRPr lang="en-US" b="1" i="1" baseline="-25000" dirty="0">
              <a:solidFill>
                <a:srgbClr val="0000CC"/>
              </a:solidFill>
              <a:latin typeface="Times New Roman" panose="02020603050405020304" pitchFamily="18" charset="0"/>
              <a:ea typeface="宋体" pitchFamily="2" charset="-122"/>
              <a:cs typeface="Times New Roman" panose="02020603050405020304" pitchFamily="18" charset="0"/>
            </a:endParaRPr>
          </a:p>
        </p:txBody>
      </p:sp>
      <p:sp>
        <p:nvSpPr>
          <p:cNvPr id="40" name="Oval 39">
            <a:extLst>
              <a:ext uri="{FF2B5EF4-FFF2-40B4-BE49-F238E27FC236}">
                <a16:creationId xmlns:a16="http://schemas.microsoft.com/office/drawing/2014/main" id="{723A001F-891F-4392-AD6F-724727F2BA93}"/>
              </a:ext>
            </a:extLst>
          </p:cNvPr>
          <p:cNvSpPr/>
          <p:nvPr/>
        </p:nvSpPr>
        <p:spPr bwMode="auto">
          <a:xfrm>
            <a:off x="9067510" y="3947814"/>
            <a:ext cx="180020" cy="180020"/>
          </a:xfrm>
          <a:prstGeom prst="ellipse">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41" name="Oval 40">
            <a:extLst>
              <a:ext uri="{FF2B5EF4-FFF2-40B4-BE49-F238E27FC236}">
                <a16:creationId xmlns:a16="http://schemas.microsoft.com/office/drawing/2014/main" id="{2B3ED499-DC8C-4CEA-A60E-F22A94681DF6}"/>
              </a:ext>
            </a:extLst>
          </p:cNvPr>
          <p:cNvSpPr/>
          <p:nvPr/>
        </p:nvSpPr>
        <p:spPr bwMode="auto">
          <a:xfrm>
            <a:off x="9679578" y="4235846"/>
            <a:ext cx="180020" cy="180020"/>
          </a:xfrm>
          <a:prstGeom prst="ellipse">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42" name="Oval 41">
            <a:extLst>
              <a:ext uri="{FF2B5EF4-FFF2-40B4-BE49-F238E27FC236}">
                <a16:creationId xmlns:a16="http://schemas.microsoft.com/office/drawing/2014/main" id="{9D95344C-51A1-453E-8CB6-0D185CFFFCA3}"/>
              </a:ext>
            </a:extLst>
          </p:cNvPr>
          <p:cNvSpPr/>
          <p:nvPr/>
        </p:nvSpPr>
        <p:spPr bwMode="auto">
          <a:xfrm>
            <a:off x="9499558" y="3839802"/>
            <a:ext cx="180020" cy="180020"/>
          </a:xfrm>
          <a:prstGeom prst="ellipse">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43" name="Oval 42">
            <a:extLst>
              <a:ext uri="{FF2B5EF4-FFF2-40B4-BE49-F238E27FC236}">
                <a16:creationId xmlns:a16="http://schemas.microsoft.com/office/drawing/2014/main" id="{91C50CC9-D45E-4E2A-AD65-5D9CDF61912E}"/>
              </a:ext>
            </a:extLst>
          </p:cNvPr>
          <p:cNvSpPr/>
          <p:nvPr/>
        </p:nvSpPr>
        <p:spPr bwMode="auto">
          <a:xfrm>
            <a:off x="8923494" y="3227734"/>
            <a:ext cx="180020" cy="180020"/>
          </a:xfrm>
          <a:prstGeom prst="ellipse">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44" name="Oval 43">
            <a:extLst>
              <a:ext uri="{FF2B5EF4-FFF2-40B4-BE49-F238E27FC236}">
                <a16:creationId xmlns:a16="http://schemas.microsoft.com/office/drawing/2014/main" id="{CB7262FF-28E1-4BAA-BD57-DA9A9CA5A96D}"/>
              </a:ext>
            </a:extLst>
          </p:cNvPr>
          <p:cNvSpPr/>
          <p:nvPr/>
        </p:nvSpPr>
        <p:spPr bwMode="auto">
          <a:xfrm>
            <a:off x="9967610" y="2939702"/>
            <a:ext cx="180020" cy="180020"/>
          </a:xfrm>
          <a:prstGeom prst="ellipse">
            <a:avLst/>
          </a:prstGeom>
          <a:solidFill>
            <a:srgbClr val="00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45" name="Oval 44">
            <a:extLst>
              <a:ext uri="{FF2B5EF4-FFF2-40B4-BE49-F238E27FC236}">
                <a16:creationId xmlns:a16="http://schemas.microsoft.com/office/drawing/2014/main" id="{AE40294F-26E3-4FD0-BED4-ACFE1CED6B0D}"/>
              </a:ext>
            </a:extLst>
          </p:cNvPr>
          <p:cNvSpPr/>
          <p:nvPr/>
        </p:nvSpPr>
        <p:spPr bwMode="auto">
          <a:xfrm>
            <a:off x="9571566" y="2759682"/>
            <a:ext cx="180020" cy="180020"/>
          </a:xfrm>
          <a:prstGeom prst="ellipse">
            <a:avLst/>
          </a:prstGeom>
          <a:solidFill>
            <a:srgbClr val="00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46" name="Oval 45">
            <a:extLst>
              <a:ext uri="{FF2B5EF4-FFF2-40B4-BE49-F238E27FC236}">
                <a16:creationId xmlns:a16="http://schemas.microsoft.com/office/drawing/2014/main" id="{438500EA-58E2-4A54-8811-29DDDFE36CD0}"/>
              </a:ext>
            </a:extLst>
          </p:cNvPr>
          <p:cNvSpPr/>
          <p:nvPr/>
        </p:nvSpPr>
        <p:spPr bwMode="auto">
          <a:xfrm>
            <a:off x="10471666" y="2795686"/>
            <a:ext cx="180020" cy="180020"/>
          </a:xfrm>
          <a:prstGeom prst="ellipse">
            <a:avLst/>
          </a:prstGeom>
          <a:solidFill>
            <a:srgbClr val="00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47" name="Oval 46">
            <a:extLst>
              <a:ext uri="{FF2B5EF4-FFF2-40B4-BE49-F238E27FC236}">
                <a16:creationId xmlns:a16="http://schemas.microsoft.com/office/drawing/2014/main" id="{D167EBBF-368F-4FAF-B629-D0429BD4697E}"/>
              </a:ext>
            </a:extLst>
          </p:cNvPr>
          <p:cNvSpPr/>
          <p:nvPr/>
        </p:nvSpPr>
        <p:spPr bwMode="auto">
          <a:xfrm>
            <a:off x="10327650" y="3659782"/>
            <a:ext cx="180020" cy="180020"/>
          </a:xfrm>
          <a:prstGeom prst="ellipse">
            <a:avLst/>
          </a:prstGeom>
          <a:solidFill>
            <a:srgbClr val="00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endParaRPr>
          </a:p>
        </p:txBody>
      </p:sp>
      <p:cxnSp>
        <p:nvCxnSpPr>
          <p:cNvPr id="48" name="Straight Connector 47">
            <a:extLst>
              <a:ext uri="{FF2B5EF4-FFF2-40B4-BE49-F238E27FC236}">
                <a16:creationId xmlns:a16="http://schemas.microsoft.com/office/drawing/2014/main" id="{25D47246-5495-4EC0-9850-19E42E7F6A3C}"/>
              </a:ext>
            </a:extLst>
          </p:cNvPr>
          <p:cNvCxnSpPr/>
          <p:nvPr/>
        </p:nvCxnSpPr>
        <p:spPr bwMode="auto">
          <a:xfrm flipH="1" flipV="1">
            <a:off x="9175522" y="2543658"/>
            <a:ext cx="1116124" cy="1980220"/>
          </a:xfrm>
          <a:prstGeom prst="line">
            <a:avLst/>
          </a:prstGeom>
          <a:solidFill>
            <a:srgbClr val="33CCCC"/>
          </a:solidFill>
          <a:ln w="9525" cap="flat" cmpd="sng" algn="ctr">
            <a:solidFill>
              <a:srgbClr val="000066"/>
            </a:solidFill>
            <a:prstDash val="solid"/>
            <a:round/>
            <a:headEnd type="none" w="med" len="med"/>
            <a:tailEnd type="none" w="med" len="med"/>
          </a:ln>
          <a:effectLst>
            <a:glow rad="101600">
              <a:srgbClr val="FFFF00">
                <a:alpha val="60000"/>
              </a:srgbClr>
            </a:glow>
          </a:effectLst>
        </p:spPr>
      </p:cxnSp>
      <p:grpSp>
        <p:nvGrpSpPr>
          <p:cNvPr id="49" name="Group 48">
            <a:extLst>
              <a:ext uri="{FF2B5EF4-FFF2-40B4-BE49-F238E27FC236}">
                <a16:creationId xmlns:a16="http://schemas.microsoft.com/office/drawing/2014/main" id="{719948F2-4AEE-4EC5-ADB0-63FEE9215CC1}"/>
              </a:ext>
            </a:extLst>
          </p:cNvPr>
          <p:cNvGrpSpPr/>
          <p:nvPr/>
        </p:nvGrpSpPr>
        <p:grpSpPr>
          <a:xfrm>
            <a:off x="8923494" y="3083718"/>
            <a:ext cx="1872208" cy="1449452"/>
            <a:chOff x="6840252" y="3320988"/>
            <a:chExt cx="1872208" cy="1449452"/>
          </a:xfrm>
        </p:grpSpPr>
        <p:sp>
          <p:nvSpPr>
            <p:cNvPr id="50" name="TextBox 49">
              <a:extLst>
                <a:ext uri="{FF2B5EF4-FFF2-40B4-BE49-F238E27FC236}">
                  <a16:creationId xmlns:a16="http://schemas.microsoft.com/office/drawing/2014/main" id="{68740ABE-6DD9-467C-A4FE-15F45191BD54}"/>
                </a:ext>
              </a:extLst>
            </p:cNvPr>
            <p:cNvSpPr txBox="1"/>
            <p:nvPr/>
          </p:nvSpPr>
          <p:spPr>
            <a:xfrm>
              <a:off x="6840252" y="4401108"/>
              <a:ext cx="828092" cy="369332"/>
            </a:xfrm>
            <a:prstGeom prst="rect">
              <a:avLst/>
            </a:prstGeom>
            <a:noFill/>
          </p:spPr>
          <p:txBody>
            <a:bodyPr wrap="square" rtlCol="0">
              <a:spAutoFit/>
            </a:bodyPr>
            <a:lstStyle/>
            <a:p>
              <a:pPr defTabSz="914400" fontAlgn="base">
                <a:spcBef>
                  <a:spcPct val="0"/>
                </a:spcBef>
                <a:spcAft>
                  <a:spcPct val="0"/>
                </a:spcAft>
              </a:pPr>
              <a:r>
                <a:rPr lang="en-US" i="1" dirty="0">
                  <a:solidFill>
                    <a:srgbClr val="000000"/>
                  </a:solidFill>
                  <a:latin typeface="Times New Roman" panose="02020603050405020304" pitchFamily="18" charset="0"/>
                  <a:ea typeface="宋体" pitchFamily="2" charset="-122"/>
                  <a:cs typeface="Times New Roman" panose="02020603050405020304" pitchFamily="18" charset="0"/>
                </a:rPr>
                <a:t>y= -1</a:t>
              </a:r>
            </a:p>
          </p:txBody>
        </p:sp>
        <p:sp>
          <p:nvSpPr>
            <p:cNvPr id="51" name="TextBox 50">
              <a:extLst>
                <a:ext uri="{FF2B5EF4-FFF2-40B4-BE49-F238E27FC236}">
                  <a16:creationId xmlns:a16="http://schemas.microsoft.com/office/drawing/2014/main" id="{49F803D9-2CB8-44BF-A987-813D96800EA5}"/>
                </a:ext>
              </a:extLst>
            </p:cNvPr>
            <p:cNvSpPr txBox="1"/>
            <p:nvPr/>
          </p:nvSpPr>
          <p:spPr>
            <a:xfrm>
              <a:off x="7884368" y="3320988"/>
              <a:ext cx="828092" cy="369332"/>
            </a:xfrm>
            <a:prstGeom prst="rect">
              <a:avLst/>
            </a:prstGeom>
            <a:noFill/>
          </p:spPr>
          <p:txBody>
            <a:bodyPr wrap="square" rtlCol="0">
              <a:spAutoFit/>
            </a:bodyPr>
            <a:lstStyle/>
            <a:p>
              <a:pPr defTabSz="914400" fontAlgn="base">
                <a:spcBef>
                  <a:spcPct val="0"/>
                </a:spcBef>
                <a:spcAft>
                  <a:spcPct val="0"/>
                </a:spcAft>
              </a:pPr>
              <a:r>
                <a:rPr lang="en-US" i="1" dirty="0">
                  <a:solidFill>
                    <a:srgbClr val="000000"/>
                  </a:solidFill>
                  <a:latin typeface="Times New Roman" panose="02020603050405020304" pitchFamily="18" charset="0"/>
                  <a:ea typeface="宋体" pitchFamily="2" charset="-122"/>
                  <a:cs typeface="Times New Roman" panose="02020603050405020304" pitchFamily="18" charset="0"/>
                </a:rPr>
                <a:t>y= +1</a:t>
              </a:r>
            </a:p>
          </p:txBody>
        </p:sp>
      </p:grpSp>
      <p:grpSp>
        <p:nvGrpSpPr>
          <p:cNvPr id="52" name="Group 51">
            <a:extLst>
              <a:ext uri="{FF2B5EF4-FFF2-40B4-BE49-F238E27FC236}">
                <a16:creationId xmlns:a16="http://schemas.microsoft.com/office/drawing/2014/main" id="{774854DA-1F94-4A5C-A6C1-69AF7240FF03}"/>
              </a:ext>
            </a:extLst>
          </p:cNvPr>
          <p:cNvGrpSpPr/>
          <p:nvPr/>
        </p:nvGrpSpPr>
        <p:grpSpPr>
          <a:xfrm>
            <a:off x="9139518" y="1967594"/>
            <a:ext cx="1080120" cy="802878"/>
            <a:chOff x="7056276" y="2204864"/>
            <a:chExt cx="1080120" cy="802878"/>
          </a:xfrm>
        </p:grpSpPr>
        <p:sp>
          <p:nvSpPr>
            <p:cNvPr id="53" name="TextBox 52">
              <a:extLst>
                <a:ext uri="{FF2B5EF4-FFF2-40B4-BE49-F238E27FC236}">
                  <a16:creationId xmlns:a16="http://schemas.microsoft.com/office/drawing/2014/main" id="{C2A82F56-DF1C-4A82-8BBF-F4E65D5C99DD}"/>
                </a:ext>
              </a:extLst>
            </p:cNvPr>
            <p:cNvSpPr txBox="1"/>
            <p:nvPr/>
          </p:nvSpPr>
          <p:spPr>
            <a:xfrm>
              <a:off x="7056276" y="2204864"/>
              <a:ext cx="1080120" cy="369332"/>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0" i="1" u="none" strike="noStrike" kern="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0" lang="en-US" altLang="zh-CN" sz="1800" b="0" i="1" u="none" strike="noStrike" kern="0" cap="none" spc="0" normalizeH="0" baseline="0" noProof="0" dirty="0">
                  <a:ln>
                    <a:noFill/>
                  </a:ln>
                  <a:solidFill>
                    <a:srgbClr val="0000CC"/>
                  </a:solidFill>
                  <a:effectLst/>
                  <a:uLnTx/>
                  <a:uFillTx/>
                  <a:latin typeface="Times New Roman" panose="02020603050405020304" pitchFamily="18" charset="0"/>
                  <a:ea typeface="宋体" pitchFamily="2" charset="-122"/>
                  <a:cs typeface="Times New Roman" panose="02020603050405020304" pitchFamily="18" charset="0"/>
                </a:rPr>
                <a:t>P</a:t>
              </a:r>
              <a:r>
                <a:rPr kumimoji="0" lang="en-US" altLang="zh-CN" sz="1800" b="0" i="1" u="none" strike="noStrike" kern="0" cap="none" spc="0" normalizeH="0" baseline="-25000" noProof="0" dirty="0">
                  <a:ln>
                    <a:noFill/>
                  </a:ln>
                  <a:solidFill>
                    <a:srgbClr val="0000CC"/>
                  </a:solidFill>
                  <a:effectLst/>
                  <a:uLnTx/>
                  <a:uFillTx/>
                  <a:latin typeface="Times New Roman" panose="02020603050405020304" pitchFamily="18" charset="0"/>
                  <a:ea typeface="宋体" pitchFamily="2" charset="-122"/>
                  <a:cs typeface="Times New Roman" panose="02020603050405020304" pitchFamily="18" charset="0"/>
                </a:rPr>
                <a:t>p</a:t>
              </a:r>
              <a:r>
                <a:rPr kumimoji="0" lang="en-US" altLang="zh-CN" sz="1800" b="0" i="1" u="none" strike="noStrike" kern="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 </a:t>
              </a:r>
              <a:r>
                <a:rPr kumimoji="0" lang="en-US" altLang="zh-CN" sz="1800" b="0" i="1" u="none" strike="noStrike" kern="0" cap="none" spc="0" normalizeH="0" baseline="0" noProof="0" dirty="0" err="1">
                  <a:ln>
                    <a:noFill/>
                  </a:ln>
                  <a:solidFill>
                    <a:srgbClr val="C00000"/>
                  </a:solidFill>
                  <a:effectLst/>
                  <a:uLnTx/>
                  <a:uFillTx/>
                  <a:latin typeface="Times New Roman" panose="02020603050405020304" pitchFamily="18" charset="0"/>
                  <a:ea typeface="宋体" pitchFamily="2" charset="-122"/>
                  <a:cs typeface="Times New Roman" panose="02020603050405020304" pitchFamily="18" charset="0"/>
                </a:rPr>
                <a:t>T</a:t>
              </a:r>
              <a:r>
                <a:rPr kumimoji="0" lang="en-US" altLang="zh-CN" sz="1800" b="0" i="1" u="none" strike="noStrike" kern="0" cap="none" spc="0" normalizeH="0" baseline="-25000" noProof="0" dirty="0" err="1">
                  <a:ln>
                    <a:noFill/>
                  </a:ln>
                  <a:solidFill>
                    <a:srgbClr val="C00000"/>
                  </a:solidFill>
                  <a:effectLst/>
                  <a:uLnTx/>
                  <a:uFillTx/>
                  <a:latin typeface="Times New Roman" panose="02020603050405020304" pitchFamily="18" charset="0"/>
                  <a:ea typeface="宋体" pitchFamily="2" charset="-122"/>
                  <a:cs typeface="Times New Roman" panose="02020603050405020304" pitchFamily="18" charset="0"/>
                </a:rPr>
                <a:t>p</a:t>
              </a:r>
              <a:r>
                <a:rPr kumimoji="0" lang="en-US" altLang="zh-CN" sz="1800" b="0" i="1" u="none" strike="noStrike" kern="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0" lang="en-US" altLang="zh-CN" sz="1800" b="0" i="1" u="none" strike="noStrike" kern="0" cap="none" spc="0" normalizeH="0" baseline="-2500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i</a:t>
              </a:r>
              <a:endPar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54" name="Freeform 20">
              <a:extLst>
                <a:ext uri="{FF2B5EF4-FFF2-40B4-BE49-F238E27FC236}">
                  <a16:creationId xmlns:a16="http://schemas.microsoft.com/office/drawing/2014/main" id="{CA1CF9F2-4922-4FFC-9E06-989D172F7448}"/>
                </a:ext>
              </a:extLst>
            </p:cNvPr>
            <p:cNvSpPr/>
            <p:nvPr/>
          </p:nvSpPr>
          <p:spPr bwMode="auto">
            <a:xfrm>
              <a:off x="7401676" y="2525142"/>
              <a:ext cx="166237" cy="482600"/>
            </a:xfrm>
            <a:custGeom>
              <a:avLst/>
              <a:gdLst>
                <a:gd name="connsiteX0" fmla="*/ 121474 w 166237"/>
                <a:gd name="connsiteY0" fmla="*/ 0 h 482600"/>
                <a:gd name="connsiteX1" fmla="*/ 159574 w 166237"/>
                <a:gd name="connsiteY1" fmla="*/ 209550 h 482600"/>
                <a:gd name="connsiteX2" fmla="*/ 824 w 166237"/>
                <a:gd name="connsiteY2" fmla="*/ 247650 h 482600"/>
                <a:gd name="connsiteX3" fmla="*/ 108774 w 166237"/>
                <a:gd name="connsiteY3" fmla="*/ 482600 h 482600"/>
              </a:gdLst>
              <a:ahLst/>
              <a:cxnLst>
                <a:cxn ang="0">
                  <a:pos x="connsiteX0" y="connsiteY0"/>
                </a:cxn>
                <a:cxn ang="0">
                  <a:pos x="connsiteX1" y="connsiteY1"/>
                </a:cxn>
                <a:cxn ang="0">
                  <a:pos x="connsiteX2" y="connsiteY2"/>
                </a:cxn>
                <a:cxn ang="0">
                  <a:pos x="connsiteX3" y="connsiteY3"/>
                </a:cxn>
              </a:cxnLst>
              <a:rect l="l" t="t" r="r" b="b"/>
              <a:pathLst>
                <a:path w="166237" h="482600">
                  <a:moveTo>
                    <a:pt x="121474" y="0"/>
                  </a:moveTo>
                  <a:cubicBezTo>
                    <a:pt x="150578" y="84137"/>
                    <a:pt x="179682" y="168275"/>
                    <a:pt x="159574" y="209550"/>
                  </a:cubicBezTo>
                  <a:cubicBezTo>
                    <a:pt x="139466" y="250825"/>
                    <a:pt x="9291" y="202142"/>
                    <a:pt x="824" y="247650"/>
                  </a:cubicBezTo>
                  <a:cubicBezTo>
                    <a:pt x="-7643" y="293158"/>
                    <a:pt x="50565" y="387879"/>
                    <a:pt x="108774" y="482600"/>
                  </a:cubicBezTo>
                </a:path>
              </a:pathLst>
            </a:cu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endParaRPr>
            </a:p>
          </p:txBody>
        </p:sp>
      </p:grpSp>
      <p:sp>
        <p:nvSpPr>
          <p:cNvPr id="55" name="Curved Right Arrow 21">
            <a:extLst>
              <a:ext uri="{FF2B5EF4-FFF2-40B4-BE49-F238E27FC236}">
                <a16:creationId xmlns:a16="http://schemas.microsoft.com/office/drawing/2014/main" id="{0AC09C61-3FC0-4761-97A8-04087F116CB8}"/>
              </a:ext>
            </a:extLst>
          </p:cNvPr>
          <p:cNvSpPr/>
          <p:nvPr/>
        </p:nvSpPr>
        <p:spPr bwMode="auto">
          <a:xfrm rot="2969088">
            <a:off x="8282797" y="4325281"/>
            <a:ext cx="262806" cy="540060"/>
          </a:xfrm>
          <a:prstGeom prst="curvedRightArrow">
            <a:avLst>
              <a:gd name="adj1" fmla="val 50000"/>
              <a:gd name="adj2" fmla="val 83333"/>
              <a:gd name="adj3" fmla="val 25000"/>
            </a:avLst>
          </a:prstGeom>
          <a:solidFill>
            <a:srgbClr val="FFFFCC"/>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endParaRPr>
          </a:p>
        </p:txBody>
      </p:sp>
      <p:grpSp>
        <p:nvGrpSpPr>
          <p:cNvPr id="56" name="Group 55">
            <a:extLst>
              <a:ext uri="{FF2B5EF4-FFF2-40B4-BE49-F238E27FC236}">
                <a16:creationId xmlns:a16="http://schemas.microsoft.com/office/drawing/2014/main" id="{0EEEBC34-3A84-4661-AA5E-3695BA6FF2E6}"/>
              </a:ext>
            </a:extLst>
          </p:cNvPr>
          <p:cNvGrpSpPr/>
          <p:nvPr/>
        </p:nvGrpSpPr>
        <p:grpSpPr>
          <a:xfrm>
            <a:off x="6881410" y="5006358"/>
            <a:ext cx="4577431" cy="1771344"/>
            <a:chOff x="5233084" y="4824866"/>
            <a:chExt cx="4577431" cy="1771344"/>
          </a:xfrm>
        </p:grpSpPr>
        <p:pic>
          <p:nvPicPr>
            <p:cNvPr id="57" name="Picture 2" descr="http://www.plasticstoday.com/sites/default/files/shortshot.gif">
              <a:extLst>
                <a:ext uri="{FF2B5EF4-FFF2-40B4-BE49-F238E27FC236}">
                  <a16:creationId xmlns:a16="http://schemas.microsoft.com/office/drawing/2014/main" id="{6859841E-5940-4179-A290-5929A43E8F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82" t="27489" r="5825" b="28664"/>
            <a:stretch/>
          </p:blipFill>
          <p:spPr bwMode="auto">
            <a:xfrm>
              <a:off x="5233084" y="4824866"/>
              <a:ext cx="2484276" cy="1771344"/>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B9D82754-46E4-4CDC-B470-5D094D7AF5A8}"/>
                </a:ext>
              </a:extLst>
            </p:cNvPr>
            <p:cNvSpPr txBox="1"/>
            <p:nvPr/>
          </p:nvSpPr>
          <p:spPr>
            <a:xfrm>
              <a:off x="7830295" y="5338864"/>
              <a:ext cx="1980220" cy="830997"/>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CC"/>
                  </a:solidFill>
                  <a:effectLst/>
                  <a:uLnTx/>
                  <a:uFillTx/>
                  <a:latin typeface="Times New Roman" panose="02020603050405020304" pitchFamily="18" charset="0"/>
                  <a:ea typeface="宋体" pitchFamily="2" charset="-122"/>
                  <a:cs typeface="Times New Roman" panose="02020603050405020304" pitchFamily="18" charset="0"/>
                </a:rPr>
                <a:t>Short shot </a:t>
              </a:r>
              <a:r>
                <a:rPr kumimoji="0" lang="en-US" sz="1600" b="0" i="0" u="none" strike="noStrike" kern="0" cap="none" spc="0" normalizeH="0" baseline="0" noProof="0" dirty="0">
                  <a:ln>
                    <a:noFill/>
                  </a:ln>
                  <a:solidFill>
                    <a:srgbClr val="0000CC"/>
                  </a:solidFill>
                  <a:effectLst/>
                  <a:uLnTx/>
                  <a:uFillTx/>
                  <a:latin typeface="Times New Roman" panose="02020603050405020304" pitchFamily="18" charset="0"/>
                  <a:ea typeface="宋体" pitchFamily="2" charset="-122"/>
                  <a:cs typeface="Times New Roman" panose="02020603050405020304" pitchFamily="18" charset="0"/>
                </a:rPr>
                <a:t>(y= -1)</a:t>
              </a:r>
              <a:r>
                <a:rPr kumimoji="0" lang="en-US" sz="1600" b="1" i="0" u="none" strike="noStrike" kern="0" cap="none" spc="0" normalizeH="0" baseline="0" noProof="0" dirty="0">
                  <a:ln>
                    <a:noFill/>
                  </a:ln>
                  <a:solidFill>
                    <a:srgbClr val="0000CC"/>
                  </a:solidFill>
                  <a:effectLst/>
                  <a:uLnTx/>
                  <a:uFillTx/>
                  <a:latin typeface="Times New Roman" panose="02020603050405020304" pitchFamily="18" charset="0"/>
                  <a:ea typeface="宋体" pitchFamily="2" charset="-122"/>
                  <a:cs typeface="Times New Roman" panose="02020603050405020304" pitchFamily="18" charset="0"/>
                </a:rPr>
                <a:t> </a:t>
              </a: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due to low pressure or low temperature </a:t>
              </a:r>
            </a:p>
          </p:txBody>
        </p:sp>
        <p:cxnSp>
          <p:nvCxnSpPr>
            <p:cNvPr id="59" name="Straight Arrow Connector 58">
              <a:extLst>
                <a:ext uri="{FF2B5EF4-FFF2-40B4-BE49-F238E27FC236}">
                  <a16:creationId xmlns:a16="http://schemas.microsoft.com/office/drawing/2014/main" id="{2DCD2588-1DB0-4B3D-BB59-A9E8C911072B}"/>
                </a:ext>
              </a:extLst>
            </p:cNvPr>
            <p:cNvCxnSpPr/>
            <p:nvPr/>
          </p:nvCxnSpPr>
          <p:spPr bwMode="auto">
            <a:xfrm flipH="1" flipV="1">
              <a:off x="6480212" y="5157192"/>
              <a:ext cx="324036" cy="144016"/>
            </a:xfrm>
            <a:prstGeom prst="straightConnector1">
              <a:avLst/>
            </a:prstGeom>
            <a:solidFill>
              <a:srgbClr val="33CCCC"/>
            </a:solidFill>
            <a:ln w="57150" cap="flat" cmpd="sng" algn="ctr">
              <a:solidFill>
                <a:srgbClr val="FFFF00"/>
              </a:solidFill>
              <a:prstDash val="solid"/>
              <a:round/>
              <a:headEnd type="none" w="med" len="med"/>
              <a:tailEnd type="triangle"/>
            </a:ln>
            <a:effectLst/>
          </p:spPr>
        </p:cxnSp>
        <p:cxnSp>
          <p:nvCxnSpPr>
            <p:cNvPr id="60" name="Straight Arrow Connector 59">
              <a:extLst>
                <a:ext uri="{FF2B5EF4-FFF2-40B4-BE49-F238E27FC236}">
                  <a16:creationId xmlns:a16="http://schemas.microsoft.com/office/drawing/2014/main" id="{BBF0A8CB-6286-4D75-99A8-092A53FB768F}"/>
                </a:ext>
              </a:extLst>
            </p:cNvPr>
            <p:cNvCxnSpPr/>
            <p:nvPr/>
          </p:nvCxnSpPr>
          <p:spPr bwMode="auto">
            <a:xfrm flipH="1" flipV="1">
              <a:off x="6624228" y="5913276"/>
              <a:ext cx="324036" cy="144016"/>
            </a:xfrm>
            <a:prstGeom prst="straightConnector1">
              <a:avLst/>
            </a:prstGeom>
            <a:solidFill>
              <a:srgbClr val="33CCCC"/>
            </a:solidFill>
            <a:ln w="57150" cap="flat" cmpd="sng" algn="ctr">
              <a:solidFill>
                <a:srgbClr val="FFFF00"/>
              </a:solidFill>
              <a:prstDash val="solid"/>
              <a:round/>
              <a:headEnd type="none" w="med" len="med"/>
              <a:tailEnd type="triangle"/>
            </a:ln>
            <a:effectLst/>
          </p:spPr>
        </p:cxnSp>
      </p:grpSp>
      <p:sp>
        <p:nvSpPr>
          <p:cNvPr id="61" name="Rectangle 60">
            <a:extLst>
              <a:ext uri="{FF2B5EF4-FFF2-40B4-BE49-F238E27FC236}">
                <a16:creationId xmlns:a16="http://schemas.microsoft.com/office/drawing/2014/main" id="{E25275A8-71F3-47F4-A9F7-85B66E44B699}"/>
              </a:ext>
            </a:extLst>
          </p:cNvPr>
          <p:cNvSpPr/>
          <p:nvPr/>
        </p:nvSpPr>
        <p:spPr>
          <a:xfrm>
            <a:off x="2332402" y="2778843"/>
            <a:ext cx="5791146" cy="1138773"/>
          </a:xfrm>
          <a:prstGeom prst="rect">
            <a:avLst/>
          </a:prstGeom>
        </p:spPr>
        <p:txBody>
          <a:bodyPr wrap="square">
            <a:spAutoFit/>
          </a:bodyPr>
          <a:lstStyle/>
          <a:p>
            <a:pPr marL="342900" indent="-342900" defTabSz="914400" fontAlgn="base">
              <a:spcBef>
                <a:spcPts val="600"/>
              </a:spcBef>
              <a:spcAft>
                <a:spcPct val="0"/>
              </a:spcAft>
              <a:buFont typeface="Wingdings" panose="05000000000000000000" pitchFamily="2" charset="2"/>
              <a:buChar char="ü"/>
            </a:pPr>
            <a:r>
              <a:rPr lang="en-US" altLang="zh-CN" sz="2000" dirty="0">
                <a:solidFill>
                  <a:srgbClr val="000000"/>
                </a:solidFill>
                <a:latin typeface="Times New Roman" panose="02020603050405020304" pitchFamily="18" charset="0"/>
                <a:ea typeface="宋体" pitchFamily="2" charset="-122"/>
                <a:cs typeface="Times New Roman" panose="02020603050405020304" pitchFamily="18" charset="0"/>
              </a:rPr>
              <a:t>Low </a:t>
            </a:r>
            <a:r>
              <a:rPr lang="en-US" altLang="zh-CN" sz="2000" i="1" dirty="0">
                <a:solidFill>
                  <a:srgbClr val="0000CC"/>
                </a:solidFill>
                <a:latin typeface="Times New Roman" panose="02020603050405020304" pitchFamily="18" charset="0"/>
                <a:ea typeface="宋体" pitchFamily="2" charset="-122"/>
                <a:cs typeface="Times New Roman" panose="02020603050405020304" pitchFamily="18" charset="0"/>
              </a:rPr>
              <a:t>P</a:t>
            </a:r>
            <a:r>
              <a:rPr lang="en-US" altLang="zh-CN" sz="2000" i="1" baseline="-25000" dirty="0">
                <a:solidFill>
                  <a:srgbClr val="0000CC"/>
                </a:solidFill>
                <a:latin typeface="Times New Roman" panose="02020603050405020304" pitchFamily="18" charset="0"/>
                <a:ea typeface="宋体" pitchFamily="2" charset="-122"/>
                <a:cs typeface="Times New Roman" panose="02020603050405020304" pitchFamily="18" charset="0"/>
              </a:rPr>
              <a:t>p</a:t>
            </a:r>
            <a:r>
              <a:rPr lang="en-US" altLang="zh-CN" sz="2000" dirty="0">
                <a:solidFill>
                  <a:srgbClr val="000000"/>
                </a:solidFill>
                <a:latin typeface="Times New Roman" panose="02020603050405020304" pitchFamily="18" charset="0"/>
                <a:ea typeface="宋体" pitchFamily="2" charset="-122"/>
                <a:cs typeface="Times New Roman" panose="02020603050405020304" pitchFamily="18" charset="0"/>
              </a:rPr>
              <a:t> and </a:t>
            </a:r>
            <a:r>
              <a:rPr lang="en-US" altLang="zh-CN" sz="2000" i="1" dirty="0" err="1">
                <a:solidFill>
                  <a:srgbClr val="C00000"/>
                </a:solidFill>
                <a:latin typeface="Times New Roman" panose="02020603050405020304" pitchFamily="18" charset="0"/>
                <a:ea typeface="宋体" pitchFamily="2" charset="-122"/>
                <a:cs typeface="Times New Roman" panose="02020603050405020304" pitchFamily="18" charset="0"/>
              </a:rPr>
              <a:t>T</a:t>
            </a:r>
            <a:r>
              <a:rPr lang="en-US" altLang="zh-CN" sz="2000" i="1" baseline="-25000" dirty="0" err="1">
                <a:solidFill>
                  <a:srgbClr val="C00000"/>
                </a:solidFill>
                <a:latin typeface="Times New Roman" panose="02020603050405020304" pitchFamily="18" charset="0"/>
                <a:ea typeface="宋体" pitchFamily="2" charset="-122"/>
                <a:cs typeface="Times New Roman" panose="02020603050405020304" pitchFamily="18" charset="0"/>
              </a:rPr>
              <a:t>p</a:t>
            </a:r>
            <a:r>
              <a:rPr lang="en-US" altLang="zh-CN" sz="2000" dirty="0">
                <a:solidFill>
                  <a:srgbClr val="000000"/>
                </a:solidFill>
                <a:latin typeface="Times New Roman" panose="02020603050405020304" pitchFamily="18" charset="0"/>
                <a:ea typeface="宋体" pitchFamily="2" charset="-122"/>
                <a:cs typeface="Times New Roman" panose="02020603050405020304" pitchFamily="18" charset="0"/>
              </a:rPr>
              <a:t> result in short shot defect:</a:t>
            </a:r>
          </a:p>
          <a:p>
            <a:pPr defTabSz="914400" fontAlgn="base">
              <a:spcBef>
                <a:spcPts val="600"/>
              </a:spcBef>
              <a:spcAft>
                <a:spcPct val="0"/>
              </a:spcAft>
            </a:pPr>
            <a:r>
              <a:rPr lang="en-US" altLang="zh-CN" sz="2000" dirty="0">
                <a:solidFill>
                  <a:srgbClr val="000000"/>
                </a:solidFill>
                <a:latin typeface="Times New Roman" panose="02020603050405020304" pitchFamily="18" charset="0"/>
                <a:ea typeface="宋体" pitchFamily="2" charset="-122"/>
                <a:cs typeface="Times New Roman" panose="02020603050405020304" pitchFamily="18" charset="0"/>
              </a:rPr>
              <a:t>  		(</a:t>
            </a:r>
            <a:r>
              <a:rPr lang="en-US" altLang="zh-CN" sz="2000" i="1" dirty="0">
                <a:solidFill>
                  <a:srgbClr val="000000"/>
                </a:solidFill>
                <a:latin typeface="Times New Roman" panose="02020603050405020304" pitchFamily="18" charset="0"/>
                <a:ea typeface="宋体" pitchFamily="2" charset="-122"/>
                <a:cs typeface="Times New Roman" panose="02020603050405020304" pitchFamily="18" charset="0"/>
              </a:rPr>
              <a:t>y</a:t>
            </a:r>
            <a:r>
              <a:rPr lang="en-US" altLang="zh-CN" sz="2000" dirty="0">
                <a:solidFill>
                  <a:srgbClr val="000000"/>
                </a:solidFill>
                <a:latin typeface="Times New Roman" panose="02020603050405020304" pitchFamily="18" charset="0"/>
                <a:ea typeface="宋体" pitchFamily="2" charset="-122"/>
                <a:cs typeface="Times New Roman" panose="02020603050405020304" pitchFamily="18" charset="0"/>
              </a:rPr>
              <a:t> = -1);</a:t>
            </a:r>
          </a:p>
          <a:p>
            <a:pPr marL="571500" lvl="1" indent="-285750" defTabSz="288925" fontAlgn="base">
              <a:spcBef>
                <a:spcPts val="600"/>
              </a:spcBef>
              <a:spcAft>
                <a:spcPct val="0"/>
              </a:spcAft>
            </a:pPr>
            <a:r>
              <a:rPr lang="en-US" altLang="zh-CN" sz="1600" dirty="0">
                <a:solidFill>
                  <a:srgbClr val="0099CC"/>
                </a:solidFill>
                <a:latin typeface="Times New Roman" panose="02020603050405020304" pitchFamily="18" charset="0"/>
                <a:ea typeface="宋体" pitchFamily="2" charset="-122"/>
                <a:cs typeface="Times New Roman" panose="02020603050405020304" pitchFamily="18" charset="0"/>
              </a:rPr>
              <a:t>(</a:t>
            </a:r>
            <a:r>
              <a:rPr lang="en-US" altLang="zh-CN" sz="1600" u="sng" dirty="0">
                <a:solidFill>
                  <a:srgbClr val="0099CC"/>
                </a:solidFill>
                <a:latin typeface="Times New Roman" panose="02020603050405020304" pitchFamily="18" charset="0"/>
                <a:ea typeface="宋体" pitchFamily="2" charset="-122"/>
                <a:cs typeface="Times New Roman" panose="02020603050405020304" pitchFamily="18" charset="0"/>
              </a:rPr>
              <a:t>Example</a:t>
            </a:r>
            <a:r>
              <a:rPr lang="en-US" altLang="zh-CN" sz="1600" dirty="0">
                <a:solidFill>
                  <a:srgbClr val="0099CC"/>
                </a:solidFill>
                <a:latin typeface="Times New Roman" panose="02020603050405020304" pitchFamily="18" charset="0"/>
                <a:ea typeface="宋体" pitchFamily="2" charset="-122"/>
                <a:cs typeface="Times New Roman" panose="02020603050405020304" pitchFamily="18" charset="0"/>
              </a:rPr>
              <a:t>: polymer melt did not fill the mold cavity properly)</a:t>
            </a:r>
          </a:p>
        </p:txBody>
      </p:sp>
    </p:spTree>
    <p:extLst>
      <p:ext uri="{BB962C8B-B14F-4D97-AF65-F5344CB8AC3E}">
        <p14:creationId xmlns:p14="http://schemas.microsoft.com/office/powerpoint/2010/main" val="413861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6793A-9D92-464F-92D9-B944D9CE17E8}"/>
              </a:ext>
            </a:extLst>
          </p:cNvPr>
          <p:cNvSpPr>
            <a:spLocks noGrp="1"/>
          </p:cNvSpPr>
          <p:nvPr>
            <p:ph type="title"/>
          </p:nvPr>
        </p:nvSpPr>
        <p:spPr/>
        <p:txBody>
          <a:bodyPr/>
          <a:lstStyle/>
          <a:p>
            <a:r>
              <a:rPr lang="en-US" dirty="0"/>
              <a:t>Support Vector Machine (SVM)</a:t>
            </a:r>
          </a:p>
        </p:txBody>
      </p:sp>
      <p:sp>
        <p:nvSpPr>
          <p:cNvPr id="4" name="Rectangle 3">
            <a:extLst>
              <a:ext uri="{FF2B5EF4-FFF2-40B4-BE49-F238E27FC236}">
                <a16:creationId xmlns:a16="http://schemas.microsoft.com/office/drawing/2014/main" id="{FE97001F-1817-4617-8FE7-9E471651303A}"/>
              </a:ext>
            </a:extLst>
          </p:cNvPr>
          <p:cNvSpPr/>
          <p:nvPr/>
        </p:nvSpPr>
        <p:spPr bwMode="auto">
          <a:xfrm>
            <a:off x="8634682" y="2961673"/>
            <a:ext cx="1980220" cy="1836204"/>
          </a:xfrm>
          <a:prstGeom prst="rect">
            <a:avLst/>
          </a:prstGeom>
          <a:solidFill>
            <a:srgbClr val="33CCCC"/>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Verdana" pitchFamily="34" charset="0"/>
              <a:ea typeface="宋体" pitchFamily="2" charset="-122"/>
            </a:endParaRPr>
          </a:p>
        </p:txBody>
      </p:sp>
      <p:cxnSp>
        <p:nvCxnSpPr>
          <p:cNvPr id="5" name="Straight Arrow Connector 4">
            <a:extLst>
              <a:ext uri="{FF2B5EF4-FFF2-40B4-BE49-F238E27FC236}">
                <a16:creationId xmlns:a16="http://schemas.microsoft.com/office/drawing/2014/main" id="{5659B80D-CC56-4A11-82A8-143E96E852B0}"/>
              </a:ext>
            </a:extLst>
          </p:cNvPr>
          <p:cNvCxnSpPr/>
          <p:nvPr/>
        </p:nvCxnSpPr>
        <p:spPr bwMode="auto">
          <a:xfrm>
            <a:off x="8634682" y="4797877"/>
            <a:ext cx="2232248" cy="0"/>
          </a:xfrm>
          <a:prstGeom prst="straightConnector1">
            <a:avLst/>
          </a:prstGeom>
          <a:solidFill>
            <a:srgbClr val="33CCCC"/>
          </a:solidFill>
          <a:ln w="9525" cap="flat" cmpd="sng" algn="ctr">
            <a:solidFill>
              <a:srgbClr val="000000"/>
            </a:solidFill>
            <a:prstDash val="solid"/>
            <a:round/>
            <a:headEnd type="none" w="med" len="med"/>
            <a:tailEnd type="triangle"/>
          </a:ln>
          <a:effectLst/>
        </p:spPr>
      </p:cxnSp>
      <p:cxnSp>
        <p:nvCxnSpPr>
          <p:cNvPr id="6" name="Straight Arrow Connector 5">
            <a:extLst>
              <a:ext uri="{FF2B5EF4-FFF2-40B4-BE49-F238E27FC236}">
                <a16:creationId xmlns:a16="http://schemas.microsoft.com/office/drawing/2014/main" id="{63CA18F5-0615-4547-917A-C366BC4B4A2A}"/>
              </a:ext>
            </a:extLst>
          </p:cNvPr>
          <p:cNvCxnSpPr/>
          <p:nvPr/>
        </p:nvCxnSpPr>
        <p:spPr bwMode="auto">
          <a:xfrm flipV="1">
            <a:off x="8634682" y="2709645"/>
            <a:ext cx="0" cy="2088232"/>
          </a:xfrm>
          <a:prstGeom prst="straightConnector1">
            <a:avLst/>
          </a:prstGeom>
          <a:solidFill>
            <a:srgbClr val="33CCCC"/>
          </a:solidFill>
          <a:ln w="9525" cap="flat" cmpd="sng" algn="ctr">
            <a:solidFill>
              <a:srgbClr val="000000"/>
            </a:solidFill>
            <a:prstDash val="solid"/>
            <a:round/>
            <a:headEnd type="none" w="med" len="med"/>
            <a:tailEnd type="triangle"/>
          </a:ln>
          <a:effectLst/>
        </p:spPr>
      </p:cxnSp>
      <p:sp>
        <p:nvSpPr>
          <p:cNvPr id="7" name="TextBox 6">
            <a:extLst>
              <a:ext uri="{FF2B5EF4-FFF2-40B4-BE49-F238E27FC236}">
                <a16:creationId xmlns:a16="http://schemas.microsoft.com/office/drawing/2014/main" id="{72F3B5B1-022C-4149-82A1-C71743ED32B2}"/>
              </a:ext>
            </a:extLst>
          </p:cNvPr>
          <p:cNvSpPr txBox="1"/>
          <p:nvPr/>
        </p:nvSpPr>
        <p:spPr>
          <a:xfrm>
            <a:off x="8850706" y="4797877"/>
            <a:ext cx="2160240" cy="369332"/>
          </a:xfrm>
          <a:prstGeom prst="rect">
            <a:avLst/>
          </a:prstGeom>
          <a:noFill/>
        </p:spPr>
        <p:txBody>
          <a:bodyPr wrap="square" rtlCol="0">
            <a:spAutoFit/>
          </a:bodyPr>
          <a:lstStyle/>
          <a:p>
            <a:pPr defTabSz="914400" fontAlgn="base">
              <a:spcBef>
                <a:spcPct val="0"/>
              </a:spcBef>
              <a:spcAft>
                <a:spcPct val="0"/>
              </a:spcAft>
            </a:pPr>
            <a:r>
              <a:rPr lang="en-US" altLang="zh-CN" i="1" dirty="0">
                <a:solidFill>
                  <a:srgbClr val="000000"/>
                </a:solidFill>
                <a:latin typeface="Arial Narrow" panose="020B0606020202030204" pitchFamily="34" charset="0"/>
                <a:ea typeface="宋体" pitchFamily="2" charset="-122"/>
              </a:rPr>
              <a:t>Peak Temperature, </a:t>
            </a:r>
            <a:r>
              <a:rPr lang="en-US" altLang="zh-CN" b="1" i="1" dirty="0" err="1">
                <a:solidFill>
                  <a:srgbClr val="FF0000"/>
                </a:solidFill>
                <a:latin typeface="Arial Narrow" panose="020B0606020202030204" pitchFamily="34" charset="0"/>
                <a:ea typeface="宋体" pitchFamily="2" charset="-122"/>
              </a:rPr>
              <a:t>T</a:t>
            </a:r>
            <a:r>
              <a:rPr lang="en-US" altLang="zh-CN" b="1" i="1" baseline="-25000" dirty="0" err="1">
                <a:solidFill>
                  <a:srgbClr val="FF0000"/>
                </a:solidFill>
                <a:latin typeface="Arial Narrow" panose="020B0606020202030204" pitchFamily="34" charset="0"/>
                <a:ea typeface="宋体" pitchFamily="2" charset="-122"/>
              </a:rPr>
              <a:t>p</a:t>
            </a:r>
            <a:endParaRPr lang="en-US" b="1" i="1" baseline="-25000" dirty="0">
              <a:solidFill>
                <a:srgbClr val="FF0000"/>
              </a:solidFill>
              <a:latin typeface="Arial Narrow" panose="020B0606020202030204" pitchFamily="34" charset="0"/>
              <a:ea typeface="宋体" pitchFamily="2" charset="-122"/>
            </a:endParaRPr>
          </a:p>
        </p:txBody>
      </p:sp>
      <p:sp>
        <p:nvSpPr>
          <p:cNvPr id="8" name="TextBox 7">
            <a:extLst>
              <a:ext uri="{FF2B5EF4-FFF2-40B4-BE49-F238E27FC236}">
                <a16:creationId xmlns:a16="http://schemas.microsoft.com/office/drawing/2014/main" id="{AC5C44CF-2C7B-4AA2-A53C-6FDA45FACCDF}"/>
              </a:ext>
            </a:extLst>
          </p:cNvPr>
          <p:cNvSpPr txBox="1"/>
          <p:nvPr/>
        </p:nvSpPr>
        <p:spPr>
          <a:xfrm rot="16200000">
            <a:off x="7523203" y="3425079"/>
            <a:ext cx="1800201" cy="369332"/>
          </a:xfrm>
          <a:prstGeom prst="rect">
            <a:avLst/>
          </a:prstGeom>
          <a:noFill/>
        </p:spPr>
        <p:txBody>
          <a:bodyPr wrap="square" rtlCol="0">
            <a:spAutoFit/>
          </a:bodyPr>
          <a:lstStyle/>
          <a:p>
            <a:pPr defTabSz="914400" fontAlgn="base">
              <a:spcBef>
                <a:spcPct val="0"/>
              </a:spcBef>
              <a:spcAft>
                <a:spcPct val="0"/>
              </a:spcAft>
            </a:pPr>
            <a:r>
              <a:rPr lang="en-US" altLang="zh-CN" i="1" dirty="0">
                <a:solidFill>
                  <a:srgbClr val="000000"/>
                </a:solidFill>
                <a:latin typeface="Arial Narrow" panose="020B0606020202030204" pitchFamily="34" charset="0"/>
                <a:ea typeface="宋体" pitchFamily="2" charset="-122"/>
              </a:rPr>
              <a:t>Peak Pressure, </a:t>
            </a:r>
            <a:r>
              <a:rPr lang="en-US" altLang="zh-CN" b="1" i="1" dirty="0">
                <a:solidFill>
                  <a:srgbClr val="0000CC"/>
                </a:solidFill>
                <a:latin typeface="Arial Narrow" panose="020B0606020202030204" pitchFamily="34" charset="0"/>
                <a:ea typeface="宋体" pitchFamily="2" charset="-122"/>
              </a:rPr>
              <a:t>P</a:t>
            </a:r>
            <a:r>
              <a:rPr lang="en-US" altLang="zh-CN" b="1" i="1" baseline="-25000" dirty="0">
                <a:solidFill>
                  <a:srgbClr val="0000CC"/>
                </a:solidFill>
                <a:latin typeface="Arial Narrow" panose="020B0606020202030204" pitchFamily="34" charset="0"/>
                <a:ea typeface="宋体" pitchFamily="2" charset="-122"/>
              </a:rPr>
              <a:t>p</a:t>
            </a:r>
            <a:endParaRPr lang="en-US" b="1" i="1" baseline="-25000" dirty="0">
              <a:solidFill>
                <a:srgbClr val="0000CC"/>
              </a:solidFill>
              <a:latin typeface="Arial Narrow" panose="020B0606020202030204" pitchFamily="34" charset="0"/>
              <a:ea typeface="宋体" pitchFamily="2" charset="-122"/>
            </a:endParaRPr>
          </a:p>
        </p:txBody>
      </p:sp>
      <p:sp>
        <p:nvSpPr>
          <p:cNvPr id="9" name="Oval 8">
            <a:extLst>
              <a:ext uri="{FF2B5EF4-FFF2-40B4-BE49-F238E27FC236}">
                <a16:creationId xmlns:a16="http://schemas.microsoft.com/office/drawing/2014/main" id="{407D227D-9A90-4AD9-9B0A-7CDA1A68D9CC}"/>
              </a:ext>
            </a:extLst>
          </p:cNvPr>
          <p:cNvSpPr/>
          <p:nvPr/>
        </p:nvSpPr>
        <p:spPr bwMode="auto">
          <a:xfrm>
            <a:off x="8886710" y="4257817"/>
            <a:ext cx="180020" cy="180020"/>
          </a:xfrm>
          <a:prstGeom prst="ellipse">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Verdana" pitchFamily="34" charset="0"/>
              <a:ea typeface="宋体" pitchFamily="2" charset="-122"/>
            </a:endParaRPr>
          </a:p>
        </p:txBody>
      </p:sp>
      <p:sp>
        <p:nvSpPr>
          <p:cNvPr id="10" name="Oval 9">
            <a:extLst>
              <a:ext uri="{FF2B5EF4-FFF2-40B4-BE49-F238E27FC236}">
                <a16:creationId xmlns:a16="http://schemas.microsoft.com/office/drawing/2014/main" id="{52C02DA3-977B-4D52-AC5C-298B5A881349}"/>
              </a:ext>
            </a:extLst>
          </p:cNvPr>
          <p:cNvSpPr/>
          <p:nvPr/>
        </p:nvSpPr>
        <p:spPr bwMode="auto">
          <a:xfrm>
            <a:off x="9498778" y="4545849"/>
            <a:ext cx="180020" cy="180020"/>
          </a:xfrm>
          <a:prstGeom prst="ellipse">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Verdana" pitchFamily="34" charset="0"/>
              <a:ea typeface="宋体" pitchFamily="2" charset="-122"/>
            </a:endParaRPr>
          </a:p>
        </p:txBody>
      </p:sp>
      <p:sp>
        <p:nvSpPr>
          <p:cNvPr id="11" name="Oval 10">
            <a:extLst>
              <a:ext uri="{FF2B5EF4-FFF2-40B4-BE49-F238E27FC236}">
                <a16:creationId xmlns:a16="http://schemas.microsoft.com/office/drawing/2014/main" id="{692CD45B-A10C-4E81-8C40-46EB3BF43281}"/>
              </a:ext>
            </a:extLst>
          </p:cNvPr>
          <p:cNvSpPr/>
          <p:nvPr/>
        </p:nvSpPr>
        <p:spPr bwMode="auto">
          <a:xfrm>
            <a:off x="9354762" y="4091697"/>
            <a:ext cx="180020" cy="180020"/>
          </a:xfrm>
          <a:prstGeom prst="ellipse">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Verdana" pitchFamily="34" charset="0"/>
              <a:ea typeface="宋体" pitchFamily="2" charset="-122"/>
            </a:endParaRPr>
          </a:p>
        </p:txBody>
      </p:sp>
      <p:sp>
        <p:nvSpPr>
          <p:cNvPr id="12" name="Oval 11">
            <a:extLst>
              <a:ext uri="{FF2B5EF4-FFF2-40B4-BE49-F238E27FC236}">
                <a16:creationId xmlns:a16="http://schemas.microsoft.com/office/drawing/2014/main" id="{2269B7C9-A45C-49E1-9D17-9D10CDC38C45}"/>
              </a:ext>
            </a:extLst>
          </p:cNvPr>
          <p:cNvSpPr/>
          <p:nvPr/>
        </p:nvSpPr>
        <p:spPr bwMode="auto">
          <a:xfrm>
            <a:off x="8742694" y="3537737"/>
            <a:ext cx="180020" cy="180020"/>
          </a:xfrm>
          <a:prstGeom prst="ellipse">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Verdana" pitchFamily="34" charset="0"/>
              <a:ea typeface="宋体" pitchFamily="2" charset="-122"/>
            </a:endParaRPr>
          </a:p>
        </p:txBody>
      </p:sp>
      <p:sp>
        <p:nvSpPr>
          <p:cNvPr id="13" name="Oval 12">
            <a:extLst>
              <a:ext uri="{FF2B5EF4-FFF2-40B4-BE49-F238E27FC236}">
                <a16:creationId xmlns:a16="http://schemas.microsoft.com/office/drawing/2014/main" id="{25394BEB-32B1-4A62-B04B-686B36D39941}"/>
              </a:ext>
            </a:extLst>
          </p:cNvPr>
          <p:cNvSpPr/>
          <p:nvPr/>
        </p:nvSpPr>
        <p:spPr bwMode="auto">
          <a:xfrm>
            <a:off x="9786810" y="3249705"/>
            <a:ext cx="180020" cy="180020"/>
          </a:xfrm>
          <a:prstGeom prst="ellipse">
            <a:avLst/>
          </a:prstGeom>
          <a:solidFill>
            <a:srgbClr val="00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Verdana" pitchFamily="34" charset="0"/>
              <a:ea typeface="宋体" pitchFamily="2" charset="-122"/>
            </a:endParaRPr>
          </a:p>
        </p:txBody>
      </p:sp>
      <p:sp>
        <p:nvSpPr>
          <p:cNvPr id="14" name="Oval 13">
            <a:extLst>
              <a:ext uri="{FF2B5EF4-FFF2-40B4-BE49-F238E27FC236}">
                <a16:creationId xmlns:a16="http://schemas.microsoft.com/office/drawing/2014/main" id="{C995EB6B-86F1-4101-A19D-F325BFC6F55A}"/>
              </a:ext>
            </a:extLst>
          </p:cNvPr>
          <p:cNvSpPr/>
          <p:nvPr/>
        </p:nvSpPr>
        <p:spPr bwMode="auto">
          <a:xfrm>
            <a:off x="9390766" y="3069685"/>
            <a:ext cx="180020" cy="180020"/>
          </a:xfrm>
          <a:prstGeom prst="ellipse">
            <a:avLst/>
          </a:prstGeom>
          <a:solidFill>
            <a:srgbClr val="00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Verdana" pitchFamily="34" charset="0"/>
              <a:ea typeface="宋体" pitchFamily="2" charset="-122"/>
            </a:endParaRPr>
          </a:p>
        </p:txBody>
      </p:sp>
      <p:sp>
        <p:nvSpPr>
          <p:cNvPr id="15" name="Oval 14">
            <a:extLst>
              <a:ext uri="{FF2B5EF4-FFF2-40B4-BE49-F238E27FC236}">
                <a16:creationId xmlns:a16="http://schemas.microsoft.com/office/drawing/2014/main" id="{5C825926-D4C0-4A84-BADC-172A44793A9D}"/>
              </a:ext>
            </a:extLst>
          </p:cNvPr>
          <p:cNvSpPr/>
          <p:nvPr/>
        </p:nvSpPr>
        <p:spPr bwMode="auto">
          <a:xfrm>
            <a:off x="10290866" y="3105689"/>
            <a:ext cx="180020" cy="180020"/>
          </a:xfrm>
          <a:prstGeom prst="ellipse">
            <a:avLst/>
          </a:prstGeom>
          <a:solidFill>
            <a:srgbClr val="00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Verdana" pitchFamily="34" charset="0"/>
              <a:ea typeface="宋体" pitchFamily="2" charset="-122"/>
            </a:endParaRPr>
          </a:p>
        </p:txBody>
      </p:sp>
      <p:sp>
        <p:nvSpPr>
          <p:cNvPr id="16" name="Oval 15">
            <a:extLst>
              <a:ext uri="{FF2B5EF4-FFF2-40B4-BE49-F238E27FC236}">
                <a16:creationId xmlns:a16="http://schemas.microsoft.com/office/drawing/2014/main" id="{E777892D-F582-4D97-B820-F8A75EB51630}"/>
              </a:ext>
            </a:extLst>
          </p:cNvPr>
          <p:cNvSpPr/>
          <p:nvPr/>
        </p:nvSpPr>
        <p:spPr bwMode="auto">
          <a:xfrm>
            <a:off x="10064910" y="4030782"/>
            <a:ext cx="180020" cy="180020"/>
          </a:xfrm>
          <a:prstGeom prst="ellipse">
            <a:avLst/>
          </a:prstGeom>
          <a:solidFill>
            <a:srgbClr val="00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Verdana" pitchFamily="34" charset="0"/>
              <a:ea typeface="宋体" pitchFamily="2" charset="-122"/>
            </a:endParaRPr>
          </a:p>
        </p:txBody>
      </p:sp>
      <p:cxnSp>
        <p:nvCxnSpPr>
          <p:cNvPr id="17" name="Straight Connector 16">
            <a:extLst>
              <a:ext uri="{FF2B5EF4-FFF2-40B4-BE49-F238E27FC236}">
                <a16:creationId xmlns:a16="http://schemas.microsoft.com/office/drawing/2014/main" id="{62032CD0-BF32-444B-8A41-1B5747156CB7}"/>
              </a:ext>
            </a:extLst>
          </p:cNvPr>
          <p:cNvCxnSpPr/>
          <p:nvPr/>
        </p:nvCxnSpPr>
        <p:spPr bwMode="auto">
          <a:xfrm flipH="1" flipV="1">
            <a:off x="8814702" y="2865117"/>
            <a:ext cx="1384292" cy="1824748"/>
          </a:xfrm>
          <a:prstGeom prst="line">
            <a:avLst/>
          </a:prstGeom>
          <a:solidFill>
            <a:srgbClr val="33CCCC"/>
          </a:solidFill>
          <a:ln w="9525" cap="flat" cmpd="sng" algn="ctr">
            <a:solidFill>
              <a:srgbClr val="000066"/>
            </a:solidFill>
            <a:prstDash val="solid"/>
            <a:round/>
            <a:headEnd type="none" w="med" len="med"/>
            <a:tailEnd type="none" w="med" len="med"/>
          </a:ln>
          <a:effectLst>
            <a:glow rad="101600">
              <a:srgbClr val="FFFF00">
                <a:alpha val="60000"/>
              </a:srgbClr>
            </a:glow>
          </a:effectLst>
        </p:spPr>
      </p:cxnSp>
      <p:sp>
        <p:nvSpPr>
          <p:cNvPr id="18" name="TextBox 17">
            <a:extLst>
              <a:ext uri="{FF2B5EF4-FFF2-40B4-BE49-F238E27FC236}">
                <a16:creationId xmlns:a16="http://schemas.microsoft.com/office/drawing/2014/main" id="{EE2CF8A0-3609-4B7F-9902-39858C3E0487}"/>
              </a:ext>
            </a:extLst>
          </p:cNvPr>
          <p:cNvSpPr txBox="1"/>
          <p:nvPr/>
        </p:nvSpPr>
        <p:spPr>
          <a:xfrm>
            <a:off x="8670686" y="4437837"/>
            <a:ext cx="792088" cy="369332"/>
          </a:xfrm>
          <a:prstGeom prst="rect">
            <a:avLst/>
          </a:prstGeom>
          <a:noFill/>
        </p:spPr>
        <p:txBody>
          <a:bodyPr wrap="square" rtlCol="0">
            <a:spAutoFit/>
          </a:bodyPr>
          <a:lstStyle/>
          <a:p>
            <a:pPr defTabSz="914400" fontAlgn="base">
              <a:spcBef>
                <a:spcPct val="0"/>
              </a:spcBef>
              <a:spcAft>
                <a:spcPct val="0"/>
              </a:spcAft>
            </a:pPr>
            <a:r>
              <a:rPr lang="en-US" i="1" dirty="0">
                <a:solidFill>
                  <a:srgbClr val="000000"/>
                </a:solidFill>
                <a:latin typeface="Arial" pitchFamily="34" charset="0"/>
                <a:ea typeface="宋体" pitchFamily="2" charset="-122"/>
              </a:rPr>
              <a:t>y= -1</a:t>
            </a:r>
          </a:p>
        </p:txBody>
      </p:sp>
      <p:sp>
        <p:nvSpPr>
          <p:cNvPr id="19" name="TextBox 18">
            <a:extLst>
              <a:ext uri="{FF2B5EF4-FFF2-40B4-BE49-F238E27FC236}">
                <a16:creationId xmlns:a16="http://schemas.microsoft.com/office/drawing/2014/main" id="{78D11502-1593-46DC-959C-FAE3C70468D4}"/>
              </a:ext>
            </a:extLst>
          </p:cNvPr>
          <p:cNvSpPr txBox="1"/>
          <p:nvPr/>
        </p:nvSpPr>
        <p:spPr>
          <a:xfrm>
            <a:off x="9858818" y="3357717"/>
            <a:ext cx="828092" cy="369332"/>
          </a:xfrm>
          <a:prstGeom prst="rect">
            <a:avLst/>
          </a:prstGeom>
          <a:noFill/>
        </p:spPr>
        <p:txBody>
          <a:bodyPr wrap="square" rtlCol="0">
            <a:spAutoFit/>
          </a:bodyPr>
          <a:lstStyle/>
          <a:p>
            <a:pPr defTabSz="914400" fontAlgn="base">
              <a:spcBef>
                <a:spcPct val="0"/>
              </a:spcBef>
              <a:spcAft>
                <a:spcPct val="0"/>
              </a:spcAft>
            </a:pPr>
            <a:r>
              <a:rPr lang="en-US" i="1" dirty="0">
                <a:solidFill>
                  <a:srgbClr val="000000"/>
                </a:solidFill>
                <a:latin typeface="Arial" pitchFamily="34" charset="0"/>
                <a:ea typeface="宋体" pitchFamily="2" charset="-122"/>
              </a:rPr>
              <a:t>y= +1</a:t>
            </a:r>
          </a:p>
        </p:txBody>
      </p:sp>
      <p:grpSp>
        <p:nvGrpSpPr>
          <p:cNvPr id="20" name="Group 19">
            <a:extLst>
              <a:ext uri="{FF2B5EF4-FFF2-40B4-BE49-F238E27FC236}">
                <a16:creationId xmlns:a16="http://schemas.microsoft.com/office/drawing/2014/main" id="{1C7667DF-AD26-42AC-9E3B-C29B4DDD49B3}"/>
              </a:ext>
            </a:extLst>
          </p:cNvPr>
          <p:cNvGrpSpPr/>
          <p:nvPr/>
        </p:nvGrpSpPr>
        <p:grpSpPr>
          <a:xfrm>
            <a:off x="8814702" y="2097577"/>
            <a:ext cx="1656184" cy="810555"/>
            <a:chOff x="6588224" y="1808820"/>
            <a:chExt cx="1656184" cy="810555"/>
          </a:xfrm>
        </p:grpSpPr>
        <p:sp>
          <p:nvSpPr>
            <p:cNvPr id="21" name="TextBox 20">
              <a:extLst>
                <a:ext uri="{FF2B5EF4-FFF2-40B4-BE49-F238E27FC236}">
                  <a16:creationId xmlns:a16="http://schemas.microsoft.com/office/drawing/2014/main" id="{D06B3E6F-8B65-478F-90F7-00977D4158AC}"/>
                </a:ext>
              </a:extLst>
            </p:cNvPr>
            <p:cNvSpPr txBox="1"/>
            <p:nvPr/>
          </p:nvSpPr>
          <p:spPr>
            <a:xfrm>
              <a:off x="6588224" y="1808820"/>
              <a:ext cx="1656184" cy="369332"/>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800" b="1" i="1" u="none" strike="noStrike" kern="0" cap="none" spc="0" normalizeH="0" baseline="0" noProof="0" dirty="0" err="1">
                  <a:ln>
                    <a:noFill/>
                  </a:ln>
                  <a:solidFill>
                    <a:srgbClr val="000066"/>
                  </a:solidFill>
                  <a:effectLst>
                    <a:outerShdw blurRad="38100" dist="38100" dir="2700000" algn="tl">
                      <a:srgbClr val="000000">
                        <a:alpha val="43137"/>
                      </a:srgbClr>
                    </a:outerShdw>
                  </a:effectLst>
                  <a:uLnTx/>
                  <a:uFillTx/>
                  <a:latin typeface="Arial" pitchFamily="34" charset="0"/>
                  <a:ea typeface="宋体" pitchFamily="2" charset="-122"/>
                  <a:cs typeface="Arial" panose="020B0604020202020204" pitchFamily="34" charset="0"/>
                </a:rPr>
                <a:t>w∙x</a:t>
              </a:r>
              <a:r>
                <a:rPr lang="en-US" i="1" kern="0" dirty="0">
                  <a:solidFill>
                    <a:srgbClr val="000066"/>
                  </a:solidFill>
                  <a:effectLst>
                    <a:outerShdw blurRad="38100" dist="38100" dir="2700000" algn="tl">
                      <a:srgbClr val="000000">
                        <a:alpha val="43137"/>
                      </a:srgbClr>
                    </a:outerShdw>
                  </a:effectLst>
                  <a:latin typeface="Arial" pitchFamily="34" charset="0"/>
                  <a:ea typeface="宋体" pitchFamily="2" charset="-122"/>
                  <a:cs typeface="Arial" panose="020B0604020202020204" pitchFamily="34" charset="0"/>
                </a:rPr>
                <a:t>+</a:t>
              </a:r>
              <a:r>
                <a:rPr kumimoji="0" lang="en-US" sz="1800" b="0" i="1" u="none" strike="noStrike" kern="0" cap="none" spc="0" normalizeH="0" baseline="0" noProof="0" dirty="0">
                  <a:ln>
                    <a:noFill/>
                  </a:ln>
                  <a:solidFill>
                    <a:srgbClr val="000066"/>
                  </a:solidFill>
                  <a:effectLst>
                    <a:outerShdw blurRad="38100" dist="38100" dir="2700000" algn="tl">
                      <a:srgbClr val="000000">
                        <a:alpha val="43137"/>
                      </a:srgbClr>
                    </a:outerShdw>
                  </a:effectLst>
                  <a:uLnTx/>
                  <a:uFillTx/>
                  <a:latin typeface="Arial" pitchFamily="34" charset="0"/>
                  <a:ea typeface="宋体" pitchFamily="2" charset="-122"/>
                  <a:cs typeface="Arial" panose="020B0604020202020204" pitchFamily="34" charset="0"/>
                </a:rPr>
                <a:t> b = 0</a:t>
              </a:r>
            </a:p>
          </p:txBody>
        </p:sp>
        <p:sp>
          <p:nvSpPr>
            <p:cNvPr id="22" name="Freeform 30">
              <a:extLst>
                <a:ext uri="{FF2B5EF4-FFF2-40B4-BE49-F238E27FC236}">
                  <a16:creationId xmlns:a16="http://schemas.microsoft.com/office/drawing/2014/main" id="{5DE3D919-C4D2-4895-A559-D9E2E1CE5A32}"/>
                </a:ext>
              </a:extLst>
            </p:cNvPr>
            <p:cNvSpPr/>
            <p:nvPr/>
          </p:nvSpPr>
          <p:spPr bwMode="auto">
            <a:xfrm>
              <a:off x="6624228" y="2168860"/>
              <a:ext cx="144016" cy="450515"/>
            </a:xfrm>
            <a:custGeom>
              <a:avLst/>
              <a:gdLst>
                <a:gd name="connsiteX0" fmla="*/ 99060 w 152408"/>
                <a:gd name="connsiteY0" fmla="*/ 0 h 411480"/>
                <a:gd name="connsiteX1" fmla="*/ 7620 w 152408"/>
                <a:gd name="connsiteY1" fmla="*/ 167640 h 411480"/>
                <a:gd name="connsiteX2" fmla="*/ 152400 w 152408"/>
                <a:gd name="connsiteY2" fmla="*/ 167640 h 411480"/>
                <a:gd name="connsiteX3" fmla="*/ 0 w 152408"/>
                <a:gd name="connsiteY3" fmla="*/ 411480 h 411480"/>
              </a:gdLst>
              <a:ahLst/>
              <a:cxnLst>
                <a:cxn ang="0">
                  <a:pos x="connsiteX0" y="connsiteY0"/>
                </a:cxn>
                <a:cxn ang="0">
                  <a:pos x="connsiteX1" y="connsiteY1"/>
                </a:cxn>
                <a:cxn ang="0">
                  <a:pos x="connsiteX2" y="connsiteY2"/>
                </a:cxn>
                <a:cxn ang="0">
                  <a:pos x="connsiteX3" y="connsiteY3"/>
                </a:cxn>
              </a:cxnLst>
              <a:rect l="l" t="t" r="r" b="b"/>
              <a:pathLst>
                <a:path w="152408" h="411480">
                  <a:moveTo>
                    <a:pt x="99060" y="0"/>
                  </a:moveTo>
                  <a:cubicBezTo>
                    <a:pt x="48895" y="69850"/>
                    <a:pt x="-1270" y="139700"/>
                    <a:pt x="7620" y="167640"/>
                  </a:cubicBezTo>
                  <a:cubicBezTo>
                    <a:pt x="16510" y="195580"/>
                    <a:pt x="153670" y="127000"/>
                    <a:pt x="152400" y="167640"/>
                  </a:cubicBezTo>
                  <a:cubicBezTo>
                    <a:pt x="151130" y="208280"/>
                    <a:pt x="22860" y="386080"/>
                    <a:pt x="0" y="411480"/>
                  </a:cubicBezTo>
                </a:path>
              </a:pathLst>
            </a:custGeom>
            <a:noFill/>
            <a:ln w="9525" cap="flat" cmpd="sng" algn="ctr">
              <a:solidFill>
                <a:srgbClr val="000000">
                  <a:lumMod val="50000"/>
                  <a:lumOff val="5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Verdana" pitchFamily="34" charset="0"/>
                <a:ea typeface="宋体" pitchFamily="2" charset="-122"/>
              </a:endParaRPr>
            </a:p>
          </p:txBody>
        </p:sp>
      </p:grpSp>
      <p:cxnSp>
        <p:nvCxnSpPr>
          <p:cNvPr id="23" name="Straight Connector 22">
            <a:extLst>
              <a:ext uri="{FF2B5EF4-FFF2-40B4-BE49-F238E27FC236}">
                <a16:creationId xmlns:a16="http://schemas.microsoft.com/office/drawing/2014/main" id="{97E6F30D-3FC6-4E2F-91A2-29938BF9BC2C}"/>
              </a:ext>
            </a:extLst>
          </p:cNvPr>
          <p:cNvCxnSpPr/>
          <p:nvPr/>
        </p:nvCxnSpPr>
        <p:spPr bwMode="auto">
          <a:xfrm flipH="1" flipV="1">
            <a:off x="8994722" y="2709645"/>
            <a:ext cx="1404156" cy="1850933"/>
          </a:xfrm>
          <a:prstGeom prst="line">
            <a:avLst/>
          </a:prstGeom>
          <a:solidFill>
            <a:srgbClr val="33CCCC"/>
          </a:solidFill>
          <a:ln w="9525" cap="flat" cmpd="sng" algn="ctr">
            <a:solidFill>
              <a:srgbClr val="FFFFFF">
                <a:lumMod val="95000"/>
              </a:srgbClr>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F63C1DDD-F094-4481-9DD7-DCF107F15D06}"/>
              </a:ext>
            </a:extLst>
          </p:cNvPr>
          <p:cNvCxnSpPr/>
          <p:nvPr/>
        </p:nvCxnSpPr>
        <p:spPr bwMode="auto">
          <a:xfrm flipH="1" flipV="1">
            <a:off x="8634682" y="3033681"/>
            <a:ext cx="1368152" cy="1803473"/>
          </a:xfrm>
          <a:prstGeom prst="line">
            <a:avLst/>
          </a:prstGeom>
          <a:solidFill>
            <a:srgbClr val="33CCCC"/>
          </a:solidFill>
          <a:ln w="9525" cap="flat" cmpd="sng" algn="ctr">
            <a:solidFill>
              <a:srgbClr val="FFFFFF">
                <a:lumMod val="95000"/>
              </a:srgbClr>
            </a:solidFill>
            <a:prstDash val="solid"/>
            <a:round/>
            <a:headEnd type="none" w="med" len="med"/>
            <a:tailEnd type="none" w="med" len="med"/>
          </a:ln>
          <a:effectLst/>
        </p:spPr>
      </p:cxnSp>
      <p:grpSp>
        <p:nvGrpSpPr>
          <p:cNvPr id="25" name="Group 24">
            <a:extLst>
              <a:ext uri="{FF2B5EF4-FFF2-40B4-BE49-F238E27FC236}">
                <a16:creationId xmlns:a16="http://schemas.microsoft.com/office/drawing/2014/main" id="{98BF92C0-8DC7-4CF3-8D99-352CD58F895B}"/>
              </a:ext>
            </a:extLst>
          </p:cNvPr>
          <p:cNvGrpSpPr/>
          <p:nvPr/>
        </p:nvGrpSpPr>
        <p:grpSpPr>
          <a:xfrm>
            <a:off x="10038838" y="3825769"/>
            <a:ext cx="1440160" cy="648072"/>
            <a:chOff x="7812360" y="3537012"/>
            <a:chExt cx="1440160" cy="648072"/>
          </a:xfrm>
        </p:grpSpPr>
        <p:cxnSp>
          <p:nvCxnSpPr>
            <p:cNvPr id="26" name="Straight Arrow Connector 25">
              <a:extLst>
                <a:ext uri="{FF2B5EF4-FFF2-40B4-BE49-F238E27FC236}">
                  <a16:creationId xmlns:a16="http://schemas.microsoft.com/office/drawing/2014/main" id="{2D909640-82D0-4710-B93C-4C25B3A44FA6}"/>
                </a:ext>
              </a:extLst>
            </p:cNvPr>
            <p:cNvCxnSpPr/>
            <p:nvPr/>
          </p:nvCxnSpPr>
          <p:spPr bwMode="auto">
            <a:xfrm flipV="1">
              <a:off x="7812360" y="4041068"/>
              <a:ext cx="180020" cy="144016"/>
            </a:xfrm>
            <a:prstGeom prst="straightConnector1">
              <a:avLst/>
            </a:prstGeom>
            <a:solidFill>
              <a:srgbClr val="33CCCC"/>
            </a:solidFill>
            <a:ln w="9525" cap="flat" cmpd="sng" algn="ctr">
              <a:solidFill>
                <a:srgbClr val="0000CC"/>
              </a:solidFill>
              <a:prstDash val="solid"/>
              <a:round/>
              <a:headEnd type="triangle" w="med" len="med"/>
              <a:tailEnd type="triangle" w="med" len="med"/>
            </a:ln>
            <a:effectLst/>
          </p:spPr>
        </p:cxnSp>
        <p:sp>
          <p:nvSpPr>
            <p:cNvPr id="27" name="TextBox 26">
              <a:extLst>
                <a:ext uri="{FF2B5EF4-FFF2-40B4-BE49-F238E27FC236}">
                  <a16:creationId xmlns:a16="http://schemas.microsoft.com/office/drawing/2014/main" id="{801DF33D-4145-4227-B1D5-D2E0D5C4FE61}"/>
                </a:ext>
              </a:extLst>
            </p:cNvPr>
            <p:cNvSpPr txBox="1"/>
            <p:nvPr/>
          </p:nvSpPr>
          <p:spPr>
            <a:xfrm>
              <a:off x="8424428" y="3537012"/>
              <a:ext cx="828092" cy="369332"/>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0" i="1" u="none" strike="noStrike" kern="0" cap="none" spc="0" normalizeH="0" baseline="0" noProof="0" dirty="0">
                  <a:ln>
                    <a:noFill/>
                  </a:ln>
                  <a:solidFill>
                    <a:srgbClr val="000066"/>
                  </a:solidFill>
                  <a:effectLst>
                    <a:outerShdw blurRad="38100" dist="38100" dir="2700000" algn="tl">
                      <a:srgbClr val="000000">
                        <a:alpha val="43137"/>
                      </a:srgbClr>
                    </a:outerShdw>
                  </a:effectLst>
                  <a:uLnTx/>
                  <a:uFillTx/>
                  <a:latin typeface="Arial" pitchFamily="34" charset="0"/>
                  <a:ea typeface="宋体" pitchFamily="2" charset="-122"/>
                  <a:cs typeface="Arial" panose="020B0604020202020204" pitchFamily="34" charset="0"/>
                </a:rPr>
                <a:t>||</a:t>
              </a:r>
              <a:r>
                <a:rPr kumimoji="0" lang="en-US" altLang="zh-CN" sz="1800" b="1" i="1" u="none" strike="noStrike" kern="0" cap="none" spc="0" normalizeH="0" baseline="0" noProof="0" dirty="0">
                  <a:ln>
                    <a:noFill/>
                  </a:ln>
                  <a:solidFill>
                    <a:srgbClr val="000066"/>
                  </a:solidFill>
                  <a:effectLst>
                    <a:outerShdw blurRad="38100" dist="38100" dir="2700000" algn="tl">
                      <a:srgbClr val="000000">
                        <a:alpha val="43137"/>
                      </a:srgbClr>
                    </a:outerShdw>
                  </a:effectLst>
                  <a:uLnTx/>
                  <a:uFillTx/>
                  <a:latin typeface="Arial" pitchFamily="34" charset="0"/>
                  <a:ea typeface="宋体" pitchFamily="2" charset="-122"/>
                  <a:cs typeface="Arial" panose="020B0604020202020204" pitchFamily="34" charset="0"/>
                </a:rPr>
                <a:t>w</a:t>
              </a:r>
              <a:r>
                <a:rPr kumimoji="0" lang="en-US" altLang="zh-CN" sz="1800" b="0" i="1" u="none" strike="noStrike" kern="0" cap="none" spc="0" normalizeH="0" baseline="0" noProof="0" dirty="0">
                  <a:ln>
                    <a:noFill/>
                  </a:ln>
                  <a:solidFill>
                    <a:srgbClr val="000066"/>
                  </a:solidFill>
                  <a:effectLst>
                    <a:outerShdw blurRad="38100" dist="38100" dir="2700000" algn="tl">
                      <a:srgbClr val="000000">
                        <a:alpha val="43137"/>
                      </a:srgbClr>
                    </a:outerShdw>
                  </a:effectLst>
                  <a:uLnTx/>
                  <a:uFillTx/>
                  <a:latin typeface="Arial" pitchFamily="34" charset="0"/>
                  <a:ea typeface="宋体" pitchFamily="2" charset="-122"/>
                  <a:cs typeface="Arial" panose="020B0604020202020204" pitchFamily="34" charset="0"/>
                </a:rPr>
                <a:t>||</a:t>
              </a:r>
              <a:r>
                <a:rPr kumimoji="0" lang="en-US" altLang="zh-CN" sz="1800" b="0" i="1" u="none" strike="noStrike" kern="0" cap="none" spc="0" normalizeH="0" baseline="30000" noProof="0" dirty="0">
                  <a:ln>
                    <a:noFill/>
                  </a:ln>
                  <a:solidFill>
                    <a:srgbClr val="000066"/>
                  </a:solidFill>
                  <a:effectLst>
                    <a:outerShdw blurRad="38100" dist="38100" dir="2700000" algn="tl">
                      <a:srgbClr val="000000">
                        <a:alpha val="43137"/>
                      </a:srgbClr>
                    </a:outerShdw>
                  </a:effectLst>
                  <a:uLnTx/>
                  <a:uFillTx/>
                  <a:latin typeface="Arial" pitchFamily="34" charset="0"/>
                  <a:ea typeface="宋体" pitchFamily="2" charset="-122"/>
                  <a:cs typeface="Arial" panose="020B0604020202020204" pitchFamily="34" charset="0"/>
                </a:rPr>
                <a:t>-1</a:t>
              </a:r>
              <a:endParaRPr kumimoji="0" lang="en-US" sz="1800" b="0" i="1" u="none" strike="noStrike" kern="0" cap="none" spc="0" normalizeH="0" baseline="30000" noProof="0" dirty="0">
                <a:ln>
                  <a:noFill/>
                </a:ln>
                <a:solidFill>
                  <a:srgbClr val="000066"/>
                </a:solidFill>
                <a:effectLst>
                  <a:outerShdw blurRad="38100" dist="38100" dir="2700000" algn="tl">
                    <a:srgbClr val="000000">
                      <a:alpha val="43137"/>
                    </a:srgbClr>
                  </a:outerShdw>
                </a:effectLst>
                <a:uLnTx/>
                <a:uFillTx/>
                <a:latin typeface="Arial" pitchFamily="34" charset="0"/>
                <a:ea typeface="宋体" pitchFamily="2" charset="-122"/>
                <a:cs typeface="Arial" panose="020B0604020202020204" pitchFamily="34" charset="0"/>
              </a:endParaRPr>
            </a:p>
          </p:txBody>
        </p:sp>
        <p:sp>
          <p:nvSpPr>
            <p:cNvPr id="28" name="Freeform 41">
              <a:extLst>
                <a:ext uri="{FF2B5EF4-FFF2-40B4-BE49-F238E27FC236}">
                  <a16:creationId xmlns:a16="http://schemas.microsoft.com/office/drawing/2014/main" id="{E633EDDC-2AD4-49F0-BB94-45085A2DB5C2}"/>
                </a:ext>
              </a:extLst>
            </p:cNvPr>
            <p:cNvSpPr/>
            <p:nvPr/>
          </p:nvSpPr>
          <p:spPr bwMode="auto">
            <a:xfrm rot="3319391">
              <a:off x="8121682" y="3678408"/>
              <a:ext cx="152408" cy="657030"/>
            </a:xfrm>
            <a:custGeom>
              <a:avLst/>
              <a:gdLst>
                <a:gd name="connsiteX0" fmla="*/ 99060 w 152408"/>
                <a:gd name="connsiteY0" fmla="*/ 0 h 411480"/>
                <a:gd name="connsiteX1" fmla="*/ 7620 w 152408"/>
                <a:gd name="connsiteY1" fmla="*/ 167640 h 411480"/>
                <a:gd name="connsiteX2" fmla="*/ 152400 w 152408"/>
                <a:gd name="connsiteY2" fmla="*/ 167640 h 411480"/>
                <a:gd name="connsiteX3" fmla="*/ 0 w 152408"/>
                <a:gd name="connsiteY3" fmla="*/ 411480 h 411480"/>
              </a:gdLst>
              <a:ahLst/>
              <a:cxnLst>
                <a:cxn ang="0">
                  <a:pos x="connsiteX0" y="connsiteY0"/>
                </a:cxn>
                <a:cxn ang="0">
                  <a:pos x="connsiteX1" y="connsiteY1"/>
                </a:cxn>
                <a:cxn ang="0">
                  <a:pos x="connsiteX2" y="connsiteY2"/>
                </a:cxn>
                <a:cxn ang="0">
                  <a:pos x="connsiteX3" y="connsiteY3"/>
                </a:cxn>
              </a:cxnLst>
              <a:rect l="l" t="t" r="r" b="b"/>
              <a:pathLst>
                <a:path w="152408" h="411480">
                  <a:moveTo>
                    <a:pt x="99060" y="0"/>
                  </a:moveTo>
                  <a:cubicBezTo>
                    <a:pt x="48895" y="69850"/>
                    <a:pt x="-1270" y="139700"/>
                    <a:pt x="7620" y="167640"/>
                  </a:cubicBezTo>
                  <a:cubicBezTo>
                    <a:pt x="16510" y="195580"/>
                    <a:pt x="153670" y="127000"/>
                    <a:pt x="152400" y="167640"/>
                  </a:cubicBezTo>
                  <a:cubicBezTo>
                    <a:pt x="151130" y="208280"/>
                    <a:pt x="22860" y="386080"/>
                    <a:pt x="0" y="411480"/>
                  </a:cubicBezTo>
                </a:path>
              </a:pathLst>
            </a:custGeom>
            <a:noFill/>
            <a:ln w="9525" cap="flat" cmpd="sng" algn="ctr">
              <a:solidFill>
                <a:srgbClr val="000000">
                  <a:lumMod val="50000"/>
                  <a:lumOff val="5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Verdana" pitchFamily="34" charset="0"/>
                <a:ea typeface="宋体" pitchFamily="2" charset="-122"/>
              </a:endParaRPr>
            </a:p>
          </p:txBody>
        </p:sp>
      </p:grpSp>
      <p:grpSp>
        <p:nvGrpSpPr>
          <p:cNvPr id="29" name="Group 28">
            <a:extLst>
              <a:ext uri="{FF2B5EF4-FFF2-40B4-BE49-F238E27FC236}">
                <a16:creationId xmlns:a16="http://schemas.microsoft.com/office/drawing/2014/main" id="{51619DB2-49ED-4356-90A1-254FF94DC229}"/>
              </a:ext>
            </a:extLst>
          </p:cNvPr>
          <p:cNvGrpSpPr/>
          <p:nvPr/>
        </p:nvGrpSpPr>
        <p:grpSpPr>
          <a:xfrm>
            <a:off x="9138738" y="2493621"/>
            <a:ext cx="1656184" cy="504057"/>
            <a:chOff x="6912260" y="2204864"/>
            <a:chExt cx="1656184" cy="504057"/>
          </a:xfrm>
        </p:grpSpPr>
        <p:sp>
          <p:nvSpPr>
            <p:cNvPr id="30" name="TextBox 29">
              <a:extLst>
                <a:ext uri="{FF2B5EF4-FFF2-40B4-BE49-F238E27FC236}">
                  <a16:creationId xmlns:a16="http://schemas.microsoft.com/office/drawing/2014/main" id="{4A3CF4D7-DF93-4EB0-B5A9-2349A81F248B}"/>
                </a:ext>
              </a:extLst>
            </p:cNvPr>
            <p:cNvSpPr txBox="1"/>
            <p:nvPr/>
          </p:nvSpPr>
          <p:spPr>
            <a:xfrm>
              <a:off x="6912260" y="2204864"/>
              <a:ext cx="1656184" cy="369332"/>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800" b="1" i="1" u="none" strike="noStrike" kern="0" cap="none" spc="0" normalizeH="0" baseline="0" noProof="0" dirty="0" err="1">
                  <a:ln>
                    <a:noFill/>
                  </a:ln>
                  <a:solidFill>
                    <a:srgbClr val="0099CC"/>
                  </a:solidFill>
                  <a:effectLst/>
                  <a:uLnTx/>
                  <a:uFillTx/>
                  <a:latin typeface="Arial" pitchFamily="34" charset="0"/>
                  <a:ea typeface="宋体" pitchFamily="2" charset="-122"/>
                  <a:cs typeface="Arial" panose="020B0604020202020204" pitchFamily="34" charset="0"/>
                </a:rPr>
                <a:t>w∙x</a:t>
              </a:r>
              <a:r>
                <a:rPr kumimoji="0" lang="en-US" sz="1800" b="1" i="1" u="none" strike="noStrike" kern="0" cap="none" spc="0" normalizeH="0" baseline="0" noProof="0" dirty="0">
                  <a:ln>
                    <a:noFill/>
                  </a:ln>
                  <a:solidFill>
                    <a:srgbClr val="0099CC"/>
                  </a:solidFill>
                  <a:effectLst/>
                  <a:uLnTx/>
                  <a:uFillTx/>
                  <a:latin typeface="Arial" pitchFamily="34" charset="0"/>
                  <a:ea typeface="宋体" pitchFamily="2" charset="-122"/>
                  <a:cs typeface="Arial" panose="020B0604020202020204" pitchFamily="34" charset="0"/>
                </a:rPr>
                <a:t> </a:t>
              </a:r>
              <a:r>
                <a:rPr lang="en-US" i="1" kern="0" dirty="0">
                  <a:solidFill>
                    <a:srgbClr val="0099CC"/>
                  </a:solidFill>
                  <a:latin typeface="Arial" pitchFamily="34" charset="0"/>
                  <a:ea typeface="宋体" pitchFamily="2" charset="-122"/>
                  <a:cs typeface="Arial" panose="020B0604020202020204" pitchFamily="34" charset="0"/>
                </a:rPr>
                <a:t>+</a:t>
              </a:r>
              <a:r>
                <a:rPr kumimoji="0" lang="en-US" sz="1800" b="0" i="1" u="none" strike="noStrike" kern="0" cap="none" spc="0" normalizeH="0" baseline="0" noProof="0" dirty="0">
                  <a:ln>
                    <a:noFill/>
                  </a:ln>
                  <a:solidFill>
                    <a:srgbClr val="0099CC"/>
                  </a:solidFill>
                  <a:effectLst/>
                  <a:uLnTx/>
                  <a:uFillTx/>
                  <a:latin typeface="Arial" pitchFamily="34" charset="0"/>
                  <a:ea typeface="宋体" pitchFamily="2" charset="-122"/>
                  <a:cs typeface="Arial" panose="020B0604020202020204" pitchFamily="34" charset="0"/>
                </a:rPr>
                <a:t> b = +1</a:t>
              </a:r>
            </a:p>
          </p:txBody>
        </p:sp>
        <p:sp>
          <p:nvSpPr>
            <p:cNvPr id="31" name="Freeform 46">
              <a:extLst>
                <a:ext uri="{FF2B5EF4-FFF2-40B4-BE49-F238E27FC236}">
                  <a16:creationId xmlns:a16="http://schemas.microsoft.com/office/drawing/2014/main" id="{7CEEC695-0BDD-4EBB-915A-DEB6002B254D}"/>
                </a:ext>
              </a:extLst>
            </p:cNvPr>
            <p:cNvSpPr/>
            <p:nvPr/>
          </p:nvSpPr>
          <p:spPr bwMode="auto">
            <a:xfrm>
              <a:off x="6984268" y="2492896"/>
              <a:ext cx="108012" cy="216025"/>
            </a:xfrm>
            <a:custGeom>
              <a:avLst/>
              <a:gdLst>
                <a:gd name="connsiteX0" fmla="*/ 99060 w 152408"/>
                <a:gd name="connsiteY0" fmla="*/ 0 h 411480"/>
                <a:gd name="connsiteX1" fmla="*/ 7620 w 152408"/>
                <a:gd name="connsiteY1" fmla="*/ 167640 h 411480"/>
                <a:gd name="connsiteX2" fmla="*/ 152400 w 152408"/>
                <a:gd name="connsiteY2" fmla="*/ 167640 h 411480"/>
                <a:gd name="connsiteX3" fmla="*/ 0 w 152408"/>
                <a:gd name="connsiteY3" fmla="*/ 411480 h 411480"/>
              </a:gdLst>
              <a:ahLst/>
              <a:cxnLst>
                <a:cxn ang="0">
                  <a:pos x="connsiteX0" y="connsiteY0"/>
                </a:cxn>
                <a:cxn ang="0">
                  <a:pos x="connsiteX1" y="connsiteY1"/>
                </a:cxn>
                <a:cxn ang="0">
                  <a:pos x="connsiteX2" y="connsiteY2"/>
                </a:cxn>
                <a:cxn ang="0">
                  <a:pos x="connsiteX3" y="connsiteY3"/>
                </a:cxn>
              </a:cxnLst>
              <a:rect l="l" t="t" r="r" b="b"/>
              <a:pathLst>
                <a:path w="152408" h="411480">
                  <a:moveTo>
                    <a:pt x="99060" y="0"/>
                  </a:moveTo>
                  <a:cubicBezTo>
                    <a:pt x="48895" y="69850"/>
                    <a:pt x="-1270" y="139700"/>
                    <a:pt x="7620" y="167640"/>
                  </a:cubicBezTo>
                  <a:cubicBezTo>
                    <a:pt x="16510" y="195580"/>
                    <a:pt x="153670" y="127000"/>
                    <a:pt x="152400" y="167640"/>
                  </a:cubicBezTo>
                  <a:cubicBezTo>
                    <a:pt x="151130" y="208280"/>
                    <a:pt x="22860" y="386080"/>
                    <a:pt x="0" y="411480"/>
                  </a:cubicBezTo>
                </a:path>
              </a:pathLst>
            </a:custGeom>
            <a:noFill/>
            <a:ln w="9525" cap="flat" cmpd="sng" algn="ctr">
              <a:solidFill>
                <a:srgbClr val="000000">
                  <a:lumMod val="50000"/>
                  <a:lumOff val="5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Verdana" pitchFamily="34" charset="0"/>
                <a:ea typeface="宋体" pitchFamily="2" charset="-122"/>
              </a:endParaRPr>
            </a:p>
          </p:txBody>
        </p:sp>
      </p:grpSp>
      <p:grpSp>
        <p:nvGrpSpPr>
          <p:cNvPr id="32" name="Group 31">
            <a:extLst>
              <a:ext uri="{FF2B5EF4-FFF2-40B4-BE49-F238E27FC236}">
                <a16:creationId xmlns:a16="http://schemas.microsoft.com/office/drawing/2014/main" id="{FFD90B7E-D72B-4A57-8A2C-0E1A4DEB8DFC}"/>
              </a:ext>
            </a:extLst>
          </p:cNvPr>
          <p:cNvGrpSpPr/>
          <p:nvPr/>
        </p:nvGrpSpPr>
        <p:grpSpPr>
          <a:xfrm>
            <a:off x="8490666" y="1737537"/>
            <a:ext cx="1656184" cy="1386619"/>
            <a:chOff x="6264188" y="1448780"/>
            <a:chExt cx="1656184" cy="1386619"/>
          </a:xfrm>
        </p:grpSpPr>
        <p:sp>
          <p:nvSpPr>
            <p:cNvPr id="33" name="TextBox 32">
              <a:extLst>
                <a:ext uri="{FF2B5EF4-FFF2-40B4-BE49-F238E27FC236}">
                  <a16:creationId xmlns:a16="http://schemas.microsoft.com/office/drawing/2014/main" id="{192B503E-E245-4B7A-98A4-165A81665291}"/>
                </a:ext>
              </a:extLst>
            </p:cNvPr>
            <p:cNvSpPr txBox="1"/>
            <p:nvPr/>
          </p:nvSpPr>
          <p:spPr>
            <a:xfrm>
              <a:off x="6264188" y="1448780"/>
              <a:ext cx="1656184" cy="369332"/>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800" b="1" i="1" u="none" strike="noStrike" kern="0" cap="none" spc="0" normalizeH="0" baseline="0" noProof="0" dirty="0" err="1">
                  <a:ln>
                    <a:noFill/>
                  </a:ln>
                  <a:solidFill>
                    <a:srgbClr val="0099CC"/>
                  </a:solidFill>
                  <a:effectLst/>
                  <a:uLnTx/>
                  <a:uFillTx/>
                  <a:latin typeface="Arial" pitchFamily="34" charset="0"/>
                  <a:ea typeface="宋体" pitchFamily="2" charset="-122"/>
                  <a:cs typeface="Arial" panose="020B0604020202020204" pitchFamily="34" charset="0"/>
                </a:rPr>
                <a:t>w∙x</a:t>
              </a:r>
              <a:r>
                <a:rPr kumimoji="0" lang="en-US" sz="1800" b="1" i="1" u="none" strike="noStrike" kern="0" cap="none" spc="0" normalizeH="0" baseline="0" noProof="0" dirty="0">
                  <a:ln>
                    <a:noFill/>
                  </a:ln>
                  <a:solidFill>
                    <a:srgbClr val="0099CC"/>
                  </a:solidFill>
                  <a:effectLst/>
                  <a:uLnTx/>
                  <a:uFillTx/>
                  <a:latin typeface="Arial" pitchFamily="34" charset="0"/>
                  <a:ea typeface="宋体" pitchFamily="2" charset="-122"/>
                  <a:cs typeface="Arial" panose="020B0604020202020204" pitchFamily="34" charset="0"/>
                </a:rPr>
                <a:t> </a:t>
              </a:r>
              <a:r>
                <a:rPr lang="en-US" i="1" kern="0" dirty="0">
                  <a:solidFill>
                    <a:srgbClr val="0099CC"/>
                  </a:solidFill>
                  <a:latin typeface="Arial" pitchFamily="34" charset="0"/>
                  <a:ea typeface="宋体" pitchFamily="2" charset="-122"/>
                  <a:cs typeface="Arial" panose="020B0604020202020204" pitchFamily="34" charset="0"/>
                </a:rPr>
                <a:t>+</a:t>
              </a:r>
              <a:r>
                <a:rPr kumimoji="0" lang="en-US" sz="1800" b="0" i="1" u="none" strike="noStrike" kern="0" cap="none" spc="0" normalizeH="0" baseline="0" noProof="0" dirty="0">
                  <a:ln>
                    <a:noFill/>
                  </a:ln>
                  <a:solidFill>
                    <a:srgbClr val="0099CC"/>
                  </a:solidFill>
                  <a:effectLst/>
                  <a:uLnTx/>
                  <a:uFillTx/>
                  <a:latin typeface="Arial" pitchFamily="34" charset="0"/>
                  <a:ea typeface="宋体" pitchFamily="2" charset="-122"/>
                  <a:cs typeface="Arial" panose="020B0604020202020204" pitchFamily="34" charset="0"/>
                </a:rPr>
                <a:t> b = -1</a:t>
              </a:r>
            </a:p>
          </p:txBody>
        </p:sp>
        <p:sp>
          <p:nvSpPr>
            <p:cNvPr id="34" name="Freeform 48">
              <a:extLst>
                <a:ext uri="{FF2B5EF4-FFF2-40B4-BE49-F238E27FC236}">
                  <a16:creationId xmlns:a16="http://schemas.microsoft.com/office/drawing/2014/main" id="{D0AE0AFE-2B54-425A-8AFF-33EFB0FA1317}"/>
                </a:ext>
              </a:extLst>
            </p:cNvPr>
            <p:cNvSpPr/>
            <p:nvPr/>
          </p:nvSpPr>
          <p:spPr bwMode="auto">
            <a:xfrm>
              <a:off x="6444208" y="1736812"/>
              <a:ext cx="72008" cy="1098587"/>
            </a:xfrm>
            <a:custGeom>
              <a:avLst/>
              <a:gdLst>
                <a:gd name="connsiteX0" fmla="*/ 99060 w 152408"/>
                <a:gd name="connsiteY0" fmla="*/ 0 h 411480"/>
                <a:gd name="connsiteX1" fmla="*/ 7620 w 152408"/>
                <a:gd name="connsiteY1" fmla="*/ 167640 h 411480"/>
                <a:gd name="connsiteX2" fmla="*/ 152400 w 152408"/>
                <a:gd name="connsiteY2" fmla="*/ 167640 h 411480"/>
                <a:gd name="connsiteX3" fmla="*/ 0 w 152408"/>
                <a:gd name="connsiteY3" fmla="*/ 411480 h 411480"/>
              </a:gdLst>
              <a:ahLst/>
              <a:cxnLst>
                <a:cxn ang="0">
                  <a:pos x="connsiteX0" y="connsiteY0"/>
                </a:cxn>
                <a:cxn ang="0">
                  <a:pos x="connsiteX1" y="connsiteY1"/>
                </a:cxn>
                <a:cxn ang="0">
                  <a:pos x="connsiteX2" y="connsiteY2"/>
                </a:cxn>
                <a:cxn ang="0">
                  <a:pos x="connsiteX3" y="connsiteY3"/>
                </a:cxn>
              </a:cxnLst>
              <a:rect l="l" t="t" r="r" b="b"/>
              <a:pathLst>
                <a:path w="152408" h="411480">
                  <a:moveTo>
                    <a:pt x="99060" y="0"/>
                  </a:moveTo>
                  <a:cubicBezTo>
                    <a:pt x="48895" y="69850"/>
                    <a:pt x="-1270" y="139700"/>
                    <a:pt x="7620" y="167640"/>
                  </a:cubicBezTo>
                  <a:cubicBezTo>
                    <a:pt x="16510" y="195580"/>
                    <a:pt x="153670" y="127000"/>
                    <a:pt x="152400" y="167640"/>
                  </a:cubicBezTo>
                  <a:cubicBezTo>
                    <a:pt x="151130" y="208280"/>
                    <a:pt x="22860" y="386080"/>
                    <a:pt x="0" y="411480"/>
                  </a:cubicBezTo>
                </a:path>
              </a:pathLst>
            </a:custGeom>
            <a:noFill/>
            <a:ln w="9525" cap="flat" cmpd="sng" algn="ctr">
              <a:solidFill>
                <a:srgbClr val="000000">
                  <a:lumMod val="50000"/>
                  <a:lumOff val="5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Verdana" pitchFamily="34" charset="0"/>
                <a:ea typeface="宋体" pitchFamily="2" charset="-122"/>
              </a:endParaRPr>
            </a:p>
          </p:txBody>
        </p:sp>
      </p:grpSp>
      <p:sp>
        <p:nvSpPr>
          <p:cNvPr id="35" name="TextBox 34">
            <a:extLst>
              <a:ext uri="{FF2B5EF4-FFF2-40B4-BE49-F238E27FC236}">
                <a16:creationId xmlns:a16="http://schemas.microsoft.com/office/drawing/2014/main" id="{C7D40421-1772-41F1-AA3E-F42159C7BDD4}"/>
              </a:ext>
            </a:extLst>
          </p:cNvPr>
          <p:cNvSpPr txBox="1"/>
          <p:nvPr/>
        </p:nvSpPr>
        <p:spPr>
          <a:xfrm>
            <a:off x="1657976" y="1148549"/>
            <a:ext cx="6148613" cy="3770263"/>
          </a:xfrm>
          <a:prstGeom prst="rect">
            <a:avLst/>
          </a:prstGeom>
          <a:noFill/>
        </p:spPr>
        <p:txBody>
          <a:bodyPr wrap="square" rtlCol="0">
            <a:spAutoFit/>
          </a:bodyPr>
          <a:lstStyle/>
          <a:p>
            <a:pPr marL="228600" indent="-228600">
              <a:spcBef>
                <a:spcPts val="600"/>
              </a:spcBef>
              <a:buFont typeface="Arial" panose="020B0604020202020204" pitchFamily="34" charset="0"/>
              <a:buChar char="•"/>
            </a:pPr>
            <a:r>
              <a:rPr lang="en-US" altLang="zh-CN" sz="2400" dirty="0">
                <a:solidFill>
                  <a:srgbClr val="0000CC"/>
                </a:solidFill>
                <a:latin typeface="Times New Roman" panose="02020603050405020304" pitchFamily="18" charset="0"/>
                <a:cs typeface="Times New Roman" panose="02020603050405020304" pitchFamily="18" charset="0"/>
              </a:rPr>
              <a:t>Maximum Margin</a:t>
            </a:r>
          </a:p>
          <a:p>
            <a:pPr marL="628650" lvl="1" indent="-342900">
              <a:spcBef>
                <a:spcPts val="600"/>
              </a:spcBef>
              <a:buFont typeface="Wingdings" panose="05000000000000000000" pitchFamily="2" charset="2"/>
              <a:buChar char="ü"/>
            </a:pPr>
            <a:r>
              <a:rPr lang="en-US" altLang="zh-CN" sz="2000" dirty="0">
                <a:solidFill>
                  <a:srgbClr val="000000"/>
                </a:solidFill>
                <a:latin typeface="Times New Roman" panose="02020603050405020304" pitchFamily="18" charset="0"/>
                <a:cs typeface="Times New Roman" panose="02020603050405020304" pitchFamily="18" charset="0"/>
              </a:rPr>
              <a:t>Assuming </a:t>
            </a:r>
            <a:r>
              <a:rPr lang="en-US" altLang="zh-CN" sz="2000" b="1" i="1" dirty="0">
                <a:solidFill>
                  <a:srgbClr val="0000CC"/>
                </a:solidFill>
                <a:latin typeface="Times New Roman" panose="02020603050405020304" pitchFamily="18" charset="0"/>
                <a:cs typeface="Times New Roman" panose="02020603050405020304" pitchFamily="18" charset="0"/>
              </a:rPr>
              <a:t>hyperplane</a:t>
            </a: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b="1" i="1" dirty="0" err="1">
                <a:solidFill>
                  <a:srgbClr val="0000CC"/>
                </a:solidFill>
                <a:latin typeface="Times New Roman" panose="02020603050405020304" pitchFamily="18" charset="0"/>
                <a:cs typeface="Times New Roman" panose="02020603050405020304" pitchFamily="18" charset="0"/>
              </a:rPr>
              <a:t>w</a:t>
            </a:r>
            <a:r>
              <a:rPr lang="en-US" sz="2000" b="1" i="1" dirty="0" err="1">
                <a:solidFill>
                  <a:srgbClr val="0000CC"/>
                </a:solidFill>
                <a:latin typeface="Times New Roman" panose="02020603050405020304" pitchFamily="18" charset="0"/>
                <a:cs typeface="Times New Roman" panose="02020603050405020304" pitchFamily="18" charset="0"/>
              </a:rPr>
              <a:t>∙x</a:t>
            </a:r>
            <a:r>
              <a:rPr lang="en-US" sz="2000" i="1" dirty="0">
                <a:solidFill>
                  <a:srgbClr val="0000CC"/>
                </a:solidFill>
                <a:latin typeface="Times New Roman" panose="02020603050405020304" pitchFamily="18" charset="0"/>
                <a:cs typeface="Times New Roman" panose="02020603050405020304" pitchFamily="18" charset="0"/>
              </a:rPr>
              <a:t> + b = 0</a:t>
            </a:r>
            <a:r>
              <a:rPr lang="en-US" sz="2000" dirty="0">
                <a:solidFill>
                  <a:srgbClr val="000000"/>
                </a:solidFill>
                <a:latin typeface="Times New Roman" panose="02020603050405020304" pitchFamily="18" charset="0"/>
                <a:cs typeface="Times New Roman" panose="02020603050405020304" pitchFamily="18" charset="0"/>
              </a:rPr>
              <a:t>) separating two categories of </a:t>
            </a:r>
            <a:r>
              <a:rPr lang="en-US" sz="2000" i="1" dirty="0">
                <a:solidFill>
                  <a:srgbClr val="000000"/>
                </a:solidFill>
                <a:latin typeface="Times New Roman" panose="02020603050405020304" pitchFamily="18" charset="0"/>
                <a:cs typeface="Times New Roman" panose="02020603050405020304" pitchFamily="18" charset="0"/>
              </a:rPr>
              <a:t>y</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0099CC"/>
                </a:solidFill>
                <a:latin typeface="Times New Roman" panose="02020603050405020304" pitchFamily="18" charset="0"/>
                <a:cs typeface="Times New Roman" panose="02020603050405020304" pitchFamily="18" charset="0"/>
              </a:rPr>
              <a:t>(</a:t>
            </a:r>
            <a:r>
              <a:rPr lang="en-US" sz="2000" b="1" i="1" dirty="0">
                <a:solidFill>
                  <a:srgbClr val="0099CC"/>
                </a:solidFill>
                <a:latin typeface="Times New Roman" panose="02020603050405020304" pitchFamily="18" charset="0"/>
                <a:cs typeface="Times New Roman" panose="02020603050405020304" pitchFamily="18" charset="0"/>
              </a:rPr>
              <a:t>W</a:t>
            </a:r>
            <a:r>
              <a:rPr lang="en-US" sz="2000" dirty="0">
                <a:solidFill>
                  <a:srgbClr val="0099CC"/>
                </a:solidFill>
                <a:latin typeface="Times New Roman" panose="02020603050405020304" pitchFamily="18" charset="0"/>
                <a:cs typeface="Times New Roman" panose="02020603050405020304" pitchFamily="18" charset="0"/>
              </a:rPr>
              <a:t>: hyperplane normal vector, </a:t>
            </a:r>
            <a:r>
              <a:rPr lang="en-US" sz="2000" i="1" dirty="0">
                <a:solidFill>
                  <a:srgbClr val="0099CC"/>
                </a:solidFill>
                <a:latin typeface="Times New Roman" panose="02020603050405020304" pitchFamily="18" charset="0"/>
                <a:cs typeface="Times New Roman" panose="02020603050405020304" pitchFamily="18" charset="0"/>
              </a:rPr>
              <a:t>b</a:t>
            </a:r>
            <a:r>
              <a:rPr lang="en-US" sz="2000" dirty="0">
                <a:solidFill>
                  <a:srgbClr val="0099CC"/>
                </a:solidFill>
                <a:latin typeface="Times New Roman" panose="02020603050405020304" pitchFamily="18" charset="0"/>
                <a:cs typeface="Times New Roman" panose="02020603050405020304" pitchFamily="18" charset="0"/>
              </a:rPr>
              <a:t>: number)</a:t>
            </a:r>
          </a:p>
          <a:p>
            <a:pPr marL="628650" lvl="1" indent="-342900">
              <a:spcBef>
                <a:spcPts val="600"/>
              </a:spcBef>
              <a:buFont typeface="Wingdings" panose="05000000000000000000" pitchFamily="2" charset="2"/>
              <a:buChar char="ü"/>
            </a:pPr>
            <a:r>
              <a:rPr lang="en-US" altLang="zh-CN" sz="2000" dirty="0">
                <a:solidFill>
                  <a:srgbClr val="000000"/>
                </a:solidFill>
                <a:latin typeface="Times New Roman" panose="02020603050405020304" pitchFamily="18" charset="0"/>
                <a:cs typeface="Times New Roman" panose="02020603050405020304" pitchFamily="18" charset="0"/>
              </a:rPr>
              <a:t>Boundary planes:</a:t>
            </a:r>
          </a:p>
          <a:p>
            <a:pPr marL="1085850" lvl="2" indent="-342900">
              <a:spcBef>
                <a:spcPts val="600"/>
              </a:spcBef>
              <a:buFont typeface="Courier New" panose="02070309020205020404" pitchFamily="49" charset="0"/>
              <a:buChar char="o"/>
            </a:pPr>
            <a:r>
              <a:rPr lang="en-US" altLang="zh-CN" sz="2000" dirty="0">
                <a:solidFill>
                  <a:srgbClr val="000000"/>
                </a:solidFill>
                <a:latin typeface="Times New Roman" panose="02020603050405020304" pitchFamily="18" charset="0"/>
                <a:cs typeface="Times New Roman" panose="02020603050405020304" pitchFamily="18" charset="0"/>
              </a:rPr>
              <a:t>For Y = -1, </a:t>
            </a:r>
            <a:r>
              <a:rPr lang="en-US" altLang="zh-CN" sz="2000" b="1" i="1" dirty="0" err="1">
                <a:solidFill>
                  <a:srgbClr val="000000"/>
                </a:solidFill>
                <a:latin typeface="Times New Roman" panose="02020603050405020304" pitchFamily="18" charset="0"/>
                <a:cs typeface="Times New Roman" panose="02020603050405020304" pitchFamily="18" charset="0"/>
              </a:rPr>
              <a:t>w</a:t>
            </a:r>
            <a:r>
              <a:rPr lang="en-US" sz="2000" b="1" i="1" dirty="0" err="1">
                <a:solidFill>
                  <a:srgbClr val="000000"/>
                </a:solidFill>
                <a:latin typeface="Times New Roman" panose="02020603050405020304" pitchFamily="18" charset="0"/>
                <a:cs typeface="Times New Roman" panose="02020603050405020304" pitchFamily="18" charset="0"/>
              </a:rPr>
              <a:t>∙x</a:t>
            </a:r>
            <a:r>
              <a:rPr lang="en-US" sz="2000" i="1" dirty="0">
                <a:solidFill>
                  <a:srgbClr val="000000"/>
                </a:solidFill>
                <a:latin typeface="Times New Roman" panose="02020603050405020304" pitchFamily="18" charset="0"/>
                <a:cs typeface="Times New Roman" panose="02020603050405020304" pitchFamily="18" charset="0"/>
              </a:rPr>
              <a:t> +b = -1</a:t>
            </a:r>
          </a:p>
          <a:p>
            <a:pPr marL="1085850" lvl="2" indent="-342900">
              <a:spcBef>
                <a:spcPts val="600"/>
              </a:spcBef>
              <a:buFont typeface="Courier New" panose="02070309020205020404" pitchFamily="49" charset="0"/>
              <a:buChar char="o"/>
            </a:pPr>
            <a:r>
              <a:rPr lang="en-US" sz="2000" dirty="0">
                <a:solidFill>
                  <a:srgbClr val="000000"/>
                </a:solidFill>
                <a:latin typeface="Times New Roman" panose="02020603050405020304" pitchFamily="18" charset="0"/>
                <a:cs typeface="Times New Roman" panose="02020603050405020304" pitchFamily="18" charset="0"/>
              </a:rPr>
              <a:t>For Y = +1, </a:t>
            </a:r>
            <a:r>
              <a:rPr lang="en-US" altLang="zh-CN" sz="2000" b="1" i="1" dirty="0" err="1">
                <a:solidFill>
                  <a:srgbClr val="000000"/>
                </a:solidFill>
                <a:latin typeface="Times New Roman" panose="02020603050405020304" pitchFamily="18" charset="0"/>
                <a:cs typeface="Times New Roman" panose="02020603050405020304" pitchFamily="18" charset="0"/>
              </a:rPr>
              <a:t>w</a:t>
            </a:r>
            <a:r>
              <a:rPr lang="en-US" sz="2000" b="1" i="1" dirty="0" err="1">
                <a:solidFill>
                  <a:srgbClr val="000000"/>
                </a:solidFill>
                <a:latin typeface="Times New Roman" panose="02020603050405020304" pitchFamily="18" charset="0"/>
                <a:cs typeface="Times New Roman" panose="02020603050405020304" pitchFamily="18" charset="0"/>
              </a:rPr>
              <a:t>∙x</a:t>
            </a:r>
            <a:r>
              <a:rPr lang="en-US" sz="2000" i="1" dirty="0">
                <a:solidFill>
                  <a:srgbClr val="000000"/>
                </a:solidFill>
                <a:latin typeface="Times New Roman" panose="02020603050405020304" pitchFamily="18" charset="0"/>
                <a:cs typeface="Times New Roman" panose="02020603050405020304" pitchFamily="18" charset="0"/>
              </a:rPr>
              <a:t> + b = +1</a:t>
            </a:r>
            <a:endParaRPr lang="en-US" sz="2000" dirty="0">
              <a:solidFill>
                <a:srgbClr val="000000"/>
              </a:solidFill>
              <a:latin typeface="Times New Roman" panose="02020603050405020304" pitchFamily="18" charset="0"/>
              <a:cs typeface="Times New Roman" panose="02020603050405020304" pitchFamily="18" charset="0"/>
            </a:endParaRPr>
          </a:p>
          <a:p>
            <a:pPr marL="628650" lvl="1" indent="-342900">
              <a:spcBef>
                <a:spcPts val="600"/>
              </a:spcBef>
              <a:buFont typeface="Wingdings" panose="05000000000000000000" pitchFamily="2" charset="2"/>
              <a:buChar char="ü"/>
            </a:pPr>
            <a:r>
              <a:rPr lang="en-US" sz="2000" b="1" i="1" dirty="0">
                <a:solidFill>
                  <a:srgbClr val="0000CC"/>
                </a:solidFill>
                <a:latin typeface="Times New Roman" panose="02020603050405020304" pitchFamily="18" charset="0"/>
                <a:cs typeface="Times New Roman" panose="02020603050405020304" pitchFamily="18" charset="0"/>
              </a:rPr>
              <a:t>Support vectors</a:t>
            </a:r>
            <a:r>
              <a:rPr lang="en-US" sz="2000" dirty="0">
                <a:solidFill>
                  <a:srgbClr val="000000"/>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samples closest to the hyperplane </a:t>
            </a:r>
            <a:r>
              <a:rPr lang="en-US" sz="2000" dirty="0">
                <a:solidFill>
                  <a:srgbClr val="000000"/>
                </a:solidFill>
                <a:latin typeface="Times New Roman" panose="02020603050405020304" pitchFamily="18" charset="0"/>
                <a:cs typeface="Times New Roman" panose="02020603050405020304" pitchFamily="18" charset="0"/>
              </a:rPr>
              <a:t> </a:t>
            </a:r>
          </a:p>
          <a:p>
            <a:pPr marL="628650" lvl="1" indent="-342900">
              <a:spcBef>
                <a:spcPts val="600"/>
              </a:spcBef>
              <a:buFont typeface="Wingdings" panose="05000000000000000000" pitchFamily="2" charset="2"/>
              <a:buChar char="ü"/>
            </a:pPr>
            <a:r>
              <a:rPr lang="en-US" sz="2000" b="1" i="1" dirty="0">
                <a:solidFill>
                  <a:srgbClr val="0000CC"/>
                </a:solidFill>
                <a:latin typeface="Times New Roman" panose="02020603050405020304" pitchFamily="18" charset="0"/>
                <a:cs typeface="Times New Roman" panose="02020603050405020304" pitchFamily="18" charset="0"/>
              </a:rPr>
              <a:t>Margin</a:t>
            </a:r>
            <a:r>
              <a:rPr lang="en-US" sz="2000" dirty="0">
                <a:solidFill>
                  <a:srgbClr val="000000"/>
                </a:solidFill>
                <a:latin typeface="Times New Roman" panose="02020603050405020304" pitchFamily="18" charset="0"/>
                <a:cs typeface="Times New Roman" panose="02020603050405020304" pitchFamily="18" charset="0"/>
              </a:rPr>
              <a:t> from hyperplane to each category: ||</a:t>
            </a:r>
            <a:r>
              <a:rPr lang="en-US" sz="2000" b="1" dirty="0">
                <a:solidFill>
                  <a:srgbClr val="000000"/>
                </a:solidFill>
                <a:latin typeface="Times New Roman" panose="02020603050405020304" pitchFamily="18" charset="0"/>
                <a:cs typeface="Times New Roman" panose="02020603050405020304" pitchFamily="18" charset="0"/>
              </a:rPr>
              <a:t>w|</a:t>
            </a:r>
            <a:r>
              <a:rPr lang="en-US" sz="2000" dirty="0">
                <a:solidFill>
                  <a:srgbClr val="000000"/>
                </a:solidFill>
                <a:latin typeface="Times New Roman" panose="02020603050405020304" pitchFamily="18" charset="0"/>
                <a:cs typeface="Times New Roman" panose="02020603050405020304" pitchFamily="18" charset="0"/>
              </a:rPr>
              <a:t>|</a:t>
            </a:r>
            <a:r>
              <a:rPr lang="en-US" sz="2000" baseline="30000" dirty="0">
                <a:solidFill>
                  <a:srgbClr val="000000"/>
                </a:solidFill>
                <a:latin typeface="Times New Roman" panose="02020603050405020304" pitchFamily="18" charset="0"/>
                <a:cs typeface="Times New Roman" panose="02020603050405020304" pitchFamily="18" charset="0"/>
              </a:rPr>
              <a:t>-1</a:t>
            </a:r>
          </a:p>
          <a:p>
            <a:pPr marL="628650" lvl="1" indent="-342900">
              <a:spcBef>
                <a:spcPts val="600"/>
              </a:spcBef>
              <a:buFont typeface="Wingdings" panose="05000000000000000000" pitchFamily="2" charset="2"/>
              <a:buChar char="ü"/>
            </a:pPr>
            <a:r>
              <a:rPr lang="en-US" sz="2000" dirty="0">
                <a:solidFill>
                  <a:srgbClr val="000000"/>
                </a:solidFill>
                <a:latin typeface="Times New Roman" panose="02020603050405020304" pitchFamily="18" charset="0"/>
                <a:cs typeface="Times New Roman" panose="02020603050405020304" pitchFamily="18" charset="0"/>
              </a:rPr>
              <a:t>Optimal solution: </a:t>
            </a:r>
            <a:r>
              <a:rPr lang="en-US" sz="2000" b="1" i="1" dirty="0">
                <a:solidFill>
                  <a:srgbClr val="0000CC"/>
                </a:solidFill>
                <a:latin typeface="Times New Roman" panose="02020603050405020304" pitchFamily="18" charset="0"/>
                <a:cs typeface="Times New Roman" panose="02020603050405020304" pitchFamily="18" charset="0"/>
              </a:rPr>
              <a:t>maximize margin </a:t>
            </a:r>
            <a:r>
              <a:rPr lang="en-US" sz="2000" dirty="0">
                <a:solidFill>
                  <a:srgbClr val="000000"/>
                </a:solidFill>
                <a:latin typeface="Times New Roman" panose="02020603050405020304" pitchFamily="18" charset="0"/>
                <a:cs typeface="Times New Roman" panose="02020603050405020304" pitchFamily="18" charset="0"/>
              </a:rPr>
              <a:t>(min ||</a:t>
            </a:r>
            <a:r>
              <a:rPr lang="en-US" sz="2000" b="1" dirty="0">
                <a:solidFill>
                  <a:srgbClr val="000000"/>
                </a:solidFill>
                <a:latin typeface="Times New Roman" panose="02020603050405020304" pitchFamily="18" charset="0"/>
                <a:cs typeface="Times New Roman" panose="02020603050405020304" pitchFamily="18" charset="0"/>
              </a:rPr>
              <a:t>w</a:t>
            </a:r>
            <a:r>
              <a:rPr lang="en-US" sz="2000" dirty="0">
                <a:solidFill>
                  <a:srgbClr val="000000"/>
                </a:solidFill>
                <a:latin typeface="Times New Roman" panose="02020603050405020304" pitchFamily="18" charset="0"/>
                <a:cs typeface="Times New Roman" panose="02020603050405020304" pitchFamily="18" charset="0"/>
              </a:rPr>
              <a:t>||)</a:t>
            </a:r>
          </a:p>
        </p:txBody>
      </p:sp>
      <p:sp>
        <p:nvSpPr>
          <p:cNvPr id="37" name="Rectangle 36">
            <a:extLst>
              <a:ext uri="{FF2B5EF4-FFF2-40B4-BE49-F238E27FC236}">
                <a16:creationId xmlns:a16="http://schemas.microsoft.com/office/drawing/2014/main" id="{A4C47849-5F20-4522-A945-E2FF81DAFD0C}"/>
              </a:ext>
            </a:extLst>
          </p:cNvPr>
          <p:cNvSpPr/>
          <p:nvPr/>
        </p:nvSpPr>
        <p:spPr>
          <a:xfrm>
            <a:off x="2277784" y="5396007"/>
            <a:ext cx="8895317" cy="923330"/>
          </a:xfrm>
          <a:prstGeom prst="rect">
            <a:avLst/>
          </a:prstGeom>
          <a:solidFill>
            <a:schemeClr val="accent3">
              <a:lumMod val="20000"/>
              <a:lumOff val="80000"/>
            </a:schemeClr>
          </a:solidFill>
        </p:spPr>
        <p:txBody>
          <a:bodyPr wrap="square">
            <a:spAutoFit/>
          </a:bodyPr>
          <a:lstStyle/>
          <a:p>
            <a:pPr algn="ctr"/>
            <a:r>
              <a:rPr lang="en-US" dirty="0">
                <a:latin typeface="Times New Roman" panose="02020603050405020304" pitchFamily="18" charset="0"/>
                <a:cs typeface="Times New Roman" panose="02020603050405020304" pitchFamily="18" charset="0"/>
              </a:rPr>
              <a:t>Because L2 is Euclidean distance, there is always one right answer as to how to get between two points fastest. Because L1 is taxicab distance, there are as many solutions to getting between two points as there are ways of driving between two points in Manhattan!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5976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EBBC6-D13F-4C9C-AFB1-F8349EC34218}"/>
              </a:ext>
            </a:extLst>
          </p:cNvPr>
          <p:cNvSpPr>
            <a:spLocks noGrp="1"/>
          </p:cNvSpPr>
          <p:nvPr>
            <p:ph type="title"/>
          </p:nvPr>
        </p:nvSpPr>
        <p:spPr/>
        <p:txBody>
          <a:bodyPr/>
          <a:lstStyle/>
          <a:p>
            <a:r>
              <a:rPr lang="en-US" dirty="0"/>
              <a:t>Quadratic Optimization</a:t>
            </a:r>
          </a:p>
        </p:txBody>
      </p:sp>
      <p:sp>
        <p:nvSpPr>
          <p:cNvPr id="4" name="Text Box 6">
            <a:extLst>
              <a:ext uri="{FF2B5EF4-FFF2-40B4-BE49-F238E27FC236}">
                <a16:creationId xmlns:a16="http://schemas.microsoft.com/office/drawing/2014/main" id="{B2543B06-A89A-4C58-A069-2ACC1A8066CD}"/>
              </a:ext>
            </a:extLst>
          </p:cNvPr>
          <p:cNvSpPr txBox="1">
            <a:spLocks noChangeArrowheads="1"/>
          </p:cNvSpPr>
          <p:nvPr/>
        </p:nvSpPr>
        <p:spPr bwMode="auto">
          <a:xfrm>
            <a:off x="3469106" y="1292142"/>
            <a:ext cx="5879432" cy="1569660"/>
          </a:xfrm>
          <a:prstGeom prst="rect">
            <a:avLst/>
          </a:prstGeom>
          <a:solidFill>
            <a:schemeClr val="accent2">
              <a:lumMod val="40000"/>
              <a:lumOff val="60000"/>
            </a:schemeClr>
          </a:solidFill>
          <a:ln w="25400">
            <a:solidFill>
              <a:srgbClr val="008000"/>
            </a:solidFill>
            <a:miter lim="800000"/>
            <a:headEnd/>
            <a:tailEnd/>
          </a:ln>
        </p:spPr>
        <p:txBody>
          <a:bodyPr wrap="square">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algn="ctr" eaLnBrk="1" hangingPunct="1">
              <a:spcBef>
                <a:spcPct val="50000"/>
              </a:spcBef>
            </a:pPr>
            <a:r>
              <a:rPr lang="en-US" altLang="en-US" dirty="0">
                <a:latin typeface="Times New Roman" panose="02020603050405020304" pitchFamily="18" charset="0"/>
              </a:rPr>
              <a:t>Find </a:t>
            </a:r>
            <a:r>
              <a:rPr lang="en-US" altLang="en-US" b="1" i="1" dirty="0">
                <a:latin typeface="Times New Roman" panose="02020603050405020304" pitchFamily="18" charset="0"/>
              </a:rPr>
              <a:t>w</a:t>
            </a:r>
            <a:r>
              <a:rPr lang="en-US" altLang="en-US" dirty="0">
                <a:latin typeface="Times New Roman" panose="02020603050405020304" pitchFamily="18" charset="0"/>
              </a:rPr>
              <a:t> and </a:t>
            </a:r>
            <a:r>
              <a:rPr lang="en-US" altLang="en-US" i="1" dirty="0">
                <a:latin typeface="Times New Roman" panose="02020603050405020304" pitchFamily="18" charset="0"/>
              </a:rPr>
              <a:t>b</a:t>
            </a:r>
            <a:r>
              <a:rPr lang="en-US" altLang="en-US" dirty="0">
                <a:latin typeface="Times New Roman" panose="02020603050405020304" pitchFamily="18" charset="0"/>
              </a:rPr>
              <a:t> such that</a:t>
            </a:r>
          </a:p>
          <a:p>
            <a:pPr algn="ctr" eaLnBrk="1" hangingPunct="1">
              <a:spcBef>
                <a:spcPct val="50000"/>
              </a:spcBef>
            </a:pPr>
            <a:r>
              <a:rPr lang="el-GR" altLang="en-US" b="1" dirty="0">
                <a:latin typeface="Times New Roman" panose="02020603050405020304" pitchFamily="18" charset="0"/>
                <a:cs typeface="Times New Roman" panose="02020603050405020304" pitchFamily="18" charset="0"/>
              </a:rPr>
              <a:t>Φ</a:t>
            </a:r>
            <a:r>
              <a:rPr lang="en-US" altLang="en-US" dirty="0">
                <a:latin typeface="Times New Roman" panose="02020603050405020304" pitchFamily="18" charset="0"/>
                <a:cs typeface="Times New Roman" panose="02020603050405020304" pitchFamily="18" charset="0"/>
              </a:rPr>
              <a:t>(</a:t>
            </a:r>
            <a:r>
              <a:rPr lang="en-US" altLang="en-US" b="1" i="1" dirty="0">
                <a:latin typeface="Times New Roman" panose="02020603050405020304" pitchFamily="18" charset="0"/>
                <a:cs typeface="Times New Roman" panose="02020603050405020304" pitchFamily="18" charset="0"/>
              </a:rPr>
              <a:t>w</a:t>
            </a:r>
            <a:r>
              <a:rPr lang="en-US" altLang="en-US" dirty="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=½ </a:t>
            </a:r>
            <a:r>
              <a:rPr lang="en-US" altLang="en-US" b="1" i="1" dirty="0" err="1">
                <a:latin typeface="Times New Roman" panose="02020603050405020304" pitchFamily="18" charset="0"/>
              </a:rPr>
              <a:t>w</a:t>
            </a:r>
            <a:r>
              <a:rPr lang="en-US" altLang="en-US" baseline="30000" dirty="0" err="1">
                <a:latin typeface="Times New Roman" panose="02020603050405020304" pitchFamily="18" charset="0"/>
              </a:rPr>
              <a:t>T</a:t>
            </a:r>
            <a:r>
              <a:rPr lang="en-US" altLang="en-US" b="1" i="1" dirty="0" err="1">
                <a:latin typeface="Times New Roman" panose="02020603050405020304" pitchFamily="18" charset="0"/>
              </a:rPr>
              <a:t>w</a:t>
            </a:r>
            <a:r>
              <a:rPr lang="en-US" altLang="en-US" dirty="0">
                <a:latin typeface="Times New Roman" panose="02020603050405020304" pitchFamily="18" charset="0"/>
              </a:rPr>
              <a:t>  is minimized; </a:t>
            </a:r>
          </a:p>
          <a:p>
            <a:pPr algn="ctr" eaLnBrk="1" hangingPunct="1">
              <a:spcBef>
                <a:spcPct val="50000"/>
              </a:spcBef>
            </a:pPr>
            <a:r>
              <a:rPr lang="en-US" altLang="en-US" dirty="0">
                <a:latin typeface="Times New Roman" panose="02020603050405020304" pitchFamily="18" charset="0"/>
              </a:rPr>
              <a:t>and for all {(</a:t>
            </a:r>
            <a:r>
              <a:rPr lang="en-US" altLang="en-US" b="1" i="1" dirty="0" err="1">
                <a:latin typeface="Times New Roman" panose="02020603050405020304" pitchFamily="18" charset="0"/>
              </a:rPr>
              <a:t>w</a:t>
            </a:r>
            <a:r>
              <a:rPr lang="en-US" altLang="en-US" b="1" baseline="-25000" dirty="0" err="1">
                <a:latin typeface="Times New Roman" panose="02020603050405020304" pitchFamily="18" charset="0"/>
              </a:rPr>
              <a:t>i</a:t>
            </a:r>
            <a:r>
              <a:rPr lang="en-US" altLang="en-US" b="1" dirty="0">
                <a:latin typeface="Times New Roman" panose="02020603050405020304" pitchFamily="18" charset="0"/>
              </a:rPr>
              <a:t> </a:t>
            </a:r>
            <a:r>
              <a:rPr lang="en-US" altLang="en-US" dirty="0">
                <a:latin typeface="Times New Roman" panose="02020603050405020304" pitchFamily="18" charset="0"/>
              </a:rPr>
              <a:t>,</a:t>
            </a:r>
            <a:r>
              <a:rPr lang="en-US" altLang="en-US" i="1" dirty="0" err="1">
                <a:latin typeface="Times New Roman" panose="02020603050405020304" pitchFamily="18" charset="0"/>
              </a:rPr>
              <a:t>y</a:t>
            </a:r>
            <a:r>
              <a:rPr lang="en-US" altLang="en-US" i="1" baseline="-25000" dirty="0" err="1">
                <a:latin typeface="Times New Roman" panose="02020603050405020304" pitchFamily="18" charset="0"/>
              </a:rPr>
              <a:t>i</a:t>
            </a:r>
            <a:r>
              <a:rPr lang="en-US" altLang="en-US" dirty="0">
                <a:latin typeface="Times New Roman" panose="02020603050405020304" pitchFamily="18" charset="0"/>
              </a:rPr>
              <a:t>)}:    </a:t>
            </a:r>
            <a:r>
              <a:rPr lang="en-US" altLang="en-US" i="1" dirty="0">
                <a:latin typeface="Times New Roman" panose="02020603050405020304" pitchFamily="18" charset="0"/>
              </a:rPr>
              <a:t>Y</a:t>
            </a:r>
            <a:r>
              <a:rPr lang="en-US" altLang="en-US" i="1" baseline="-25000" dirty="0">
                <a:latin typeface="Times New Roman" panose="02020603050405020304" pitchFamily="18" charset="0"/>
              </a:rPr>
              <a:t>i</a:t>
            </a:r>
            <a:r>
              <a:rPr lang="en-US" altLang="en-US" dirty="0">
                <a:latin typeface="Times New Roman" panose="02020603050405020304" pitchFamily="18" charset="0"/>
              </a:rPr>
              <a:t> (</a:t>
            </a:r>
            <a:r>
              <a:rPr lang="en-US" altLang="en-US" b="1" i="1" dirty="0" err="1">
                <a:latin typeface="Times New Roman" panose="02020603050405020304" pitchFamily="18" charset="0"/>
              </a:rPr>
              <a:t>w</a:t>
            </a:r>
            <a:r>
              <a:rPr lang="en-US" altLang="en-US" b="1" baseline="30000" dirty="0" err="1">
                <a:latin typeface="Times New Roman" panose="02020603050405020304" pitchFamily="18" charset="0"/>
              </a:rPr>
              <a:t>T</a:t>
            </a:r>
            <a:r>
              <a:rPr lang="en-US" altLang="en-US" b="1" i="1" dirty="0" err="1">
                <a:latin typeface="Times New Roman" panose="02020603050405020304" pitchFamily="18" charset="0"/>
              </a:rPr>
              <a:t>x</a:t>
            </a:r>
            <a:r>
              <a:rPr lang="en-US" altLang="en-US" b="1" baseline="-25000" dirty="0" err="1">
                <a:latin typeface="Times New Roman" panose="02020603050405020304" pitchFamily="18" charset="0"/>
              </a:rPr>
              <a:t>i</a:t>
            </a:r>
            <a:r>
              <a:rPr lang="en-US" altLang="en-US" b="1" dirty="0">
                <a:latin typeface="Times New Roman" panose="02020603050405020304" pitchFamily="18" charset="0"/>
              </a:rPr>
              <a:t> </a:t>
            </a:r>
            <a:r>
              <a:rPr lang="en-US" altLang="en-US" dirty="0">
                <a:latin typeface="Times New Roman" panose="02020603050405020304" pitchFamily="18" charset="0"/>
              </a:rPr>
              <a:t>+ </a:t>
            </a:r>
            <a:r>
              <a:rPr lang="en-US" altLang="en-US" i="1" dirty="0">
                <a:latin typeface="Times New Roman" panose="02020603050405020304" pitchFamily="18" charset="0"/>
              </a:rPr>
              <a:t>b</a:t>
            </a:r>
            <a:r>
              <a:rPr lang="en-US" altLang="en-US" dirty="0">
                <a:latin typeface="Times New Roman" panose="02020603050405020304" pitchFamily="18" charset="0"/>
              </a:rPr>
              <a:t>)</a:t>
            </a:r>
            <a:r>
              <a:rPr lang="en-US" altLang="en-US" b="1" dirty="0">
                <a:latin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1</a:t>
            </a:r>
          </a:p>
        </p:txBody>
      </p:sp>
      <p:sp>
        <p:nvSpPr>
          <p:cNvPr id="5" name="Rectangle 4">
            <a:extLst>
              <a:ext uri="{FF2B5EF4-FFF2-40B4-BE49-F238E27FC236}">
                <a16:creationId xmlns:a16="http://schemas.microsoft.com/office/drawing/2014/main" id="{82E7C6A6-CE05-4ADB-9C1E-D33829EC5E9B}"/>
              </a:ext>
            </a:extLst>
          </p:cNvPr>
          <p:cNvSpPr/>
          <p:nvPr/>
        </p:nvSpPr>
        <p:spPr>
          <a:xfrm>
            <a:off x="1716087" y="3172896"/>
            <a:ext cx="9697452" cy="2462213"/>
          </a:xfrm>
          <a:prstGeom prst="rect">
            <a:avLst/>
          </a:prstGeom>
        </p:spPr>
        <p:txBody>
          <a:bodyPr wrap="square">
            <a:spAutoFit/>
          </a:bodyPr>
          <a:lstStyle/>
          <a:p>
            <a:pPr marL="342900" indent="-342900">
              <a:spcAft>
                <a:spcPts val="60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This is now optimizing a </a:t>
            </a:r>
            <a:r>
              <a:rPr lang="en-US" altLang="en-US" sz="2400" b="1" i="1" dirty="0">
                <a:solidFill>
                  <a:srgbClr val="0000CC"/>
                </a:solidFill>
                <a:latin typeface="Times New Roman" panose="02020603050405020304" pitchFamily="18" charset="0"/>
                <a:cs typeface="Times New Roman" panose="02020603050405020304" pitchFamily="18" charset="0"/>
              </a:rPr>
              <a:t>quadratic</a:t>
            </a:r>
            <a:r>
              <a:rPr lang="en-US" altLang="en-US" sz="2400" i="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function subject to </a:t>
            </a:r>
            <a:r>
              <a:rPr lang="en-US" altLang="en-US" sz="2400" b="1" i="1" dirty="0">
                <a:solidFill>
                  <a:srgbClr val="0000CC"/>
                </a:solidFill>
                <a:latin typeface="Times New Roman" panose="02020603050405020304" pitchFamily="18" charset="0"/>
                <a:cs typeface="Times New Roman" panose="02020603050405020304" pitchFamily="18" charset="0"/>
              </a:rPr>
              <a:t>linear</a:t>
            </a:r>
            <a:r>
              <a:rPr lang="en-US" altLang="en-US" sz="2400" i="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constraints</a:t>
            </a:r>
          </a:p>
          <a:p>
            <a:pPr marL="342900" indent="-342900">
              <a:spcAft>
                <a:spcPts val="600"/>
              </a:spcAft>
              <a:buFont typeface="Arial" panose="020B0604020202020204" pitchFamily="34" charset="0"/>
              <a:buChar char="•"/>
            </a:pPr>
            <a:r>
              <a:rPr lang="en-US" altLang="en-US" sz="2400" b="1" i="1" dirty="0">
                <a:solidFill>
                  <a:srgbClr val="0000CC"/>
                </a:solidFill>
                <a:latin typeface="Times New Roman" panose="02020603050405020304" pitchFamily="18" charset="0"/>
                <a:cs typeface="Times New Roman" panose="02020603050405020304" pitchFamily="18" charset="0"/>
              </a:rPr>
              <a:t>Quadratic</a:t>
            </a:r>
            <a:r>
              <a:rPr lang="en-US" altLang="en-US" sz="2400" dirty="0">
                <a:latin typeface="Times New Roman" panose="02020603050405020304" pitchFamily="18" charset="0"/>
                <a:cs typeface="Times New Roman" panose="02020603050405020304" pitchFamily="18" charset="0"/>
              </a:rPr>
              <a:t> </a:t>
            </a:r>
            <a:r>
              <a:rPr lang="en-US" altLang="en-US" sz="2400" b="1" i="1" dirty="0">
                <a:solidFill>
                  <a:srgbClr val="0000CC"/>
                </a:solidFill>
                <a:latin typeface="Times New Roman" panose="02020603050405020304" pitchFamily="18" charset="0"/>
                <a:cs typeface="Times New Roman" panose="02020603050405020304" pitchFamily="18" charset="0"/>
              </a:rPr>
              <a:t>optimization</a:t>
            </a:r>
            <a:r>
              <a:rPr lang="en-US" altLang="en-US" sz="2400" dirty="0">
                <a:latin typeface="Times New Roman" panose="02020603050405020304" pitchFamily="18" charset="0"/>
                <a:cs typeface="Times New Roman" panose="02020603050405020304" pitchFamily="18" charset="0"/>
              </a:rPr>
              <a:t> problems are a well-known class of mathematical programming problem, and many (intricate) algorithms exist for solving them (with many special ones built for SVMs)</a:t>
            </a: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Because it is quadratic, the surface is a </a:t>
            </a:r>
            <a:r>
              <a:rPr lang="en-US" sz="2400" b="1" i="1" dirty="0">
                <a:solidFill>
                  <a:srgbClr val="0000CC"/>
                </a:solidFill>
                <a:latin typeface="Times New Roman" panose="02020603050405020304" pitchFamily="18" charset="0"/>
                <a:cs typeface="Times New Roman" panose="02020603050405020304" pitchFamily="18" charset="0"/>
              </a:rPr>
              <a:t>paraboloid</a:t>
            </a:r>
            <a:r>
              <a:rPr lang="en-US" sz="2400" dirty="0">
                <a:latin typeface="Times New Roman" panose="02020603050405020304" pitchFamily="18" charset="0"/>
                <a:cs typeface="Times New Roman" panose="02020603050405020304" pitchFamily="18" charset="0"/>
              </a:rPr>
              <a:t>, with just a </a:t>
            </a:r>
            <a:r>
              <a:rPr lang="en-US" sz="2400" b="1" i="1" dirty="0">
                <a:solidFill>
                  <a:srgbClr val="0000CC"/>
                </a:solidFill>
                <a:latin typeface="Times New Roman" panose="02020603050405020304" pitchFamily="18" charset="0"/>
                <a:cs typeface="Times New Roman" panose="02020603050405020304" pitchFamily="18" charset="0"/>
              </a:rPr>
              <a:t>single</a:t>
            </a:r>
            <a:r>
              <a:rPr lang="en-US" sz="2400" dirty="0">
                <a:latin typeface="Times New Roman" panose="02020603050405020304" pitchFamily="18" charset="0"/>
                <a:cs typeface="Times New Roman" panose="02020603050405020304" pitchFamily="18" charset="0"/>
              </a:rPr>
              <a:t> global minimum</a:t>
            </a: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7678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2A133-4586-4D91-B36E-3479CBDCEDE8}"/>
              </a:ext>
            </a:extLst>
          </p:cNvPr>
          <p:cNvSpPr>
            <a:spLocks noGrp="1"/>
          </p:cNvSpPr>
          <p:nvPr>
            <p:ph type="title"/>
          </p:nvPr>
        </p:nvSpPr>
        <p:spPr/>
        <p:txBody>
          <a:bodyPr/>
          <a:lstStyle/>
          <a:p>
            <a:r>
              <a:rPr lang="en-US" dirty="0"/>
              <a:t>Lagrangian Formulation</a:t>
            </a:r>
          </a:p>
        </p:txBody>
      </p:sp>
      <p:pic>
        <p:nvPicPr>
          <p:cNvPr id="4" name="Picture 3">
            <a:extLst>
              <a:ext uri="{FF2B5EF4-FFF2-40B4-BE49-F238E27FC236}">
                <a16:creationId xmlns:a16="http://schemas.microsoft.com/office/drawing/2014/main" id="{5E141D0D-D827-4F1D-8705-4DE42F1EF3F5}"/>
              </a:ext>
            </a:extLst>
          </p:cNvPr>
          <p:cNvPicPr>
            <a:picLocks noChangeAspect="1"/>
          </p:cNvPicPr>
          <p:nvPr/>
        </p:nvPicPr>
        <p:blipFill>
          <a:blip r:embed="rId3">
            <a:duotone>
              <a:prstClr val="black"/>
              <a:schemeClr val="accent1">
                <a:tint val="45000"/>
                <a:satMod val="400000"/>
              </a:schemeClr>
            </a:duotone>
          </a:blip>
          <a:stretch>
            <a:fillRect/>
          </a:stretch>
        </p:blipFill>
        <p:spPr>
          <a:xfrm>
            <a:off x="4085845" y="1322270"/>
            <a:ext cx="4905726" cy="3109365"/>
          </a:xfrm>
          <a:prstGeom prst="rect">
            <a:avLst/>
          </a:prstGeom>
        </p:spPr>
      </p:pic>
      <p:sp>
        <p:nvSpPr>
          <p:cNvPr id="5" name="Rectangle 4">
            <a:extLst>
              <a:ext uri="{FF2B5EF4-FFF2-40B4-BE49-F238E27FC236}">
                <a16:creationId xmlns:a16="http://schemas.microsoft.com/office/drawing/2014/main" id="{570256AE-8127-47AD-B806-E47EE3AFEE64}"/>
              </a:ext>
            </a:extLst>
          </p:cNvPr>
          <p:cNvSpPr/>
          <p:nvPr/>
        </p:nvSpPr>
        <p:spPr>
          <a:xfrm>
            <a:off x="2170588" y="4713447"/>
            <a:ext cx="9109710" cy="1200329"/>
          </a:xfrm>
          <a:prstGeom prst="rect">
            <a:avLst/>
          </a:prstGeom>
        </p:spPr>
        <p:txBody>
          <a:bodyPr wrap="square">
            <a:spAutoFit/>
          </a:bodyPr>
          <a:lstStyle/>
          <a:p>
            <a:pPr marL="342900" indent="-342900">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will be zero for most samples, and non-zero for the support vectors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Now find </a:t>
            </a:r>
            <a:r>
              <a:rPr lang="en-US" sz="2400" i="1"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in order to find </a:t>
            </a:r>
            <a:r>
              <a:rPr lang="en-US" sz="2400" i="1" dirty="0">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 and </a:t>
            </a:r>
            <a:r>
              <a:rPr lang="en-US" sz="2400" i="1"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rPr>
              <a:t>(by substituting w and b into the Lagrangian)</a:t>
            </a:r>
          </a:p>
        </p:txBody>
      </p:sp>
    </p:spTree>
    <p:extLst>
      <p:ext uri="{BB962C8B-B14F-4D97-AF65-F5344CB8AC3E}">
        <p14:creationId xmlns:p14="http://schemas.microsoft.com/office/powerpoint/2010/main" val="1360942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8781B-4D5B-4538-B562-A87E149F42D0}"/>
              </a:ext>
            </a:extLst>
          </p:cNvPr>
          <p:cNvSpPr>
            <a:spLocks noGrp="1"/>
          </p:cNvSpPr>
          <p:nvPr>
            <p:ph type="title"/>
          </p:nvPr>
        </p:nvSpPr>
        <p:spPr/>
        <p:txBody>
          <a:bodyPr/>
          <a:lstStyle/>
          <a:p>
            <a:r>
              <a:rPr lang="en-US" dirty="0"/>
              <a:t>Finding </a:t>
            </a:r>
            <a:r>
              <a:rPr lang="en-US" i="1" dirty="0"/>
              <a:t>a</a:t>
            </a:r>
          </a:p>
        </p:txBody>
      </p:sp>
      <p:sp>
        <p:nvSpPr>
          <p:cNvPr id="5" name="Rectangle 4">
            <a:extLst>
              <a:ext uri="{FF2B5EF4-FFF2-40B4-BE49-F238E27FC236}">
                <a16:creationId xmlns:a16="http://schemas.microsoft.com/office/drawing/2014/main" id="{59012CB9-F12D-4121-B64F-67585AC9A4B5}"/>
              </a:ext>
            </a:extLst>
          </p:cNvPr>
          <p:cNvSpPr/>
          <p:nvPr/>
        </p:nvSpPr>
        <p:spPr>
          <a:xfrm>
            <a:off x="1944537" y="3429000"/>
            <a:ext cx="9109710" cy="461665"/>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Take the derivative w.r.t. a and set it equal to zero, we can find </a:t>
            </a:r>
            <a:r>
              <a:rPr lang="en-US" sz="2400" i="1" dirty="0">
                <a:latin typeface="Times New Roman" panose="02020603050405020304" pitchFamily="18" charset="0"/>
                <a:cs typeface="Times New Roman" panose="02020603050405020304" pitchFamily="18" charset="0"/>
              </a:rPr>
              <a:t>a</a:t>
            </a:r>
          </a:p>
        </p:txBody>
      </p:sp>
      <p:sp>
        <p:nvSpPr>
          <p:cNvPr id="6" name="Text Box 5">
            <a:extLst>
              <a:ext uri="{FF2B5EF4-FFF2-40B4-BE49-F238E27FC236}">
                <a16:creationId xmlns:a16="http://schemas.microsoft.com/office/drawing/2014/main" id="{C7BEADB1-322B-4432-9ED6-423CA656E75A}"/>
              </a:ext>
            </a:extLst>
          </p:cNvPr>
          <p:cNvSpPr txBox="1">
            <a:spLocks noChangeArrowheads="1"/>
          </p:cNvSpPr>
          <p:nvPr/>
        </p:nvSpPr>
        <p:spPr bwMode="auto">
          <a:xfrm>
            <a:off x="3100404" y="1367343"/>
            <a:ext cx="6797976" cy="1569660"/>
          </a:xfrm>
          <a:prstGeom prst="rect">
            <a:avLst/>
          </a:prstGeom>
          <a:solidFill>
            <a:schemeClr val="accent2">
              <a:lumMod val="40000"/>
              <a:lumOff val="60000"/>
            </a:schemeClr>
          </a:solidFill>
          <a:ln w="25400">
            <a:solidFill>
              <a:srgbClr val="008000"/>
            </a:solidFill>
            <a:miter lim="800000"/>
            <a:headEnd/>
            <a:tailEnd/>
          </a:ln>
        </p:spPr>
        <p:txBody>
          <a:bodyPr wrap="square">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r>
              <a:rPr lang="en-US" altLang="en-US" dirty="0">
                <a:latin typeface="Times New Roman" panose="02020603050405020304" pitchFamily="18" charset="0"/>
              </a:rPr>
              <a:t>Find </a:t>
            </a:r>
            <a:r>
              <a:rPr lang="el-GR" altLang="en-US" i="1" dirty="0">
                <a:latin typeface="Times New Roman" panose="02020603050405020304" pitchFamily="18" charset="0"/>
                <a:cs typeface="Times New Roman" panose="02020603050405020304" pitchFamily="18" charset="0"/>
              </a:rPr>
              <a:t>α</a:t>
            </a:r>
            <a:r>
              <a:rPr lang="en-US" altLang="en-US" i="1" baseline="-25000" dirty="0">
                <a:latin typeface="Times New Roman" panose="02020603050405020304" pitchFamily="18" charset="0"/>
                <a:cs typeface="Times New Roman" panose="02020603050405020304" pitchFamily="18" charset="0"/>
              </a:rPr>
              <a:t>1</a:t>
            </a:r>
            <a:r>
              <a:rPr lang="en-US" altLang="en-US" i="1" dirty="0">
                <a:latin typeface="Times New Roman" panose="02020603050405020304" pitchFamily="18" charset="0"/>
                <a:cs typeface="Times New Roman" panose="02020603050405020304" pitchFamily="18" charset="0"/>
              </a:rPr>
              <a:t>…</a:t>
            </a:r>
            <a:r>
              <a:rPr lang="el-GR" altLang="en-US" i="1" dirty="0">
                <a:latin typeface="Times New Roman" panose="02020603050405020304" pitchFamily="18" charset="0"/>
                <a:cs typeface="Times New Roman" panose="02020603050405020304" pitchFamily="18" charset="0"/>
              </a:rPr>
              <a:t>α</a:t>
            </a:r>
            <a:r>
              <a:rPr lang="en-US" altLang="en-US" i="1" baseline="-25000" dirty="0">
                <a:latin typeface="Times New Roman" panose="02020603050405020304" pitchFamily="18" charset="0"/>
                <a:cs typeface="Times New Roman" panose="02020603050405020304" pitchFamily="18" charset="0"/>
              </a:rPr>
              <a:t>l</a:t>
            </a:r>
            <a:r>
              <a:rPr lang="en-US" altLang="en-US" baseline="-25000"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rPr>
              <a:t>such that</a:t>
            </a:r>
          </a:p>
          <a:p>
            <a:pPr eaLnBrk="1" hangingPunct="1"/>
            <a:r>
              <a:rPr lang="en-US" altLang="en-US" b="1" dirty="0">
                <a:latin typeface="Times New Roman" panose="02020603050405020304" pitchFamily="18" charset="0"/>
                <a:cs typeface="Times New Roman" panose="02020603050405020304" pitchFamily="18" charset="0"/>
              </a:rPr>
              <a:t>Q</a:t>
            </a:r>
            <a:r>
              <a:rPr lang="en-US" altLang="en-US" dirty="0">
                <a:latin typeface="Times New Roman" panose="02020603050405020304" pitchFamily="18" charset="0"/>
                <a:cs typeface="Times New Roman" panose="02020603050405020304" pitchFamily="18" charset="0"/>
              </a:rPr>
              <a:t>(</a:t>
            </a:r>
            <a:r>
              <a:rPr lang="el-GR" altLang="en-US" b="1" dirty="0">
                <a:latin typeface="Times New Roman" panose="02020603050405020304" pitchFamily="18" charset="0"/>
              </a:rPr>
              <a:t>α</a:t>
            </a:r>
            <a:r>
              <a:rPr lang="en-US" altLang="en-US" dirty="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t>
            </a:r>
            <a:r>
              <a:rPr lang="el-GR" altLang="en-US" dirty="0">
                <a:latin typeface="Times New Roman" panose="02020603050405020304" pitchFamily="18" charset="0"/>
                <a:cs typeface="Times New Roman" panose="02020603050405020304" pitchFamily="18" charset="0"/>
              </a:rPr>
              <a:t>Σ</a:t>
            </a:r>
            <a:r>
              <a:rPr lang="el-GR" altLang="en-US" i="1" dirty="0">
                <a:latin typeface="Times New Roman" panose="02020603050405020304" pitchFamily="18" charset="0"/>
                <a:cs typeface="Times New Roman" panose="02020603050405020304" pitchFamily="18" charset="0"/>
              </a:rPr>
              <a:t>α</a:t>
            </a:r>
            <a:r>
              <a:rPr lang="en-US" altLang="en-US" i="1" baseline="-25000" dirty="0" err="1">
                <a:latin typeface="Times New Roman" panose="02020603050405020304" pitchFamily="18" charset="0"/>
                <a:cs typeface="Times New Roman" panose="02020603050405020304" pitchFamily="18" charset="0"/>
              </a:rPr>
              <a:t>i</a:t>
            </a:r>
            <a:r>
              <a:rPr lang="en-US" altLang="en-US" baseline="-25000"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½</a:t>
            </a:r>
            <a:r>
              <a:rPr lang="el-GR" altLang="en-US" dirty="0">
                <a:latin typeface="Times New Roman" panose="02020603050405020304" pitchFamily="18" charset="0"/>
              </a:rPr>
              <a:t>ΣΣ</a:t>
            </a:r>
            <a:r>
              <a:rPr lang="el-GR" altLang="en-US" i="1" dirty="0">
                <a:latin typeface="Times New Roman" panose="02020603050405020304" pitchFamily="18" charset="0"/>
                <a:cs typeface="Times New Roman" panose="02020603050405020304" pitchFamily="18" charset="0"/>
              </a:rPr>
              <a:t>α</a:t>
            </a:r>
            <a:r>
              <a:rPr lang="en-US" altLang="en-US" i="1" baseline="-25000" dirty="0" err="1">
                <a:latin typeface="Times New Roman" panose="02020603050405020304" pitchFamily="18" charset="0"/>
                <a:cs typeface="Times New Roman" panose="02020603050405020304" pitchFamily="18" charset="0"/>
              </a:rPr>
              <a:t>i</a:t>
            </a:r>
            <a:r>
              <a:rPr lang="el-GR" altLang="en-US" i="1" dirty="0">
                <a:latin typeface="Times New Roman" panose="02020603050405020304" pitchFamily="18" charset="0"/>
                <a:cs typeface="Times New Roman" panose="02020603050405020304" pitchFamily="18" charset="0"/>
              </a:rPr>
              <a:t>α</a:t>
            </a:r>
            <a:r>
              <a:rPr lang="en-US" altLang="en-US" i="1" baseline="-25000" dirty="0" err="1">
                <a:latin typeface="Times New Roman" panose="02020603050405020304" pitchFamily="18" charset="0"/>
                <a:cs typeface="Times New Roman" panose="02020603050405020304" pitchFamily="18" charset="0"/>
              </a:rPr>
              <a:t>j</a:t>
            </a:r>
            <a:r>
              <a:rPr lang="en-US" altLang="en-US" i="1" dirty="0" err="1">
                <a:latin typeface="Times New Roman" panose="02020603050405020304" pitchFamily="18" charset="0"/>
                <a:cs typeface="Times New Roman" panose="02020603050405020304" pitchFamily="18" charset="0"/>
              </a:rPr>
              <a:t>y</a:t>
            </a:r>
            <a:r>
              <a:rPr lang="en-US" altLang="en-US" i="1" baseline="-25000" dirty="0" err="1">
                <a:latin typeface="Times New Roman" panose="02020603050405020304" pitchFamily="18" charset="0"/>
                <a:cs typeface="Times New Roman" panose="02020603050405020304" pitchFamily="18" charset="0"/>
              </a:rPr>
              <a:t>i</a:t>
            </a:r>
            <a:r>
              <a:rPr lang="en-US" altLang="en-US" i="1" dirty="0" err="1">
                <a:latin typeface="Times New Roman" panose="02020603050405020304" pitchFamily="18" charset="0"/>
                <a:cs typeface="Times New Roman" panose="02020603050405020304" pitchFamily="18" charset="0"/>
              </a:rPr>
              <a:t>y</a:t>
            </a:r>
            <a:r>
              <a:rPr lang="en-US" altLang="en-US" i="1" baseline="-25000" dirty="0" err="1">
                <a:latin typeface="Times New Roman" panose="02020603050405020304" pitchFamily="18" charset="0"/>
                <a:cs typeface="Times New Roman" panose="02020603050405020304" pitchFamily="18" charset="0"/>
              </a:rPr>
              <a:t>j</a:t>
            </a:r>
            <a:r>
              <a:rPr lang="en-US" altLang="en-US" b="1" dirty="0" err="1">
                <a:latin typeface="Times New Roman" panose="02020603050405020304" pitchFamily="18" charset="0"/>
              </a:rPr>
              <a:t>x</a:t>
            </a:r>
            <a:r>
              <a:rPr lang="en-US" altLang="en-US" b="1" baseline="-25000" dirty="0" err="1">
                <a:latin typeface="Times New Roman" panose="02020603050405020304" pitchFamily="18" charset="0"/>
              </a:rPr>
              <a:t>i</a:t>
            </a:r>
            <a:r>
              <a:rPr lang="en-US" altLang="en-US" b="1" dirty="0" err="1">
                <a:latin typeface="Times New Roman" panose="02020603050405020304" pitchFamily="18" charset="0"/>
              </a:rPr>
              <a:t>x</a:t>
            </a:r>
            <a:r>
              <a:rPr lang="en-US" altLang="en-US" b="1" baseline="-25000" dirty="0" err="1">
                <a:latin typeface="Times New Roman" panose="02020603050405020304" pitchFamily="18" charset="0"/>
              </a:rPr>
              <a:t>j</a:t>
            </a:r>
            <a:r>
              <a:rPr lang="en-US" altLang="en-US" b="1" baseline="30000" dirty="0" err="1">
                <a:latin typeface="Times New Roman" panose="02020603050405020304" pitchFamily="18" charset="0"/>
              </a:rPr>
              <a:t>T</a:t>
            </a:r>
            <a:r>
              <a:rPr lang="en-US" altLang="en-US" b="1" dirty="0">
                <a:latin typeface="Times New Roman" panose="02020603050405020304" pitchFamily="18" charset="0"/>
              </a:rPr>
              <a:t> </a:t>
            </a:r>
            <a:r>
              <a:rPr lang="en-US" altLang="en-US" dirty="0">
                <a:latin typeface="Times New Roman" panose="02020603050405020304" pitchFamily="18" charset="0"/>
              </a:rPr>
              <a:t>is maximized and </a:t>
            </a:r>
          </a:p>
          <a:p>
            <a:pPr eaLnBrk="1" hangingPunct="1"/>
            <a:r>
              <a:rPr lang="en-US" altLang="en-US" dirty="0">
                <a:latin typeface="Times New Roman" panose="02020603050405020304" pitchFamily="18" charset="0"/>
              </a:rPr>
              <a:t>(1)  </a:t>
            </a:r>
            <a:r>
              <a:rPr lang="el-GR" altLang="en-US" dirty="0">
                <a:latin typeface="Times New Roman" panose="02020603050405020304" pitchFamily="18" charset="0"/>
              </a:rPr>
              <a:t>Σ</a:t>
            </a:r>
            <a:r>
              <a:rPr lang="el-GR" altLang="en-US" i="1" dirty="0">
                <a:latin typeface="Times New Roman" panose="02020603050405020304" pitchFamily="18" charset="0"/>
                <a:cs typeface="Times New Roman" panose="02020603050405020304" pitchFamily="18" charset="0"/>
              </a:rPr>
              <a:t>α</a:t>
            </a:r>
            <a:r>
              <a:rPr lang="en-US" altLang="en-US" i="1" baseline="-25000" dirty="0" err="1">
                <a:latin typeface="Times New Roman" panose="02020603050405020304" pitchFamily="18" charset="0"/>
                <a:cs typeface="Times New Roman" panose="02020603050405020304" pitchFamily="18" charset="0"/>
              </a:rPr>
              <a:t>i</a:t>
            </a:r>
            <a:r>
              <a:rPr lang="en-US" altLang="en-US" i="1" dirty="0" err="1">
                <a:latin typeface="Times New Roman" panose="02020603050405020304" pitchFamily="18" charset="0"/>
                <a:cs typeface="Times New Roman" panose="02020603050405020304" pitchFamily="18" charset="0"/>
              </a:rPr>
              <a:t>y</a:t>
            </a:r>
            <a:r>
              <a:rPr lang="en-US" altLang="en-US" i="1" baseline="-25000" dirty="0" err="1">
                <a:latin typeface="Times New Roman" panose="02020603050405020304" pitchFamily="18" charset="0"/>
                <a:cs typeface="Times New Roman" panose="02020603050405020304" pitchFamily="18" charset="0"/>
              </a:rPr>
              <a:t>i</a:t>
            </a:r>
            <a:r>
              <a:rPr lang="en-US" altLang="en-US" baseline="-25000"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 0</a:t>
            </a:r>
            <a:endParaRPr lang="en-US" altLang="en-US" dirty="0">
              <a:latin typeface="Times New Roman" panose="02020603050405020304" pitchFamily="18" charset="0"/>
            </a:endParaRPr>
          </a:p>
          <a:p>
            <a:pPr eaLnBrk="1" hangingPunct="1"/>
            <a:r>
              <a:rPr lang="en-US" altLang="en-US" dirty="0">
                <a:latin typeface="Times New Roman" panose="02020603050405020304" pitchFamily="18" charset="0"/>
              </a:rPr>
              <a:t>(2) </a:t>
            </a:r>
            <a:r>
              <a:rPr lang="el-GR" altLang="en-US" i="1" dirty="0">
                <a:latin typeface="Times New Roman" panose="02020603050405020304" pitchFamily="18" charset="0"/>
                <a:cs typeface="Times New Roman" panose="02020603050405020304" pitchFamily="18" charset="0"/>
              </a:rPr>
              <a:t>α</a:t>
            </a:r>
            <a:r>
              <a:rPr lang="en-US" altLang="en-US" i="1" baseline="-25000" dirty="0" err="1">
                <a:latin typeface="Times New Roman" panose="02020603050405020304" pitchFamily="18" charset="0"/>
                <a:cs typeface="Times New Roman" panose="02020603050405020304" pitchFamily="18" charset="0"/>
              </a:rPr>
              <a:t>i</a:t>
            </a:r>
            <a:r>
              <a:rPr lang="en-US" altLang="en-US" b="1" dirty="0">
                <a:latin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0 for all </a:t>
            </a:r>
            <a:r>
              <a:rPr lang="el-GR" altLang="en-US" i="1" dirty="0">
                <a:latin typeface="Times New Roman" panose="02020603050405020304" pitchFamily="18" charset="0"/>
                <a:cs typeface="Times New Roman" panose="02020603050405020304" pitchFamily="18" charset="0"/>
              </a:rPr>
              <a:t>α</a:t>
            </a:r>
            <a:r>
              <a:rPr lang="en-US" altLang="en-US" i="1" baseline="-25000" dirty="0" err="1">
                <a:latin typeface="Times New Roman" panose="02020603050405020304" pitchFamily="18" charset="0"/>
                <a:cs typeface="Times New Roman" panose="02020603050405020304" pitchFamily="18" charset="0"/>
              </a:rPr>
              <a:t>i</a:t>
            </a:r>
            <a:endParaRPr lang="en-US" altLang="en-US" i="1" dirty="0">
              <a:latin typeface="Times New Roman" panose="02020603050405020304" pitchFamily="18" charset="0"/>
              <a:cs typeface="Times New Roman" panose="02020603050405020304" pitchFamily="18" charset="0"/>
            </a:endParaRPr>
          </a:p>
        </p:txBody>
      </p:sp>
      <p:sp>
        <p:nvSpPr>
          <p:cNvPr id="7" name="Text Box 5">
            <a:extLst>
              <a:ext uri="{FF2B5EF4-FFF2-40B4-BE49-F238E27FC236}">
                <a16:creationId xmlns:a16="http://schemas.microsoft.com/office/drawing/2014/main" id="{15552A9F-400C-4A29-B1F2-F05494EB59B1}"/>
              </a:ext>
            </a:extLst>
          </p:cNvPr>
          <p:cNvSpPr txBox="1">
            <a:spLocks noChangeArrowheads="1"/>
          </p:cNvSpPr>
          <p:nvPr/>
        </p:nvSpPr>
        <p:spPr bwMode="auto">
          <a:xfrm>
            <a:off x="4973487" y="4382662"/>
            <a:ext cx="3051810" cy="584775"/>
          </a:xfrm>
          <a:prstGeom prst="rect">
            <a:avLst/>
          </a:prstGeom>
          <a:solidFill>
            <a:schemeClr val="accent1">
              <a:lumMod val="40000"/>
              <a:lumOff val="60000"/>
            </a:schemeClr>
          </a:solidFill>
          <a:ln w="25400">
            <a:noFill/>
            <a:miter lim="800000"/>
            <a:headEnd/>
            <a:tailEnd/>
          </a:ln>
        </p:spPr>
        <p:txBody>
          <a:bodyPr wrap="square">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r>
              <a:rPr lang="en-US" altLang="en-US" sz="2800" i="1" dirty="0">
                <a:latin typeface="Times New Roman" panose="02020603050405020304" pitchFamily="18" charset="0"/>
              </a:rPr>
              <a:t>f</a:t>
            </a:r>
            <a:r>
              <a:rPr lang="en-US" altLang="en-US" sz="2800" dirty="0">
                <a:latin typeface="Times New Roman" panose="02020603050405020304" pitchFamily="18" charset="0"/>
              </a:rPr>
              <a:t>(</a:t>
            </a:r>
            <a:r>
              <a:rPr lang="en-US" altLang="en-US" sz="2800" b="1" dirty="0">
                <a:latin typeface="Times New Roman" panose="02020603050405020304" pitchFamily="18" charset="0"/>
              </a:rPr>
              <a:t>x</a:t>
            </a:r>
            <a:r>
              <a:rPr lang="en-US" altLang="en-US" sz="2800" dirty="0">
                <a:latin typeface="Times New Roman" panose="02020603050405020304" pitchFamily="18" charset="0"/>
              </a:rPr>
              <a:t>) = </a:t>
            </a:r>
            <a:r>
              <a:rPr lang="el-GR" altLang="en-US" sz="3200" dirty="0">
                <a:latin typeface="Times New Roman" panose="02020603050405020304" pitchFamily="18" charset="0"/>
                <a:cs typeface="Times New Roman" panose="02020603050405020304" pitchFamily="18" charset="0"/>
              </a:rPr>
              <a:t>Σ</a:t>
            </a:r>
            <a:r>
              <a:rPr lang="el-GR" altLang="en-US" sz="2800" i="1" dirty="0">
                <a:latin typeface="Times New Roman" panose="02020603050405020304" pitchFamily="18" charset="0"/>
                <a:cs typeface="Times New Roman" panose="02020603050405020304" pitchFamily="18" charset="0"/>
              </a:rPr>
              <a:t>α</a:t>
            </a:r>
            <a:r>
              <a:rPr lang="en-US" altLang="en-US" sz="2800" i="1" baseline="-25000" dirty="0" err="1">
                <a:latin typeface="Times New Roman" panose="02020603050405020304" pitchFamily="18" charset="0"/>
                <a:cs typeface="Times New Roman" panose="02020603050405020304" pitchFamily="18" charset="0"/>
              </a:rPr>
              <a:t>i</a:t>
            </a:r>
            <a:r>
              <a:rPr lang="en-US" altLang="en-US" sz="2800" i="1" dirty="0" err="1">
                <a:latin typeface="Times New Roman" panose="02020603050405020304" pitchFamily="18" charset="0"/>
                <a:cs typeface="Times New Roman" panose="02020603050405020304" pitchFamily="18" charset="0"/>
              </a:rPr>
              <a:t>y</a:t>
            </a:r>
            <a:r>
              <a:rPr lang="en-US" altLang="en-US" sz="2800" i="1" baseline="-25000" dirty="0" err="1">
                <a:latin typeface="Times New Roman" panose="02020603050405020304" pitchFamily="18" charset="0"/>
                <a:cs typeface="Times New Roman" panose="02020603050405020304" pitchFamily="18" charset="0"/>
              </a:rPr>
              <a:t>i</a:t>
            </a:r>
            <a:r>
              <a:rPr lang="en-US" altLang="en-US" sz="2800" b="1" dirty="0" err="1">
                <a:latin typeface="Times New Roman" panose="02020603050405020304" pitchFamily="18" charset="0"/>
              </a:rPr>
              <a:t>x</a:t>
            </a:r>
            <a:r>
              <a:rPr lang="en-US" altLang="en-US" sz="2800" b="1" baseline="-25000" dirty="0" err="1">
                <a:latin typeface="Times New Roman" panose="02020603050405020304" pitchFamily="18" charset="0"/>
              </a:rPr>
              <a:t>i</a:t>
            </a:r>
            <a:r>
              <a:rPr lang="en-US" altLang="en-US" sz="2800" b="1" dirty="0" err="1">
                <a:latin typeface="Times New Roman" panose="02020603050405020304" pitchFamily="18" charset="0"/>
              </a:rPr>
              <a:t>x</a:t>
            </a:r>
            <a:r>
              <a:rPr lang="en-US" altLang="en-US" sz="2800" b="1" baseline="30000" dirty="0" err="1">
                <a:latin typeface="Times New Roman" panose="02020603050405020304" pitchFamily="18" charset="0"/>
              </a:rPr>
              <a:t>T</a:t>
            </a:r>
            <a:r>
              <a:rPr lang="en-US" altLang="en-US" sz="2800" b="1" dirty="0">
                <a:latin typeface="Times New Roman" panose="02020603050405020304" pitchFamily="18" charset="0"/>
              </a:rPr>
              <a:t> + </a:t>
            </a:r>
            <a:r>
              <a:rPr lang="en-US" altLang="en-US" sz="2800" i="1" dirty="0">
                <a:latin typeface="Times New Roman" panose="02020603050405020304" pitchFamily="18" charset="0"/>
              </a:rPr>
              <a:t>b</a:t>
            </a:r>
          </a:p>
        </p:txBody>
      </p:sp>
    </p:spTree>
    <p:extLst>
      <p:ext uri="{BB962C8B-B14F-4D97-AF65-F5344CB8AC3E}">
        <p14:creationId xmlns:p14="http://schemas.microsoft.com/office/powerpoint/2010/main" val="4111915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7E198-A02F-4C32-98AA-84E066A162A3}"/>
              </a:ext>
            </a:extLst>
          </p:cNvPr>
          <p:cNvSpPr>
            <a:spLocks noGrp="1"/>
          </p:cNvSpPr>
          <p:nvPr>
            <p:ph type="title"/>
          </p:nvPr>
        </p:nvSpPr>
        <p:spPr/>
        <p:txBody>
          <a:bodyPr/>
          <a:lstStyle/>
          <a:p>
            <a:r>
              <a:rPr lang="en-US" dirty="0"/>
              <a:t>SVM for Nonlinear Classification</a:t>
            </a:r>
          </a:p>
        </p:txBody>
      </p:sp>
      <p:sp>
        <p:nvSpPr>
          <p:cNvPr id="5" name="Rectangle 4">
            <a:extLst>
              <a:ext uri="{FF2B5EF4-FFF2-40B4-BE49-F238E27FC236}">
                <a16:creationId xmlns:a16="http://schemas.microsoft.com/office/drawing/2014/main" id="{35681E7C-84D8-4009-B76F-B2CD8849CEFE}"/>
              </a:ext>
            </a:extLst>
          </p:cNvPr>
          <p:cNvSpPr/>
          <p:nvPr/>
        </p:nvSpPr>
        <p:spPr>
          <a:xfrm>
            <a:off x="2072472" y="1366653"/>
            <a:ext cx="5306228" cy="2462213"/>
          </a:xfrm>
          <a:prstGeom prst="rect">
            <a:avLst/>
          </a:prstGeom>
        </p:spPr>
        <p:txBody>
          <a:bodyPr wrap="square">
            <a:spAutoFit/>
          </a:bodyPr>
          <a:lstStyle/>
          <a:p>
            <a:pPr marL="342900" lvl="1" indent="-342900">
              <a:spcBef>
                <a:spcPts val="600"/>
              </a:spcBef>
              <a:spcAft>
                <a:spcPts val="600"/>
              </a:spcAft>
              <a:buSzPct val="80000"/>
              <a:buFont typeface="Arial" panose="020B0604020202020204" pitchFamily="34" charset="0"/>
              <a:buChar char="•"/>
            </a:pPr>
            <a:r>
              <a:rPr lang="en-US" altLang="zh-CN" sz="2400" dirty="0">
                <a:solidFill>
                  <a:srgbClr val="000000"/>
                </a:solidFill>
                <a:latin typeface="Times New Roman" panose="02020603050405020304" pitchFamily="18" charset="0"/>
                <a:cs typeface="Times New Roman" panose="02020603050405020304" pitchFamily="18" charset="0"/>
              </a:rPr>
              <a:t>Mapping</a:t>
            </a:r>
            <a:r>
              <a:rPr lang="zh-CN" altLang="en-US" sz="2400" dirty="0">
                <a:solidFill>
                  <a:srgbClr val="000000"/>
                </a:solidFill>
                <a:latin typeface="Times New Roman" panose="02020603050405020304" pitchFamily="18" charset="0"/>
                <a:cs typeface="Times New Roman" panose="02020603050405020304" pitchFamily="18" charset="0"/>
              </a:rPr>
              <a:t> </a:t>
            </a:r>
            <a:r>
              <a:rPr lang="en-US" altLang="zh-CN" sz="2400" b="1" i="1" dirty="0">
                <a:solidFill>
                  <a:srgbClr val="0000CC"/>
                </a:solidFill>
                <a:latin typeface="Times New Roman" panose="02020603050405020304" pitchFamily="18" charset="0"/>
                <a:cs typeface="Times New Roman" panose="02020603050405020304" pitchFamily="18" charset="0"/>
              </a:rPr>
              <a:t>non-linear</a:t>
            </a:r>
            <a:r>
              <a:rPr lang="zh-CN" altLang="en-US" sz="2400" dirty="0">
                <a:solidFill>
                  <a:srgbClr val="000000"/>
                </a:solidFill>
                <a:latin typeface="Times New Roman" panose="02020603050405020304" pitchFamily="18" charset="0"/>
                <a:cs typeface="Times New Roman" panose="02020603050405020304" pitchFamily="18" charset="0"/>
              </a:rPr>
              <a:t> </a:t>
            </a:r>
            <a:r>
              <a:rPr lang="en-US" altLang="zh-CN" sz="2400" dirty="0">
                <a:solidFill>
                  <a:srgbClr val="000000"/>
                </a:solidFill>
                <a:latin typeface="Times New Roman" panose="02020603050405020304" pitchFamily="18" charset="0"/>
                <a:cs typeface="Times New Roman" panose="02020603050405020304" pitchFamily="18" charset="0"/>
              </a:rPr>
              <a:t>classification</a:t>
            </a:r>
            <a:r>
              <a:rPr lang="zh-CN" altLang="en-US" sz="2400" dirty="0">
                <a:solidFill>
                  <a:srgbClr val="000000"/>
                </a:solidFill>
                <a:latin typeface="Times New Roman" panose="02020603050405020304" pitchFamily="18" charset="0"/>
                <a:cs typeface="Times New Roman" panose="02020603050405020304" pitchFamily="18" charset="0"/>
              </a:rPr>
              <a:t> </a:t>
            </a:r>
            <a:r>
              <a:rPr lang="en-US" altLang="zh-CN" sz="2400" dirty="0">
                <a:solidFill>
                  <a:srgbClr val="000000"/>
                </a:solidFill>
                <a:latin typeface="Times New Roman" panose="02020603050405020304" pitchFamily="18" charset="0"/>
                <a:cs typeface="Times New Roman" panose="02020603050405020304" pitchFamily="18" charset="0"/>
              </a:rPr>
              <a:t>in</a:t>
            </a:r>
            <a:r>
              <a:rPr lang="zh-CN" altLang="en-US" sz="2400" dirty="0">
                <a:solidFill>
                  <a:srgbClr val="000000"/>
                </a:solidFill>
                <a:latin typeface="Times New Roman" panose="02020603050405020304" pitchFamily="18" charset="0"/>
                <a:cs typeface="Times New Roman" panose="02020603050405020304" pitchFamily="18" charset="0"/>
              </a:rPr>
              <a:t> </a:t>
            </a:r>
            <a:r>
              <a:rPr lang="en-US" altLang="zh-CN" sz="2400" dirty="0">
                <a:solidFill>
                  <a:srgbClr val="000000"/>
                </a:solidFill>
                <a:latin typeface="Times New Roman" panose="02020603050405020304" pitchFamily="18" charset="0"/>
                <a:cs typeface="Times New Roman" panose="02020603050405020304" pitchFamily="18" charset="0"/>
              </a:rPr>
              <a:t>low-dimensional</a:t>
            </a:r>
            <a:r>
              <a:rPr lang="zh-CN" altLang="en-US" sz="2400" dirty="0">
                <a:solidFill>
                  <a:srgbClr val="000000"/>
                </a:solidFill>
                <a:latin typeface="Times New Roman" panose="02020603050405020304" pitchFamily="18" charset="0"/>
                <a:cs typeface="Times New Roman" panose="02020603050405020304" pitchFamily="18" charset="0"/>
              </a:rPr>
              <a:t> </a:t>
            </a:r>
            <a:r>
              <a:rPr lang="en-US" altLang="zh-CN" sz="2400" dirty="0">
                <a:solidFill>
                  <a:srgbClr val="000000"/>
                </a:solidFill>
                <a:latin typeface="Times New Roman" panose="02020603050405020304" pitchFamily="18" charset="0"/>
                <a:cs typeface="Times New Roman" panose="02020603050405020304" pitchFamily="18" charset="0"/>
              </a:rPr>
              <a:t>space</a:t>
            </a:r>
            <a:r>
              <a:rPr lang="zh-CN" altLang="en-US" sz="2400" dirty="0">
                <a:solidFill>
                  <a:srgbClr val="000000"/>
                </a:solidFill>
                <a:latin typeface="Times New Roman" panose="02020603050405020304" pitchFamily="18" charset="0"/>
                <a:cs typeface="Times New Roman" panose="02020603050405020304" pitchFamily="18" charset="0"/>
              </a:rPr>
              <a:t> </a:t>
            </a:r>
            <a:r>
              <a:rPr lang="en-US" altLang="zh-CN" sz="2400" dirty="0">
                <a:solidFill>
                  <a:srgbClr val="000000"/>
                </a:solidFill>
                <a:latin typeface="Times New Roman" panose="02020603050405020304" pitchFamily="18" charset="0"/>
                <a:cs typeface="Times New Roman" panose="02020603050405020304" pitchFamily="18" charset="0"/>
              </a:rPr>
              <a:t>to</a:t>
            </a:r>
            <a:r>
              <a:rPr lang="zh-CN" altLang="en-US" sz="2400" dirty="0">
                <a:solidFill>
                  <a:srgbClr val="000000"/>
                </a:solidFill>
                <a:latin typeface="Times New Roman" panose="02020603050405020304" pitchFamily="18" charset="0"/>
                <a:cs typeface="Times New Roman" panose="02020603050405020304" pitchFamily="18" charset="0"/>
              </a:rPr>
              <a:t> </a:t>
            </a:r>
            <a:r>
              <a:rPr lang="en-US" altLang="zh-CN" sz="2400" b="1" i="1" dirty="0">
                <a:solidFill>
                  <a:srgbClr val="0000CC"/>
                </a:solidFill>
                <a:latin typeface="Times New Roman" panose="02020603050405020304" pitchFamily="18" charset="0"/>
                <a:cs typeface="Times New Roman" panose="02020603050405020304" pitchFamily="18" charset="0"/>
              </a:rPr>
              <a:t>linear</a:t>
            </a:r>
            <a:r>
              <a:rPr lang="zh-CN" altLang="en-US" sz="2400" b="1" i="1" dirty="0">
                <a:solidFill>
                  <a:srgbClr val="0000CC"/>
                </a:solidFill>
                <a:latin typeface="Times New Roman" panose="02020603050405020304" pitchFamily="18" charset="0"/>
                <a:cs typeface="Times New Roman" panose="02020603050405020304" pitchFamily="18" charset="0"/>
              </a:rPr>
              <a:t> </a:t>
            </a:r>
            <a:r>
              <a:rPr lang="en-US" altLang="zh-CN" sz="2400" b="1" i="1" dirty="0">
                <a:solidFill>
                  <a:srgbClr val="0000CC"/>
                </a:solidFill>
                <a:latin typeface="Times New Roman" panose="02020603050405020304" pitchFamily="18" charset="0"/>
                <a:cs typeface="Times New Roman" panose="02020603050405020304" pitchFamily="18" charset="0"/>
              </a:rPr>
              <a:t>classification</a:t>
            </a:r>
            <a:r>
              <a:rPr lang="zh-CN" altLang="en-US" sz="2400" dirty="0">
                <a:solidFill>
                  <a:srgbClr val="800000"/>
                </a:solidFill>
                <a:latin typeface="Times New Roman" panose="02020603050405020304" pitchFamily="18" charset="0"/>
                <a:cs typeface="Times New Roman" panose="02020603050405020304" pitchFamily="18" charset="0"/>
              </a:rPr>
              <a:t> </a:t>
            </a:r>
            <a:r>
              <a:rPr lang="en-US" altLang="zh-CN" sz="2400" dirty="0">
                <a:solidFill>
                  <a:srgbClr val="000000"/>
                </a:solidFill>
                <a:latin typeface="Times New Roman" panose="02020603050405020304" pitchFamily="18" charset="0"/>
                <a:cs typeface="Times New Roman" panose="02020603050405020304" pitchFamily="18" charset="0"/>
              </a:rPr>
              <a:t>in</a:t>
            </a:r>
            <a:r>
              <a:rPr lang="zh-CN" altLang="en-US" sz="2400" dirty="0">
                <a:solidFill>
                  <a:srgbClr val="000000"/>
                </a:solidFill>
                <a:latin typeface="Times New Roman" panose="02020603050405020304" pitchFamily="18" charset="0"/>
                <a:cs typeface="Times New Roman" panose="02020603050405020304" pitchFamily="18" charset="0"/>
              </a:rPr>
              <a:t> </a:t>
            </a:r>
            <a:r>
              <a:rPr lang="en-US" altLang="zh-CN" sz="2400" dirty="0">
                <a:solidFill>
                  <a:srgbClr val="000000"/>
                </a:solidFill>
                <a:latin typeface="Times New Roman" panose="02020603050405020304" pitchFamily="18" charset="0"/>
                <a:cs typeface="Times New Roman" panose="02020603050405020304" pitchFamily="18" charset="0"/>
              </a:rPr>
              <a:t>a</a:t>
            </a:r>
            <a:r>
              <a:rPr lang="zh-CN" altLang="en-US" sz="2400" dirty="0">
                <a:solidFill>
                  <a:srgbClr val="800000"/>
                </a:solidFill>
                <a:latin typeface="Times New Roman" panose="02020603050405020304" pitchFamily="18" charset="0"/>
                <a:cs typeface="Times New Roman" panose="02020603050405020304" pitchFamily="18" charset="0"/>
              </a:rPr>
              <a:t> </a:t>
            </a:r>
            <a:r>
              <a:rPr lang="en-US" altLang="zh-CN" sz="2400" b="1" i="1" dirty="0">
                <a:solidFill>
                  <a:srgbClr val="0000CC"/>
                </a:solidFill>
                <a:latin typeface="Times New Roman" panose="02020603050405020304" pitchFamily="18" charset="0"/>
                <a:cs typeface="Times New Roman" panose="02020603050405020304" pitchFamily="18" charset="0"/>
              </a:rPr>
              <a:t>high-dimensional</a:t>
            </a:r>
            <a:r>
              <a:rPr lang="zh-CN" altLang="en-US" sz="2400" b="1" i="1" dirty="0">
                <a:solidFill>
                  <a:srgbClr val="0000CC"/>
                </a:solidFill>
                <a:latin typeface="Times New Roman" panose="02020603050405020304" pitchFamily="18" charset="0"/>
                <a:cs typeface="Times New Roman" panose="02020603050405020304" pitchFamily="18" charset="0"/>
              </a:rPr>
              <a:t> </a:t>
            </a:r>
            <a:r>
              <a:rPr lang="en-US" altLang="zh-CN" sz="2400" dirty="0">
                <a:solidFill>
                  <a:srgbClr val="000000"/>
                </a:solidFill>
                <a:latin typeface="Times New Roman" panose="02020603050405020304" pitchFamily="18" charset="0"/>
                <a:cs typeface="Times New Roman" panose="02020603050405020304" pitchFamily="18" charset="0"/>
              </a:rPr>
              <a:t>space,</a:t>
            </a:r>
            <a:r>
              <a:rPr lang="zh-CN" altLang="en-US" sz="2400" dirty="0">
                <a:solidFill>
                  <a:srgbClr val="000000"/>
                </a:solidFill>
                <a:latin typeface="Times New Roman" panose="02020603050405020304" pitchFamily="18" charset="0"/>
                <a:cs typeface="Times New Roman" panose="02020603050405020304" pitchFamily="18" charset="0"/>
              </a:rPr>
              <a:t> </a:t>
            </a:r>
            <a:r>
              <a:rPr lang="en-US" altLang="zh-CN" sz="2400" dirty="0">
                <a:solidFill>
                  <a:srgbClr val="000000"/>
                </a:solidFill>
                <a:latin typeface="Times New Roman" panose="02020603050405020304" pitchFamily="18" charset="0"/>
                <a:cs typeface="Times New Roman" panose="02020603050405020304" pitchFamily="18" charset="0"/>
              </a:rPr>
              <a:t>via transformation </a:t>
            </a:r>
            <a:r>
              <a:rPr lang="zh-CN" altLang="en-US" sz="2400" b="1" i="1" dirty="0">
                <a:solidFill>
                  <a:srgbClr val="A50021"/>
                </a:solidFill>
                <a:latin typeface="Times New Roman" panose="02020603050405020304" pitchFamily="18" charset="0"/>
                <a:cs typeface="Times New Roman" panose="02020603050405020304" pitchFamily="18" charset="0"/>
              </a:rPr>
              <a:t>φ</a:t>
            </a:r>
            <a:r>
              <a:rPr lang="en-US" altLang="zh-CN" sz="2400" b="1" dirty="0">
                <a:solidFill>
                  <a:srgbClr val="A50021"/>
                </a:solidFill>
                <a:latin typeface="Times New Roman" panose="02020603050405020304" pitchFamily="18" charset="0"/>
                <a:cs typeface="Times New Roman" panose="02020603050405020304" pitchFamily="18" charset="0"/>
              </a:rPr>
              <a:t>(</a:t>
            </a:r>
            <a:r>
              <a:rPr lang="en-US" altLang="zh-CN" sz="2400" b="1" i="1" dirty="0">
                <a:solidFill>
                  <a:srgbClr val="A50021"/>
                </a:solidFill>
                <a:latin typeface="Times New Roman" panose="02020603050405020304" pitchFamily="18" charset="0"/>
                <a:cs typeface="Times New Roman" panose="02020603050405020304" pitchFamily="18" charset="0"/>
              </a:rPr>
              <a:t>x</a:t>
            </a:r>
            <a:r>
              <a:rPr lang="en-US" altLang="zh-CN" sz="2400" b="1" dirty="0">
                <a:solidFill>
                  <a:srgbClr val="A50021"/>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cs typeface="Times New Roman" panose="02020603050405020304" pitchFamily="18" charset="0"/>
              </a:rPr>
              <a:t> </a:t>
            </a:r>
            <a:endParaRPr lang="en-US" altLang="zh-CN" sz="2400" dirty="0">
              <a:solidFill>
                <a:srgbClr val="000000"/>
              </a:solidFill>
              <a:latin typeface="Times New Roman" panose="02020603050405020304" pitchFamily="18" charset="0"/>
              <a:cs typeface="Times New Roman" panose="02020603050405020304" pitchFamily="18" charset="0"/>
            </a:endParaRPr>
          </a:p>
          <a:p>
            <a:pPr marL="404813" lvl="1" indent="-404813">
              <a:spcBef>
                <a:spcPts val="600"/>
              </a:spcBef>
              <a:spcAft>
                <a:spcPts val="600"/>
              </a:spcAft>
              <a:buSzPct val="80000"/>
              <a:buFont typeface="Arial" panose="020B0604020202020204" pitchFamily="34" charset="0"/>
              <a:buChar char="•"/>
            </a:pPr>
            <a:r>
              <a:rPr lang="en-US" altLang="zh-CN" sz="2400" dirty="0">
                <a:solidFill>
                  <a:srgbClr val="000000"/>
                </a:solidFill>
                <a:latin typeface="Times New Roman" panose="02020603050405020304" pitchFamily="18" charset="0"/>
                <a:cs typeface="Times New Roman" panose="02020603050405020304" pitchFamily="18" charset="0"/>
              </a:rPr>
              <a:t>Classification is expressed</a:t>
            </a:r>
            <a:r>
              <a:rPr lang="zh-CN" altLang="en-US" sz="2400" dirty="0">
                <a:solidFill>
                  <a:srgbClr val="000000"/>
                </a:solidFill>
                <a:latin typeface="Times New Roman" panose="02020603050405020304" pitchFamily="18" charset="0"/>
                <a:cs typeface="Times New Roman" panose="02020603050405020304" pitchFamily="18" charset="0"/>
              </a:rPr>
              <a:t> </a:t>
            </a:r>
            <a:r>
              <a:rPr lang="en-US" altLang="zh-CN" sz="2400" dirty="0">
                <a:solidFill>
                  <a:srgbClr val="000000"/>
                </a:solidFill>
                <a:latin typeface="Times New Roman" panose="02020603050405020304" pitchFamily="18" charset="0"/>
                <a:cs typeface="Times New Roman" panose="02020603050405020304" pitchFamily="18" charset="0"/>
              </a:rPr>
              <a:t>with support vector </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i="1" baseline="-25000" dirty="0">
                <a:solidFill>
                  <a:srgbClr val="000000"/>
                </a:solidFill>
                <a:latin typeface="Times New Roman" panose="02020603050405020304" pitchFamily="18" charset="0"/>
                <a:cs typeface="Times New Roman" panose="02020603050405020304" pitchFamily="18" charset="0"/>
              </a:rPr>
              <a:t>i </a:t>
            </a:r>
            <a:r>
              <a:rPr lang="en-US" altLang="zh-CN" sz="2400" dirty="0">
                <a:solidFill>
                  <a:srgbClr val="000000"/>
                </a:solidFill>
                <a:latin typeface="Times New Roman" panose="02020603050405020304" pitchFamily="18" charset="0"/>
                <a:cs typeface="Times New Roman" panose="02020603050405020304" pitchFamily="18" charset="0"/>
              </a:rPr>
              <a:t>as:</a:t>
            </a:r>
            <a:r>
              <a:rPr lang="zh-CN" altLang="en-US" sz="2400" dirty="0">
                <a:solidFill>
                  <a:srgbClr val="000000"/>
                </a:solidFill>
                <a:latin typeface="Times New Roman" panose="02020603050405020304" pitchFamily="18" charset="0"/>
                <a:cs typeface="Times New Roman" panose="02020603050405020304" pitchFamily="18" charset="0"/>
              </a:rPr>
              <a:t> </a:t>
            </a:r>
            <a:endParaRPr lang="en-US" altLang="zh-CN" sz="2400" dirty="0">
              <a:solidFill>
                <a:srgbClr val="000000"/>
              </a:solidFill>
              <a:latin typeface="Times New Roman" panose="02020603050405020304" pitchFamily="18" charset="0"/>
              <a:cs typeface="Times New Roman" panose="02020603050405020304" pitchFamily="18" charset="0"/>
            </a:endParaRPr>
          </a:p>
        </p:txBody>
      </p:sp>
      <p:graphicFrame>
        <p:nvGraphicFramePr>
          <p:cNvPr id="6" name="Object 5">
            <a:extLst>
              <a:ext uri="{FF2B5EF4-FFF2-40B4-BE49-F238E27FC236}">
                <a16:creationId xmlns:a16="http://schemas.microsoft.com/office/drawing/2014/main" id="{902D67EF-CDD1-45D7-8B0A-10682C406A55}"/>
              </a:ext>
            </a:extLst>
          </p:cNvPr>
          <p:cNvGraphicFramePr>
            <a:graphicFrameLocks noChangeAspect="1"/>
          </p:cNvGraphicFramePr>
          <p:nvPr>
            <p:extLst>
              <p:ext uri="{D42A27DB-BD31-4B8C-83A1-F6EECF244321}">
                <p14:modId xmlns:p14="http://schemas.microsoft.com/office/powerpoint/2010/main" val="1878487449"/>
              </p:ext>
            </p:extLst>
          </p:nvPr>
        </p:nvGraphicFramePr>
        <p:xfrm>
          <a:off x="2285962" y="4233494"/>
          <a:ext cx="5475300" cy="794774"/>
        </p:xfrm>
        <a:graphic>
          <a:graphicData uri="http://schemas.openxmlformats.org/presentationml/2006/ole">
            <mc:AlternateContent xmlns:mc="http://schemas.openxmlformats.org/markup-compatibility/2006">
              <mc:Choice xmlns:v="urn:schemas-microsoft-com:vml" Requires="v">
                <p:oleObj spid="_x0000_s1037" name="Equation" r:id="rId3" imgW="2273040" imgH="368280" progId="Equation.DSMT4">
                  <p:embed/>
                </p:oleObj>
              </mc:Choice>
              <mc:Fallback>
                <p:oleObj name="Equation" r:id="rId3" imgW="2273040" imgH="368280" progId="Equation.DSMT4">
                  <p:embed/>
                  <p:pic>
                    <p:nvPicPr>
                      <p:cNvPr id="6" name="Object 5"/>
                      <p:cNvPicPr/>
                      <p:nvPr/>
                    </p:nvPicPr>
                    <p:blipFill>
                      <a:blip r:embed="rId4"/>
                      <a:stretch>
                        <a:fillRect/>
                      </a:stretch>
                    </p:blipFill>
                    <p:spPr>
                      <a:xfrm>
                        <a:off x="2285962" y="4233494"/>
                        <a:ext cx="5475300" cy="794774"/>
                      </a:xfrm>
                      <a:prstGeom prst="rect">
                        <a:avLst/>
                      </a:prstGeom>
                    </p:spPr>
                  </p:pic>
                </p:oleObj>
              </mc:Fallback>
            </mc:AlternateContent>
          </a:graphicData>
        </a:graphic>
      </p:graphicFrame>
      <p:pic>
        <p:nvPicPr>
          <p:cNvPr id="10" name="Picture 9">
            <a:extLst>
              <a:ext uri="{FF2B5EF4-FFF2-40B4-BE49-F238E27FC236}">
                <a16:creationId xmlns:a16="http://schemas.microsoft.com/office/drawing/2014/main" id="{57AB4A78-7070-4F89-B913-77B21678F8AF}"/>
              </a:ext>
            </a:extLst>
          </p:cNvPr>
          <p:cNvPicPr>
            <a:picLocks noChangeAspect="1"/>
          </p:cNvPicPr>
          <p:nvPr/>
        </p:nvPicPr>
        <p:blipFill>
          <a:blip r:embed="rId5"/>
          <a:stretch>
            <a:fillRect/>
          </a:stretch>
        </p:blipFill>
        <p:spPr>
          <a:xfrm>
            <a:off x="9015371" y="1226534"/>
            <a:ext cx="1839060" cy="2402272"/>
          </a:xfrm>
          <a:prstGeom prst="rect">
            <a:avLst/>
          </a:prstGeom>
        </p:spPr>
      </p:pic>
      <p:pic>
        <p:nvPicPr>
          <p:cNvPr id="11" name="Picture 10">
            <a:extLst>
              <a:ext uri="{FF2B5EF4-FFF2-40B4-BE49-F238E27FC236}">
                <a16:creationId xmlns:a16="http://schemas.microsoft.com/office/drawing/2014/main" id="{441F6302-A19A-482E-9696-C1F387FD820F}"/>
              </a:ext>
            </a:extLst>
          </p:cNvPr>
          <p:cNvPicPr>
            <a:picLocks noChangeAspect="1"/>
          </p:cNvPicPr>
          <p:nvPr/>
        </p:nvPicPr>
        <p:blipFill>
          <a:blip r:embed="rId6"/>
          <a:stretch>
            <a:fillRect/>
          </a:stretch>
        </p:blipFill>
        <p:spPr>
          <a:xfrm>
            <a:off x="8505642" y="4007132"/>
            <a:ext cx="2973772" cy="2534731"/>
          </a:xfrm>
          <a:prstGeom prst="rect">
            <a:avLst/>
          </a:prstGeom>
        </p:spPr>
      </p:pic>
      <p:sp>
        <p:nvSpPr>
          <p:cNvPr id="12" name="Curved Left Arrow 11">
            <a:extLst>
              <a:ext uri="{FF2B5EF4-FFF2-40B4-BE49-F238E27FC236}">
                <a16:creationId xmlns:a16="http://schemas.microsoft.com/office/drawing/2014/main" id="{A60DE0D5-07C9-4A3C-8A98-DCA777711E28}"/>
              </a:ext>
            </a:extLst>
          </p:cNvPr>
          <p:cNvSpPr/>
          <p:nvPr/>
        </p:nvSpPr>
        <p:spPr bwMode="auto">
          <a:xfrm>
            <a:off x="11317396" y="3214760"/>
            <a:ext cx="324036" cy="828092"/>
          </a:xfrm>
          <a:prstGeom prst="curved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dirty="0">
              <a:solidFill>
                <a:srgbClr val="000000"/>
              </a:solidFill>
              <a:latin typeface="Verdana" pitchFamily="34" charset="0"/>
            </a:endParaRPr>
          </a:p>
        </p:txBody>
      </p:sp>
    </p:spTree>
    <p:extLst>
      <p:ext uri="{BB962C8B-B14F-4D97-AF65-F5344CB8AC3E}">
        <p14:creationId xmlns:p14="http://schemas.microsoft.com/office/powerpoint/2010/main" val="124575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7E198-A02F-4C32-98AA-84E066A162A3}"/>
              </a:ext>
            </a:extLst>
          </p:cNvPr>
          <p:cNvSpPr>
            <a:spLocks noGrp="1"/>
          </p:cNvSpPr>
          <p:nvPr>
            <p:ph type="title"/>
          </p:nvPr>
        </p:nvSpPr>
        <p:spPr/>
        <p:txBody>
          <a:bodyPr/>
          <a:lstStyle/>
          <a:p>
            <a:r>
              <a:rPr lang="en-US" dirty="0"/>
              <a:t>Kernel Trick</a:t>
            </a:r>
          </a:p>
        </p:txBody>
      </p:sp>
      <p:sp>
        <p:nvSpPr>
          <p:cNvPr id="8" name="Rectangle 7">
            <a:extLst>
              <a:ext uri="{FF2B5EF4-FFF2-40B4-BE49-F238E27FC236}">
                <a16:creationId xmlns:a16="http://schemas.microsoft.com/office/drawing/2014/main" id="{1D4D9B98-2474-405A-A8B7-20488808286E}"/>
              </a:ext>
            </a:extLst>
          </p:cNvPr>
          <p:cNvSpPr/>
          <p:nvPr/>
        </p:nvSpPr>
        <p:spPr>
          <a:xfrm>
            <a:off x="1716087" y="1303416"/>
            <a:ext cx="10018713" cy="3877985"/>
          </a:xfrm>
          <a:prstGeom prst="rect">
            <a:avLst/>
          </a:prstGeom>
        </p:spPr>
        <p:txBody>
          <a:bodyPr wrap="square">
            <a:spAutoFit/>
          </a:bodyPr>
          <a:lstStyle/>
          <a:p>
            <a:pPr marL="342900" lvl="1" indent="-342900">
              <a:spcBef>
                <a:spcPts val="600"/>
              </a:spcBef>
              <a:buSzPct val="90000"/>
              <a:buFont typeface="Wingdings" panose="05000000000000000000" pitchFamily="2" charset="2"/>
              <a:buChar char="ü"/>
            </a:pPr>
            <a:r>
              <a:rPr lang="en-US" altLang="zh-CN" sz="2400" dirty="0">
                <a:solidFill>
                  <a:srgbClr val="000000"/>
                </a:solidFill>
                <a:latin typeface="Times New Roman" panose="02020603050405020304" pitchFamily="18" charset="0"/>
                <a:cs typeface="Times New Roman" panose="02020603050405020304" pitchFamily="18" charset="0"/>
              </a:rPr>
              <a:t>Enable calculating </a:t>
            </a:r>
            <a:r>
              <a:rPr lang="en-US" altLang="zh-CN" sz="2400" u="sng" dirty="0">
                <a:solidFill>
                  <a:srgbClr val="000000"/>
                </a:solidFill>
                <a:latin typeface="Times New Roman" panose="02020603050405020304" pitchFamily="18" charset="0"/>
                <a:cs typeface="Times New Roman" panose="02020603050405020304" pitchFamily="18" charset="0"/>
              </a:rPr>
              <a:t>inner product </a:t>
            </a:r>
            <a:r>
              <a:rPr lang="en-US" altLang="zh-CN" sz="2400" dirty="0">
                <a:solidFill>
                  <a:srgbClr val="000000"/>
                </a:solidFill>
                <a:latin typeface="Times New Roman" panose="02020603050405020304" pitchFamily="18" charset="0"/>
                <a:cs typeface="Times New Roman" panose="02020603050405020304" pitchFamily="18" charset="0"/>
              </a:rPr>
              <a:t>&lt;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i="1" baseline="-25000" dirty="0">
                <a:solidFill>
                  <a:srgbClr val="000000"/>
                </a:solidFill>
                <a:latin typeface="Times New Roman" panose="02020603050405020304" pitchFamily="18" charset="0"/>
                <a:cs typeface="Times New Roman" panose="02020603050405020304" pitchFamily="18" charset="0"/>
              </a:rPr>
              <a:t>i </a:t>
            </a:r>
            <a:r>
              <a:rPr lang="en-US" altLang="zh-CN" sz="2400" dirty="0">
                <a:solidFill>
                  <a:srgbClr val="000000"/>
                </a:solidFill>
                <a:latin typeface="Times New Roman" panose="02020603050405020304" pitchFamily="18" charset="0"/>
                <a:ea typeface="Wingdings"/>
                <a:cs typeface="Times New Roman" panose="02020603050405020304" pitchFamily="18" charset="0"/>
                <a:sym typeface="Wingdings"/>
              </a:rPr>
              <a:t> </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dirty="0">
                <a:solidFill>
                  <a:srgbClr val="000000"/>
                </a:solidFill>
                <a:latin typeface="Times New Roman" panose="02020603050405020304" pitchFamily="18" charset="0"/>
                <a:cs typeface="Times New Roman" panose="02020603050405020304" pitchFamily="18" charset="0"/>
              </a:rPr>
              <a:t>&gt; first, then nonlinear mapping, </a:t>
            </a:r>
            <a:r>
              <a:rPr lang="en-US" altLang="zh-CN" sz="2400" dirty="0">
                <a:latin typeface="Times New Roman" panose="02020603050405020304" pitchFamily="18" charset="0"/>
                <a:cs typeface="Times New Roman" panose="02020603050405020304" pitchFamily="18" charset="0"/>
              </a:rPr>
              <a:t>improving computational efficiency</a:t>
            </a:r>
            <a:endParaRPr lang="en-US" altLang="zh-CN" sz="2400" dirty="0">
              <a:solidFill>
                <a:srgbClr val="000000"/>
              </a:solidFill>
              <a:latin typeface="Times New Roman" panose="02020603050405020304" pitchFamily="18" charset="0"/>
              <a:cs typeface="Times New Roman" panose="02020603050405020304" pitchFamily="18" charset="0"/>
            </a:endParaRPr>
          </a:p>
          <a:p>
            <a:pPr marL="342900" lvl="1" indent="-342900">
              <a:spcBef>
                <a:spcPts val="600"/>
              </a:spcBef>
              <a:buSzPct val="90000"/>
              <a:buFont typeface="Wingdings" panose="05000000000000000000" pitchFamily="2" charset="2"/>
              <a:buChar char="ü"/>
            </a:pPr>
            <a:r>
              <a:rPr lang="en-US" altLang="zh-CN" sz="2400" b="1" i="1" dirty="0">
                <a:solidFill>
                  <a:srgbClr val="0000CC"/>
                </a:solidFill>
                <a:latin typeface="Times New Roman" panose="02020603050405020304" pitchFamily="18" charset="0"/>
                <a:cs typeface="Times New Roman" panose="02020603050405020304" pitchFamily="18" charset="0"/>
              </a:rPr>
              <a:t>Gaussian radial basis function </a:t>
            </a:r>
            <a:r>
              <a:rPr lang="en-US" altLang="zh-CN" sz="2400" b="1" dirty="0">
                <a:solidFill>
                  <a:srgbClr val="0000CC"/>
                </a:solidFill>
                <a:latin typeface="Times New Roman" panose="02020603050405020304" pitchFamily="18" charset="0"/>
                <a:cs typeface="Times New Roman" panose="02020603050405020304" pitchFamily="18" charset="0"/>
              </a:rPr>
              <a:t>(RBF</a:t>
            </a:r>
            <a:r>
              <a:rPr lang="en-US" altLang="zh-CN" sz="2400" b="1" i="1" dirty="0">
                <a:solidFill>
                  <a:srgbClr val="0000CC"/>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 </a:t>
            </a:r>
            <a:r>
              <a:rPr lang="en-US" altLang="zh-CN" sz="2400" dirty="0">
                <a:solidFill>
                  <a:srgbClr val="000000"/>
                </a:solidFill>
                <a:latin typeface="Times New Roman" panose="02020603050405020304" pitchFamily="18" charset="0"/>
                <a:cs typeface="Times New Roman" panose="02020603050405020304" pitchFamily="18" charset="0"/>
              </a:rPr>
              <a:t>commonly used when prior knowledge of data is unavailable</a:t>
            </a:r>
          </a:p>
          <a:p>
            <a:pPr marL="342900" lvl="1" indent="-342900">
              <a:spcBef>
                <a:spcPts val="600"/>
              </a:spcBef>
              <a:buSzPct val="90000"/>
              <a:buFont typeface="Wingdings" panose="05000000000000000000" pitchFamily="2" charset="2"/>
              <a:buChar char="ü"/>
            </a:pPr>
            <a:endParaRPr lang="en-US" altLang="zh-CN" sz="2400" dirty="0">
              <a:solidFill>
                <a:srgbClr val="000000"/>
              </a:solidFill>
              <a:latin typeface="Times New Roman" panose="02020603050405020304" pitchFamily="18" charset="0"/>
              <a:cs typeface="Times New Roman" panose="02020603050405020304" pitchFamily="18" charset="0"/>
            </a:endParaRPr>
          </a:p>
          <a:p>
            <a:pPr marL="342900" lvl="1" indent="-342900">
              <a:spcBef>
                <a:spcPts val="600"/>
              </a:spcBef>
              <a:buSzPct val="90000"/>
              <a:buFont typeface="Wingdings" panose="05000000000000000000" pitchFamily="2" charset="2"/>
              <a:buChar char="ü"/>
            </a:pPr>
            <a:endParaRPr lang="en-US" altLang="zh-CN" sz="2400" dirty="0">
              <a:solidFill>
                <a:srgbClr val="000000"/>
              </a:solidFill>
              <a:latin typeface="Times New Roman" panose="02020603050405020304" pitchFamily="18" charset="0"/>
              <a:cs typeface="Times New Roman" panose="02020603050405020304" pitchFamily="18" charset="0"/>
            </a:endParaRPr>
          </a:p>
          <a:p>
            <a:pPr marL="342900" lvl="1" indent="-342900">
              <a:spcBef>
                <a:spcPts val="600"/>
              </a:spcBef>
              <a:buSzPct val="90000"/>
              <a:buFont typeface="Wingdings" panose="05000000000000000000" pitchFamily="2" charset="2"/>
              <a:buChar char="ü"/>
            </a:pPr>
            <a:endParaRPr lang="en-US" altLang="zh-CN" sz="2400" dirty="0">
              <a:solidFill>
                <a:srgbClr val="000000"/>
              </a:solidFill>
              <a:latin typeface="Times New Roman" panose="02020603050405020304" pitchFamily="18" charset="0"/>
              <a:cs typeface="Times New Roman" panose="02020603050405020304" pitchFamily="18" charset="0"/>
            </a:endParaRPr>
          </a:p>
          <a:p>
            <a:pPr marL="342900" lvl="1" indent="-342900">
              <a:spcBef>
                <a:spcPts val="600"/>
              </a:spcBef>
              <a:buSzPct val="90000"/>
              <a:buFont typeface="Wingdings" panose="05000000000000000000" pitchFamily="2" charset="2"/>
              <a:buChar char="ü"/>
            </a:pPr>
            <a:r>
              <a:rPr lang="en-US" sz="2400" b="1" i="1" dirty="0">
                <a:solidFill>
                  <a:srgbClr val="0000FF"/>
                </a:solidFill>
                <a:latin typeface="Times New Roman"/>
                <a:cs typeface="Times New Roman" panose="02020603050405020304" pitchFamily="18" charset="0"/>
              </a:rPr>
              <a:t>Other kernel functions:</a:t>
            </a:r>
          </a:p>
          <a:p>
            <a:pPr marL="342900" lvl="1" indent="-342900">
              <a:spcBef>
                <a:spcPts val="600"/>
              </a:spcBef>
              <a:buSzPct val="90000"/>
              <a:buFont typeface="Wingdings" panose="05000000000000000000" pitchFamily="2" charset="2"/>
              <a:buChar char="ü"/>
            </a:pPr>
            <a:endParaRPr lang="en-US" altLang="zh-CN" sz="2400" dirty="0">
              <a:solidFill>
                <a:srgbClr val="000000"/>
              </a:solidFill>
              <a:latin typeface="Times New Roman" panose="02020603050405020304" pitchFamily="18" charset="0"/>
              <a:cs typeface="Times New Roman" panose="02020603050405020304" pitchFamily="18" charset="0"/>
            </a:endParaRPr>
          </a:p>
        </p:txBody>
      </p:sp>
      <p:graphicFrame>
        <p:nvGraphicFramePr>
          <p:cNvPr id="9" name="Object 8">
            <a:extLst>
              <a:ext uri="{FF2B5EF4-FFF2-40B4-BE49-F238E27FC236}">
                <a16:creationId xmlns:a16="http://schemas.microsoft.com/office/drawing/2014/main" id="{1CDC4FA3-2C82-4DA8-ADBD-E6ADA616BF90}"/>
              </a:ext>
            </a:extLst>
          </p:cNvPr>
          <p:cNvGraphicFramePr>
            <a:graphicFrameLocks noChangeAspect="1"/>
          </p:cNvGraphicFramePr>
          <p:nvPr>
            <p:extLst>
              <p:ext uri="{D42A27DB-BD31-4B8C-83A1-F6EECF244321}">
                <p14:modId xmlns:p14="http://schemas.microsoft.com/office/powerpoint/2010/main" val="2633929250"/>
              </p:ext>
            </p:extLst>
          </p:nvPr>
        </p:nvGraphicFramePr>
        <p:xfrm>
          <a:off x="5229694" y="2950021"/>
          <a:ext cx="2611531" cy="957959"/>
        </p:xfrm>
        <a:graphic>
          <a:graphicData uri="http://schemas.openxmlformats.org/presentationml/2006/ole">
            <mc:AlternateContent xmlns:mc="http://schemas.openxmlformats.org/markup-compatibility/2006">
              <mc:Choice xmlns:v="urn:schemas-microsoft-com:vml" Requires="v">
                <p:oleObj spid="_x0000_s2057" name="Equation" r:id="rId3" imgW="1002960" imgH="368280" progId="Equation.DSMT4">
                  <p:embed/>
                </p:oleObj>
              </mc:Choice>
              <mc:Fallback>
                <p:oleObj name="Equation" r:id="rId3" imgW="1002960" imgH="368280" progId="Equation.DSMT4">
                  <p:embed/>
                  <p:pic>
                    <p:nvPicPr>
                      <p:cNvPr id="9" name="Object 8">
                        <a:extLst>
                          <a:ext uri="{FF2B5EF4-FFF2-40B4-BE49-F238E27FC236}">
                            <a16:creationId xmlns:a16="http://schemas.microsoft.com/office/drawing/2014/main" id="{1CDC4FA3-2C82-4DA8-ADBD-E6ADA616BF90}"/>
                          </a:ext>
                        </a:extLst>
                      </p:cNvPr>
                      <p:cNvPicPr/>
                      <p:nvPr/>
                    </p:nvPicPr>
                    <p:blipFill>
                      <a:blip r:embed="rId4"/>
                      <a:stretch>
                        <a:fillRect/>
                      </a:stretch>
                    </p:blipFill>
                    <p:spPr>
                      <a:xfrm>
                        <a:off x="5229694" y="2950021"/>
                        <a:ext cx="2611531" cy="957959"/>
                      </a:xfrm>
                      <a:prstGeom prst="rect">
                        <a:avLst/>
                      </a:prstGeom>
                    </p:spPr>
                  </p:pic>
                </p:oleObj>
              </mc:Fallback>
            </mc:AlternateContent>
          </a:graphicData>
        </a:graphic>
      </p:graphicFrame>
      <p:sp>
        <p:nvSpPr>
          <p:cNvPr id="13" name="Rectangle 12">
            <a:extLst>
              <a:ext uri="{FF2B5EF4-FFF2-40B4-BE49-F238E27FC236}">
                <a16:creationId xmlns:a16="http://schemas.microsoft.com/office/drawing/2014/main" id="{FDC84E03-3B33-4F03-9FB0-551379EA20D2}"/>
              </a:ext>
            </a:extLst>
          </p:cNvPr>
          <p:cNvSpPr/>
          <p:nvPr/>
        </p:nvSpPr>
        <p:spPr>
          <a:xfrm>
            <a:off x="3208006" y="4844195"/>
            <a:ext cx="7034874" cy="830997"/>
          </a:xfrm>
          <a:prstGeom prst="rect">
            <a:avLst/>
          </a:prstGeom>
        </p:spPr>
        <p:txBody>
          <a:bodyPr wrap="square">
            <a:spAutoFit/>
          </a:bodyPr>
          <a:lstStyle/>
          <a:p>
            <a:pPr algn="ctr">
              <a:spcBef>
                <a:spcPts val="0"/>
              </a:spcBef>
              <a:spcAft>
                <a:spcPts val="0"/>
              </a:spcAft>
              <a:tabLst>
                <a:tab pos="463550" algn="l"/>
              </a:tabLst>
            </a:pPr>
            <a:r>
              <a:rPr lang="en-US" sz="2400" dirty="0">
                <a:latin typeface="Times New Roman"/>
                <a:cs typeface="Times New Roman" panose="02020603050405020304" pitchFamily="18" charset="0"/>
              </a:rPr>
              <a:t>Polynomial:   </a:t>
            </a:r>
            <a:r>
              <a:rPr lang="en-US" sz="2400" i="1" dirty="0">
                <a:solidFill>
                  <a:srgbClr val="000000"/>
                </a:solidFill>
                <a:latin typeface="Times New Roman"/>
                <a:cs typeface="Times New Roman" panose="02020603050405020304" pitchFamily="18" charset="0"/>
              </a:rPr>
              <a:t>K(x1,x2)</a:t>
            </a:r>
            <a:r>
              <a:rPr lang="en-US" sz="2400" dirty="0">
                <a:solidFill>
                  <a:srgbClr val="000000"/>
                </a:solidFill>
                <a:latin typeface="Times New Roman"/>
                <a:cs typeface="Times New Roman" panose="02020603050405020304" pitchFamily="18" charset="0"/>
              </a:rPr>
              <a:t>=</a:t>
            </a:r>
            <a:r>
              <a:rPr lang="en-US" sz="2400" i="1" dirty="0">
                <a:solidFill>
                  <a:srgbClr val="000000"/>
                </a:solidFill>
                <a:latin typeface="Times New Roman"/>
                <a:cs typeface="Times New Roman" panose="02020603050405020304" pitchFamily="18" charset="0"/>
              </a:rPr>
              <a:t>(&lt;x1,x2&gt;+</a:t>
            </a:r>
            <a:r>
              <a:rPr lang="en-US" sz="2400" dirty="0">
                <a:solidFill>
                  <a:srgbClr val="000000"/>
                </a:solidFill>
                <a:latin typeface="Times New Roman"/>
                <a:cs typeface="Times New Roman" panose="02020603050405020304" pitchFamily="18" charset="0"/>
              </a:rPr>
              <a:t>1</a:t>
            </a:r>
            <a:r>
              <a:rPr lang="en-US" sz="2400" i="1" dirty="0">
                <a:solidFill>
                  <a:srgbClr val="000000"/>
                </a:solidFill>
                <a:latin typeface="Times New Roman"/>
                <a:cs typeface="Times New Roman" panose="02020603050405020304" pitchFamily="18" charset="0"/>
              </a:rPr>
              <a:t>)</a:t>
            </a:r>
            <a:r>
              <a:rPr lang="en-US" sz="2400" i="1" baseline="30000" dirty="0">
                <a:solidFill>
                  <a:srgbClr val="000000"/>
                </a:solidFill>
                <a:latin typeface="Times New Roman"/>
                <a:cs typeface="Times New Roman" panose="02020603050405020304" pitchFamily="18" charset="0"/>
              </a:rPr>
              <a:t>2</a:t>
            </a:r>
            <a:r>
              <a:rPr lang="en-US" sz="2400" dirty="0">
                <a:solidFill>
                  <a:srgbClr val="000000"/>
                </a:solidFill>
                <a:latin typeface="Times New Roman"/>
                <a:cs typeface="Times New Roman" panose="02020603050405020304" pitchFamily="18" charset="0"/>
              </a:rPr>
              <a:t> </a:t>
            </a:r>
            <a:endParaRPr lang="en-US" sz="2400" b="1" dirty="0">
              <a:solidFill>
                <a:srgbClr val="000000"/>
              </a:solidFill>
              <a:latin typeface="Times New Roman"/>
              <a:cs typeface="Times New Roman" panose="02020603050405020304" pitchFamily="18" charset="0"/>
            </a:endParaRPr>
          </a:p>
          <a:p>
            <a:pPr algn="ctr">
              <a:spcBef>
                <a:spcPts val="0"/>
              </a:spcBef>
              <a:spcAft>
                <a:spcPts val="0"/>
              </a:spcAft>
            </a:pPr>
            <a:r>
              <a:rPr lang="en-US" sz="2400" dirty="0">
                <a:latin typeface="Times New Roman"/>
                <a:cs typeface="Times New Roman" panose="02020603050405020304" pitchFamily="18" charset="0"/>
              </a:rPr>
              <a:t>Linear:   </a:t>
            </a:r>
            <a:r>
              <a:rPr lang="en-US" sz="2400" i="1" dirty="0">
                <a:solidFill>
                  <a:srgbClr val="000000"/>
                </a:solidFill>
                <a:latin typeface="Times New Roman"/>
                <a:cs typeface="Times New Roman" panose="02020603050405020304" pitchFamily="18" charset="0"/>
              </a:rPr>
              <a:t>K(x1,x2)=&lt;x1,x2&gt;</a:t>
            </a:r>
          </a:p>
        </p:txBody>
      </p:sp>
    </p:spTree>
    <p:extLst>
      <p:ext uri="{BB962C8B-B14F-4D97-AF65-F5344CB8AC3E}">
        <p14:creationId xmlns:p14="http://schemas.microsoft.com/office/powerpoint/2010/main" val="3153240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anim calcmode="lin" valueType="num">
                                      <p:cBhvr additive="base">
                                        <p:cTn id="19"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8564F-ACB7-433F-9621-A1DBFA04A983}"/>
              </a:ext>
            </a:extLst>
          </p:cNvPr>
          <p:cNvSpPr>
            <a:spLocks noGrp="1"/>
          </p:cNvSpPr>
          <p:nvPr>
            <p:ph type="title"/>
          </p:nvPr>
        </p:nvSpPr>
        <p:spPr/>
        <p:txBody>
          <a:bodyPr/>
          <a:lstStyle/>
          <a:p>
            <a:r>
              <a:rPr lang="en-US" dirty="0"/>
              <a:t>Support Vector Regression-Linear</a:t>
            </a:r>
          </a:p>
        </p:txBody>
      </p:sp>
      <p:sp>
        <p:nvSpPr>
          <p:cNvPr id="4" name="Rectangle 3">
            <a:extLst>
              <a:ext uri="{FF2B5EF4-FFF2-40B4-BE49-F238E27FC236}">
                <a16:creationId xmlns:a16="http://schemas.microsoft.com/office/drawing/2014/main" id="{8D9F958A-92CB-43C3-A20D-202E4C7F2B23}"/>
              </a:ext>
            </a:extLst>
          </p:cNvPr>
          <p:cNvSpPr/>
          <p:nvPr/>
        </p:nvSpPr>
        <p:spPr>
          <a:xfrm>
            <a:off x="5078630" y="3390110"/>
            <a:ext cx="1981425" cy="461665"/>
          </a:xfrm>
          <a:prstGeom prst="rect">
            <a:avLst/>
          </a:prstGeom>
        </p:spPr>
        <p:txBody>
          <a:bodyPr wrap="square">
            <a:spAutoFit/>
          </a:bodyPr>
          <a:lstStyle/>
          <a:p>
            <a:r>
              <a:rPr lang="en-US" altLang="zh-CN" sz="2400" b="1" i="1" dirty="0" err="1">
                <a:solidFill>
                  <a:srgbClr val="0000CC"/>
                </a:solidFill>
                <a:latin typeface="Arial Narrow" panose="020B0606020202030204" pitchFamily="34" charset="0"/>
              </a:rPr>
              <a:t>w</a:t>
            </a:r>
            <a:r>
              <a:rPr lang="en-US" altLang="zh-CN" sz="2400" b="1" baseline="30000" dirty="0" err="1">
                <a:solidFill>
                  <a:srgbClr val="0000CC"/>
                </a:solidFill>
                <a:latin typeface="Arial Narrow" panose="020B0606020202030204" pitchFamily="34" charset="0"/>
              </a:rPr>
              <a:t>T</a:t>
            </a:r>
            <a:r>
              <a:rPr lang="en-US" sz="2400" b="1" dirty="0" err="1">
                <a:solidFill>
                  <a:srgbClr val="0000CC"/>
                </a:solidFill>
                <a:latin typeface="Arial Narrow" panose="020B0606020202030204" pitchFamily="34" charset="0"/>
              </a:rPr>
              <a:t>x</a:t>
            </a:r>
            <a:r>
              <a:rPr lang="en-US" sz="2400" dirty="0">
                <a:solidFill>
                  <a:srgbClr val="0000CC"/>
                </a:solidFill>
                <a:latin typeface="Arial Narrow" panose="020B0606020202030204" pitchFamily="34" charset="0"/>
              </a:rPr>
              <a:t> </a:t>
            </a:r>
            <a:r>
              <a:rPr lang="en-US" sz="2400" i="1" dirty="0">
                <a:solidFill>
                  <a:srgbClr val="0000CC"/>
                </a:solidFill>
                <a:latin typeface="Arial Narrow" panose="020B0606020202030204" pitchFamily="34" charset="0"/>
              </a:rPr>
              <a:t>+ b –</a:t>
            </a:r>
            <a:r>
              <a:rPr lang="en-US" sz="2400" b="1" dirty="0">
                <a:solidFill>
                  <a:srgbClr val="0000CC"/>
                </a:solidFill>
                <a:latin typeface="Arial Narrow" panose="020B0606020202030204" pitchFamily="34" charset="0"/>
              </a:rPr>
              <a:t>y</a:t>
            </a:r>
            <a:r>
              <a:rPr lang="en-US" sz="2400" i="1" dirty="0">
                <a:solidFill>
                  <a:srgbClr val="0000CC"/>
                </a:solidFill>
                <a:latin typeface="Arial Narrow" panose="020B0606020202030204" pitchFamily="34" charset="0"/>
              </a:rPr>
              <a:t> =</a:t>
            </a:r>
            <a:r>
              <a:rPr lang="el-GR" sz="2400" i="1" dirty="0">
                <a:solidFill>
                  <a:srgbClr val="0000CC"/>
                </a:solidFill>
                <a:latin typeface="Arial Narrow" panose="020B0606020202030204" pitchFamily="34" charset="0"/>
              </a:rPr>
              <a:t> </a:t>
            </a:r>
            <a:r>
              <a:rPr lang="en-US" sz="2400" dirty="0">
                <a:solidFill>
                  <a:srgbClr val="0000CC"/>
                </a:solidFill>
                <a:latin typeface="Arial Narrow" panose="020B0606020202030204" pitchFamily="34" charset="0"/>
              </a:rPr>
              <a:t>0</a:t>
            </a:r>
          </a:p>
        </p:txBody>
      </p:sp>
      <p:cxnSp>
        <p:nvCxnSpPr>
          <p:cNvPr id="5" name="Straight Arrow Connector 4">
            <a:extLst>
              <a:ext uri="{FF2B5EF4-FFF2-40B4-BE49-F238E27FC236}">
                <a16:creationId xmlns:a16="http://schemas.microsoft.com/office/drawing/2014/main" id="{BFCCD1B6-A69B-4C21-997B-6A48636E71F3}"/>
              </a:ext>
            </a:extLst>
          </p:cNvPr>
          <p:cNvCxnSpPr/>
          <p:nvPr/>
        </p:nvCxnSpPr>
        <p:spPr bwMode="auto">
          <a:xfrm flipV="1">
            <a:off x="5156942" y="4992807"/>
            <a:ext cx="3374430" cy="2858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 name="Straight Arrow Connector 5">
            <a:extLst>
              <a:ext uri="{FF2B5EF4-FFF2-40B4-BE49-F238E27FC236}">
                <a16:creationId xmlns:a16="http://schemas.microsoft.com/office/drawing/2014/main" id="{380F86AC-E158-44DD-A4E2-046054697586}"/>
              </a:ext>
            </a:extLst>
          </p:cNvPr>
          <p:cNvCxnSpPr/>
          <p:nvPr/>
        </p:nvCxnSpPr>
        <p:spPr bwMode="auto">
          <a:xfrm flipV="1">
            <a:off x="5157202" y="3040311"/>
            <a:ext cx="0" cy="198022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 name="Oval 6">
            <a:extLst>
              <a:ext uri="{FF2B5EF4-FFF2-40B4-BE49-F238E27FC236}">
                <a16:creationId xmlns:a16="http://schemas.microsoft.com/office/drawing/2014/main" id="{E3C55FC0-FB79-4F95-815F-224E24DA8F9D}"/>
              </a:ext>
            </a:extLst>
          </p:cNvPr>
          <p:cNvSpPr/>
          <p:nvPr/>
        </p:nvSpPr>
        <p:spPr bwMode="auto">
          <a:xfrm>
            <a:off x="5899603" y="4365704"/>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8" name="Oval 7">
            <a:extLst>
              <a:ext uri="{FF2B5EF4-FFF2-40B4-BE49-F238E27FC236}">
                <a16:creationId xmlns:a16="http://schemas.microsoft.com/office/drawing/2014/main" id="{E758E319-9957-4464-8166-21ED541D97A1}"/>
              </a:ext>
            </a:extLst>
          </p:cNvPr>
          <p:cNvSpPr/>
          <p:nvPr/>
        </p:nvSpPr>
        <p:spPr bwMode="auto">
          <a:xfrm>
            <a:off x="5653998" y="4454182"/>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9" name="Oval 8">
            <a:extLst>
              <a:ext uri="{FF2B5EF4-FFF2-40B4-BE49-F238E27FC236}">
                <a16:creationId xmlns:a16="http://schemas.microsoft.com/office/drawing/2014/main" id="{5AE94766-013C-4C12-B580-AB9247B3A850}"/>
              </a:ext>
            </a:extLst>
          </p:cNvPr>
          <p:cNvSpPr/>
          <p:nvPr/>
        </p:nvSpPr>
        <p:spPr bwMode="auto">
          <a:xfrm>
            <a:off x="6127100" y="4207339"/>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10" name="Oval 9">
            <a:extLst>
              <a:ext uri="{FF2B5EF4-FFF2-40B4-BE49-F238E27FC236}">
                <a16:creationId xmlns:a16="http://schemas.microsoft.com/office/drawing/2014/main" id="{673F804B-4A61-46C6-BA01-E84E5C4176EF}"/>
              </a:ext>
            </a:extLst>
          </p:cNvPr>
          <p:cNvSpPr/>
          <p:nvPr/>
        </p:nvSpPr>
        <p:spPr bwMode="auto">
          <a:xfrm>
            <a:off x="6427336" y="4499902"/>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11" name="Oval 10">
            <a:extLst>
              <a:ext uri="{FF2B5EF4-FFF2-40B4-BE49-F238E27FC236}">
                <a16:creationId xmlns:a16="http://schemas.microsoft.com/office/drawing/2014/main" id="{FAC70DB4-F089-443A-94A2-34A797A8A855}"/>
              </a:ext>
            </a:extLst>
          </p:cNvPr>
          <p:cNvSpPr/>
          <p:nvPr/>
        </p:nvSpPr>
        <p:spPr bwMode="auto">
          <a:xfrm>
            <a:off x="6423904" y="3885232"/>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12" name="Oval 11">
            <a:extLst>
              <a:ext uri="{FF2B5EF4-FFF2-40B4-BE49-F238E27FC236}">
                <a16:creationId xmlns:a16="http://schemas.microsoft.com/office/drawing/2014/main" id="{ADF673E4-6440-4AF6-94C9-911BD04894F7}"/>
              </a:ext>
            </a:extLst>
          </p:cNvPr>
          <p:cNvSpPr/>
          <p:nvPr/>
        </p:nvSpPr>
        <p:spPr bwMode="auto">
          <a:xfrm>
            <a:off x="6833021" y="4037529"/>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13" name="Oval 12">
            <a:extLst>
              <a:ext uri="{FF2B5EF4-FFF2-40B4-BE49-F238E27FC236}">
                <a16:creationId xmlns:a16="http://schemas.microsoft.com/office/drawing/2014/main" id="{58865AEF-7700-4659-AFCF-2C9D43D4148F}"/>
              </a:ext>
            </a:extLst>
          </p:cNvPr>
          <p:cNvSpPr/>
          <p:nvPr/>
        </p:nvSpPr>
        <p:spPr bwMode="auto">
          <a:xfrm>
            <a:off x="7221805" y="4154763"/>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14" name="Oval 13">
            <a:extLst>
              <a:ext uri="{FF2B5EF4-FFF2-40B4-BE49-F238E27FC236}">
                <a16:creationId xmlns:a16="http://schemas.microsoft.com/office/drawing/2014/main" id="{17E7168B-6C77-4943-859F-BFF441AFE709}"/>
              </a:ext>
            </a:extLst>
          </p:cNvPr>
          <p:cNvSpPr/>
          <p:nvPr/>
        </p:nvSpPr>
        <p:spPr bwMode="auto">
          <a:xfrm>
            <a:off x="7221805" y="3664314"/>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15" name="Oval 14">
            <a:extLst>
              <a:ext uri="{FF2B5EF4-FFF2-40B4-BE49-F238E27FC236}">
                <a16:creationId xmlns:a16="http://schemas.microsoft.com/office/drawing/2014/main" id="{69DE2F01-231A-4233-9D61-9017CCFAAC74}"/>
              </a:ext>
            </a:extLst>
          </p:cNvPr>
          <p:cNvSpPr/>
          <p:nvPr/>
        </p:nvSpPr>
        <p:spPr bwMode="auto">
          <a:xfrm>
            <a:off x="7452264" y="3744218"/>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16" name="Oval 15">
            <a:extLst>
              <a:ext uri="{FF2B5EF4-FFF2-40B4-BE49-F238E27FC236}">
                <a16:creationId xmlns:a16="http://schemas.microsoft.com/office/drawing/2014/main" id="{7DD318A0-4BE8-4F4B-B0CB-3FDF6EA5429A}"/>
              </a:ext>
            </a:extLst>
          </p:cNvPr>
          <p:cNvSpPr/>
          <p:nvPr/>
        </p:nvSpPr>
        <p:spPr bwMode="auto">
          <a:xfrm>
            <a:off x="7711227" y="3648214"/>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17" name="Oval 16">
            <a:extLst>
              <a:ext uri="{FF2B5EF4-FFF2-40B4-BE49-F238E27FC236}">
                <a16:creationId xmlns:a16="http://schemas.microsoft.com/office/drawing/2014/main" id="{BDF0760D-F1B0-4D51-9D1E-EEF97027D357}"/>
              </a:ext>
            </a:extLst>
          </p:cNvPr>
          <p:cNvSpPr/>
          <p:nvPr/>
        </p:nvSpPr>
        <p:spPr bwMode="auto">
          <a:xfrm>
            <a:off x="8009497" y="3739287"/>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18" name="Oval 17">
            <a:extLst>
              <a:ext uri="{FF2B5EF4-FFF2-40B4-BE49-F238E27FC236}">
                <a16:creationId xmlns:a16="http://schemas.microsoft.com/office/drawing/2014/main" id="{1E994299-4432-48AA-9E80-837B738FC744}"/>
              </a:ext>
            </a:extLst>
          </p:cNvPr>
          <p:cNvSpPr/>
          <p:nvPr/>
        </p:nvSpPr>
        <p:spPr bwMode="auto">
          <a:xfrm>
            <a:off x="8100937" y="3358374"/>
            <a:ext cx="91440" cy="914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19" name="TextBox 18">
            <a:extLst>
              <a:ext uri="{FF2B5EF4-FFF2-40B4-BE49-F238E27FC236}">
                <a16:creationId xmlns:a16="http://schemas.microsoft.com/office/drawing/2014/main" id="{2F4B8476-3E36-404A-B492-4A42B8AD3088}"/>
              </a:ext>
            </a:extLst>
          </p:cNvPr>
          <p:cNvSpPr txBox="1"/>
          <p:nvPr/>
        </p:nvSpPr>
        <p:spPr>
          <a:xfrm>
            <a:off x="6743892" y="5007097"/>
            <a:ext cx="2267916" cy="369332"/>
          </a:xfrm>
          <a:prstGeom prst="rect">
            <a:avLst/>
          </a:prstGeom>
          <a:noFill/>
        </p:spPr>
        <p:txBody>
          <a:bodyPr wrap="square" rtlCol="0">
            <a:spAutoFit/>
          </a:bodyPr>
          <a:lstStyle/>
          <a:p>
            <a:r>
              <a:rPr lang="en-US" b="1" dirty="0">
                <a:solidFill>
                  <a:srgbClr val="C00000"/>
                </a:solidFill>
                <a:latin typeface="Arial Narrow" panose="020B0606020202030204" pitchFamily="34" charset="0"/>
              </a:rPr>
              <a:t>x</a:t>
            </a:r>
            <a:r>
              <a:rPr lang="en-US" dirty="0">
                <a:latin typeface="Arial Narrow" panose="020B0606020202030204" pitchFamily="34" charset="0"/>
              </a:rPr>
              <a:t>: Peak temperature </a:t>
            </a:r>
            <a:r>
              <a:rPr lang="en-US" i="1" dirty="0">
                <a:latin typeface="Arial Narrow" panose="020B0606020202030204" pitchFamily="34" charset="0"/>
              </a:rPr>
              <a:t>T</a:t>
            </a:r>
          </a:p>
        </p:txBody>
      </p:sp>
      <p:cxnSp>
        <p:nvCxnSpPr>
          <p:cNvPr id="20" name="Straight Arrow Connector 19">
            <a:extLst>
              <a:ext uri="{FF2B5EF4-FFF2-40B4-BE49-F238E27FC236}">
                <a16:creationId xmlns:a16="http://schemas.microsoft.com/office/drawing/2014/main" id="{FA9B7871-82C5-4D5C-AC4B-471AB33F884C}"/>
              </a:ext>
            </a:extLst>
          </p:cNvPr>
          <p:cNvCxnSpPr/>
          <p:nvPr/>
        </p:nvCxnSpPr>
        <p:spPr bwMode="auto">
          <a:xfrm>
            <a:off x="8146657" y="2987151"/>
            <a:ext cx="161250" cy="264451"/>
          </a:xfrm>
          <a:prstGeom prst="straightConnector1">
            <a:avLst/>
          </a:prstGeom>
          <a:solidFill>
            <a:schemeClr val="accent1"/>
          </a:solidFill>
          <a:ln w="9525" cap="flat" cmpd="sng" algn="ctr">
            <a:solidFill>
              <a:srgbClr val="C00000"/>
            </a:solidFill>
            <a:prstDash val="solid"/>
            <a:round/>
            <a:headEnd type="triangle" w="sm" len="med"/>
            <a:tailEnd type="triangle" w="sm" len="med"/>
          </a:ln>
          <a:effectLst/>
        </p:spPr>
      </p:cxnSp>
      <p:sp>
        <p:nvSpPr>
          <p:cNvPr id="21" name="Rectangle 20">
            <a:extLst>
              <a:ext uri="{FF2B5EF4-FFF2-40B4-BE49-F238E27FC236}">
                <a16:creationId xmlns:a16="http://schemas.microsoft.com/office/drawing/2014/main" id="{A2457E31-F0DE-43BB-98C4-189A9C9E96B4}"/>
              </a:ext>
            </a:extLst>
          </p:cNvPr>
          <p:cNvSpPr/>
          <p:nvPr/>
        </p:nvSpPr>
        <p:spPr>
          <a:xfrm rot="19664208">
            <a:off x="8249656" y="3121292"/>
            <a:ext cx="293670" cy="461665"/>
          </a:xfrm>
          <a:prstGeom prst="rect">
            <a:avLst/>
          </a:prstGeom>
        </p:spPr>
        <p:txBody>
          <a:bodyPr wrap="none">
            <a:spAutoFit/>
          </a:bodyPr>
          <a:lstStyle/>
          <a:p>
            <a:r>
              <a:rPr lang="el-GR" sz="2400" dirty="0">
                <a:solidFill>
                  <a:srgbClr val="C00000"/>
                </a:solidFill>
                <a:latin typeface="Arial Narrow" panose="020B0606020202030204" pitchFamily="34" charset="0"/>
              </a:rPr>
              <a:t>ε</a:t>
            </a:r>
            <a:endParaRPr lang="en-US" sz="2400" dirty="0">
              <a:solidFill>
                <a:srgbClr val="C00000"/>
              </a:solidFill>
            </a:endParaRPr>
          </a:p>
        </p:txBody>
      </p:sp>
      <p:cxnSp>
        <p:nvCxnSpPr>
          <p:cNvPr id="22" name="Straight Arrow Connector 21">
            <a:extLst>
              <a:ext uri="{FF2B5EF4-FFF2-40B4-BE49-F238E27FC236}">
                <a16:creationId xmlns:a16="http://schemas.microsoft.com/office/drawing/2014/main" id="{D83C3A97-183D-4B16-85EA-B1E730D171B4}"/>
              </a:ext>
            </a:extLst>
          </p:cNvPr>
          <p:cNvCxnSpPr/>
          <p:nvPr/>
        </p:nvCxnSpPr>
        <p:spPr bwMode="auto">
          <a:xfrm>
            <a:off x="8212940" y="3292663"/>
            <a:ext cx="168578" cy="283398"/>
          </a:xfrm>
          <a:prstGeom prst="straightConnector1">
            <a:avLst/>
          </a:prstGeom>
          <a:solidFill>
            <a:schemeClr val="accent1"/>
          </a:solidFill>
          <a:ln w="9525" cap="flat" cmpd="sng" algn="ctr">
            <a:solidFill>
              <a:srgbClr val="C00000"/>
            </a:solidFill>
            <a:prstDash val="solid"/>
            <a:round/>
            <a:headEnd type="triangle" w="sm" len="med"/>
            <a:tailEnd type="triangle" w="sm" len="med"/>
          </a:ln>
          <a:effectLst/>
        </p:spPr>
      </p:cxnSp>
      <p:cxnSp>
        <p:nvCxnSpPr>
          <p:cNvPr id="23" name="Straight Arrow Connector 22">
            <a:extLst>
              <a:ext uri="{FF2B5EF4-FFF2-40B4-BE49-F238E27FC236}">
                <a16:creationId xmlns:a16="http://schemas.microsoft.com/office/drawing/2014/main" id="{B3E582AF-E739-4A4C-B200-BACACE0DE06A}"/>
              </a:ext>
            </a:extLst>
          </p:cNvPr>
          <p:cNvCxnSpPr>
            <a:cxnSpLocks/>
            <a:stCxn id="25" idx="2"/>
            <a:endCxn id="11" idx="0"/>
          </p:cNvCxnSpPr>
          <p:nvPr/>
        </p:nvCxnSpPr>
        <p:spPr bwMode="auto">
          <a:xfrm flipH="1">
            <a:off x="6469624" y="3580681"/>
            <a:ext cx="871577" cy="304551"/>
          </a:xfrm>
          <a:prstGeom prst="straightConnector1">
            <a:avLst/>
          </a:prstGeom>
          <a:solidFill>
            <a:schemeClr val="accent1"/>
          </a:solidFill>
          <a:ln w="9525" cap="flat" cmpd="sng" algn="ctr">
            <a:solidFill>
              <a:schemeClr val="bg1">
                <a:lumMod val="65000"/>
              </a:schemeClr>
            </a:solidFill>
            <a:prstDash val="solid"/>
            <a:round/>
            <a:headEnd type="none" w="med" len="med"/>
            <a:tailEnd type="triangle"/>
          </a:ln>
          <a:effectLst/>
        </p:spPr>
      </p:cxnSp>
      <p:cxnSp>
        <p:nvCxnSpPr>
          <p:cNvPr id="24" name="Straight Arrow Connector 23">
            <a:extLst>
              <a:ext uri="{FF2B5EF4-FFF2-40B4-BE49-F238E27FC236}">
                <a16:creationId xmlns:a16="http://schemas.microsoft.com/office/drawing/2014/main" id="{6AE7A417-2B05-483E-B6CF-E4650655384D}"/>
              </a:ext>
            </a:extLst>
          </p:cNvPr>
          <p:cNvCxnSpPr>
            <a:cxnSpLocks/>
            <a:stCxn id="25" idx="2"/>
            <a:endCxn id="17" idx="2"/>
          </p:cNvCxnSpPr>
          <p:nvPr/>
        </p:nvCxnSpPr>
        <p:spPr bwMode="auto">
          <a:xfrm>
            <a:off x="7341201" y="3580681"/>
            <a:ext cx="668296" cy="204326"/>
          </a:xfrm>
          <a:prstGeom prst="straightConnector1">
            <a:avLst/>
          </a:prstGeom>
          <a:solidFill>
            <a:schemeClr val="accent1"/>
          </a:solidFill>
          <a:ln w="9525" cap="flat" cmpd="sng" algn="ctr">
            <a:solidFill>
              <a:schemeClr val="bg1">
                <a:lumMod val="65000"/>
              </a:schemeClr>
            </a:solidFill>
            <a:prstDash val="solid"/>
            <a:round/>
            <a:headEnd type="none" w="med" len="med"/>
            <a:tailEnd type="triangle"/>
          </a:ln>
          <a:effectLst/>
        </p:spPr>
      </p:cxnSp>
      <p:sp>
        <p:nvSpPr>
          <p:cNvPr id="25" name="TextBox 24">
            <a:extLst>
              <a:ext uri="{FF2B5EF4-FFF2-40B4-BE49-F238E27FC236}">
                <a16:creationId xmlns:a16="http://schemas.microsoft.com/office/drawing/2014/main" id="{47DFFE69-2102-460D-BB5B-180D81D04BB9}"/>
              </a:ext>
            </a:extLst>
          </p:cNvPr>
          <p:cNvSpPr txBox="1"/>
          <p:nvPr/>
        </p:nvSpPr>
        <p:spPr>
          <a:xfrm>
            <a:off x="6648248" y="2872795"/>
            <a:ext cx="1385905" cy="707886"/>
          </a:xfrm>
          <a:prstGeom prst="rect">
            <a:avLst/>
          </a:prstGeom>
          <a:noFill/>
        </p:spPr>
        <p:txBody>
          <a:bodyPr wrap="square" rtlCol="0">
            <a:spAutoFit/>
          </a:bodyPr>
          <a:lstStyle/>
          <a:p>
            <a:r>
              <a:rPr lang="en-US" sz="2000" dirty="0">
                <a:solidFill>
                  <a:schemeClr val="tx2">
                    <a:lumMod val="75000"/>
                  </a:schemeClr>
                </a:solidFill>
                <a:latin typeface="Arial Narrow" panose="020B0606020202030204" pitchFamily="34" charset="0"/>
              </a:rPr>
              <a:t>support vector</a:t>
            </a:r>
            <a:endParaRPr lang="en-US" sz="2000" i="1" dirty="0">
              <a:solidFill>
                <a:schemeClr val="tx2">
                  <a:lumMod val="75000"/>
                </a:schemeClr>
              </a:solidFill>
              <a:latin typeface="Arial Narrow" panose="020B0606020202030204" pitchFamily="34" charset="0"/>
            </a:endParaRPr>
          </a:p>
        </p:txBody>
      </p:sp>
      <p:cxnSp>
        <p:nvCxnSpPr>
          <p:cNvPr id="26" name="Straight Connector 25">
            <a:extLst>
              <a:ext uri="{FF2B5EF4-FFF2-40B4-BE49-F238E27FC236}">
                <a16:creationId xmlns:a16="http://schemas.microsoft.com/office/drawing/2014/main" id="{4B7EAD9E-F3C0-444A-A21C-F021DB1A0DDB}"/>
              </a:ext>
            </a:extLst>
          </p:cNvPr>
          <p:cNvCxnSpPr/>
          <p:nvPr/>
        </p:nvCxnSpPr>
        <p:spPr>
          <a:xfrm flipV="1">
            <a:off x="5165067" y="2921908"/>
            <a:ext cx="3104541" cy="1757426"/>
          </a:xfrm>
          <a:prstGeom prst="line">
            <a:avLst/>
          </a:prstGeom>
          <a:noFill/>
          <a:ln w="19050" cap="flat" cmpd="sng" algn="ctr">
            <a:solidFill>
              <a:srgbClr val="00B0F0"/>
            </a:solidFill>
            <a:prstDash val="sysDot"/>
            <a:round/>
            <a:headEnd type="none" w="med" len="med"/>
            <a:tailEnd type="none" w="med" len="med"/>
          </a:ln>
          <a:effectLst/>
        </p:spPr>
      </p:cxnSp>
      <p:cxnSp>
        <p:nvCxnSpPr>
          <p:cNvPr id="27" name="Straight Connector 26">
            <a:extLst>
              <a:ext uri="{FF2B5EF4-FFF2-40B4-BE49-F238E27FC236}">
                <a16:creationId xmlns:a16="http://schemas.microsoft.com/office/drawing/2014/main" id="{5EBE6D1A-74B0-4B2D-AD5F-53783C7FAA06}"/>
              </a:ext>
            </a:extLst>
          </p:cNvPr>
          <p:cNvCxnSpPr/>
          <p:nvPr/>
        </p:nvCxnSpPr>
        <p:spPr>
          <a:xfrm flipV="1">
            <a:off x="5912237" y="3489094"/>
            <a:ext cx="2619135" cy="1508490"/>
          </a:xfrm>
          <a:prstGeom prst="line">
            <a:avLst/>
          </a:prstGeom>
          <a:noFill/>
          <a:ln w="19050" cap="flat" cmpd="sng" algn="ctr">
            <a:solidFill>
              <a:srgbClr val="00B0F0"/>
            </a:solidFill>
            <a:prstDash val="sysDot"/>
            <a:round/>
            <a:headEnd type="none" w="med" len="med"/>
            <a:tailEnd type="none" w="med" len="med"/>
          </a:ln>
          <a:effectLst/>
        </p:spPr>
      </p:cxnSp>
      <p:cxnSp>
        <p:nvCxnSpPr>
          <p:cNvPr id="28" name="Straight Connector 27">
            <a:extLst>
              <a:ext uri="{FF2B5EF4-FFF2-40B4-BE49-F238E27FC236}">
                <a16:creationId xmlns:a16="http://schemas.microsoft.com/office/drawing/2014/main" id="{A12359CD-E112-4329-B105-D8FEAAC3D25C}"/>
              </a:ext>
            </a:extLst>
          </p:cNvPr>
          <p:cNvCxnSpPr/>
          <p:nvPr/>
        </p:nvCxnSpPr>
        <p:spPr>
          <a:xfrm flipV="1">
            <a:off x="5315601" y="3192181"/>
            <a:ext cx="3120806" cy="1764342"/>
          </a:xfrm>
          <a:prstGeom prst="line">
            <a:avLst/>
          </a:prstGeom>
          <a:noFill/>
          <a:ln w="19050" cap="flat" cmpd="sng" algn="ctr">
            <a:solidFill>
              <a:schemeClr val="tx1"/>
            </a:solidFill>
            <a:prstDash val="solid"/>
            <a:round/>
            <a:headEnd type="none" w="med" len="med"/>
            <a:tailEnd type="none" w="med" len="med"/>
          </a:ln>
          <a:effectLst/>
        </p:spPr>
      </p:cxnSp>
      <p:cxnSp>
        <p:nvCxnSpPr>
          <p:cNvPr id="29" name="Straight Arrow Connector 28">
            <a:extLst>
              <a:ext uri="{FF2B5EF4-FFF2-40B4-BE49-F238E27FC236}">
                <a16:creationId xmlns:a16="http://schemas.microsoft.com/office/drawing/2014/main" id="{A34707B0-01F1-4BD6-830F-6E9C11317B3A}"/>
              </a:ext>
            </a:extLst>
          </p:cNvPr>
          <p:cNvCxnSpPr>
            <a:cxnSpLocks/>
            <a:stCxn id="25" idx="2"/>
            <a:endCxn id="13" idx="0"/>
          </p:cNvCxnSpPr>
          <p:nvPr/>
        </p:nvCxnSpPr>
        <p:spPr bwMode="auto">
          <a:xfrm flipH="1">
            <a:off x="7267525" y="3580681"/>
            <a:ext cx="73676" cy="574082"/>
          </a:xfrm>
          <a:prstGeom prst="straightConnector1">
            <a:avLst/>
          </a:prstGeom>
          <a:solidFill>
            <a:schemeClr val="accent1"/>
          </a:solidFill>
          <a:ln w="9525" cap="flat" cmpd="sng" algn="ctr">
            <a:solidFill>
              <a:schemeClr val="bg1">
                <a:lumMod val="65000"/>
              </a:schemeClr>
            </a:solidFill>
            <a:prstDash val="solid"/>
            <a:round/>
            <a:headEnd type="none" w="med" len="med"/>
            <a:tailEnd type="triangle"/>
          </a:ln>
          <a:effectLst/>
        </p:spPr>
      </p:cxnSp>
      <p:sp>
        <p:nvSpPr>
          <p:cNvPr id="30" name="Freeform 105">
            <a:extLst>
              <a:ext uri="{FF2B5EF4-FFF2-40B4-BE49-F238E27FC236}">
                <a16:creationId xmlns:a16="http://schemas.microsoft.com/office/drawing/2014/main" id="{A536C29F-1203-49E7-8A55-D32B4DF37494}"/>
              </a:ext>
            </a:extLst>
          </p:cNvPr>
          <p:cNvSpPr/>
          <p:nvPr/>
        </p:nvSpPr>
        <p:spPr bwMode="auto">
          <a:xfrm>
            <a:off x="5761214" y="3631639"/>
            <a:ext cx="278219" cy="1037695"/>
          </a:xfrm>
          <a:custGeom>
            <a:avLst/>
            <a:gdLst>
              <a:gd name="connsiteX0" fmla="*/ 99060 w 152408"/>
              <a:gd name="connsiteY0" fmla="*/ 0 h 411480"/>
              <a:gd name="connsiteX1" fmla="*/ 7620 w 152408"/>
              <a:gd name="connsiteY1" fmla="*/ 167640 h 411480"/>
              <a:gd name="connsiteX2" fmla="*/ 152400 w 152408"/>
              <a:gd name="connsiteY2" fmla="*/ 167640 h 411480"/>
              <a:gd name="connsiteX3" fmla="*/ 0 w 152408"/>
              <a:gd name="connsiteY3" fmla="*/ 411480 h 411480"/>
            </a:gdLst>
            <a:ahLst/>
            <a:cxnLst>
              <a:cxn ang="0">
                <a:pos x="connsiteX0" y="connsiteY0"/>
              </a:cxn>
              <a:cxn ang="0">
                <a:pos x="connsiteX1" y="connsiteY1"/>
              </a:cxn>
              <a:cxn ang="0">
                <a:pos x="connsiteX2" y="connsiteY2"/>
              </a:cxn>
              <a:cxn ang="0">
                <a:pos x="connsiteX3" y="connsiteY3"/>
              </a:cxn>
            </a:cxnLst>
            <a:rect l="l" t="t" r="r" b="b"/>
            <a:pathLst>
              <a:path w="152408" h="411480">
                <a:moveTo>
                  <a:pt x="99060" y="0"/>
                </a:moveTo>
                <a:cubicBezTo>
                  <a:pt x="48895" y="69850"/>
                  <a:pt x="-1270" y="139700"/>
                  <a:pt x="7620" y="167640"/>
                </a:cubicBezTo>
                <a:cubicBezTo>
                  <a:pt x="16510" y="195580"/>
                  <a:pt x="153670" y="127000"/>
                  <a:pt x="152400" y="167640"/>
                </a:cubicBezTo>
                <a:cubicBezTo>
                  <a:pt x="151130" y="208280"/>
                  <a:pt x="22860" y="386080"/>
                  <a:pt x="0" y="411480"/>
                </a:cubicBezTo>
              </a:path>
            </a:pathLst>
          </a:custGeom>
          <a:no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sz="2400">
              <a:solidFill>
                <a:srgbClr val="000000"/>
              </a:solidFill>
              <a:latin typeface="Times New Roman"/>
            </a:endParaRPr>
          </a:p>
        </p:txBody>
      </p:sp>
      <p:sp>
        <p:nvSpPr>
          <p:cNvPr id="31" name="TextBox 30">
            <a:extLst>
              <a:ext uri="{FF2B5EF4-FFF2-40B4-BE49-F238E27FC236}">
                <a16:creationId xmlns:a16="http://schemas.microsoft.com/office/drawing/2014/main" id="{4D17D7E0-45EE-4682-AA7F-E4B7855755BD}"/>
              </a:ext>
            </a:extLst>
          </p:cNvPr>
          <p:cNvSpPr txBox="1"/>
          <p:nvPr/>
        </p:nvSpPr>
        <p:spPr>
          <a:xfrm>
            <a:off x="1439947" y="1038608"/>
            <a:ext cx="10018713" cy="1685077"/>
          </a:xfrm>
          <a:prstGeom prst="rect">
            <a:avLst/>
          </a:prstGeom>
          <a:noFill/>
        </p:spPr>
        <p:txBody>
          <a:bodyPr wrap="square" rtlCol="0">
            <a:spAutoFit/>
          </a:bodyPr>
          <a:lstStyle/>
          <a:p>
            <a:pPr marL="630238" lvl="1" indent="-342900">
              <a:spcBef>
                <a:spcPts val="900"/>
              </a:spcBef>
              <a:buSzPct val="80000"/>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Find a function </a:t>
            </a:r>
            <a:r>
              <a:rPr lang="en-US" sz="2400" i="1" dirty="0">
                <a:solidFill>
                  <a:srgbClr val="0000CC"/>
                </a:solidFill>
                <a:latin typeface="Times New Roman" panose="02020603050405020304" pitchFamily="18" charset="0"/>
                <a:cs typeface="Times New Roman" panose="02020603050405020304" pitchFamily="18" charset="0"/>
              </a:rPr>
              <a:t>f</a:t>
            </a:r>
            <a:r>
              <a:rPr lang="en-US" sz="2400" dirty="0">
                <a:solidFill>
                  <a:srgbClr val="0000CC"/>
                </a:solidFill>
                <a:latin typeface="Times New Roman" panose="02020603050405020304" pitchFamily="18" charset="0"/>
                <a:cs typeface="Times New Roman" panose="02020603050405020304" pitchFamily="18" charset="0"/>
              </a:rPr>
              <a:t>(</a:t>
            </a:r>
            <a:r>
              <a:rPr lang="en-US" sz="2400" b="1" dirty="0">
                <a:solidFill>
                  <a:srgbClr val="0000CC"/>
                </a:solidFill>
                <a:latin typeface="Times New Roman" panose="02020603050405020304" pitchFamily="18" charset="0"/>
                <a:cs typeface="Times New Roman" panose="02020603050405020304" pitchFamily="18" charset="0"/>
              </a:rPr>
              <a:t>x</a:t>
            </a:r>
            <a:r>
              <a:rPr lang="en-US" sz="2400" dirty="0">
                <a:solidFill>
                  <a:srgbClr val="0000CC"/>
                </a:solidFill>
                <a:latin typeface="Times New Roman" panose="02020603050405020304" pitchFamily="18" charset="0"/>
                <a:cs typeface="Times New Roman" panose="02020603050405020304" pitchFamily="18" charset="0"/>
              </a:rPr>
              <a:t>) = </a:t>
            </a:r>
            <a:r>
              <a:rPr lang="en-US" altLang="zh-CN" sz="2400" b="1" i="1" dirty="0" err="1">
                <a:solidFill>
                  <a:srgbClr val="0000CC"/>
                </a:solidFill>
                <a:latin typeface="Times New Roman" panose="02020603050405020304" pitchFamily="18" charset="0"/>
                <a:cs typeface="Times New Roman" panose="02020603050405020304" pitchFamily="18" charset="0"/>
              </a:rPr>
              <a:t>w</a:t>
            </a:r>
            <a:r>
              <a:rPr lang="en-US" altLang="zh-CN" sz="2400" b="1" baseline="30000" dirty="0" err="1">
                <a:solidFill>
                  <a:srgbClr val="0000CC"/>
                </a:solidFill>
                <a:latin typeface="Times New Roman" panose="02020603050405020304" pitchFamily="18" charset="0"/>
                <a:cs typeface="Times New Roman" panose="02020603050405020304" pitchFamily="18" charset="0"/>
              </a:rPr>
              <a:t>T</a:t>
            </a:r>
            <a:r>
              <a:rPr lang="en-US" sz="2400" b="1" dirty="0" err="1">
                <a:solidFill>
                  <a:srgbClr val="0000CC"/>
                </a:solidFill>
                <a:latin typeface="Times New Roman" panose="02020603050405020304" pitchFamily="18" charset="0"/>
                <a:cs typeface="Times New Roman" panose="02020603050405020304" pitchFamily="18" charset="0"/>
              </a:rPr>
              <a:t>x</a:t>
            </a:r>
            <a:r>
              <a:rPr lang="en-US" sz="2400" dirty="0">
                <a:solidFill>
                  <a:srgbClr val="0000CC"/>
                </a:solidFill>
                <a:latin typeface="Times New Roman" panose="02020603050405020304" pitchFamily="18" charset="0"/>
                <a:cs typeface="Times New Roman" panose="02020603050405020304" pitchFamily="18" charset="0"/>
              </a:rPr>
              <a:t> </a:t>
            </a:r>
            <a:r>
              <a:rPr lang="en-US" sz="2400" i="1" dirty="0">
                <a:solidFill>
                  <a:srgbClr val="0000CC"/>
                </a:solidFill>
                <a:latin typeface="Times New Roman" panose="02020603050405020304" pitchFamily="18" charset="0"/>
                <a:cs typeface="Times New Roman" panose="02020603050405020304" pitchFamily="18" charset="0"/>
              </a:rPr>
              <a:t>+ b </a:t>
            </a:r>
            <a:r>
              <a:rPr lang="en-US" sz="2400" dirty="0">
                <a:solidFill>
                  <a:srgbClr val="000000"/>
                </a:solidFill>
                <a:latin typeface="Times New Roman" panose="02020603050405020304" pitchFamily="18" charset="0"/>
                <a:cs typeface="Times New Roman" panose="02020603050405020304" pitchFamily="18" charset="0"/>
              </a:rPr>
              <a:t>that has at most </a:t>
            </a:r>
            <a:r>
              <a:rPr lang="el-GR" sz="2400" b="1" dirty="0">
                <a:solidFill>
                  <a:srgbClr val="C00000"/>
                </a:solidFill>
                <a:latin typeface="Times New Roman" panose="02020603050405020304" pitchFamily="18" charset="0"/>
                <a:cs typeface="Times New Roman" panose="02020603050405020304" pitchFamily="18" charset="0"/>
              </a:rPr>
              <a:t>ε</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deviation</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from regression target </a:t>
            </a:r>
            <a:r>
              <a:rPr lang="en-US" sz="2400" b="1" dirty="0">
                <a:solidFill>
                  <a:srgbClr val="000000"/>
                </a:solidFill>
                <a:latin typeface="Times New Roman" panose="02020603050405020304" pitchFamily="18" charset="0"/>
                <a:cs typeface="Times New Roman" panose="02020603050405020304" pitchFamily="18" charset="0"/>
              </a:rPr>
              <a:t>y </a:t>
            </a:r>
            <a:r>
              <a:rPr lang="en-US" sz="2400" dirty="0">
                <a:solidFill>
                  <a:srgbClr val="000000"/>
                </a:solidFill>
                <a:latin typeface="Times New Roman" panose="02020603050405020304" pitchFamily="18" charset="0"/>
                <a:cs typeface="Times New Roman" panose="02020603050405020304" pitchFamily="18" charset="0"/>
              </a:rPr>
              <a:t>(part quality) for all data </a:t>
            </a:r>
            <a:r>
              <a:rPr lang="en-US" sz="2400" b="1" dirty="0">
                <a:solidFill>
                  <a:srgbClr val="000000"/>
                </a:solidFill>
                <a:latin typeface="Times New Roman" panose="02020603050405020304" pitchFamily="18" charset="0"/>
                <a:cs typeface="Times New Roman" panose="02020603050405020304" pitchFamily="18" charset="0"/>
              </a:rPr>
              <a:t>x</a:t>
            </a:r>
            <a:r>
              <a:rPr lang="en-US" sz="2400" dirty="0">
                <a:solidFill>
                  <a:srgbClr val="000000"/>
                </a:solidFill>
                <a:latin typeface="Times New Roman" panose="02020603050405020304" pitchFamily="18" charset="0"/>
                <a:cs typeface="Times New Roman" panose="02020603050405020304" pitchFamily="18" charset="0"/>
              </a:rPr>
              <a:t> (measured parameters)</a:t>
            </a:r>
          </a:p>
          <a:p>
            <a:pPr marL="630238" lvl="1" indent="-342900">
              <a:spcBef>
                <a:spcPts val="900"/>
              </a:spcBef>
              <a:buSzPct val="80000"/>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Critical points, with </a:t>
            </a:r>
            <a:r>
              <a:rPr lang="en-US" sz="2400" dirty="0">
                <a:solidFill>
                  <a:srgbClr val="0000CC"/>
                </a:solidFill>
                <a:latin typeface="Times New Roman" panose="02020603050405020304" pitchFamily="18" charset="0"/>
                <a:cs typeface="Times New Roman" panose="02020603050405020304" pitchFamily="18" charset="0"/>
              </a:rPr>
              <a:t>|</a:t>
            </a:r>
            <a:r>
              <a:rPr lang="en-US" altLang="zh-CN" sz="2400" b="1" i="1" dirty="0" err="1">
                <a:solidFill>
                  <a:srgbClr val="0000CC"/>
                </a:solidFill>
                <a:latin typeface="Times New Roman" panose="02020603050405020304" pitchFamily="18" charset="0"/>
                <a:cs typeface="Times New Roman" panose="02020603050405020304" pitchFamily="18" charset="0"/>
              </a:rPr>
              <a:t>w</a:t>
            </a:r>
            <a:r>
              <a:rPr lang="en-US" altLang="zh-CN" sz="2400" b="1" baseline="30000" dirty="0" err="1">
                <a:solidFill>
                  <a:srgbClr val="0000CC"/>
                </a:solidFill>
                <a:latin typeface="Times New Roman" panose="02020603050405020304" pitchFamily="18" charset="0"/>
                <a:cs typeface="Times New Roman" panose="02020603050405020304" pitchFamily="18" charset="0"/>
              </a:rPr>
              <a:t>T</a:t>
            </a:r>
            <a:r>
              <a:rPr lang="en-US" sz="2400" b="1" dirty="0" err="1">
                <a:solidFill>
                  <a:srgbClr val="0000CC"/>
                </a:solidFill>
                <a:latin typeface="Times New Roman" panose="02020603050405020304" pitchFamily="18" charset="0"/>
                <a:cs typeface="Times New Roman" panose="02020603050405020304" pitchFamily="18" charset="0"/>
              </a:rPr>
              <a:t>x</a:t>
            </a:r>
            <a:r>
              <a:rPr lang="en-US" sz="2400" dirty="0">
                <a:solidFill>
                  <a:srgbClr val="0000CC"/>
                </a:solidFill>
                <a:latin typeface="Times New Roman" panose="02020603050405020304" pitchFamily="18" charset="0"/>
                <a:cs typeface="Times New Roman" panose="02020603050405020304" pitchFamily="18" charset="0"/>
              </a:rPr>
              <a:t> </a:t>
            </a:r>
            <a:r>
              <a:rPr lang="en-US" sz="2400" i="1" dirty="0">
                <a:solidFill>
                  <a:srgbClr val="0000CC"/>
                </a:solidFill>
                <a:latin typeface="Times New Roman" panose="02020603050405020304" pitchFamily="18" charset="0"/>
                <a:cs typeface="Times New Roman" panose="02020603050405020304" pitchFamily="18" charset="0"/>
              </a:rPr>
              <a:t>+ b –</a:t>
            </a:r>
            <a:r>
              <a:rPr lang="en-US" sz="2400" b="1" dirty="0">
                <a:solidFill>
                  <a:srgbClr val="0000CC"/>
                </a:solidFill>
                <a:latin typeface="Times New Roman" panose="02020603050405020304" pitchFamily="18" charset="0"/>
                <a:cs typeface="Times New Roman" panose="02020603050405020304" pitchFamily="18" charset="0"/>
              </a:rPr>
              <a:t>y</a:t>
            </a:r>
            <a:r>
              <a:rPr lang="en-US" sz="2400" dirty="0">
                <a:solidFill>
                  <a:srgbClr val="0000CC"/>
                </a:solidFill>
                <a:latin typeface="Times New Roman" panose="02020603050405020304" pitchFamily="18" charset="0"/>
                <a:cs typeface="Times New Roman" panose="02020603050405020304" pitchFamily="18" charset="0"/>
              </a:rPr>
              <a:t>|</a:t>
            </a:r>
            <a:r>
              <a:rPr lang="en-US" sz="2400" i="1" dirty="0">
                <a:solidFill>
                  <a:srgbClr val="0000CC"/>
                </a:solidFill>
                <a:latin typeface="Times New Roman" panose="02020603050405020304" pitchFamily="18" charset="0"/>
                <a:cs typeface="Times New Roman" panose="02020603050405020304" pitchFamily="18" charset="0"/>
              </a:rPr>
              <a:t> = </a:t>
            </a:r>
            <a:r>
              <a:rPr lang="el-GR" sz="2400" b="1" dirty="0">
                <a:solidFill>
                  <a:srgbClr val="C00000"/>
                </a:solidFill>
                <a:latin typeface="Times New Roman" panose="02020603050405020304" pitchFamily="18" charset="0"/>
                <a:cs typeface="Times New Roman" panose="02020603050405020304" pitchFamily="18" charset="0"/>
              </a:rPr>
              <a:t>ε</a:t>
            </a:r>
            <a:r>
              <a:rPr lang="en-US" sz="2400" dirty="0">
                <a:solidFill>
                  <a:srgbClr val="000000"/>
                </a:solidFill>
                <a:latin typeface="Times New Roman" panose="02020603050405020304" pitchFamily="18" charset="0"/>
                <a:cs typeface="Times New Roman" panose="02020603050405020304" pitchFamily="18" charset="0"/>
              </a:rPr>
              <a:t>, also called support vector, construct the regression plane</a:t>
            </a:r>
          </a:p>
        </p:txBody>
      </p:sp>
      <p:sp>
        <p:nvSpPr>
          <p:cNvPr id="114" name="TextBox 113">
            <a:extLst>
              <a:ext uri="{FF2B5EF4-FFF2-40B4-BE49-F238E27FC236}">
                <a16:creationId xmlns:a16="http://schemas.microsoft.com/office/drawing/2014/main" id="{59EDA027-5219-4F89-B97B-505945762CB5}"/>
              </a:ext>
            </a:extLst>
          </p:cNvPr>
          <p:cNvSpPr txBox="1"/>
          <p:nvPr/>
        </p:nvSpPr>
        <p:spPr>
          <a:xfrm rot="16200000">
            <a:off x="3815603" y="3578588"/>
            <a:ext cx="2141075" cy="369332"/>
          </a:xfrm>
          <a:prstGeom prst="rect">
            <a:avLst/>
          </a:prstGeom>
          <a:noFill/>
        </p:spPr>
        <p:txBody>
          <a:bodyPr wrap="square" rtlCol="0">
            <a:spAutoFit/>
          </a:bodyPr>
          <a:lstStyle/>
          <a:p>
            <a:r>
              <a:rPr lang="en-US" b="1" dirty="0">
                <a:solidFill>
                  <a:srgbClr val="C00000"/>
                </a:solidFill>
                <a:latin typeface="Arial Narrow" panose="020B0606020202030204" pitchFamily="34" charset="0"/>
              </a:rPr>
              <a:t>y</a:t>
            </a:r>
            <a:r>
              <a:rPr lang="en-US" dirty="0">
                <a:latin typeface="Arial Narrow" panose="020B0606020202030204" pitchFamily="34" charset="0"/>
              </a:rPr>
              <a:t>: Part thickness</a:t>
            </a:r>
            <a:endParaRPr lang="en-US" i="1" dirty="0">
              <a:latin typeface="Arial Narrow" panose="020B0606020202030204" pitchFamily="34" charset="0"/>
            </a:endParaRPr>
          </a:p>
        </p:txBody>
      </p:sp>
      <p:sp>
        <p:nvSpPr>
          <p:cNvPr id="123" name="Rectangle 1">
            <a:extLst>
              <a:ext uri="{FF2B5EF4-FFF2-40B4-BE49-F238E27FC236}">
                <a16:creationId xmlns:a16="http://schemas.microsoft.com/office/drawing/2014/main" id="{E05708B2-44A3-47D6-8366-44340ED4C5DC}"/>
              </a:ext>
            </a:extLst>
          </p:cNvPr>
          <p:cNvSpPr>
            <a:spLocks noChangeArrowheads="1"/>
          </p:cNvSpPr>
          <p:nvPr/>
        </p:nvSpPr>
        <p:spPr bwMode="auto">
          <a:xfrm>
            <a:off x="1716087" y="5439811"/>
            <a:ext cx="1001871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lvl="0" indent="-342900" algn="just" defTabSz="914400">
              <a:buFont typeface="Arial" panose="020B0604020202020204" pitchFamily="34" charset="0"/>
              <a:buChar char="•"/>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value of </a:t>
            </a:r>
            <a:r>
              <a:rPr lang="el-GR" altLang="en-US" sz="2400" dirty="0"/>
              <a:t>ε</a:t>
            </a:r>
            <a:r>
              <a:rPr lang="en-US" altLang="en-US" sz="2400" dirty="0"/>
              <a:t> </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can affect the number of support vectors used to construct the regression function. The bigger </a:t>
            </a:r>
            <a:r>
              <a:rPr lang="el-GR" altLang="en-US" sz="2400" dirty="0"/>
              <a:t>ε</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the fewer support vectors are selected. On the other hand, bigger </a:t>
            </a:r>
            <a:r>
              <a:rPr lang="el-GR" altLang="en-US" sz="2400" dirty="0"/>
              <a:t>ε</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results in more ‘flat’ estimates</a:t>
            </a:r>
            <a:r>
              <a:rPr kumimoji="0" lang="en-US" altLang="en-US" sz="24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954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wipe(left)">
                                      <p:cBhvr>
                                        <p:cTn id="19"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2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1636</TotalTime>
  <Words>877</Words>
  <Application>Microsoft Office PowerPoint</Application>
  <PresentationFormat>Widescreen</PresentationFormat>
  <Paragraphs>101</Paragraphs>
  <Slides>12</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2" baseType="lpstr">
      <vt:lpstr>Arial</vt:lpstr>
      <vt:lpstr>Arial Narrow</vt:lpstr>
      <vt:lpstr>Calibri</vt:lpstr>
      <vt:lpstr>Corbel</vt:lpstr>
      <vt:lpstr>Courier New</vt:lpstr>
      <vt:lpstr>Times New Roman</vt:lpstr>
      <vt:lpstr>Verdana</vt:lpstr>
      <vt:lpstr>Wingdings</vt:lpstr>
      <vt:lpstr>Parallax</vt:lpstr>
      <vt:lpstr>Equation</vt:lpstr>
      <vt:lpstr>Support Vector Machine &amp; Support Vector Regression</vt:lpstr>
      <vt:lpstr>Linear Classification</vt:lpstr>
      <vt:lpstr>Support Vector Machine (SVM)</vt:lpstr>
      <vt:lpstr>Quadratic Optimization</vt:lpstr>
      <vt:lpstr>Lagrangian Formulation</vt:lpstr>
      <vt:lpstr>Finding a</vt:lpstr>
      <vt:lpstr>SVM for Nonlinear Classification</vt:lpstr>
      <vt:lpstr>Kernel Trick</vt:lpstr>
      <vt:lpstr>Support Vector Regression-Linear</vt:lpstr>
      <vt:lpstr>Support Vector Regression-Nonlinear</vt:lpstr>
      <vt:lpstr>SVR: Outliers </vt:lpstr>
      <vt:lpstr>SVR Lagrangian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Overview</dc:title>
  <dc:creator>Wang, Peng</dc:creator>
  <cp:lastModifiedBy>Wang, Peng</cp:lastModifiedBy>
  <cp:revision>27</cp:revision>
  <dcterms:created xsi:type="dcterms:W3CDTF">2019-12-10T19:48:06Z</dcterms:created>
  <dcterms:modified xsi:type="dcterms:W3CDTF">2020-02-04T15:20:53Z</dcterms:modified>
</cp:coreProperties>
</file>