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92D1D01-F3F6-40D1-9935-F8BED0EFF821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9C6E23F-8E01-4CA1-948B-47FDDF49AC3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pmjs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goldglovecb" TargetMode="External"/><Relationship Id="rId2" Type="http://schemas.openxmlformats.org/officeDocument/2006/relationships/hyperlink" Target="http://www.coreybutl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ecorsystem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kovacs.eu/cassandra-vs-mongodb-vs-couchdb-vs-red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App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, SSJS, &amp; Sencha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SSJS: Server Side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SSJS was first introduced via Netscape </a:t>
            </a:r>
            <a:r>
              <a:rPr lang="en-US" dirty="0" err="1" smtClean="0"/>
              <a:t>LiveWire</a:t>
            </a:r>
            <a:r>
              <a:rPr lang="en-US" dirty="0" smtClean="0"/>
              <a:t> in 1996, but really didn’t become practical for many until 2009.</a:t>
            </a:r>
          </a:p>
          <a:p>
            <a:r>
              <a:rPr lang="en-US" dirty="0" smtClean="0"/>
              <a:t>Gaining popularity because:</a:t>
            </a:r>
          </a:p>
          <a:p>
            <a:pPr lvl="1"/>
            <a:r>
              <a:rPr lang="en-US" sz="1800" dirty="0" smtClean="0"/>
              <a:t>Faster JS Engines like Google’s V8 (Chrome), </a:t>
            </a:r>
            <a:r>
              <a:rPr lang="en-US" sz="1800" dirty="0" err="1" smtClean="0"/>
              <a:t>Spidermonkey</a:t>
            </a:r>
            <a:r>
              <a:rPr lang="en-US" sz="1800" dirty="0" smtClean="0"/>
              <a:t> (Firefox), &amp; Rhino </a:t>
            </a:r>
            <a:r>
              <a:rPr lang="en-US" sz="1800" dirty="0"/>
              <a:t>(Firefox</a:t>
            </a:r>
            <a:r>
              <a:rPr lang="en-US" sz="1800" dirty="0" smtClean="0"/>
              <a:t>).</a:t>
            </a:r>
          </a:p>
          <a:p>
            <a:pPr lvl="1"/>
            <a:r>
              <a:rPr lang="en-US" sz="1800" dirty="0" smtClean="0"/>
              <a:t>Maturity of JavaScript/</a:t>
            </a:r>
            <a:r>
              <a:rPr lang="en-US" sz="1800" dirty="0" err="1" smtClean="0"/>
              <a:t>ECMAScript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Standards like </a:t>
            </a:r>
            <a:r>
              <a:rPr lang="en-US" sz="1800" dirty="0" err="1" smtClean="0"/>
              <a:t>CommonJS</a:t>
            </a:r>
            <a:r>
              <a:rPr lang="en-US" sz="1800" dirty="0" smtClean="0"/>
              <a:t>.</a:t>
            </a:r>
          </a:p>
          <a:p>
            <a:r>
              <a:rPr lang="en-US" dirty="0" smtClean="0"/>
              <a:t>Useful for event-driven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Aims to standardize JS outside the browser.</a:t>
            </a:r>
          </a:p>
          <a:p>
            <a:r>
              <a:rPr lang="en-US" dirty="0" smtClean="0"/>
              <a:t>Best Practices/Metadata/Specs.</a:t>
            </a:r>
          </a:p>
          <a:p>
            <a:r>
              <a:rPr lang="en-US" dirty="0" smtClean="0"/>
              <a:t>Cross-Compatibility.</a:t>
            </a:r>
          </a:p>
          <a:p>
            <a:r>
              <a:rPr lang="en-US" dirty="0" smtClean="0"/>
              <a:t>Supports concepts like modules, file system references, exports, and other common requirements for serving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SSJS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Narwhal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	</a:t>
            </a:r>
            <a:r>
              <a:rPr lang="en-US" sz="2400" dirty="0" smtClean="0">
                <a:sym typeface="Wingdings" pitchFamily="2" charset="2"/>
              </a:rPr>
              <a:t>Most complete </a:t>
            </a:r>
            <a:r>
              <a:rPr lang="en-US" sz="2400" dirty="0" err="1" smtClean="0">
                <a:sym typeface="Wingdings" pitchFamily="2" charset="2"/>
              </a:rPr>
              <a:t>CommonJS</a:t>
            </a:r>
            <a:r>
              <a:rPr lang="en-US" sz="2400" dirty="0" smtClean="0">
                <a:sym typeface="Wingdings" pitchFamily="2" charset="2"/>
              </a:rPr>
              <a:t> </a:t>
            </a:r>
          </a:p>
          <a:p>
            <a:pPr marL="36576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implementation. Based on </a:t>
            </a:r>
          </a:p>
          <a:p>
            <a:pPr marL="36576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Rhino with JSGI Middleware.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NodeJS</a:t>
            </a:r>
            <a:r>
              <a:rPr lang="en-US" dirty="0" smtClean="0">
                <a:sym typeface="Wingdings" pitchFamily="2" charset="2"/>
              </a:rPr>
              <a:t>	 	</a:t>
            </a:r>
            <a:r>
              <a:rPr lang="en-US" sz="2400" dirty="0" smtClean="0">
                <a:sym typeface="Wingdings" pitchFamily="2" charset="2"/>
              </a:rPr>
              <a:t>Non-blocking &amp; single threaded </a:t>
            </a:r>
          </a:p>
          <a:p>
            <a:pPr marL="36576" indent="0">
              <a:buNone/>
            </a:pPr>
            <a:r>
              <a:rPr lang="en-US" sz="2400" dirty="0" smtClean="0">
                <a:sym typeface="Wingdings" pitchFamily="2" charset="2"/>
              </a:rPr>
              <a:t>			(fast). Implements some </a:t>
            </a:r>
          </a:p>
          <a:p>
            <a:pPr marL="36576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</a:t>
            </a:r>
            <a:r>
              <a:rPr lang="en-US" sz="2400" dirty="0" err="1" smtClean="0">
                <a:sym typeface="Wingdings" pitchFamily="2" charset="2"/>
              </a:rPr>
              <a:t>CommonJS</a:t>
            </a:r>
            <a:r>
              <a:rPr lang="en-US" sz="2400" dirty="0" smtClean="0">
                <a:sym typeface="Wingdings" pitchFamily="2" charset="2"/>
              </a:rPr>
              <a:t>. Based on V8. Large</a:t>
            </a:r>
          </a:p>
          <a:p>
            <a:pPr marL="36576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		and growing community.</a:t>
            </a:r>
          </a:p>
          <a:p>
            <a:pPr marL="36576" indent="0">
              <a:buNone/>
            </a:pPr>
            <a:endParaRPr lang="en-US" sz="2400" dirty="0">
              <a:sym typeface="Wingdings" pitchFamily="2" charset="2"/>
            </a:endParaRPr>
          </a:p>
          <a:p>
            <a:pPr marL="36576" indent="0">
              <a:buNone/>
            </a:pPr>
            <a:r>
              <a:rPr lang="en-US" sz="2400" dirty="0" smtClean="0">
                <a:sym typeface="Wingdings" pitchFamily="2" charset="2"/>
              </a:rPr>
              <a:t>Others: </a:t>
            </a:r>
            <a:r>
              <a:rPr lang="en-US" sz="2400" dirty="0" err="1" smtClean="0">
                <a:sym typeface="Wingdings" pitchFamily="2" charset="2"/>
              </a:rPr>
              <a:t>Jaxer</a:t>
            </a:r>
            <a:r>
              <a:rPr lang="en-US" sz="2400" dirty="0" smtClean="0">
                <a:sym typeface="Wingdings" pitchFamily="2" charset="2"/>
              </a:rPr>
              <a:t>, Jack, 10gen App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9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1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nodejs.org</a:t>
            </a:r>
          </a:p>
          <a:p>
            <a:pPr marL="36576" indent="0">
              <a:buNone/>
            </a:pPr>
            <a:r>
              <a:rPr lang="en-US" sz="2800" dirty="0" smtClean="0"/>
              <a:t>Node.js </a:t>
            </a:r>
            <a:r>
              <a:rPr lang="en-US" sz="2800" dirty="0"/>
              <a:t>is a server-side JavaScript environment that uses an asynchronous event-driven model. This allows Node.js to get excellent performance based on the architectures of many Internet applications</a:t>
            </a:r>
            <a:r>
              <a:rPr lang="en-US" sz="2800" dirty="0" smtClean="0"/>
              <a:t>.</a:t>
            </a:r>
          </a:p>
          <a:p>
            <a:pPr marL="36576" indent="0">
              <a:buNone/>
            </a:pPr>
            <a:endParaRPr lang="en-US" sz="2800" dirty="0"/>
          </a:p>
          <a:p>
            <a:pPr marL="36576" indent="0">
              <a:buNone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Nutshell: Create apps, like web servers.</a:t>
            </a:r>
          </a:p>
        </p:txBody>
      </p:sp>
    </p:spTree>
    <p:extLst>
      <p:ext uri="{BB962C8B-B14F-4D97-AF65-F5344CB8AC3E}">
        <p14:creationId xmlns:p14="http://schemas.microsoft.com/office/powerpoint/2010/main" val="198829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//Require the HTTP module</a:t>
            </a:r>
          </a:p>
          <a:p>
            <a:pPr marL="36576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1200" dirty="0" smtClean="0"/>
              <a:t>	= </a:t>
            </a:r>
            <a:r>
              <a:rPr lang="en-US" sz="1200" dirty="0"/>
              <a:t>require('http'),</a:t>
            </a:r>
          </a:p>
          <a:p>
            <a:pPr marL="36576" indent="0"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colors</a:t>
            </a:r>
            <a:r>
              <a:rPr lang="en-US" sz="1200" dirty="0" smtClean="0"/>
              <a:t>	= </a:t>
            </a:r>
            <a:r>
              <a:rPr lang="en-US" sz="1200" dirty="0"/>
              <a:t>require('colors'),</a:t>
            </a:r>
          </a:p>
          <a:p>
            <a:pPr marL="36576" indent="0"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</a:t>
            </a:r>
            <a:r>
              <a:rPr lang="en-US" sz="1200" dirty="0" smtClean="0"/>
              <a:t>	= </a:t>
            </a:r>
            <a:r>
              <a:rPr lang="en-US" sz="1200" dirty="0"/>
              <a:t>80;</a:t>
            </a:r>
          </a:p>
          <a:p>
            <a:pPr marL="36576" indent="0">
              <a:buNone/>
            </a:pPr>
            <a:endParaRPr lang="en-US" sz="1200" dirty="0"/>
          </a:p>
          <a:p>
            <a:pPr marL="36576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//Create the server</a:t>
            </a:r>
          </a:p>
          <a:p>
            <a:pPr marL="36576" indent="0">
              <a:buNone/>
            </a:pP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r>
              <a:rPr lang="en-US" sz="1200" dirty="0" err="1"/>
              <a:t>.createServer</a:t>
            </a:r>
            <a:r>
              <a:rPr lang="en-US" sz="1200" dirty="0"/>
              <a:t>(function (</a:t>
            </a:r>
            <a:r>
              <a:rPr lang="en-US" sz="1200" dirty="0" err="1"/>
              <a:t>req</a:t>
            </a:r>
            <a:r>
              <a:rPr lang="en-US" sz="1200" dirty="0"/>
              <a:t>, res) {</a:t>
            </a:r>
          </a:p>
          <a:p>
            <a:pPr marL="36576" indent="0">
              <a:buNone/>
            </a:pPr>
            <a:endParaRPr lang="en-US" sz="1200" dirty="0"/>
          </a:p>
          <a:p>
            <a:pPr marL="36576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res.writeHead</a:t>
            </a:r>
            <a:r>
              <a:rPr lang="en-US" sz="1200" dirty="0"/>
              <a:t>(200, {'Content-Type': 'text/plain'});</a:t>
            </a:r>
          </a:p>
          <a:p>
            <a:pPr marL="36576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res.end</a:t>
            </a:r>
            <a:r>
              <a:rPr lang="en-US" sz="1200" dirty="0"/>
              <a:t>('Hello World\n');</a:t>
            </a:r>
          </a:p>
          <a:p>
            <a:pPr marL="36576" indent="0">
              <a:buNone/>
            </a:pPr>
            <a:r>
              <a:rPr lang="en-US" sz="1200" dirty="0"/>
              <a:t>  </a:t>
            </a:r>
          </a:p>
          <a:p>
            <a:pPr marL="36576" indent="0">
              <a:buNone/>
            </a:pPr>
            <a:r>
              <a:rPr lang="en-US" sz="1200" dirty="0"/>
              <a:t>}).listen(</a:t>
            </a: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port</a:t>
            </a:r>
            <a:r>
              <a:rPr lang="en-US" sz="1200" dirty="0"/>
              <a:t>, "127.0.0.1");</a:t>
            </a:r>
          </a:p>
          <a:p>
            <a:pPr marL="36576" indent="0">
              <a:buNone/>
            </a:pPr>
            <a:endParaRPr lang="en-US" sz="1200" dirty="0"/>
          </a:p>
          <a:p>
            <a:pPr marL="36576" indent="0">
              <a:buNone/>
            </a:pPr>
            <a:endParaRPr lang="en-US" sz="1200" dirty="0"/>
          </a:p>
          <a:p>
            <a:pPr marL="36576" indent="0"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//Indicate the server is running</a:t>
            </a:r>
          </a:p>
          <a:p>
            <a:pPr marL="36576" indent="0">
              <a:buNone/>
            </a:pPr>
            <a:r>
              <a:rPr lang="en-US" sz="1200" dirty="0"/>
              <a:t>console.log('Server running at http://127.0.0.1:'.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green</a:t>
            </a:r>
            <a:r>
              <a:rPr lang="en-US" sz="1200" dirty="0"/>
              <a:t>+port.toString().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cyan</a:t>
            </a:r>
            <a:r>
              <a:rPr lang="en-US" sz="1200" dirty="0"/>
              <a:t>+'/'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.green</a:t>
            </a:r>
            <a:r>
              <a:rPr lang="en-US" sz="1200" dirty="0"/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54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 plugins for Node.</a:t>
            </a:r>
          </a:p>
          <a:p>
            <a:r>
              <a:rPr lang="en-US" dirty="0" smtClean="0"/>
              <a:t>Lots of work already done for you.</a:t>
            </a:r>
          </a:p>
          <a:p>
            <a:r>
              <a:rPr lang="en-US" dirty="0" smtClean="0"/>
              <a:t>No governed quality control.</a:t>
            </a:r>
          </a:p>
          <a:p>
            <a:r>
              <a:rPr lang="en-US" dirty="0" smtClean="0"/>
              <a:t>Hundreds of Modules</a:t>
            </a:r>
          </a:p>
          <a:p>
            <a:r>
              <a:rPr lang="en-US" dirty="0" smtClean="0"/>
              <a:t>NPM is your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NPM: Node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http://npmjs.org</a:t>
            </a:r>
            <a:endParaRPr lang="en-US" dirty="0" smtClean="0"/>
          </a:p>
          <a:p>
            <a:r>
              <a:rPr lang="en-US" dirty="0" smtClean="0"/>
              <a:t>Install/Publish Modules</a:t>
            </a:r>
          </a:p>
          <a:p>
            <a:r>
              <a:rPr lang="en-US" dirty="0" smtClean="0"/>
              <a:t>Manages dependencies.</a:t>
            </a:r>
          </a:p>
          <a:p>
            <a:r>
              <a:rPr lang="en-US" dirty="0" smtClean="0"/>
              <a:t>Extremely simple:</a:t>
            </a:r>
          </a:p>
          <a:p>
            <a:pPr marL="36576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install express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to Sencha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Module is part of Sencha Labs</a:t>
            </a:r>
          </a:p>
          <a:p>
            <a:r>
              <a:rPr lang="en-US" dirty="0" smtClean="0"/>
              <a:t>Express Module is built on Connect.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Sencha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Sencha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NoSQL</a:t>
            </a:r>
            <a:r>
              <a:rPr lang="en-US" dirty="0" smtClean="0"/>
              <a:t> (</a:t>
            </a:r>
            <a:r>
              <a:rPr lang="en-US" dirty="0" err="1" smtClean="0"/>
              <a:t>CouchDB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smtClean="0"/>
              <a:t>REST Proxy</a:t>
            </a:r>
            <a:endParaRPr lang="en-US" sz="1800" dirty="0"/>
          </a:p>
          <a:p>
            <a:r>
              <a:rPr lang="en-US" dirty="0"/>
              <a:t>Sencha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MongoDB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sz="1800" dirty="0">
                <a:sym typeface="Wingdings" pitchFamily="2" charset="2"/>
              </a:rPr>
              <a:t>REST Proxy, Express, Mongoose</a:t>
            </a:r>
          </a:p>
          <a:p>
            <a:pPr lvl="1"/>
            <a:endParaRPr lang="en-US" sz="1800" dirty="0"/>
          </a:p>
          <a:p>
            <a:r>
              <a:rPr lang="en-US" dirty="0" smtClean="0"/>
              <a:t>This Presentation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Socket.IO</a:t>
            </a:r>
            <a:endParaRPr lang="en-US" sz="1800" dirty="0">
              <a:sym typeface="Wingdings" pitchFamily="2" charset="2"/>
            </a:endParaRP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974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Hotness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Socket.IO </a:t>
            </a:r>
            <a:r>
              <a:rPr lang="en-US" dirty="0" smtClean="0">
                <a:sym typeface="Wingdings" pitchFamily="2" charset="2"/>
              </a:rPr>
              <a:t> Web Sockets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Comparable to HTML5 SSE (Comet)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Dnode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NowJS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Highly Concurrent Apps.</a:t>
            </a:r>
          </a:p>
          <a:p>
            <a:r>
              <a:rPr lang="en-US" dirty="0" smtClean="0">
                <a:sym typeface="Wingdings" pitchFamily="2" charset="2"/>
              </a:rPr>
              <a:t>Easy REST Development.</a:t>
            </a:r>
          </a:p>
          <a:p>
            <a:r>
              <a:rPr lang="en-US" dirty="0" smtClean="0">
                <a:sym typeface="Wingdings" pitchFamily="2" charset="2"/>
              </a:rPr>
              <a:t>Server-side headless browsers.</a:t>
            </a:r>
          </a:p>
          <a:p>
            <a:r>
              <a:rPr lang="en-US" dirty="0" smtClean="0">
                <a:sym typeface="Wingdings" pitchFamily="2" charset="2"/>
              </a:rPr>
              <a:t>Community &amp; Momentum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Corey Butler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15yrs+ Web Experience</a:t>
            </a:r>
          </a:p>
          <a:p>
            <a:r>
              <a:rPr lang="en-US" sz="1600" dirty="0" smtClean="0"/>
              <a:t>Founder @ </a:t>
            </a:r>
            <a:r>
              <a:rPr lang="en-US" sz="1600" dirty="0" err="1" smtClean="0"/>
              <a:t>Ecor</a:t>
            </a:r>
            <a:r>
              <a:rPr lang="en-US" sz="1600" dirty="0" smtClean="0"/>
              <a:t> Systems, LLC</a:t>
            </a:r>
          </a:p>
          <a:p>
            <a:r>
              <a:rPr lang="en-US" sz="1600" dirty="0" smtClean="0"/>
              <a:t>Chief Consultant @ </a:t>
            </a:r>
            <a:r>
              <a:rPr lang="en-US" sz="1600" dirty="0" err="1" smtClean="0"/>
              <a:t>Ecor</a:t>
            </a:r>
            <a:r>
              <a:rPr lang="en-US" sz="1600" dirty="0" smtClean="0"/>
              <a:t> Group (we’re on senchadevs.com)</a:t>
            </a:r>
          </a:p>
          <a:p>
            <a:r>
              <a:rPr lang="en-US" sz="1600" dirty="0" smtClean="0"/>
              <a:t>DW/BI &amp; Web Practices</a:t>
            </a:r>
          </a:p>
          <a:p>
            <a:endParaRPr lang="en-US" sz="1600" dirty="0"/>
          </a:p>
          <a:p>
            <a:r>
              <a:rPr lang="en-US" sz="1600" dirty="0" smtClean="0"/>
              <a:t>Ext JS Since v2.</a:t>
            </a:r>
          </a:p>
          <a:p>
            <a:r>
              <a:rPr lang="en-US" sz="1600" dirty="0" smtClean="0"/>
              <a:t>Started in the Adobe, Microsoft, &amp; IBM worlds.</a:t>
            </a:r>
          </a:p>
          <a:p>
            <a:r>
              <a:rPr lang="en-US" sz="1600" dirty="0" smtClean="0"/>
              <a:t>Started in Fortune 500, Entrepreneur since 2000.</a:t>
            </a:r>
          </a:p>
          <a:p>
            <a:endParaRPr lang="en-US" sz="1600" dirty="0"/>
          </a:p>
          <a:p>
            <a:pPr marL="36576" indent="0">
              <a:buNone/>
            </a:pPr>
            <a:r>
              <a:rPr lang="en-US" sz="1600" dirty="0" smtClean="0"/>
              <a:t>Available Via:</a:t>
            </a:r>
          </a:p>
          <a:p>
            <a:r>
              <a:rPr lang="en-US" sz="1600" dirty="0" smtClean="0"/>
              <a:t>Blog: 	</a:t>
            </a:r>
            <a:r>
              <a:rPr lang="en-US" sz="1600" dirty="0" smtClean="0">
                <a:hlinkClick r:id="rId2"/>
              </a:rPr>
              <a:t>coreybutler.com</a:t>
            </a:r>
            <a:endParaRPr lang="en-US" sz="1600" dirty="0" smtClean="0"/>
          </a:p>
          <a:p>
            <a:r>
              <a:rPr lang="en-US" sz="1600" dirty="0" smtClean="0"/>
              <a:t>Twitter: 	</a:t>
            </a:r>
            <a:r>
              <a:rPr lang="en-US" sz="1600" dirty="0" smtClean="0">
                <a:hlinkClick r:id="rId3"/>
              </a:rPr>
              <a:t>@</a:t>
            </a:r>
            <a:r>
              <a:rPr lang="en-US" sz="1600" dirty="0" err="1" smtClean="0">
                <a:hlinkClick r:id="rId3"/>
              </a:rPr>
              <a:t>goldglovecb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LinkedIn.com/in/</a:t>
            </a:r>
            <a:r>
              <a:rPr lang="en-US" sz="1600" dirty="0" err="1" smtClean="0">
                <a:hlinkClick r:id="rId4"/>
              </a:rPr>
              <a:t>ecorsystems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Overview</a:t>
            </a:r>
          </a:p>
          <a:p>
            <a:r>
              <a:rPr lang="en-US" dirty="0" smtClean="0"/>
              <a:t>SSJS Overview</a:t>
            </a:r>
          </a:p>
          <a:p>
            <a:r>
              <a:rPr lang="en-US" dirty="0" smtClean="0"/>
              <a:t>The Sencha Stack</a:t>
            </a:r>
          </a:p>
          <a:p>
            <a:r>
              <a:rPr lang="en-US" dirty="0" smtClean="0"/>
              <a:t>Simple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64770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UI: Sencha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2276" y="2637138"/>
            <a:ext cx="64770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Controller: SSJS</a:t>
            </a:r>
            <a:endParaRPr lang="en-US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2276" y="3657600"/>
            <a:ext cx="6477000" cy="8382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Persistence: </a:t>
            </a:r>
            <a:r>
              <a:rPr lang="en-US" sz="3200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NoSQL</a:t>
            </a:r>
            <a:endParaRPr lang="en-US" sz="3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843046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The concept isn’t much different from traditional web architecture.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86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defined relationships.</a:t>
            </a:r>
          </a:p>
          <a:p>
            <a:r>
              <a:rPr lang="en-US" dirty="0" smtClean="0"/>
              <a:t>No schemas or fixed types.</a:t>
            </a:r>
          </a:p>
          <a:p>
            <a:r>
              <a:rPr lang="en-US" dirty="0" err="1" smtClean="0"/>
              <a:t>NoACID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NoSQL</a:t>
            </a:r>
            <a:r>
              <a:rPr lang="en-US" dirty="0" smtClean="0"/>
              <a:t>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&amp; Fast RDBMS Replacement</a:t>
            </a:r>
          </a:p>
          <a:p>
            <a:r>
              <a:rPr lang="en-US" dirty="0" smtClean="0"/>
              <a:t>All Purpose Data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400" b="1" dirty="0" smtClean="0"/>
              <a:t>NOSQL</a:t>
            </a:r>
          </a:p>
          <a:p>
            <a:r>
              <a:rPr lang="en-US" sz="2000" dirty="0" smtClean="0"/>
              <a:t>Goal Specific</a:t>
            </a:r>
          </a:p>
          <a:p>
            <a:r>
              <a:rPr lang="en-US" sz="2000" dirty="0" smtClean="0"/>
              <a:t>Non-relational</a:t>
            </a:r>
          </a:p>
          <a:p>
            <a:r>
              <a:rPr lang="en-US" sz="2000" dirty="0" smtClean="0"/>
              <a:t>Map/Reduce</a:t>
            </a:r>
          </a:p>
          <a:p>
            <a:r>
              <a:rPr lang="en-US" sz="2000" dirty="0" smtClean="0"/>
              <a:t>Known Data Structure!</a:t>
            </a:r>
          </a:p>
          <a:p>
            <a:r>
              <a:rPr lang="en-US" sz="2000" dirty="0" smtClean="0"/>
              <a:t>No NULLS</a:t>
            </a:r>
          </a:p>
          <a:p>
            <a:endParaRPr lang="en-US" sz="2400" dirty="0"/>
          </a:p>
          <a:p>
            <a:pPr marL="36576" indent="0">
              <a:buNone/>
            </a:pPr>
            <a:r>
              <a:rPr lang="en-US" sz="900" dirty="0" smtClean="0"/>
              <a:t>function(doc) {</a:t>
            </a:r>
          </a:p>
          <a:p>
            <a:pPr marL="36576" indent="0">
              <a:buNone/>
            </a:pPr>
            <a:r>
              <a:rPr lang="en-US" sz="900" dirty="0"/>
              <a:t> </a:t>
            </a:r>
            <a:r>
              <a:rPr lang="en-US" sz="900" dirty="0" smtClean="0"/>
              <a:t>   if ( </a:t>
            </a:r>
            <a:r>
              <a:rPr lang="en-US" sz="900" dirty="0" err="1" smtClean="0"/>
              <a:t>doc.date</a:t>
            </a:r>
            <a:r>
              <a:rPr lang="en-US" sz="900" dirty="0" smtClean="0"/>
              <a:t> &lt; Date() &amp;&amp; </a:t>
            </a:r>
            <a:r>
              <a:rPr lang="en-US" sz="900" dirty="0" err="1" smtClean="0"/>
              <a:t>typeof</a:t>
            </a:r>
            <a:r>
              <a:rPr lang="en-US" sz="900" dirty="0" smtClean="0"/>
              <a:t> </a:t>
            </a:r>
            <a:r>
              <a:rPr lang="en-US" sz="900" dirty="0" err="1" smtClean="0"/>
              <a:t>doc.somefield</a:t>
            </a:r>
            <a:r>
              <a:rPr lang="en-US" sz="900" dirty="0" smtClean="0"/>
              <a:t> !== undefined ) {</a:t>
            </a:r>
          </a:p>
          <a:p>
            <a:pPr marL="36576" indent="0">
              <a:buNone/>
            </a:pPr>
            <a:r>
              <a:rPr lang="en-US" sz="900" dirty="0" smtClean="0"/>
              <a:t>        </a:t>
            </a:r>
            <a:r>
              <a:rPr lang="en-US" sz="900" dirty="0" err="1" smtClean="0"/>
              <a:t>var</a:t>
            </a:r>
            <a:r>
              <a:rPr lang="en-US" sz="900" dirty="0" smtClean="0"/>
              <a:t> </a:t>
            </a:r>
            <a:r>
              <a:rPr lang="en-US" sz="900" dirty="0" err="1" smtClean="0"/>
              <a:t>resultObject</a:t>
            </a:r>
            <a:r>
              <a:rPr lang="en-US" sz="900" dirty="0" smtClean="0"/>
              <a:t> = { </a:t>
            </a:r>
          </a:p>
          <a:p>
            <a:pPr marL="36576" indent="0">
              <a:buNone/>
            </a:pPr>
            <a:r>
              <a:rPr lang="en-US" sz="900" dirty="0"/>
              <a:t> </a:t>
            </a:r>
            <a:r>
              <a:rPr lang="en-US" sz="900" dirty="0" smtClean="0"/>
              <a:t>           		</a:t>
            </a:r>
            <a:r>
              <a:rPr lang="en-US" sz="9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900" dirty="0" smtClean="0"/>
              <a:t>: doc.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pk</a:t>
            </a:r>
            <a:r>
              <a:rPr lang="en-US" sz="900" dirty="0" smtClean="0"/>
              <a:t>, </a:t>
            </a:r>
          </a:p>
          <a:p>
            <a:pPr marL="36576" indent="0">
              <a:buNone/>
            </a:pPr>
            <a:r>
              <a:rPr lang="en-US" sz="900" dirty="0"/>
              <a:t>	</a:t>
            </a:r>
            <a:r>
              <a:rPr lang="en-US" sz="900" dirty="0" smtClean="0"/>
              <a:t>	</a:t>
            </a:r>
            <a:r>
              <a:rPr lang="en-US" sz="9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sz="900" dirty="0" smtClean="0"/>
              <a:t>: </a:t>
            </a:r>
            <a:r>
              <a:rPr lang="en-US" sz="900" dirty="0" err="1" smtClean="0"/>
              <a:t>doc.</a:t>
            </a:r>
            <a:r>
              <a:rPr 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somefield</a:t>
            </a:r>
            <a:endParaRPr lang="en-US" sz="9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r>
              <a:rPr lang="en-US" sz="900" dirty="0"/>
              <a:t>	 </a:t>
            </a:r>
            <a:r>
              <a:rPr lang="en-US" sz="900" dirty="0" smtClean="0"/>
              <a:t>                };</a:t>
            </a:r>
          </a:p>
          <a:p>
            <a:pPr marL="36576" indent="0">
              <a:buNone/>
            </a:pPr>
            <a:r>
              <a:rPr lang="en-US" sz="900" dirty="0"/>
              <a:t> </a:t>
            </a:r>
            <a:r>
              <a:rPr lang="en-US" sz="900" dirty="0" smtClean="0"/>
              <a:t>       emit(</a:t>
            </a:r>
            <a:r>
              <a:rPr lang="en-US" sz="900" dirty="0" err="1" smtClean="0"/>
              <a:t>resultObject</a:t>
            </a:r>
            <a:r>
              <a:rPr lang="en-US" sz="900" dirty="0" smtClean="0"/>
              <a:t>);</a:t>
            </a:r>
          </a:p>
          <a:p>
            <a:pPr marL="36576" indent="0">
              <a:buNone/>
            </a:pPr>
            <a:r>
              <a:rPr lang="en-US" sz="900" dirty="0"/>
              <a:t> </a:t>
            </a:r>
            <a:r>
              <a:rPr lang="en-US" sz="900" dirty="0" smtClean="0"/>
              <a:t>   }</a:t>
            </a:r>
            <a:endParaRPr lang="en-US" sz="900" dirty="0"/>
          </a:p>
          <a:p>
            <a:pPr marL="36576" indent="0">
              <a:buNone/>
            </a:pPr>
            <a:r>
              <a:rPr lang="en-US" sz="900" dirty="0" smtClean="0"/>
              <a:t>}</a:t>
            </a:r>
            <a:endParaRPr lang="en-US" sz="900" dirty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600200"/>
            <a:ext cx="4038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400" b="1" dirty="0" smtClean="0"/>
              <a:t>SQL</a:t>
            </a:r>
          </a:p>
          <a:p>
            <a:r>
              <a:rPr lang="en-US" sz="2000" dirty="0" smtClean="0"/>
              <a:t>Generic</a:t>
            </a:r>
          </a:p>
          <a:p>
            <a:r>
              <a:rPr lang="en-US" sz="2000" dirty="0" smtClean="0"/>
              <a:t>RDBMS</a:t>
            </a:r>
          </a:p>
          <a:p>
            <a:r>
              <a:rPr lang="en-US" sz="2000" dirty="0"/>
              <a:t>ANSI </a:t>
            </a:r>
            <a:r>
              <a:rPr lang="en-US" sz="2000" dirty="0" smtClean="0"/>
              <a:t>SQL</a:t>
            </a:r>
          </a:p>
          <a:p>
            <a:r>
              <a:rPr lang="en-US" sz="2000" dirty="0" smtClean="0"/>
              <a:t>Predefined Data Structure</a:t>
            </a:r>
            <a:endParaRPr lang="en-US" sz="2000" dirty="0"/>
          </a:p>
          <a:p>
            <a:r>
              <a:rPr lang="en-US" sz="2000" dirty="0" smtClean="0"/>
              <a:t>NULLS</a:t>
            </a:r>
            <a:endParaRPr lang="en-US" sz="2400" dirty="0" smtClean="0"/>
          </a:p>
          <a:p>
            <a:endParaRPr lang="en-US" sz="2400" dirty="0" smtClean="0"/>
          </a:p>
          <a:p>
            <a:pPr marL="36576" indent="0">
              <a:buNone/>
            </a:pPr>
            <a:r>
              <a:rPr lang="en-US" sz="900" dirty="0" smtClean="0"/>
              <a:t>SELECT 	a.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pk</a:t>
            </a:r>
            <a:r>
              <a:rPr lang="en-US" sz="900" dirty="0" smtClean="0"/>
              <a:t> as </a:t>
            </a:r>
            <a:r>
              <a:rPr lang="en-US" sz="9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900" dirty="0" smtClean="0"/>
              <a:t>, </a:t>
            </a:r>
            <a:r>
              <a:rPr lang="en-US" sz="900" dirty="0" err="1" smtClean="0"/>
              <a:t>a.</a:t>
            </a:r>
            <a:r>
              <a:rPr 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somefield</a:t>
            </a:r>
            <a:r>
              <a:rPr lang="en-US" sz="900" dirty="0" smtClean="0"/>
              <a:t> as </a:t>
            </a:r>
            <a:r>
              <a:rPr lang="en-US" sz="9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marL="36576" indent="0">
              <a:buNone/>
            </a:pPr>
            <a:r>
              <a:rPr lang="en-US" sz="900" dirty="0" smtClean="0"/>
              <a:t>FROM	</a:t>
            </a:r>
            <a:r>
              <a:rPr lang="en-US" sz="900" dirty="0" err="1" smtClean="0"/>
              <a:t>TblA</a:t>
            </a:r>
            <a:r>
              <a:rPr lang="en-US" sz="900" dirty="0" smtClean="0"/>
              <a:t> a INNER JOIN </a:t>
            </a:r>
            <a:r>
              <a:rPr lang="en-US" sz="900" dirty="0" err="1" smtClean="0"/>
              <a:t>TblB</a:t>
            </a:r>
            <a:r>
              <a:rPr lang="en-US" sz="900" dirty="0" smtClean="0"/>
              <a:t> b </a:t>
            </a:r>
          </a:p>
          <a:p>
            <a:pPr marL="36576" indent="0">
              <a:buNone/>
            </a:pPr>
            <a:r>
              <a:rPr lang="en-US" sz="900" dirty="0"/>
              <a:t>	</a:t>
            </a:r>
            <a:r>
              <a:rPr lang="en-US" sz="900" dirty="0" smtClean="0"/>
              <a:t>ON a.pk = b.fk</a:t>
            </a:r>
          </a:p>
          <a:p>
            <a:pPr marL="36576" indent="0">
              <a:buNone/>
            </a:pPr>
            <a:r>
              <a:rPr lang="en-US" sz="900" dirty="0" smtClean="0"/>
              <a:t>WHERE	</a:t>
            </a:r>
            <a:r>
              <a:rPr lang="en-US" sz="900" dirty="0" err="1" smtClean="0"/>
              <a:t>a.somevalue</a:t>
            </a:r>
            <a:r>
              <a:rPr lang="en-US" sz="900" dirty="0" smtClean="0"/>
              <a:t> IN </a:t>
            </a:r>
          </a:p>
          <a:p>
            <a:pPr marL="36576" indent="0">
              <a:buNone/>
            </a:pPr>
            <a:r>
              <a:rPr lang="en-US" sz="900" dirty="0"/>
              <a:t>	</a:t>
            </a:r>
            <a:r>
              <a:rPr lang="en-US" sz="900" dirty="0" smtClean="0"/>
              <a:t>(SELECT </a:t>
            </a:r>
            <a:r>
              <a:rPr lang="en-US" sz="900" dirty="0" err="1" smtClean="0"/>
              <a:t>someval</a:t>
            </a:r>
            <a:r>
              <a:rPr lang="en-US" sz="900" dirty="0" smtClean="0"/>
              <a:t> FROM </a:t>
            </a:r>
            <a:r>
              <a:rPr lang="en-US" sz="900" dirty="0" err="1" smtClean="0"/>
              <a:t>TblC</a:t>
            </a:r>
            <a:r>
              <a:rPr lang="en-US" sz="900" dirty="0" smtClean="0"/>
              <a:t>)</a:t>
            </a:r>
          </a:p>
          <a:p>
            <a:pPr marL="36576" indent="0">
              <a:buNone/>
            </a:pPr>
            <a:r>
              <a:rPr lang="en-US" sz="900" dirty="0"/>
              <a:t>	</a:t>
            </a:r>
            <a:r>
              <a:rPr lang="en-US" sz="900" dirty="0" smtClean="0"/>
              <a:t>AND </a:t>
            </a:r>
            <a:r>
              <a:rPr lang="en-US" sz="900" dirty="0" err="1" smtClean="0"/>
              <a:t>b.date</a:t>
            </a:r>
            <a:r>
              <a:rPr lang="en-US" sz="900" dirty="0" smtClean="0"/>
              <a:t> &lt; CURRENT_TIMESTAMP</a:t>
            </a:r>
          </a:p>
          <a:p>
            <a:pPr marL="36576" indent="0">
              <a:buNone/>
            </a:pPr>
            <a:r>
              <a:rPr lang="en-US" sz="900" dirty="0"/>
              <a:t>	</a:t>
            </a:r>
            <a:r>
              <a:rPr lang="en-US" sz="900" dirty="0" smtClean="0"/>
              <a:t>AND </a:t>
            </a:r>
            <a:r>
              <a:rPr lang="en-US" sz="900" dirty="0" err="1" smtClean="0"/>
              <a:t>a.</a:t>
            </a:r>
            <a:r>
              <a:rPr 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somefield</a:t>
            </a:r>
            <a:r>
              <a:rPr lang="en-US" sz="900" dirty="0" smtClean="0"/>
              <a:t> &lt;&gt; null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CouchDB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Doc Store</a:t>
            </a: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Doc Store w/ Key/Value</a:t>
            </a:r>
          </a:p>
          <a:p>
            <a:r>
              <a:rPr lang="en-US" dirty="0" err="1" smtClean="0">
                <a:sym typeface="Wingdings" pitchFamily="2" charset="2"/>
              </a:rPr>
              <a:t>Redis</a:t>
            </a:r>
            <a:r>
              <a:rPr lang="en-US" dirty="0" smtClean="0">
                <a:sym typeface="Wingdings" pitchFamily="2" charset="2"/>
              </a:rPr>
              <a:t>		 Key/Value (In Memory)</a:t>
            </a:r>
          </a:p>
          <a:p>
            <a:r>
              <a:rPr lang="en-US" dirty="0" err="1" smtClean="0">
                <a:sym typeface="Wingdings" pitchFamily="2" charset="2"/>
              </a:rPr>
              <a:t>Riak</a:t>
            </a:r>
            <a:r>
              <a:rPr lang="en-US" dirty="0" smtClean="0">
                <a:sym typeface="Wingdings" pitchFamily="2" charset="2"/>
              </a:rPr>
              <a:t>		 Dynamo-like (Commercial)</a:t>
            </a:r>
          </a:p>
          <a:p>
            <a:r>
              <a:rPr lang="en-US" dirty="0" err="1" smtClean="0">
                <a:sym typeface="Wingdings" pitchFamily="2" charset="2"/>
              </a:rPr>
              <a:t>Hadoop</a:t>
            </a:r>
            <a:r>
              <a:rPr lang="en-US" dirty="0" smtClean="0">
                <a:sym typeface="Wingdings" pitchFamily="2" charset="2"/>
              </a:rPr>
              <a:t>		 Big Data</a:t>
            </a:r>
          </a:p>
          <a:p>
            <a:r>
              <a:rPr lang="en-US" dirty="0" smtClean="0">
                <a:sym typeface="Wingdings" pitchFamily="2" charset="2"/>
              </a:rPr>
              <a:t>Cassandra	 </a:t>
            </a:r>
            <a:r>
              <a:rPr lang="en-US" dirty="0" err="1" smtClean="0">
                <a:sym typeface="Wingdings" pitchFamily="2" charset="2"/>
              </a:rPr>
              <a:t>BigTable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CONSTANTLY GROWING</a:t>
            </a:r>
          </a:p>
          <a:p>
            <a:r>
              <a:rPr lang="en-US" sz="2000" dirty="0">
                <a:sym typeface="Wingdings" pitchFamily="2" charset="2"/>
                <a:hlinkClick r:id="rId2"/>
              </a:rPr>
              <a:t>k</a:t>
            </a:r>
            <a:r>
              <a:rPr lang="en-US" sz="2000" dirty="0" smtClean="0">
                <a:sym typeface="Wingdings" pitchFamily="2" charset="2"/>
                <a:hlinkClick r:id="rId2"/>
              </a:rPr>
              <a:t>kovacs.eu/</a:t>
            </a:r>
            <a:r>
              <a:rPr lang="en-US" sz="2000" dirty="0" err="1" smtClean="0">
                <a:sym typeface="Wingdings" pitchFamily="2" charset="2"/>
                <a:hlinkClick r:id="rId2"/>
              </a:rPr>
              <a:t>cassandra-vs-mongodb-vs-couchdb-vs-redis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Key/Value</a:t>
            </a:r>
            <a:r>
              <a:rPr lang="en-US" sz="2400" dirty="0" smtClean="0"/>
              <a:t>: 	</a:t>
            </a:r>
            <a:r>
              <a:rPr lang="en-US" sz="2400" dirty="0" err="1" smtClean="0"/>
              <a:t>Schemaless</a:t>
            </a:r>
            <a:r>
              <a:rPr lang="en-US" sz="2400" dirty="0" smtClean="0"/>
              <a:t>. </a:t>
            </a:r>
            <a:r>
              <a:rPr lang="en-US" sz="2400" i="1" dirty="0" smtClean="0"/>
              <a:t>Where</a:t>
            </a:r>
            <a:r>
              <a:rPr lang="en-US" sz="2400" dirty="0" smtClean="0"/>
              <a:t> is data stored?  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Disk? Memory? Distributed?</a:t>
            </a:r>
          </a:p>
          <a:p>
            <a:pPr marL="36576" indent="0">
              <a:buNone/>
            </a:pPr>
            <a:endParaRPr lang="en-US" sz="2400" dirty="0" smtClean="0"/>
          </a:p>
          <a:p>
            <a:pPr marL="36576" indent="0">
              <a:buNone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2400" dirty="0" smtClean="0"/>
              <a:t>: 	Like Key/Value, but semi-structured.</a:t>
            </a:r>
          </a:p>
          <a:p>
            <a:pPr marL="36576" indent="0">
              <a:buNone/>
            </a:pP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</a:t>
            </a:r>
            <a:r>
              <a:rPr lang="en-US" sz="2400" dirty="0" smtClean="0"/>
              <a:t>: 	Based on graph theory. Focuses more </a:t>
            </a:r>
          </a:p>
          <a:p>
            <a:pPr marL="36576" indent="0">
              <a:buNone/>
            </a:pPr>
            <a:r>
              <a:rPr lang="en-US" sz="2400" dirty="0" smtClean="0"/>
              <a:t>		on relationships between objects than 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the objects themselves.</a:t>
            </a:r>
          </a:p>
          <a:p>
            <a:pPr marL="36576" indent="0">
              <a:buNone/>
            </a:pP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" indent="0">
              <a:buNone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Column/Wide</a:t>
            </a:r>
            <a:r>
              <a:rPr lang="en-US" sz="2400" dirty="0" smtClean="0"/>
              <a:t>: Key pointing to multiple columns 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(like rows in an RDBMS)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4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396</TotalTime>
  <Words>447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JS App Architecture</vt:lpstr>
      <vt:lpstr>Corey Butler</vt:lpstr>
      <vt:lpstr>Agenda</vt:lpstr>
      <vt:lpstr>The Stack</vt:lpstr>
      <vt:lpstr>What is NoSQL?</vt:lpstr>
      <vt:lpstr>What NoSQL Is NOT</vt:lpstr>
      <vt:lpstr>NoSQL vs SQL</vt:lpstr>
      <vt:lpstr>Popular Choices</vt:lpstr>
      <vt:lpstr>Storage Types</vt:lpstr>
      <vt:lpstr>SSJS: Server Side JavaScript</vt:lpstr>
      <vt:lpstr>CommonJS</vt:lpstr>
      <vt:lpstr>SSJS Platforms</vt:lpstr>
      <vt:lpstr>NodeJS</vt:lpstr>
      <vt:lpstr>Example Web Server</vt:lpstr>
      <vt:lpstr>NodeJS Modules</vt:lpstr>
      <vt:lpstr>NPM: Node Package Manager</vt:lpstr>
      <vt:lpstr>Tying to Sencha</vt:lpstr>
      <vt:lpstr>Examples With Sencha</vt:lpstr>
      <vt:lpstr>Node Hotness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 Architecture</dc:title>
  <dc:creator>Corey Butler</dc:creator>
  <cp:lastModifiedBy>Corey Butler</cp:lastModifiedBy>
  <cp:revision>17</cp:revision>
  <dcterms:created xsi:type="dcterms:W3CDTF">2011-09-04T15:13:03Z</dcterms:created>
  <dcterms:modified xsi:type="dcterms:W3CDTF">2011-09-04T21:50:01Z</dcterms:modified>
</cp:coreProperties>
</file>