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7" r:id="rId4"/>
    <p:sldId id="257" r:id="rId5"/>
    <p:sldId id="258" r:id="rId6"/>
    <p:sldId id="282" r:id="rId7"/>
    <p:sldId id="281" r:id="rId8"/>
    <p:sldId id="283" r:id="rId9"/>
    <p:sldId id="259" r:id="rId10"/>
    <p:sldId id="268" r:id="rId11"/>
    <p:sldId id="260" r:id="rId12"/>
    <p:sldId id="279" r:id="rId13"/>
    <p:sldId id="280" r:id="rId14"/>
    <p:sldId id="265" r:id="rId15"/>
    <p:sldId id="272" r:id="rId16"/>
    <p:sldId id="274" r:id="rId17"/>
    <p:sldId id="273" r:id="rId18"/>
    <p:sldId id="266" r:id="rId19"/>
    <p:sldId id="270" r:id="rId20"/>
    <p:sldId id="271" r:id="rId21"/>
    <p:sldId id="276" r:id="rId22"/>
    <p:sldId id="269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13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00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41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797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6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2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16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29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1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11/15/2015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B315-659C-403C-8041-6367CE2F67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C62D-B538-49A6-ACC7-B2610CACB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0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 vs. Trigger Switching</a:t>
            </a:r>
            <a:endParaRPr lang="en-US" dirty="0"/>
          </a:p>
        </p:txBody>
      </p:sp>
      <p:pic>
        <p:nvPicPr>
          <p:cNvPr id="4" name="Picture 3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703" y="990600"/>
            <a:ext cx="76265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trigger rate ~ 5 kHz</a:t>
            </a:r>
          </a:p>
          <a:p>
            <a:pPr algn="ctr"/>
            <a:r>
              <a:rPr lang="en-US" dirty="0" smtClean="0"/>
              <a:t>Buffer </a:t>
            </a:r>
            <a:r>
              <a:rPr lang="en-US" dirty="0"/>
              <a:t>Level =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8ADC - (</a:t>
            </a:r>
            <a:r>
              <a:rPr lang="en-US" dirty="0"/>
              <a:t>reading pedestals on 6 channels in each ADC)</a:t>
            </a:r>
          </a:p>
        </p:txBody>
      </p:sp>
    </p:spTree>
    <p:extLst>
      <p:ext uri="{BB962C8B-B14F-4D97-AF65-F5344CB8AC3E}">
        <p14:creationId xmlns:p14="http://schemas.microsoft.com/office/powerpoint/2010/main" val="277091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Global Trigger Processor (GTP)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 to </a:t>
            </a:r>
            <a:r>
              <a:rPr lang="en-US" dirty="0" err="1" smtClean="0"/>
              <a:t>SubSystem</a:t>
            </a:r>
            <a:r>
              <a:rPr lang="en-US" dirty="0" smtClean="0"/>
              <a:t> Processor (SSP) module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 (SSP)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SBS requirements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Data Event Flow</a:t>
            </a:r>
          </a:p>
          <a:p>
            <a:r>
              <a:rPr lang="en-US" dirty="0" err="1" smtClean="0"/>
              <a:t>Fastbus</a:t>
            </a:r>
            <a:r>
              <a:rPr lang="en-US" dirty="0" smtClean="0"/>
              <a:t> Readout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Event Switching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Fastbus</a:t>
            </a:r>
            <a:r>
              <a:rPr lang="en-US" dirty="0" smtClean="0"/>
              <a:t> event switching works well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</a:t>
            </a:r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sz="2400" dirty="0" smtClean="0"/>
              <a:t>E</a:t>
            </a:r>
            <a:r>
              <a:rPr lang="en-US" sz="3200" baseline="-25000" dirty="0" smtClean="0"/>
              <a:t>p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Focal Plane </a:t>
            </a:r>
            <a:r>
              <a:rPr lang="en-US" dirty="0" err="1" smtClean="0"/>
              <a:t>Polarimeter</a:t>
            </a:r>
            <a:endParaRPr lang="en-US" dirty="0" smtClean="0"/>
          </a:p>
          <a:p>
            <a:pPr lvl="1"/>
            <a:r>
              <a:rPr lang="en-US" dirty="0" smtClean="0"/>
              <a:t>Front tracker</a:t>
            </a:r>
          </a:p>
          <a:p>
            <a:pPr lvl="1"/>
            <a:r>
              <a:rPr lang="en-US" dirty="0" smtClean="0"/>
              <a:t>Back tracker GEM 128 K channels</a:t>
            </a:r>
          </a:p>
          <a:p>
            <a:pPr lvl="1"/>
            <a:r>
              <a:rPr lang="en-US" dirty="0" smtClean="0"/>
              <a:t>288 channels HCAL on FADC ( 10 samples )</a:t>
            </a:r>
            <a:endParaRPr lang="en-US" dirty="0"/>
          </a:p>
          <a:p>
            <a:r>
              <a:rPr lang="en-US" dirty="0" smtClean="0"/>
              <a:t>Electron detector</a:t>
            </a:r>
          </a:p>
          <a:p>
            <a:pPr lvl="1"/>
            <a:r>
              <a:rPr lang="en-US" dirty="0" smtClean="0"/>
              <a:t>1800 channels ECAL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2152 Channels ( TDC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data flow </a:t>
            </a:r>
            <a:r>
              <a:rPr lang="en-US" dirty="0" err="1" smtClean="0"/>
              <a:t>GEp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776" y="2439623"/>
            <a:ext cx="1143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GEM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153 640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strips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447800" y="2710788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1828802"/>
            <a:ext cx="1676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MPD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153 640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X 6 samples x 3 bytes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FT=5.99 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BT=10.2 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Total= 16.2 GB/s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487" y="1154668"/>
            <a:ext cx="18137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5 KHz trigger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511" y="1828800"/>
            <a:ext cx="18053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MPD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Zero suppress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FT=1.63GB/s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BT=2.76 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Geometrical cut (factor 3)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FT=0.53 </a:t>
            </a:r>
            <a:r>
              <a:rPr lang="en-US" dirty="0">
                <a:solidFill>
                  <a:prstClr val="black"/>
                </a:solidFill>
              </a:rPr>
              <a:t>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BT=0.9 GB/s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68170" y="271078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70291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Analog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4074" y="1432027"/>
            <a:ext cx="19027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SSP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 Deconvolution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( factor 2)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FT=0.26 </a:t>
            </a:r>
            <a:r>
              <a:rPr lang="en-US" dirty="0">
                <a:solidFill>
                  <a:prstClr val="black"/>
                </a:solidFill>
              </a:rPr>
              <a:t>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BT=0.45GB/s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Keep Amplitude and time (3)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FT=0.09 </a:t>
            </a:r>
            <a:r>
              <a:rPr lang="en-US" dirty="0">
                <a:solidFill>
                  <a:prstClr val="black"/>
                </a:solidFill>
              </a:rPr>
              <a:t>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BT=0.15 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Total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240 MB/s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326875" y="267268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90538"/>
              </p:ext>
            </p:extLst>
          </p:nvPr>
        </p:nvGraphicFramePr>
        <p:xfrm>
          <a:off x="304800" y="4800600"/>
          <a:ext cx="62886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56"/>
                <a:gridCol w="1790905"/>
                <a:gridCol w="191029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6x25</a:t>
                      </a:r>
                      <a:r>
                        <a:rPr lang="en-US" baseline="0" dirty="0" smtClean="0"/>
                        <a:t>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3x25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forward tracker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back tracker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84074" y="4691122"/>
            <a:ext cx="19789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Need to test clustering and correlations </a:t>
            </a:r>
            <a:r>
              <a:rPr lang="en-US" dirty="0" err="1" smtClean="0">
                <a:solidFill>
                  <a:prstClr val="black"/>
                </a:solidFill>
              </a:rPr>
              <a:t>betweens</a:t>
            </a:r>
            <a:r>
              <a:rPr lang="en-US" dirty="0" smtClean="0">
                <a:solidFill>
                  <a:prstClr val="black"/>
                </a:solidFill>
              </a:rPr>
              <a:t> planes for further reduction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572" y="4321790"/>
            <a:ext cx="2903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Assume 2.5 strips cluster size</a:t>
            </a:r>
          </a:p>
        </p:txBody>
      </p:sp>
    </p:spTree>
    <p:extLst>
      <p:ext uri="{BB962C8B-B14F-4D97-AF65-F5344CB8AC3E}">
        <p14:creationId xmlns:p14="http://schemas.microsoft.com/office/powerpoint/2010/main" val="2276903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GEp5 event size ( after deconvolution and </a:t>
            </a:r>
            <a:r>
              <a:rPr lang="en-US" dirty="0" err="1" smtClean="0"/>
              <a:t>geomtrical</a:t>
            </a:r>
            <a:r>
              <a:rPr lang="en-US" dirty="0" smtClean="0"/>
              <a:t> matching)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97510"/>
              </p:ext>
            </p:extLst>
          </p:nvPr>
        </p:nvGraphicFramePr>
        <p:xfrm>
          <a:off x="228601" y="14478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325.3 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50208" y="552848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6248400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HCAL and ECAL occupancies need to be evaluated : using 100 % for now</a:t>
            </a:r>
          </a:p>
        </p:txBody>
      </p:sp>
    </p:spTree>
    <p:extLst>
      <p:ext uri="{BB962C8B-B14F-4D97-AF65-F5344CB8AC3E}">
        <p14:creationId xmlns:p14="http://schemas.microsoft.com/office/powerpoint/2010/main" val="173567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4074232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ECAL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1800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Channels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225 sums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2653695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</a:t>
            </a:r>
            <a:r>
              <a:rPr lang="en-US" dirty="0" smtClean="0">
                <a:solidFill>
                  <a:prstClr val="black"/>
                </a:solidFill>
              </a:rPr>
              <a:t>CAL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288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Channels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138306"/>
            <a:ext cx="294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Optical 83x100 Mbit=10 GB/s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838200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GEM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153,640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Channels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371600" y="1095064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7058" y="2306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Analog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4999" y="533400"/>
            <a:ext cx="26669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MPD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83 Boards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16.2 GB/s in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1430 MB/s out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(zero suppress, matching)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0348" y="511076"/>
            <a:ext cx="15838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SSP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3 Boards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1430 MB/s in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Deconvolution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715 MB/s 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Keep A and T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240 MB/s</a:t>
            </a: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571999" y="1114396"/>
            <a:ext cx="7675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5301" y="753533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VME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CPU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934200" y="1061636"/>
            <a:ext cx="901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7568" y="308422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VME bus 3x100 MB/s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34188" y="2651252"/>
            <a:ext cx="1457411" cy="108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DAQ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Computer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325.3 MB/s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5549963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CDet</a:t>
            </a:r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1176x2=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2352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Channels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5722" y="2533471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FADC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18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Boards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36 MB/s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2743200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VME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CPU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4367" y="240613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VME bus 2x100 MB\s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266221" y="1399864"/>
            <a:ext cx="0" cy="119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1" idx="1"/>
          </p:cNvCxnSpPr>
          <p:nvPr/>
        </p:nvCxnSpPr>
        <p:spPr>
          <a:xfrm>
            <a:off x="4800600" y="3066366"/>
            <a:ext cx="2733588" cy="1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0585" y="1661483"/>
            <a:ext cx="1699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 err="1" smtClean="0">
                <a:solidFill>
                  <a:prstClr val="black"/>
                </a:solidFill>
              </a:rPr>
              <a:t>Gbit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Ethernet x3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= 37</a:t>
            </a:r>
            <a:r>
              <a:rPr lang="en-US" dirty="0">
                <a:solidFill>
                  <a:prstClr val="black"/>
                </a:solidFill>
              </a:rPr>
              <a:t>5</a:t>
            </a:r>
            <a:r>
              <a:rPr lang="en-US" dirty="0" smtClean="0">
                <a:solidFill>
                  <a:prstClr val="black"/>
                </a:solidFill>
              </a:rPr>
              <a:t> MB/s max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1600" y="2869360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 err="1" smtClean="0">
                <a:solidFill>
                  <a:prstClr val="black"/>
                </a:solidFill>
              </a:rPr>
              <a:t>Gbit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E</a:t>
            </a:r>
            <a:r>
              <a:rPr lang="en-US" dirty="0" smtClean="0">
                <a:solidFill>
                  <a:prstClr val="black"/>
                </a:solidFill>
              </a:rPr>
              <a:t>thernet x2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= 250 MB/s max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2922" y="4120399"/>
            <a:ext cx="2451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Fastbus</a:t>
            </a:r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96 Boards in 12 crates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45 MB/s </a:t>
            </a:r>
            <a:r>
              <a:rPr lang="en-US" dirty="0" smtClean="0">
                <a:solidFill>
                  <a:prstClr val="black"/>
                </a:solidFill>
              </a:rPr>
              <a:t>= 3.5 MB/s per crate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7917" y="5367151"/>
            <a:ext cx="2436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Fastbus</a:t>
            </a:r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87 boards in 9 crates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Boards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4.3 MB/s </a:t>
            </a:r>
            <a:r>
              <a:rPr lang="en-US" dirty="0" smtClean="0">
                <a:solidFill>
                  <a:prstClr val="black"/>
                </a:solidFill>
              </a:rPr>
              <a:t>= 1.1 MB/s crate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91400" y="4648200"/>
            <a:ext cx="257232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Swi</a:t>
            </a:r>
            <a:endParaRPr lang="en-US" dirty="0" smtClean="0">
              <a:solidFill>
                <a:prstClr val="white"/>
              </a:solidFill>
            </a:endParaRPr>
          </a:p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tch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7520016" y="3733801"/>
            <a:ext cx="557184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9401" y="4674397"/>
            <a:ext cx="16218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 err="1">
                <a:solidFill>
                  <a:prstClr val="black"/>
                </a:solidFill>
              </a:rPr>
              <a:t>G</a:t>
            </a:r>
            <a:r>
              <a:rPr lang="en-US" dirty="0" err="1" smtClean="0">
                <a:solidFill>
                  <a:prstClr val="black"/>
                </a:solidFill>
              </a:rPr>
              <a:t>bit</a:t>
            </a:r>
            <a:r>
              <a:rPr lang="en-US" dirty="0" smtClean="0">
                <a:solidFill>
                  <a:prstClr val="black"/>
                </a:solidFill>
              </a:rPr>
              <a:t> Ethernet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 x12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5026" y="5791200"/>
            <a:ext cx="1907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100 Mbit Ethernet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 x9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39594" y="4997562"/>
            <a:ext cx="2051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3" idx="3"/>
          </p:cNvCxnSpPr>
          <p:nvPr/>
        </p:nvCxnSpPr>
        <p:spPr>
          <a:xfrm flipV="1">
            <a:off x="5391184" y="6114366"/>
            <a:ext cx="203340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03053" y="3876938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 err="1" smtClean="0">
                <a:solidFill>
                  <a:prstClr val="black"/>
                </a:solidFill>
              </a:rPr>
              <a:t>Gbit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E</a:t>
            </a:r>
            <a:r>
              <a:rPr lang="en-US" dirty="0" smtClean="0">
                <a:solidFill>
                  <a:prstClr val="black"/>
                </a:solidFill>
              </a:rPr>
              <a:t>thernet x2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250 MB/s max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473678" y="2977046"/>
            <a:ext cx="5320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3238499" y="2977046"/>
            <a:ext cx="72390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59304" y="4398109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VME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CPU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08209" y="375448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VME bus 12x20 MB\s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1295400" y="4568163"/>
            <a:ext cx="3511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4109566" y="4568875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72482" y="5867400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VME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CPU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4122744" y="6038166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78680" y="539891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VME bus 9x20 MB\s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1817" y="4759405"/>
            <a:ext cx="96439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Typical SSD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h</a:t>
            </a:r>
            <a:r>
              <a:rPr lang="en-US" dirty="0" smtClean="0">
                <a:solidFill>
                  <a:prstClr val="black"/>
                </a:solidFill>
              </a:rPr>
              <a:t>as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500 MB/s rate</a:t>
            </a:r>
          </a:p>
        </p:txBody>
      </p:sp>
    </p:spTree>
    <p:extLst>
      <p:ext uri="{BB962C8B-B14F-4D97-AF65-F5344CB8AC3E}">
        <p14:creationId xmlns:p14="http://schemas.microsoft.com/office/powerpoint/2010/main" val="278705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sz="2800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 and </a:t>
            </a:r>
            <a:r>
              <a:rPr lang="en-US" dirty="0" err="1" smtClean="0"/>
              <a:t>G</a:t>
            </a:r>
            <a:r>
              <a:rPr lang="en-US" sz="2800" dirty="0" err="1" smtClean="0"/>
              <a:t>M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Bigbite</a:t>
            </a:r>
            <a:endParaRPr lang="en-US" dirty="0" smtClean="0"/>
          </a:p>
          <a:p>
            <a:pPr lvl="1"/>
            <a:r>
              <a:rPr lang="en-US" dirty="0" smtClean="0"/>
              <a:t>GEM 128 K channels</a:t>
            </a:r>
          </a:p>
          <a:p>
            <a:pPr lvl="1"/>
            <a:r>
              <a:rPr lang="en-US" dirty="0" smtClean="0"/>
              <a:t>Shower 189 blocks (ADC)</a:t>
            </a:r>
          </a:p>
          <a:p>
            <a:pPr lvl="1"/>
            <a:r>
              <a:rPr lang="en-US" dirty="0" err="1" smtClean="0"/>
              <a:t>Preshower</a:t>
            </a:r>
            <a:r>
              <a:rPr lang="en-US" dirty="0" smtClean="0"/>
              <a:t> 54 blocks (ADC)</a:t>
            </a:r>
          </a:p>
          <a:p>
            <a:pPr lvl="1"/>
            <a:r>
              <a:rPr lang="en-US" dirty="0" smtClean="0"/>
              <a:t>Scintillator 180 bars 360 PMTs ( ADC/TDC)</a:t>
            </a:r>
          </a:p>
          <a:p>
            <a:pPr lvl="1"/>
            <a:r>
              <a:rPr lang="en-US" dirty="0" smtClean="0"/>
              <a:t>Cerenkov 550 PMTs (TDC)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eutron detector</a:t>
            </a:r>
          </a:p>
          <a:p>
            <a:pPr lvl="1"/>
            <a:r>
              <a:rPr lang="en-US" dirty="0" smtClean="0"/>
              <a:t>288 channels HCAL ( FADC + high res TDC )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2152 Channels ( TDC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trigger rates ( 95 % QE peak 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415408"/>
              </p:ext>
            </p:extLst>
          </p:nvPr>
        </p:nvGraphicFramePr>
        <p:xfrm>
          <a:off x="457200" y="1600200"/>
          <a:ext cx="8305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Q^2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 [kHz]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 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0.06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237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data flow </a:t>
            </a:r>
            <a:r>
              <a:rPr lang="en-US" dirty="0" err="1" smtClean="0"/>
              <a:t>GEp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776" y="2776182"/>
            <a:ext cx="1143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GEM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112 640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strips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447800" y="3047347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2165361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55 MPDs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112 640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X 6 samples x 3 bytes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= 10.3 GB/s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3297" y="1355256"/>
            <a:ext cx="1813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5 KHz trigger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087" y="2738082"/>
            <a:ext cx="1600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MPD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Zero suppress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= 1.8 GB/s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07475" y="304734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068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Analog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2165359"/>
            <a:ext cx="1600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SSP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 Deconvolution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( factor 2)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= 0.9 GB/s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Keep A &amp; T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(factor 3)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=0.3 GB/s 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564875" y="300924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90821"/>
              </p:ext>
            </p:extLst>
          </p:nvPr>
        </p:nvGraphicFramePr>
        <p:xfrm>
          <a:off x="1327245" y="4495800"/>
          <a:ext cx="628865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56"/>
                <a:gridCol w="1790905"/>
                <a:gridCol w="1910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6x25</a:t>
                      </a:r>
                      <a:r>
                        <a:rPr lang="en-US" baseline="0" dirty="0" smtClean="0"/>
                        <a:t>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3x25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back tracker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66569" y="6139934"/>
            <a:ext cx="5057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Assume each MPD word packed on 24 bits = 3 bytes</a:t>
            </a:r>
          </a:p>
        </p:txBody>
      </p:sp>
    </p:spTree>
    <p:extLst>
      <p:ext uri="{BB962C8B-B14F-4D97-AF65-F5344CB8AC3E}">
        <p14:creationId xmlns:p14="http://schemas.microsoft.com/office/powerpoint/2010/main" val="214439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and </a:t>
            </a:r>
            <a:r>
              <a:rPr lang="en-US" dirty="0" err="1" smtClean="0"/>
              <a:t>GMn</a:t>
            </a:r>
            <a:r>
              <a:rPr lang="en-US" dirty="0" smtClean="0"/>
              <a:t> event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51425"/>
              </p:ext>
            </p:extLst>
          </p:nvPr>
        </p:nvGraphicFramePr>
        <p:xfrm>
          <a:off x="228601" y="14478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150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359,775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1798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 smtClean="0"/>
                  <a:t> DAQ requirements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5385" b="-1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Focal Plane </a:t>
            </a:r>
            <a:r>
              <a:rPr lang="en-US" dirty="0" err="1"/>
              <a:t>Polarimeter</a:t>
            </a:r>
            <a:endParaRPr lang="en-US" dirty="0"/>
          </a:p>
          <a:p>
            <a:pPr lvl="1"/>
            <a:r>
              <a:rPr lang="en-US" dirty="0"/>
              <a:t>Front tracker</a:t>
            </a:r>
          </a:p>
          <a:p>
            <a:pPr lvl="1"/>
            <a:r>
              <a:rPr lang="en-US" dirty="0"/>
              <a:t>Back tracker GEM 128 K channels</a:t>
            </a:r>
          </a:p>
          <a:p>
            <a:pPr lvl="1"/>
            <a:r>
              <a:rPr lang="en-US" dirty="0"/>
              <a:t>288 channels HCAL on FADC ( 10 samples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Electron detector</a:t>
            </a:r>
          </a:p>
          <a:p>
            <a:pPr lvl="1"/>
            <a:r>
              <a:rPr lang="en-US" dirty="0"/>
              <a:t>1800 channels ECAL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</a:t>
            </a:r>
            <a:r>
              <a:rPr lang="en-US" dirty="0"/>
              <a:t>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 and </a:t>
            </a:r>
            <a:r>
              <a:rPr lang="en-US" dirty="0" err="1" smtClean="0"/>
              <a:t>GMn</a:t>
            </a:r>
            <a:r>
              <a:rPr lang="en-US" dirty="0" smtClean="0"/>
              <a:t> event size</a:t>
            </a:r>
            <a:r>
              <a:rPr lang="en-US" dirty="0"/>
              <a:t> </a:t>
            </a:r>
            <a:r>
              <a:rPr lang="en-US" dirty="0" err="1" smtClean="0"/>
              <a:t>deconvoluted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510045"/>
              </p:ext>
            </p:extLst>
          </p:nvPr>
        </p:nvGraphicFramePr>
        <p:xfrm>
          <a:off x="228600" y="10668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1600" y="6211669"/>
            <a:ext cx="373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Total  at 5 KHz 369.89 MB/s Max</a:t>
            </a:r>
          </a:p>
        </p:txBody>
      </p:sp>
    </p:spTree>
    <p:extLst>
      <p:ext uri="{BB962C8B-B14F-4D97-AF65-F5344CB8AC3E}">
        <p14:creationId xmlns:p14="http://schemas.microsoft.com/office/powerpoint/2010/main" val="377083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4074232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Bigbite</a:t>
            </a:r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ADC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1153 channels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653695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</a:t>
            </a:r>
            <a:r>
              <a:rPr lang="en-US" dirty="0" smtClean="0">
                <a:solidFill>
                  <a:prstClr val="black"/>
                </a:solidFill>
              </a:rPr>
              <a:t>CAL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288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Channels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138306"/>
            <a:ext cx="294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Optical 83x100 Mbit=10 GB/s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838200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GEM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112,640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Channels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371600" y="1095064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7058" y="2306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Analog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4999" y="533400"/>
            <a:ext cx="26669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MPD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55 Boards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1,030 MB/s in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1,800 MB/s out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(zero suppress)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0348" y="613871"/>
            <a:ext cx="15838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SSP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3 Boards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1800 MB/s in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Deconvolution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300 MB/s out</a:t>
            </a: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571999" y="1114396"/>
            <a:ext cx="7675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5301" y="753533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VME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CPU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934200" y="1061636"/>
            <a:ext cx="901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7568" y="308422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VME bus 2x100 MB/s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34188" y="2651252"/>
            <a:ext cx="1457411" cy="108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DAQ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Computer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369.9 MB/s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5549963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CDet</a:t>
            </a:r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1176x2=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2352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Channels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5721" y="2533471"/>
            <a:ext cx="13024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FADC + TDC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18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Boards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42 MB/s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2743200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VME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CPU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4367" y="240613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VME bus 2x100 MB\s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266221" y="1399864"/>
            <a:ext cx="0" cy="119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1" idx="1"/>
          </p:cNvCxnSpPr>
          <p:nvPr/>
        </p:nvCxnSpPr>
        <p:spPr>
          <a:xfrm>
            <a:off x="4800600" y="3066366"/>
            <a:ext cx="2733588" cy="1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0585" y="1661483"/>
            <a:ext cx="1699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 err="1" smtClean="0">
                <a:solidFill>
                  <a:prstClr val="black"/>
                </a:solidFill>
              </a:rPr>
              <a:t>Gbit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Ethernet x2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= 250 MB/s max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1600" y="2869360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 err="1" smtClean="0">
                <a:solidFill>
                  <a:prstClr val="black"/>
                </a:solidFill>
              </a:rPr>
              <a:t>Gbit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E</a:t>
            </a:r>
            <a:r>
              <a:rPr lang="en-US" dirty="0" smtClean="0">
                <a:solidFill>
                  <a:prstClr val="black"/>
                </a:solidFill>
              </a:rPr>
              <a:t>thernet x2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= 250 MB/s max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2922" y="4120399"/>
            <a:ext cx="2451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Fastbus</a:t>
            </a:r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56 Boards in 12 crates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23.8 MB/s </a:t>
            </a:r>
            <a:r>
              <a:rPr lang="en-US" dirty="0" smtClean="0">
                <a:solidFill>
                  <a:prstClr val="black"/>
                </a:solidFill>
              </a:rPr>
              <a:t>= 1.9 MB/s per crate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7917" y="5367151"/>
            <a:ext cx="2436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Fastbus</a:t>
            </a:r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87 boards in 9 crates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Boards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4.3 MB/s </a:t>
            </a:r>
            <a:r>
              <a:rPr lang="en-US" dirty="0" smtClean="0">
                <a:solidFill>
                  <a:prstClr val="black"/>
                </a:solidFill>
              </a:rPr>
              <a:t>= 1.1 MB/s crate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91400" y="4648200"/>
            <a:ext cx="257232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Swi</a:t>
            </a:r>
            <a:endParaRPr lang="en-US" dirty="0" smtClean="0">
              <a:solidFill>
                <a:prstClr val="white"/>
              </a:solidFill>
            </a:endParaRPr>
          </a:p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tch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7520016" y="3733801"/>
            <a:ext cx="557184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9401" y="4674397"/>
            <a:ext cx="16218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 err="1">
                <a:solidFill>
                  <a:prstClr val="black"/>
                </a:solidFill>
              </a:rPr>
              <a:t>G</a:t>
            </a:r>
            <a:r>
              <a:rPr lang="en-US" dirty="0" err="1" smtClean="0">
                <a:solidFill>
                  <a:prstClr val="black"/>
                </a:solidFill>
              </a:rPr>
              <a:t>bit</a:t>
            </a:r>
            <a:r>
              <a:rPr lang="en-US" dirty="0" smtClean="0">
                <a:solidFill>
                  <a:prstClr val="black"/>
                </a:solidFill>
              </a:rPr>
              <a:t> Ethernet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 x12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5026" y="5791200"/>
            <a:ext cx="1907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100 Mbit Ethernet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 x9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39594" y="4997562"/>
            <a:ext cx="2051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3" idx="3"/>
          </p:cNvCxnSpPr>
          <p:nvPr/>
        </p:nvCxnSpPr>
        <p:spPr>
          <a:xfrm flipV="1">
            <a:off x="5391184" y="6114366"/>
            <a:ext cx="203340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03053" y="3876938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 err="1" smtClean="0">
                <a:solidFill>
                  <a:prstClr val="black"/>
                </a:solidFill>
              </a:rPr>
              <a:t>Gbit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E</a:t>
            </a:r>
            <a:r>
              <a:rPr lang="en-US" dirty="0" smtClean="0">
                <a:solidFill>
                  <a:prstClr val="black"/>
                </a:solidFill>
              </a:rPr>
              <a:t>thernet x2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250 MB/s max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473678" y="2977046"/>
            <a:ext cx="5320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3352799" y="2977046"/>
            <a:ext cx="60960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59304" y="4398109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VME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CPU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08209" y="375448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VME bus 12x20 MB\s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1295400" y="4568163"/>
            <a:ext cx="3511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4109566" y="4568875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72482" y="5867400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VME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CPU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4122744" y="6038166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78680" y="539891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VME bus 9x20 MB\s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14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404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3200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1578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DAQ computer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23622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295400"/>
            <a:ext cx="4800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28800" y="2997642"/>
            <a:ext cx="2971800" cy="69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8904" y="2547205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10 GigE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1475601"/>
            <a:ext cx="46482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IBM TS3500 9 frames ( up to 15 )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 ( up to 12 drives per frame)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10 LTO 5  1.5 TB 140 MB/s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6 LTO 6 2.5 TB 160 MB/s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(LTO7 6 TB 300 MB/s)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00098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4900" y="4148266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6999" y="3334686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1.25 GB/s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95400" y="4024783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584" y="4812268"/>
            <a:ext cx="1305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Disk array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SSD or RAID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3641" y="3196735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78153" y="3196735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19200" y="3467100"/>
            <a:ext cx="0" cy="61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62399" y="5257800"/>
            <a:ext cx="43434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TS3500 frame 1000 slots : 25 K$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Data mover 10 K$ each 160 MB/s</a:t>
            </a: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67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 cost 250 MB/s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88636"/>
              </p:ext>
            </p:extLst>
          </p:nvPr>
        </p:nvGraphicFramePr>
        <p:xfrm>
          <a:off x="990600" y="1523997"/>
          <a:ext cx="7239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609600"/>
                <a:gridCol w="8382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rate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data TB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Double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DLO5 in $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DLO6 in $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Tape DLO6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E12-12-09-019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GMN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E12-09-016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64800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E12-07-109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GEP/GMP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3888000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388.8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E12-09-018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SIDIS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5529600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1382.4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2764.8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138240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552.96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15897600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3974.4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7948.8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397440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1589.76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days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years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in 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236520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15897600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943600"/>
            <a:ext cx="520751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1 600 LTO6 tapes for 240 K$, if go to 500 MB/s 480 K$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 frames with 8 data movers  130 K$</a:t>
            </a:r>
          </a:p>
        </p:txBody>
      </p:sp>
    </p:spTree>
    <p:extLst>
      <p:ext uri="{BB962C8B-B14F-4D97-AF65-F5344CB8AC3E}">
        <p14:creationId xmlns:p14="http://schemas.microsoft.com/office/powerpoint/2010/main" val="1919552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Estimated rate for max 5 KHz ( expect to run at 2 to 3 KHz )</a:t>
            </a:r>
          </a:p>
          <a:p>
            <a:r>
              <a:rPr lang="en-US" dirty="0" smtClean="0"/>
              <a:t>325.3 MB/s for GEp5</a:t>
            </a:r>
          </a:p>
          <a:p>
            <a:r>
              <a:rPr lang="en-US" dirty="0" smtClean="0"/>
              <a:t>370 MB/s for </a:t>
            </a:r>
            <a:r>
              <a:rPr lang="en-US" dirty="0" err="1" smtClean="0"/>
              <a:t>GEn</a:t>
            </a:r>
            <a:r>
              <a:rPr lang="en-US" dirty="0" smtClean="0"/>
              <a:t> ( no geometrical correlation)</a:t>
            </a:r>
          </a:p>
          <a:p>
            <a:r>
              <a:rPr lang="en-US" dirty="0" smtClean="0"/>
              <a:t>Will work on clustering and plane coincidence in SSP, reduction factor to be determined using simulation</a:t>
            </a:r>
          </a:p>
          <a:p>
            <a:r>
              <a:rPr lang="en-US" dirty="0" smtClean="0"/>
              <a:t>Need implement hardware and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event size </a:t>
                </a:r>
                <a:r>
                  <a:rPr lang="en-US" sz="3600" dirty="0" smtClean="0"/>
                  <a:t>(after deconvolution)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846" b="-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128750"/>
              </p:ext>
            </p:extLst>
          </p:nvPr>
        </p:nvGraphicFramePr>
        <p:xfrm>
          <a:off x="228601" y="9144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325.3 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6031468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0498" y="5574268"/>
            <a:ext cx="305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Includes geometrical matching</a:t>
            </a:r>
          </a:p>
        </p:txBody>
      </p:sp>
    </p:spTree>
    <p:extLst>
      <p:ext uri="{BB962C8B-B14F-4D97-AF65-F5344CB8AC3E}">
        <p14:creationId xmlns:p14="http://schemas.microsoft.com/office/powerpoint/2010/main" val="39728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44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4400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4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44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DAQ </a:t>
                </a:r>
                <a:r>
                  <a:rPr lang="en-US" dirty="0"/>
                  <a:t>requirements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2308" b="-1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Bigbite</a:t>
            </a:r>
            <a:endParaRPr lang="en-US" dirty="0"/>
          </a:p>
          <a:p>
            <a:pPr lvl="1"/>
            <a:r>
              <a:rPr lang="en-US" dirty="0"/>
              <a:t>GEM 128 K channels</a:t>
            </a:r>
          </a:p>
          <a:p>
            <a:pPr lvl="1"/>
            <a:r>
              <a:rPr lang="en-US" dirty="0"/>
              <a:t>Shower 189 blocks (ADC)</a:t>
            </a:r>
          </a:p>
          <a:p>
            <a:pPr lvl="1"/>
            <a:r>
              <a:rPr lang="en-US" dirty="0" err="1"/>
              <a:t>Preshower</a:t>
            </a:r>
            <a:r>
              <a:rPr lang="en-US" dirty="0"/>
              <a:t> 54 blocks (ADC)</a:t>
            </a:r>
          </a:p>
          <a:p>
            <a:pPr lvl="1"/>
            <a:r>
              <a:rPr lang="en-US" dirty="0"/>
              <a:t>Scintillator 180 bars 360 PMTs ( ADC/TDC)</a:t>
            </a:r>
          </a:p>
          <a:p>
            <a:pPr lvl="1"/>
            <a:r>
              <a:rPr lang="en-US" dirty="0"/>
              <a:t>Cerenkov 550 PMTs (TDC)</a:t>
            </a:r>
          </a:p>
          <a:p>
            <a:endParaRPr lang="en-US" dirty="0"/>
          </a:p>
          <a:p>
            <a:r>
              <a:rPr lang="en-US" dirty="0"/>
              <a:t>Neutron detector</a:t>
            </a:r>
          </a:p>
          <a:p>
            <a:pPr lvl="1"/>
            <a:r>
              <a:rPr lang="en-US" dirty="0"/>
              <a:t>288 channels HCAL ( FADC + high res TDC )</a:t>
            </a:r>
          </a:p>
          <a:p>
            <a:pPr lvl="1"/>
            <a:r>
              <a:rPr lang="en-US" dirty="0" err="1"/>
              <a:t>CDet</a:t>
            </a:r>
            <a:r>
              <a:rPr lang="en-US" dirty="0"/>
              <a:t> 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200" dirty="0"/>
                  <a:t> event size </a:t>
                </a:r>
                <a:r>
                  <a:rPr lang="en-US" sz="3200" dirty="0" smtClean="0"/>
                  <a:t>(after </a:t>
                </a:r>
                <a:r>
                  <a:rPr lang="en-US" sz="3200" dirty="0"/>
                  <a:t>deconvolution)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3077" b="-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456963"/>
              </p:ext>
            </p:extLst>
          </p:nvPr>
        </p:nvGraphicFramePr>
        <p:xfrm>
          <a:off x="228600" y="9144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6019800"/>
            <a:ext cx="373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at 5 KHz 370 MB/s Max</a:t>
            </a:r>
          </a:p>
        </p:txBody>
      </p:sp>
    </p:spTree>
    <p:extLst>
      <p:ext uri="{BB962C8B-B14F-4D97-AF65-F5344CB8AC3E}">
        <p14:creationId xmlns:p14="http://schemas.microsoft.com/office/powerpoint/2010/main" val="35440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520" y="944540"/>
            <a:ext cx="8652680" cy="52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257800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2992045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5915446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TI provides timestamp for every event</a:t>
            </a:r>
            <a:endParaRPr lang="it-IT" dirty="0"/>
          </a:p>
        </p:txBody>
      </p:sp>
      <p:sp>
        <p:nvSpPr>
          <p:cNvPr id="2" name="Rectangle 1"/>
          <p:cNvSpPr/>
          <p:nvPr/>
        </p:nvSpPr>
        <p:spPr>
          <a:xfrm>
            <a:off x="228600" y="5564028"/>
            <a:ext cx="30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If no L2A, Fast Clear to Fastbus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520" y="1263134"/>
            <a:ext cx="6484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ECAL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2860" y="835223"/>
            <a:ext cx="10740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ECAL trigger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0" y="2205335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800" b="1" dirty="0" smtClean="0"/>
              <a:t>ECAL</a:t>
            </a:r>
          </a:p>
          <a:p>
            <a:r>
              <a:rPr lang="en-US" sz="800" b="1" dirty="0" smtClean="0"/>
              <a:t>Sums</a:t>
            </a:r>
          </a:p>
          <a:p>
            <a:r>
              <a:rPr lang="en-US" sz="800" b="1" dirty="0" smtClean="0"/>
              <a:t>Trigger</a:t>
            </a:r>
            <a:endParaRPr lang="en-US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90434" y="5392579"/>
            <a:ext cx="55816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SSP x 3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1895</Words>
  <Application>Microsoft Office PowerPoint</Application>
  <PresentationFormat>On-screen Show (4:3)</PresentationFormat>
  <Paragraphs>876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JLab_Theme</vt:lpstr>
      <vt:lpstr>JLabPowerPointMain</vt:lpstr>
      <vt:lpstr>Office Theme</vt:lpstr>
      <vt:lpstr>SuperBigBite DAQ update</vt:lpstr>
      <vt:lpstr>Outline</vt:lpstr>
      <vt:lpstr>G_( E)^p DAQ requirements</vt:lpstr>
      <vt:lpstr>G_( E)^p event size (after deconvolution)</vt:lpstr>
      <vt:lpstr>G_( E)^n,G_( M)^n DAQ requirements</vt:lpstr>
      <vt:lpstr>G_( E)^n,G_( M)^n event size (after deconvolution)</vt:lpstr>
      <vt:lpstr>Fastbus update</vt:lpstr>
      <vt:lpstr>Fastbus update</vt:lpstr>
      <vt:lpstr>G_( E)^p DAQ Configuration / both arms</vt:lpstr>
      <vt:lpstr>PowerPoint Presentation</vt:lpstr>
      <vt:lpstr>Single Crate vs. 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GEM optical link readout</vt:lpstr>
      <vt:lpstr>Timeline</vt:lpstr>
      <vt:lpstr>Manpower</vt:lpstr>
      <vt:lpstr>Conclusion</vt:lpstr>
      <vt:lpstr>Backup Slides</vt:lpstr>
      <vt:lpstr>GEp5</vt:lpstr>
      <vt:lpstr>GEM data flow GEp</vt:lpstr>
      <vt:lpstr>GEp5 event size ( after deconvolution and geomtrical matching)</vt:lpstr>
      <vt:lpstr>PowerPoint Presentation</vt:lpstr>
      <vt:lpstr>GEn and GMn</vt:lpstr>
      <vt:lpstr>Gen trigger rates ( 95 % QE peak )</vt:lpstr>
      <vt:lpstr>GEM data flow GEp</vt:lpstr>
      <vt:lpstr>Gen and GMn event size</vt:lpstr>
      <vt:lpstr>Gen and GMn event size deconvoluted</vt:lpstr>
      <vt:lpstr>PowerPoint Presentation</vt:lpstr>
      <vt:lpstr>SILO</vt:lpstr>
      <vt:lpstr>Tape cost 250 MB/s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Bryan Moffit</cp:lastModifiedBy>
  <cp:revision>90</cp:revision>
  <dcterms:created xsi:type="dcterms:W3CDTF">2015-10-17T21:51:26Z</dcterms:created>
  <dcterms:modified xsi:type="dcterms:W3CDTF">2015-11-16T02:05:22Z</dcterms:modified>
</cp:coreProperties>
</file>