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82" r:id="rId6"/>
    <p:sldId id="281" r:id="rId7"/>
    <p:sldId id="283" r:id="rId8"/>
    <p:sldId id="259" r:id="rId9"/>
    <p:sldId id="268" r:id="rId10"/>
    <p:sldId id="260" r:id="rId11"/>
    <p:sldId id="279" r:id="rId12"/>
    <p:sldId id="280" r:id="rId13"/>
    <p:sldId id="265" r:id="rId14"/>
    <p:sldId id="272" r:id="rId15"/>
    <p:sldId id="274" r:id="rId16"/>
    <p:sldId id="273" r:id="rId17"/>
    <p:sldId id="266" r:id="rId18"/>
    <p:sldId id="275" r:id="rId19"/>
    <p:sldId id="270" r:id="rId20"/>
    <p:sldId id="271" r:id="rId21"/>
    <p:sldId id="276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11/11/2015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 anchor="ctr"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smtClean="0">
                <a:latin typeface="Minion Pro"/>
              </a:rPr>
              <a:t>Bryan </a:t>
            </a:r>
            <a:r>
              <a:rPr lang="en-US" dirty="0" err="1" smtClean="0">
                <a:latin typeface="Minion Pro"/>
              </a:rPr>
              <a:t>Moffit</a:t>
            </a:r>
            <a:endParaRPr lang="en-US" dirty="0" smtClean="0">
              <a:latin typeface="Minion Pro"/>
            </a:endParaRPr>
          </a:p>
          <a:p>
            <a:r>
              <a:rPr lang="en-US" dirty="0" smtClean="0"/>
              <a:t>Jefferson Lab</a:t>
            </a:r>
          </a:p>
          <a:p>
            <a:endParaRPr lang="en-US" dirty="0">
              <a:latin typeface="Minion Pro"/>
            </a:endParaRPr>
          </a:p>
          <a:p>
            <a:r>
              <a:rPr lang="en-US" dirty="0" smtClean="0"/>
              <a:t>SBS DOE Review – November 2015</a:t>
            </a: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1353" y="76200"/>
            <a:ext cx="7121294" cy="6104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3800" dirty="0" err="1">
                <a:latin typeface="Minion Pro"/>
              </a:rPr>
              <a:t>HallA</a:t>
            </a:r>
            <a:r>
              <a:rPr lang="en-US" sz="3800" dirty="0">
                <a:latin typeface="Minion Pro"/>
              </a:rPr>
              <a:t> SBS Trigger block diagram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09641" y="882660"/>
            <a:ext cx="1270000" cy="1578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37190" y="1739736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05450" y="868409"/>
            <a:ext cx="1016000" cy="160868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306791" y="935953"/>
            <a:ext cx="1059570" cy="1179802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Lookup </a:t>
            </a:r>
            <a:r>
              <a:rPr lang="en-US" sz="1500" dirty="0"/>
              <a:t>table</a:t>
            </a:r>
          </a:p>
          <a:p>
            <a:pPr algn="ctr"/>
            <a:r>
              <a:rPr lang="en-US" sz="1500" dirty="0"/>
              <a:t>32x1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Trigger Rule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97995" y="1274156"/>
            <a:ext cx="103090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Local Trigger</a:t>
            </a:r>
          </a:p>
          <a:p>
            <a:pPr algn="ctr"/>
            <a:r>
              <a:rPr lang="en-US" sz="1500" dirty="0"/>
              <a:t>distribution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7190" y="1692132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6779" y="1006364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2516" y="234208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41110" y="1495066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646779" y="1333887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647226" y="1171450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3" idx="3"/>
          </p:cNvCxnSpPr>
          <p:nvPr/>
        </p:nvCxnSpPr>
        <p:spPr>
          <a:xfrm>
            <a:off x="2479640" y="1671689"/>
            <a:ext cx="821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330362" y="1038070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322907" y="155807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315759" y="1371412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328904" y="120050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37190" y="2205422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037190" y="2163088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037189" y="243363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37189" y="239130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037190" y="197256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37190" y="193023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46690" y="1558076"/>
            <a:ext cx="0" cy="267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6690" y="1825642"/>
            <a:ext cx="190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83190" y="1371412"/>
            <a:ext cx="0" cy="698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1"/>
          </p:cNvCxnSpPr>
          <p:nvPr/>
        </p:nvCxnSpPr>
        <p:spPr>
          <a:xfrm flipV="1">
            <a:off x="4783190" y="2067819"/>
            <a:ext cx="254000" cy="1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05404" y="1200508"/>
            <a:ext cx="0" cy="1107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8" idx="1"/>
          </p:cNvCxnSpPr>
          <p:nvPr/>
        </p:nvCxnSpPr>
        <p:spPr>
          <a:xfrm>
            <a:off x="4705404" y="2291328"/>
            <a:ext cx="33178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28164" y="1038070"/>
            <a:ext cx="0" cy="1509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28164" y="2528363"/>
            <a:ext cx="409025" cy="57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536776" y="102657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529322" y="1546583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522174" y="1359920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535319" y="1189015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019684" y="96478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031741" y="92483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028847" y="147196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5040903" y="1432017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025911" y="129282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028167" y="1252883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021801" y="1135685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33858" y="109574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804958" y="2940454"/>
            <a:ext cx="708554" cy="25400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801985" y="2919287"/>
            <a:ext cx="734407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Width Ext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577167" y="3067454"/>
            <a:ext cx="12277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082602" y="2454732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1215" y="2410519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082602" y="175546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061215" y="1711251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082602" y="1990178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61215" y="1945964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082603" y="222397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6061216" y="2179762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6596292" y="1850715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590063" y="2561419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6590602" y="2331326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6597174" y="2110909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795710" y="184315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7789033" y="2552958"/>
            <a:ext cx="692426" cy="77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7788255" y="2327038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7795710" y="209731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7285946" y="177999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7298002" y="1740046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7288558" y="248603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7300614" y="244082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291992" y="225994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7294249" y="222000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282193" y="204398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294249" y="200404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45190" y="1788010"/>
            <a:ext cx="5374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5190" y="2004043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36847" y="2259947"/>
            <a:ext cx="5457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45190" y="2498410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11395" y="3065433"/>
            <a:ext cx="270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78023" y="1792879"/>
            <a:ext cx="0" cy="1274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8023" y="1877790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78023" y="212373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78023" y="237718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5778023" y="2593416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813619" y="3296919"/>
            <a:ext cx="708554" cy="466146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4883565" y="3275752"/>
            <a:ext cx="58856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Trigger</a:t>
            </a:r>
          </a:p>
          <a:p>
            <a:pPr algn="ctr"/>
            <a:r>
              <a:rPr lang="en-US" sz="1500" dirty="0"/>
              <a:t>word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4592690" y="3067454"/>
            <a:ext cx="0" cy="462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endCxn id="291" idx="1"/>
          </p:cNvCxnSpPr>
          <p:nvPr/>
        </p:nvCxnSpPr>
        <p:spPr>
          <a:xfrm>
            <a:off x="4596995" y="3529992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977845" y="3264495"/>
            <a:ext cx="799951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6997000" y="3264495"/>
            <a:ext cx="76164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6972370" y="3861641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0720" y="3840474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77844" y="3576836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996194" y="3555669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cxnSp>
        <p:nvCxnSpPr>
          <p:cNvPr id="306" name="Straight Connector 305"/>
          <p:cNvCxnSpPr>
            <a:endCxn id="303" idx="1"/>
          </p:cNvCxnSpPr>
          <p:nvPr/>
        </p:nvCxnSpPr>
        <p:spPr>
          <a:xfrm>
            <a:off x="5513512" y="3693373"/>
            <a:ext cx="14643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780141" y="3354706"/>
            <a:ext cx="0" cy="623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6780141" y="3354706"/>
            <a:ext cx="197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1" idx="1"/>
          </p:cNvCxnSpPr>
          <p:nvPr/>
        </p:nvCxnSpPr>
        <p:spPr>
          <a:xfrm>
            <a:off x="6780141" y="3978178"/>
            <a:ext cx="1922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8270217" y="3709041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8260853" y="3993847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3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2" y="4102694"/>
            <a:ext cx="5747311" cy="1961529"/>
          </a:xfrm>
          <a:prstGeom prst="rect">
            <a:avLst/>
          </a:prstGeom>
        </p:spPr>
      </p:pic>
      <p:cxnSp>
        <p:nvCxnSpPr>
          <p:cNvPr id="324" name="Straight Arrow Connector 323"/>
          <p:cNvCxnSpPr/>
          <p:nvPr/>
        </p:nvCxnSpPr>
        <p:spPr>
          <a:xfrm>
            <a:off x="552515" y="169090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43695" y="2179608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549364" y="20184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549811" y="185599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924129" y="2859632"/>
            <a:ext cx="1653038" cy="10221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2050927" y="2948154"/>
            <a:ext cx="1420054" cy="7489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 smtClean="0"/>
              <a:t>Delay</a:t>
            </a:r>
            <a:r>
              <a:rPr lang="en-US" sz="1700" dirty="0"/>
              <a:t>, </a:t>
            </a:r>
            <a:r>
              <a:rPr lang="en-US" sz="1700" dirty="0" err="1"/>
              <a:t>Prescale</a:t>
            </a:r>
            <a:r>
              <a:rPr lang="en-US" sz="1700" dirty="0"/>
              <a:t>,</a:t>
            </a:r>
          </a:p>
          <a:p>
            <a:pPr algn="ctr"/>
            <a:r>
              <a:rPr lang="en-US" sz="1500" dirty="0"/>
              <a:t>Lookup table,</a:t>
            </a:r>
          </a:p>
          <a:p>
            <a:pPr algn="ctr"/>
            <a:r>
              <a:rPr lang="en-US" sz="1500" dirty="0"/>
              <a:t>Trigger Rule</a:t>
            </a:r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1273166" y="382626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1264056" y="298686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1270014" y="36296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1270014" y="340055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1265412" y="323000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984438" y="2935425"/>
            <a:ext cx="885470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66305" y="2950017"/>
            <a:ext cx="931558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Delay/Width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680941" y="3296919"/>
            <a:ext cx="547275" cy="35035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680941" y="3250243"/>
            <a:ext cx="544131" cy="436017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second</a:t>
            </a:r>
          </a:p>
          <a:p>
            <a:pPr algn="ctr"/>
            <a:r>
              <a:rPr lang="en-US" sz="1300" dirty="0"/>
              <a:t>word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6796" y="2654556"/>
            <a:ext cx="0" cy="280869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92593" y="2386785"/>
            <a:ext cx="749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7500" y="2391305"/>
            <a:ext cx="0" cy="54412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92593" y="2151037"/>
            <a:ext cx="1384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731000" y="2163069"/>
            <a:ext cx="0" cy="777385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592593" y="1908338"/>
            <a:ext cx="187548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80141" y="1855992"/>
            <a:ext cx="0" cy="1084462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6061215" y="3180850"/>
            <a:ext cx="0" cy="116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49380" y="3647271"/>
            <a:ext cx="0" cy="461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20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627" y="990678"/>
            <a:ext cx="9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Trigger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89" y="3037939"/>
            <a:ext cx="118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ReadOut</a:t>
            </a:r>
            <a:r>
              <a:rPr lang="en-US" dirty="0"/>
              <a:t> Trigger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877669"/>
            <a:ext cx="175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Gate / </a:t>
            </a:r>
            <a:br>
              <a:rPr lang="en-US" dirty="0" smtClean="0"/>
            </a:br>
            <a:r>
              <a:rPr lang="en-US" dirty="0" smtClean="0"/>
              <a:t>Common Stop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2270" y="1730592"/>
            <a:ext cx="667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Fast</a:t>
            </a:r>
          </a:p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7741" y="1108805"/>
            <a:ext cx="5660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BUSY</a:t>
            </a:r>
            <a:endParaRPr lang="en-US" sz="1400" dirty="0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799992" y="3392735"/>
            <a:ext cx="1161397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415405" y="4078069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 Module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 vs. Trigger Switching</a:t>
            </a:r>
            <a:endParaRPr lang="en-US" dirty="0"/>
          </a:p>
        </p:txBody>
      </p:sp>
      <p:pic>
        <p:nvPicPr>
          <p:cNvPr id="4" name="Picture 3" descr="Switching_FixedReadout_v2_no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6" y="1643884"/>
            <a:ext cx="7195429" cy="43885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8703" y="990600"/>
            <a:ext cx="762659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trigger rate ~ 5 kHz</a:t>
            </a:r>
          </a:p>
          <a:p>
            <a:pPr algn="ctr"/>
            <a:r>
              <a:rPr lang="en-US" dirty="0" smtClean="0"/>
              <a:t>Buffer </a:t>
            </a:r>
            <a:r>
              <a:rPr lang="en-US" dirty="0"/>
              <a:t>Level = </a:t>
            </a:r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8ADC - (</a:t>
            </a:r>
            <a:r>
              <a:rPr lang="en-US" dirty="0"/>
              <a:t>reading pedestals on 6 channels in each ADC)</a:t>
            </a:r>
          </a:p>
        </p:txBody>
      </p:sp>
    </p:spTree>
    <p:extLst>
      <p:ext uri="{BB962C8B-B14F-4D97-AF65-F5344CB8AC3E}">
        <p14:creationId xmlns:p14="http://schemas.microsoft.com/office/powerpoint/2010/main" val="277091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9731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505200" y="914400"/>
            <a:ext cx="5377754" cy="40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Hadron Arm - HCAL DAQ: proton trigger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14683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057400" y="926911"/>
            <a:ext cx="1884469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HPS firmware installed on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INFN MPD used for several years using custom C++ package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Package ported to intel CPU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New C library written for easy integration into CODA </a:t>
            </a:r>
          </a:p>
          <a:p>
            <a:pPr marL="0" indent="0">
              <a:buNone/>
            </a:pPr>
            <a:r>
              <a:rPr lang="en-US" dirty="0" smtClean="0"/>
              <a:t>( 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CODA configuration running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657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VME part works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Data structure looks fine but data from APV has unexpected small dispersion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Maybe issue with APV </a:t>
            </a:r>
            <a:r>
              <a:rPr lang="en-US" sz="2400" dirty="0" smtClean="0"/>
              <a:t>configuration and/or power supply.</a:t>
            </a:r>
            <a:endParaRPr lang="en-US" sz="2400" dirty="0" smtClean="0"/>
          </a:p>
          <a:p>
            <a:pPr lvl="1"/>
            <a:r>
              <a:rPr lang="en-US" sz="2000" dirty="0" smtClean="0"/>
              <a:t>being investigated</a:t>
            </a:r>
          </a:p>
        </p:txBody>
      </p:sp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Aurora protocol based</a:t>
            </a:r>
          </a:p>
          <a:p>
            <a:pPr lvl="1"/>
            <a:r>
              <a:rPr lang="en-US" dirty="0" smtClean="0"/>
              <a:t>Implemented by Paolo </a:t>
            </a:r>
            <a:r>
              <a:rPr lang="en-US" dirty="0" err="1" smtClean="0"/>
              <a:t>Musico</a:t>
            </a:r>
            <a:r>
              <a:rPr lang="en-US" dirty="0" smtClean="0"/>
              <a:t>. To be tested.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</a:t>
            </a:r>
          </a:p>
          <a:p>
            <a:pPr lvl="1"/>
            <a:r>
              <a:rPr lang="en-US" dirty="0" smtClean="0"/>
              <a:t>250 MB/s per link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Readout up to 32 MPD in parallel</a:t>
            </a:r>
          </a:p>
          <a:p>
            <a:pPr lvl="1"/>
            <a:r>
              <a:rPr lang="en-US" dirty="0" smtClean="0"/>
              <a:t>8 GB/s bandwidth compared to ~100 MB/s using VME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SSP library</a:t>
            </a:r>
          </a:p>
          <a:p>
            <a:pPr lvl="1"/>
            <a:r>
              <a:rPr lang="en-US" dirty="0" smtClean="0"/>
              <a:t>Readout routines </a:t>
            </a:r>
            <a:r>
              <a:rPr lang="en-US" dirty="0"/>
              <a:t>– </a:t>
            </a:r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MPD configuration routines – In progress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Link from MPD to SSP module</a:t>
            </a:r>
          </a:p>
          <a:p>
            <a:pPr lvl="1"/>
            <a:r>
              <a:rPr lang="en-US" dirty="0" smtClean="0"/>
              <a:t>Implemented by Ben </a:t>
            </a:r>
            <a:r>
              <a:rPr lang="en-US" dirty="0" err="1" smtClean="0"/>
              <a:t>Raydo</a:t>
            </a:r>
            <a:r>
              <a:rPr lang="en-US" dirty="0" smtClean="0"/>
              <a:t>. Works.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29220"/>
              </p:ext>
            </p:extLst>
          </p:nvPr>
        </p:nvGraphicFramePr>
        <p:xfrm>
          <a:off x="152400" y="868680"/>
          <a:ext cx="8763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3831478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353922506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4495867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61353694"/>
                    </a:ext>
                  </a:extLst>
                </a:gridCol>
              </a:tblGrid>
              <a:tr h="60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863743"/>
                  </a:ext>
                </a:extLst>
              </a:tr>
              <a:tr h="456370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scale setup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200 KHz L1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5 kHz </a:t>
                      </a:r>
                      <a:r>
                        <a:rPr lang="en-US" sz="1400" dirty="0" err="1" smtClean="0"/>
                        <a:t>coinc</a:t>
                      </a:r>
                      <a:endParaRPr lang="en-US" sz="1400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Fastbus</a:t>
                      </a:r>
                      <a:r>
                        <a:rPr lang="en-US" sz="1400" dirty="0" smtClean="0"/>
                        <a:t>, MPD, and HCAL FADC</a:t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ynchronization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readout (SSP)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DVCS experiment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Parasitic test: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Parasitic test: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634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SBS </a:t>
            </a:r>
            <a:r>
              <a:rPr lang="en-US" dirty="0" smtClean="0"/>
              <a:t>requirements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Data Event Flow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Fastbus</a:t>
            </a:r>
            <a:r>
              <a:rPr lang="en-US" dirty="0" smtClean="0"/>
              <a:t> Readout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Event Switching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Fastbus flipping module close to be complete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HCAL: </a:t>
            </a:r>
          </a:p>
          <a:p>
            <a:pPr lvl="1"/>
            <a:r>
              <a:rPr lang="en-US" dirty="0" smtClean="0"/>
              <a:t>FADC ready</a:t>
            </a:r>
          </a:p>
          <a:p>
            <a:pPr lvl="1"/>
            <a:r>
              <a:rPr lang="en-US" dirty="0" smtClean="0"/>
              <a:t>trigger implemented and being 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MPD: </a:t>
            </a:r>
          </a:p>
          <a:p>
            <a:pPr lvl="1"/>
            <a:r>
              <a:rPr lang="en-US" dirty="0" smtClean="0"/>
              <a:t>CODA readout implemented</a:t>
            </a:r>
          </a:p>
          <a:p>
            <a:pPr lvl="1"/>
            <a:r>
              <a:rPr lang="en-US" dirty="0" smtClean="0"/>
              <a:t>Debugging of the software driver</a:t>
            </a:r>
          </a:p>
          <a:p>
            <a:pPr lvl="1"/>
            <a:r>
              <a:rPr lang="en-US" dirty="0" smtClean="0"/>
              <a:t>Optical readout in progress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 smtClean="0"/>
                  <a:t>- 5 DAQ </a:t>
                </a:r>
                <a:r>
                  <a:rPr lang="en-US" dirty="0" smtClean="0"/>
                  <a:t>requirements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5385" b="-1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Focal Plane </a:t>
            </a:r>
            <a:r>
              <a:rPr lang="en-US" dirty="0" err="1"/>
              <a:t>Polarimeter</a:t>
            </a:r>
            <a:endParaRPr lang="en-US" dirty="0"/>
          </a:p>
          <a:p>
            <a:pPr lvl="1"/>
            <a:r>
              <a:rPr lang="en-US" dirty="0"/>
              <a:t>Front tracker</a:t>
            </a:r>
          </a:p>
          <a:p>
            <a:pPr lvl="1"/>
            <a:r>
              <a:rPr lang="en-US" dirty="0"/>
              <a:t>Back tracker GEM 128 K channels</a:t>
            </a:r>
          </a:p>
          <a:p>
            <a:pPr lvl="1"/>
            <a:r>
              <a:rPr lang="en-US" dirty="0"/>
              <a:t>288 channels HCAL on FADC ( 10 samples 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Electron detector</a:t>
            </a:r>
          </a:p>
          <a:p>
            <a:pPr lvl="1"/>
            <a:r>
              <a:rPr lang="en-US" dirty="0"/>
              <a:t>1800 channels ECAL</a:t>
            </a:r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</a:t>
            </a:r>
            <a:r>
              <a:rPr lang="en-US" dirty="0"/>
              <a:t>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3600" dirty="0"/>
                  <a:t>- 5 </a:t>
                </a:r>
                <a:r>
                  <a:rPr lang="en-US" sz="3600" dirty="0"/>
                  <a:t>event size ( after deconvolution)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846" r="-370" b="-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12224"/>
              </p:ext>
            </p:extLst>
          </p:nvPr>
        </p:nvGraphicFramePr>
        <p:xfrm>
          <a:off x="228601" y="990600"/>
          <a:ext cx="8762999" cy="46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80,600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+ 225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371 MB/s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791200"/>
            <a:ext cx="6916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HCAL and ECAL occupancies need to be evaluated : using 100 % for now</a:t>
            </a:r>
          </a:p>
        </p:txBody>
      </p:sp>
    </p:spTree>
    <p:extLst>
      <p:ext uri="{BB962C8B-B14F-4D97-AF65-F5344CB8AC3E}">
        <p14:creationId xmlns:p14="http://schemas.microsoft.com/office/powerpoint/2010/main" val="39728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44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4400" b="0" i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4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b="0" i="1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44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DAQ </a:t>
                </a:r>
                <a:r>
                  <a:rPr lang="en-US" dirty="0"/>
                  <a:t>requirements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2308" b="-1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Bigbite</a:t>
            </a:r>
            <a:endParaRPr lang="en-US" dirty="0"/>
          </a:p>
          <a:p>
            <a:pPr lvl="1"/>
            <a:r>
              <a:rPr lang="en-US" dirty="0"/>
              <a:t>GEM 128 K channels</a:t>
            </a:r>
          </a:p>
          <a:p>
            <a:pPr lvl="1"/>
            <a:r>
              <a:rPr lang="en-US" dirty="0"/>
              <a:t>Shower 189 blocks (ADC)</a:t>
            </a:r>
          </a:p>
          <a:p>
            <a:pPr lvl="1"/>
            <a:r>
              <a:rPr lang="en-US" dirty="0" err="1"/>
              <a:t>Preshower</a:t>
            </a:r>
            <a:r>
              <a:rPr lang="en-US" dirty="0"/>
              <a:t> 54 blocks (ADC)</a:t>
            </a:r>
          </a:p>
          <a:p>
            <a:pPr lvl="1"/>
            <a:r>
              <a:rPr lang="en-US" dirty="0"/>
              <a:t>Scintillator 180 bars 360 PMTs ( ADC/TDC)</a:t>
            </a:r>
          </a:p>
          <a:p>
            <a:pPr lvl="1"/>
            <a:r>
              <a:rPr lang="en-US" dirty="0"/>
              <a:t>Cerenkov 550 PMTs (TDC)</a:t>
            </a:r>
          </a:p>
          <a:p>
            <a:endParaRPr lang="en-US" dirty="0"/>
          </a:p>
          <a:p>
            <a:r>
              <a:rPr lang="en-US" dirty="0"/>
              <a:t>Neutron detector</a:t>
            </a:r>
          </a:p>
          <a:p>
            <a:pPr lvl="1"/>
            <a:r>
              <a:rPr lang="en-US" dirty="0"/>
              <a:t>288 channels HCAL ( FADC + high res TDC )</a:t>
            </a:r>
          </a:p>
          <a:p>
            <a:pPr lvl="1"/>
            <a:r>
              <a:rPr lang="en-US" dirty="0" err="1"/>
              <a:t>CDet</a:t>
            </a:r>
            <a:r>
              <a:rPr lang="en-US" dirty="0"/>
              <a:t> 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320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3200" dirty="0"/>
                  <a:t> event size ( after deconvolution)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3077" b="-7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355475"/>
              </p:ext>
            </p:extLst>
          </p:nvPr>
        </p:nvGraphicFramePr>
        <p:xfrm>
          <a:off x="228600" y="866633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100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62,976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05600" y="5943600"/>
            <a:ext cx="2209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 180.59 MB/s</a:t>
            </a:r>
          </a:p>
        </p:txBody>
      </p:sp>
    </p:spTree>
    <p:extLst>
      <p:ext uri="{BB962C8B-B14F-4D97-AF65-F5344CB8AC3E}">
        <p14:creationId xmlns:p14="http://schemas.microsoft.com/office/powerpoint/2010/main" val="35440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495097"/>
            <a:ext cx="8455572" cy="36317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SFI,   aux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 Making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switching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pipelining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VME –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5717" y="2551181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0600" y="4619297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879213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890074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812" y="1876097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8400" y="1871642"/>
            <a:ext cx="1981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 smtClean="0">
                <a:latin typeface="Minion Pro"/>
                <a:cs typeface="Times New Roman" pitchFamily="18" charset="0"/>
              </a:rPr>
              <a:t>have  15 (20 being made)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30</a:t>
            </a:r>
            <a:endParaRPr lang="en-US" sz="1200" dirty="0">
              <a:latin typeface="Minion Pro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6980" y="1876096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21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520" y="944540"/>
            <a:ext cx="8652680" cy="52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4345" y="5410062"/>
            <a:ext cx="4376272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Arms;</a:t>
            </a:r>
          </a:p>
          <a:p>
            <a:r>
              <a:rPr lang="it-IT" dirty="0" smtClean="0"/>
              <a:t>if no L2A, Fast Clear to Fastbus</a:t>
            </a:r>
            <a:endParaRPr lang="it-IT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400" y="2992045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813</Words>
  <Application>Microsoft Office PowerPoint</Application>
  <PresentationFormat>On-screen Show (4:3)</PresentationFormat>
  <Paragraphs>370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JLab_Theme</vt:lpstr>
      <vt:lpstr>JLabPowerPointMain</vt:lpstr>
      <vt:lpstr>SuperBigBite DAQ update</vt:lpstr>
      <vt:lpstr>Outline</vt:lpstr>
      <vt:lpstr>G_( E)^p- 5 DAQ requirements</vt:lpstr>
      <vt:lpstr>G_( E)^p- 5 event size ( after deconvolution)</vt:lpstr>
      <vt:lpstr>G_( E)^n,G_( M)^n DAQ requirements</vt:lpstr>
      <vt:lpstr>G_( E)^n,G_( M)^n event size ( after deconvolution)</vt:lpstr>
      <vt:lpstr>Fastbus update</vt:lpstr>
      <vt:lpstr>Fastbus update</vt:lpstr>
      <vt:lpstr>G_( E)^p DAQ Configuration / both arms</vt:lpstr>
      <vt:lpstr>PowerPoint Presentation</vt:lpstr>
      <vt:lpstr>Single Crate vs. Trigger Switching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Manpower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moffit</cp:lastModifiedBy>
  <cp:revision>79</cp:revision>
  <dcterms:created xsi:type="dcterms:W3CDTF">2015-10-17T21:51:26Z</dcterms:created>
  <dcterms:modified xsi:type="dcterms:W3CDTF">2015-11-11T21:32:35Z</dcterms:modified>
</cp:coreProperties>
</file>