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77" r:id="rId3"/>
    <p:sldId id="257" r:id="rId4"/>
    <p:sldId id="258" r:id="rId5"/>
    <p:sldId id="259" r:id="rId6"/>
    <p:sldId id="268" r:id="rId7"/>
    <p:sldId id="260" r:id="rId8"/>
    <p:sldId id="279" r:id="rId9"/>
    <p:sldId id="278" r:id="rId10"/>
    <p:sldId id="265" r:id="rId11"/>
    <p:sldId id="272" r:id="rId12"/>
    <p:sldId id="274" r:id="rId13"/>
    <p:sldId id="273" r:id="rId14"/>
    <p:sldId id="266" r:id="rId15"/>
    <p:sldId id="275" r:id="rId16"/>
    <p:sldId id="270" r:id="rId17"/>
    <p:sldId id="271" r:id="rId18"/>
    <p:sldId id="276" r:id="rId19"/>
    <p:sldId id="269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8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Macintosh%20HD:Users:dasuni:Desktop:Deadtime_fbthree_V1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115506365296501"/>
          <c:y val="3.7450256013763401E-2"/>
          <c:w val="0.80521349959002098"/>
          <c:h val="0.74104628445269005"/>
        </c:manualLayout>
      </c:layout>
      <c:scatterChart>
        <c:scatterStyle val="lineMarker"/>
        <c:varyColors val="0"/>
        <c:ser>
          <c:idx val="0"/>
          <c:order val="0"/>
          <c:tx>
            <c:v>Single</c:v>
          </c:tx>
          <c:spPr>
            <a:ln w="47625">
              <a:noFill/>
            </a:ln>
            <a:effectLst/>
          </c:spPr>
          <c:marker>
            <c:symbol val="circle"/>
            <c:size val="6"/>
            <c:spPr>
              <a:solidFill>
                <a:srgbClr val="0000FF"/>
              </a:solidFill>
              <a:ln>
                <a:noFill/>
              </a:ln>
              <a:effectLst/>
            </c:spPr>
          </c:marker>
          <c:xVal>
            <c:numRef>
              <c:f>'FixedLocal-1DAQ'!$B$57:$I$57</c:f>
              <c:numCache>
                <c:formatCode>General</c:formatCode>
                <c:ptCount val="8"/>
                <c:pt idx="0">
                  <c:v>1320.7</c:v>
                </c:pt>
                <c:pt idx="1">
                  <c:v>2386.5</c:v>
                </c:pt>
                <c:pt idx="2">
                  <c:v>4041.6</c:v>
                </c:pt>
                <c:pt idx="3">
                  <c:v>5123.1000000000004</c:v>
                </c:pt>
                <c:pt idx="4">
                  <c:v>7289.6</c:v>
                </c:pt>
                <c:pt idx="5">
                  <c:v>10800.7</c:v>
                </c:pt>
                <c:pt idx="6">
                  <c:v>16088.4</c:v>
                </c:pt>
                <c:pt idx="7">
                  <c:v>22848.400000000001</c:v>
                </c:pt>
              </c:numCache>
            </c:numRef>
          </c:xVal>
          <c:yVal>
            <c:numRef>
              <c:f>'FixedLocal-1DAQ'!$B$59:$I$59</c:f>
              <c:numCache>
                <c:formatCode>0.00</c:formatCode>
                <c:ptCount val="8"/>
                <c:pt idx="0">
                  <c:v>19.747103808586349</c:v>
                </c:pt>
                <c:pt idx="1">
                  <c:v>20.611774565262941</c:v>
                </c:pt>
                <c:pt idx="2">
                  <c:v>22.090261282660329</c:v>
                </c:pt>
                <c:pt idx="3">
                  <c:v>37.770100134684071</c:v>
                </c:pt>
                <c:pt idx="4">
                  <c:v>53.832857769973657</c:v>
                </c:pt>
                <c:pt idx="5">
                  <c:v>67.574323886414774</c:v>
                </c:pt>
                <c:pt idx="6">
                  <c:v>78.129584048134063</c:v>
                </c:pt>
                <c:pt idx="7">
                  <c:v>84.567847201554585</c:v>
                </c:pt>
              </c:numCache>
            </c:numRef>
          </c:yVal>
          <c:smooth val="0"/>
        </c:ser>
        <c:ser>
          <c:idx val="1"/>
          <c:order val="1"/>
          <c:tx>
            <c:v>3Crates</c:v>
          </c:tx>
          <c:spPr>
            <a:ln w="47625">
              <a:noFill/>
            </a:ln>
            <a:effectLst/>
          </c:spPr>
          <c:marker>
            <c:symbol val="circle"/>
            <c:size val="6"/>
            <c:spPr>
              <a:solidFill>
                <a:srgbClr val="FF0000"/>
              </a:solidFill>
              <a:effectLst/>
            </c:spPr>
          </c:marker>
          <c:xVal>
            <c:numRef>
              <c:f>'FixedLocal-3DAQ'!$B$58:$N$58</c:f>
              <c:numCache>
                <c:formatCode>General</c:formatCode>
                <c:ptCount val="13"/>
                <c:pt idx="0">
                  <c:v>3105.2</c:v>
                </c:pt>
                <c:pt idx="1">
                  <c:v>2350.3000000000002</c:v>
                </c:pt>
                <c:pt idx="2">
                  <c:v>10192.799999999999</c:v>
                </c:pt>
                <c:pt idx="3">
                  <c:v>7891.5</c:v>
                </c:pt>
                <c:pt idx="4">
                  <c:v>12836.8</c:v>
                </c:pt>
                <c:pt idx="5">
                  <c:v>14673.5</c:v>
                </c:pt>
                <c:pt idx="6">
                  <c:v>12476.9</c:v>
                </c:pt>
                <c:pt idx="7">
                  <c:v>11580.3</c:v>
                </c:pt>
                <c:pt idx="8">
                  <c:v>7791.3</c:v>
                </c:pt>
                <c:pt idx="9">
                  <c:v>6887</c:v>
                </c:pt>
                <c:pt idx="10">
                  <c:v>5330.5</c:v>
                </c:pt>
                <c:pt idx="11">
                  <c:v>4292.8</c:v>
                </c:pt>
                <c:pt idx="12">
                  <c:v>1191.9000000000001</c:v>
                </c:pt>
              </c:numCache>
            </c:numRef>
          </c:xVal>
          <c:yVal>
            <c:numRef>
              <c:f>'FixedLocal-3DAQ'!$B$60:$N$60</c:f>
              <c:numCache>
                <c:formatCode>0.00</c:formatCode>
                <c:ptCount val="13"/>
                <c:pt idx="0">
                  <c:v>2.3380136545150032</c:v>
                </c:pt>
                <c:pt idx="1">
                  <c:v>2.2167382887291032</c:v>
                </c:pt>
                <c:pt idx="2">
                  <c:v>23.815830782513149</c:v>
                </c:pt>
                <c:pt idx="3">
                  <c:v>9.2238484445289259</c:v>
                </c:pt>
                <c:pt idx="4">
                  <c:v>37.886389131247668</c:v>
                </c:pt>
                <c:pt idx="5">
                  <c:v>44.016764916345799</c:v>
                </c:pt>
                <c:pt idx="6">
                  <c:v>34.480520000961768</c:v>
                </c:pt>
                <c:pt idx="7">
                  <c:v>31.835099263404231</c:v>
                </c:pt>
                <c:pt idx="8">
                  <c:v>8.8881187991734389</c:v>
                </c:pt>
                <c:pt idx="9">
                  <c:v>6.7968636561637874</c:v>
                </c:pt>
                <c:pt idx="10">
                  <c:v>4.15720851702467</c:v>
                </c:pt>
                <c:pt idx="11">
                  <c:v>2.8745806932538249</c:v>
                </c:pt>
                <c:pt idx="12">
                  <c:v>1.426294152193974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1233664"/>
        <c:axId val="91256704"/>
      </c:scatterChart>
      <c:valAx>
        <c:axId val="91233664"/>
        <c:scaling>
          <c:orientation val="minMax"/>
          <c:max val="17000"/>
          <c:min val="0"/>
        </c:scaling>
        <c:delete val="0"/>
        <c:axPos val="b"/>
        <c:majorGridlines>
          <c:spPr>
            <a:ln>
              <a:solidFill>
                <a:schemeClr val="bg1">
                  <a:lumMod val="75000"/>
                </a:schemeClr>
              </a:solidFill>
            </a:ln>
          </c:spPr>
        </c:majorGridlines>
        <c:minorGridlines>
          <c:spPr>
            <a:ln>
              <a:solidFill>
                <a:schemeClr val="bg1">
                  <a:lumMod val="85000"/>
                </a:schemeClr>
              </a:solidFill>
            </a:ln>
          </c:spPr>
        </c:minorGridlines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Readout trigger rate (Hz)</a:t>
                </a:r>
              </a:p>
            </c:rich>
          </c:tx>
          <c:layout>
            <c:manualLayout>
              <c:xMode val="edge"/>
              <c:yMode val="edge"/>
              <c:x val="0.40036261119259903"/>
              <c:y val="0.88713621475304205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91256704"/>
        <c:crosses val="autoZero"/>
        <c:crossBetween val="midCat"/>
      </c:valAx>
      <c:valAx>
        <c:axId val="91256704"/>
        <c:scaling>
          <c:orientation val="minMax"/>
        </c:scaling>
        <c:delete val="0"/>
        <c:axPos val="l"/>
        <c:majorGridlines>
          <c:spPr>
            <a:ln>
              <a:solidFill>
                <a:schemeClr val="bg1">
                  <a:lumMod val="75000"/>
                </a:schemeClr>
              </a:solidFill>
            </a:ln>
          </c:spPr>
        </c:majorGridlines>
        <c:minorGridlines>
          <c:spPr>
            <a:ln>
              <a:solidFill>
                <a:schemeClr val="bg1">
                  <a:lumMod val="85000"/>
                </a:schemeClr>
              </a:solidFill>
            </a:ln>
          </c:spPr>
        </c:minorGridlines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/>
                  <a:t>Dead time (%)</a:t>
                </a:r>
              </a:p>
            </c:rich>
          </c:tx>
          <c:layout>
            <c:manualLayout>
              <c:xMode val="edge"/>
              <c:yMode val="edge"/>
              <c:x val="4.9785536713566501E-3"/>
              <c:y val="0.28418769885728401"/>
            </c:manualLayout>
          </c:layout>
          <c:overlay val="0"/>
        </c:title>
        <c:numFmt formatCode="0" sourceLinked="0"/>
        <c:majorTickMark val="out"/>
        <c:minorTickMark val="none"/>
        <c:tickLblPos val="nextTo"/>
        <c:crossAx val="91233664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600" b="1"/>
      </a:pPr>
      <a:endParaRPr lang="en-US"/>
    </a:p>
  </c:txPr>
  <c:externalData r:id="rId1">
    <c:autoUpdate val="0"/>
  </c:externalData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0.23835</cdr:x>
      <cdr:y>0.38438</cdr:y>
    </cdr:from>
    <cdr:to>
      <cdr:x>0.3707</cdr:x>
      <cdr:y>0.55222</cdr:y>
    </cdr:to>
    <cdr:sp macro="" textlink="">
      <cdr:nvSpPr>
        <cdr:cNvPr id="4" name="TextBox 4"/>
        <cdr:cNvSpPr txBox="1"/>
      </cdr:nvSpPr>
      <cdr:spPr>
        <a:xfrm xmlns:a="http://schemas.openxmlformats.org/drawingml/2006/main">
          <a:off x="1824056" y="1903101"/>
          <a:ext cx="1012874" cy="830997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en-US"/>
          </a:defPPr>
          <a:lvl1pPr marL="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2400" dirty="0" smtClean="0">
              <a:solidFill>
                <a:srgbClr val="0000FF"/>
              </a:solidFill>
            </a:rPr>
            <a:t>Single Crate</a:t>
          </a:r>
          <a:endParaRPr lang="en-US" sz="2400" dirty="0">
            <a:solidFill>
              <a:srgbClr val="0000FF"/>
            </a:solidFill>
          </a:endParaRPr>
        </a:p>
      </cdr:txBody>
    </cdr:sp>
  </cdr:relSizeAnchor>
  <cdr:relSizeAnchor xmlns:cdr="http://schemas.openxmlformats.org/drawingml/2006/chartDrawing">
    <cdr:from>
      <cdr:x>0.67639</cdr:x>
      <cdr:y>0.53828</cdr:y>
    </cdr:from>
    <cdr:to>
      <cdr:x>0.84026</cdr:x>
      <cdr:y>0.63153</cdr:y>
    </cdr:to>
    <cdr:sp macro="" textlink="">
      <cdr:nvSpPr>
        <cdr:cNvPr id="5" name="TextBox 5"/>
        <cdr:cNvSpPr txBox="1"/>
      </cdr:nvSpPr>
      <cdr:spPr>
        <a:xfrm xmlns:a="http://schemas.openxmlformats.org/drawingml/2006/main">
          <a:off x="5176325" y="2665101"/>
          <a:ext cx="1254034" cy="461665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en-US"/>
          </a:defPPr>
          <a:lvl1pPr marL="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2400" dirty="0" smtClean="0">
              <a:solidFill>
                <a:srgbClr val="FF0000"/>
              </a:solidFill>
            </a:rPr>
            <a:t>3 Crates</a:t>
          </a:r>
          <a:endParaRPr lang="en-US" sz="2400" dirty="0">
            <a:solidFill>
              <a:srgbClr val="FF0000"/>
            </a:solidFill>
          </a:endParaRPr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FAE2C-98F2-4AEB-9028-7681F5825C1E}" type="datetimeFigureOut">
              <a:rPr lang="en-US" smtClean="0"/>
              <a:t>11/10/2015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08D8-EB8A-4839-B5DA-E27DEBBAC6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FAE2C-98F2-4AEB-9028-7681F5825C1E}" type="datetimeFigureOut">
              <a:rPr lang="en-US" smtClean="0"/>
              <a:t>11/10/2015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08D8-EB8A-4839-B5DA-E27DEBBAC6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FAE2C-98F2-4AEB-9028-7681F5825C1E}" type="datetimeFigureOut">
              <a:rPr lang="en-US" smtClean="0"/>
              <a:t>11/10/2015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08D8-EB8A-4839-B5DA-E27DEBBAC6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09F8C-9F4D-5945-807D-33CC9F4EE4DF}" type="datetimeFigureOut">
              <a:rPr lang="en-US" smtClean="0">
                <a:solidFill>
                  <a:prstClr val="white"/>
                </a:solidFill>
              </a:rPr>
              <a:pPr/>
              <a:t>11/10/2015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F48A6-A3E1-4848-9AC3-B43F560BE4F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84811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09F8C-9F4D-5945-807D-33CC9F4EE4DF}" type="datetimeFigureOut">
              <a:rPr lang="en-US" smtClean="0">
                <a:solidFill>
                  <a:prstClr val="white"/>
                </a:solidFill>
              </a:rPr>
              <a:pPr/>
              <a:t>11/10/2015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F48A6-A3E1-4848-9AC3-B43F560BE4F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45522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09F8C-9F4D-5945-807D-33CC9F4EE4DF}" type="datetimeFigureOut">
              <a:rPr lang="en-US" smtClean="0">
                <a:solidFill>
                  <a:prstClr val="white"/>
                </a:solidFill>
              </a:rPr>
              <a:pPr/>
              <a:t>11/10/2015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F48A6-A3E1-4848-9AC3-B43F560BE4F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90284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09F8C-9F4D-5945-807D-33CC9F4EE4DF}" type="datetimeFigureOut">
              <a:rPr lang="en-US" smtClean="0">
                <a:solidFill>
                  <a:prstClr val="white"/>
                </a:solidFill>
              </a:rPr>
              <a:pPr/>
              <a:t>11/10/2015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F48A6-A3E1-4848-9AC3-B43F560BE4F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54998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09F8C-9F4D-5945-807D-33CC9F4EE4DF}" type="datetimeFigureOut">
              <a:rPr lang="en-US" smtClean="0">
                <a:solidFill>
                  <a:prstClr val="white"/>
                </a:solidFill>
              </a:rPr>
              <a:pPr/>
              <a:t>11/10/2015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F48A6-A3E1-4848-9AC3-B43F560BE4F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10688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09F8C-9F4D-5945-807D-33CC9F4EE4DF}" type="datetimeFigureOut">
              <a:rPr lang="en-US" smtClean="0">
                <a:solidFill>
                  <a:prstClr val="white"/>
                </a:solidFill>
              </a:rPr>
              <a:pPr/>
              <a:t>11/10/2015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F48A6-A3E1-4848-9AC3-B43F560BE4F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73820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09F8C-9F4D-5945-807D-33CC9F4EE4DF}" type="datetimeFigureOut">
              <a:rPr lang="en-US" smtClean="0">
                <a:solidFill>
                  <a:prstClr val="white"/>
                </a:solidFill>
              </a:rPr>
              <a:pPr/>
              <a:t>11/10/2015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F48A6-A3E1-4848-9AC3-B43F560BE4F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38926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09F8C-9F4D-5945-807D-33CC9F4EE4DF}" type="datetimeFigureOut">
              <a:rPr lang="en-US" smtClean="0">
                <a:solidFill>
                  <a:prstClr val="white"/>
                </a:solidFill>
              </a:rPr>
              <a:pPr/>
              <a:t>11/10/2015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F48A6-A3E1-4848-9AC3-B43F560BE4F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95517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FAE2C-98F2-4AEB-9028-7681F5825C1E}" type="datetimeFigureOut">
              <a:rPr lang="en-US" smtClean="0"/>
              <a:t>11/10/2015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08D8-EB8A-4839-B5DA-E27DEBBAC6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09F8C-9F4D-5945-807D-33CC9F4EE4DF}" type="datetimeFigureOut">
              <a:rPr lang="en-US" smtClean="0">
                <a:solidFill>
                  <a:prstClr val="white"/>
                </a:solidFill>
              </a:rPr>
              <a:pPr/>
              <a:t>11/10/2015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F48A6-A3E1-4848-9AC3-B43F560BE4F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00747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09F8C-9F4D-5945-807D-33CC9F4EE4DF}" type="datetimeFigureOut">
              <a:rPr lang="en-US" smtClean="0">
                <a:solidFill>
                  <a:prstClr val="white"/>
                </a:solidFill>
              </a:rPr>
              <a:pPr/>
              <a:t>11/10/2015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F48A6-A3E1-4848-9AC3-B43F560BE4F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67266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09F8C-9F4D-5945-807D-33CC9F4EE4DF}" type="datetimeFigureOut">
              <a:rPr lang="en-US" smtClean="0">
                <a:solidFill>
                  <a:prstClr val="white"/>
                </a:solidFill>
              </a:rPr>
              <a:pPr/>
              <a:t>11/10/2015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F48A6-A3E1-4848-9AC3-B43F560BE4F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40068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FAE2C-98F2-4AEB-9028-7681F5825C1E}" type="datetimeFigureOut">
              <a:rPr lang="en-US" smtClean="0"/>
              <a:t>11/10/2015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08D8-EB8A-4839-B5DA-E27DEBBAC6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FAE2C-98F2-4AEB-9028-7681F5825C1E}" type="datetimeFigureOut">
              <a:rPr lang="en-US" smtClean="0"/>
              <a:t>11/10/2015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08D8-EB8A-4839-B5DA-E27DEBBAC6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FAE2C-98F2-4AEB-9028-7681F5825C1E}" type="datetimeFigureOut">
              <a:rPr lang="en-US" smtClean="0"/>
              <a:t>11/10/2015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08D8-EB8A-4839-B5DA-E27DEBBAC6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FAE2C-98F2-4AEB-9028-7681F5825C1E}" type="datetimeFigureOut">
              <a:rPr lang="en-US" smtClean="0"/>
              <a:t>11/10/2015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08D8-EB8A-4839-B5DA-E27DEBBAC6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FAE2C-98F2-4AEB-9028-7681F5825C1E}" type="datetimeFigureOut">
              <a:rPr lang="en-US" smtClean="0"/>
              <a:t>11/10/2015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08D8-EB8A-4839-B5DA-E27DEBBAC6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FAE2C-98F2-4AEB-9028-7681F5825C1E}" type="datetimeFigureOut">
              <a:rPr lang="en-US" smtClean="0"/>
              <a:t>11/10/2015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08D8-EB8A-4839-B5DA-E27DEBBAC6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FAE2C-98F2-4AEB-9028-7681F5825C1E}" type="datetimeFigureOut">
              <a:rPr lang="en-US" smtClean="0"/>
              <a:t>11/10/2015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08D8-EB8A-4839-B5DA-E27DEBBAC6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94726"/>
            <a:ext cx="8229600" cy="3979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05200" y="63943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  <a:latin typeface="Minion Pro"/>
              </a:defRPr>
            </a:lvl1pPr>
          </a:lstStyle>
          <a:p>
            <a:fld id="{B41FAE2C-98F2-4AEB-9028-7681F5825C1E}" type="datetimeFigureOut">
              <a:rPr lang="en-US" smtClean="0"/>
              <a:t>11/10/2015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05200" y="6645425"/>
            <a:ext cx="2133600" cy="190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  <a:latin typeface="Minion Pro"/>
              </a:defRPr>
            </a:lvl1pPr>
          </a:lstStyle>
          <a:p>
            <a:fld id="{123908D8-EB8A-4839-B5DA-E27DEBBAC62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200" kern="1200">
          <a:solidFill>
            <a:schemeClr val="tx1"/>
          </a:solidFill>
          <a:latin typeface="Minion Pro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Minion Pro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Minion Pro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Minion Pro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Minion Pro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Minion Pro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94726"/>
            <a:ext cx="8229600" cy="3979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05200" y="63943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  <a:latin typeface="Minion Pro"/>
              </a:defRPr>
            </a:lvl1pPr>
          </a:lstStyle>
          <a:p>
            <a:pPr defTabSz="457200"/>
            <a:fld id="{65109F8C-9F4D-5945-807D-33CC9F4EE4DF}" type="datetimeFigureOut">
              <a:rPr lang="en-US" smtClean="0">
                <a:solidFill>
                  <a:prstClr val="white"/>
                </a:solidFill>
              </a:rPr>
              <a:pPr defTabSz="457200"/>
              <a:t>11/10/2015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05200" y="6645425"/>
            <a:ext cx="2133600" cy="190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  <a:latin typeface="Minion Pro"/>
              </a:defRPr>
            </a:lvl1pPr>
          </a:lstStyle>
          <a:p>
            <a:pPr defTabSz="457200"/>
            <a:fld id="{B58F48A6-A3E1-4848-9AC3-B43F560BE4FE}" type="slidenum">
              <a:rPr lang="en-US" smtClean="0">
                <a:solidFill>
                  <a:prstClr val="white"/>
                </a:solidFill>
              </a:rPr>
              <a:pPr defTabSz="457200"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0868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200" kern="1200">
          <a:solidFill>
            <a:schemeClr val="tx1"/>
          </a:solidFill>
          <a:latin typeface="Minion Pro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Minion Pro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Minion Pro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Minion Pro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Minion Pro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Minion Pro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47800"/>
            <a:ext cx="7772400" cy="1470025"/>
          </a:xfrm>
        </p:spPr>
        <p:txBody>
          <a:bodyPr anchor="ctr"/>
          <a:lstStyle/>
          <a:p>
            <a:r>
              <a:rPr lang="en-US" dirty="0" err="1"/>
              <a:t>SuperBigBite</a:t>
            </a:r>
            <a:r>
              <a:rPr lang="en-US" dirty="0"/>
              <a:t> DAQ update</a:t>
            </a:r>
            <a:endParaRPr lang="en-US" dirty="0">
              <a:latin typeface="Minion Pro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03575"/>
            <a:ext cx="6400800" cy="1752600"/>
          </a:xfrm>
        </p:spPr>
        <p:txBody>
          <a:bodyPr anchor="ctr">
            <a:normAutofit fontScale="85000" lnSpcReduction="20000"/>
          </a:bodyPr>
          <a:lstStyle/>
          <a:p>
            <a:r>
              <a:rPr lang="en-US" dirty="0" smtClean="0">
                <a:latin typeface="Minion Pro"/>
              </a:rPr>
              <a:t>Bryan </a:t>
            </a:r>
            <a:r>
              <a:rPr lang="en-US" dirty="0" err="1" smtClean="0">
                <a:latin typeface="Minion Pro"/>
              </a:rPr>
              <a:t>Moffit</a:t>
            </a:r>
            <a:endParaRPr lang="en-US" dirty="0" smtClean="0">
              <a:latin typeface="Minion Pro"/>
            </a:endParaRPr>
          </a:p>
          <a:p>
            <a:r>
              <a:rPr lang="en-US" dirty="0" smtClean="0"/>
              <a:t>Jefferson Lab</a:t>
            </a:r>
          </a:p>
          <a:p>
            <a:endParaRPr lang="en-US" dirty="0">
              <a:latin typeface="Minion Pro"/>
            </a:endParaRPr>
          </a:p>
          <a:p>
            <a:r>
              <a:rPr lang="en-US" dirty="0" smtClean="0"/>
              <a:t>SBS DOE Review – November 2015</a:t>
            </a:r>
            <a:endParaRPr lang="en-US" dirty="0">
              <a:latin typeface="Minion Pro"/>
            </a:endParaRPr>
          </a:p>
        </p:txBody>
      </p:sp>
    </p:spTree>
    <p:extLst>
      <p:ext uri="{BB962C8B-B14F-4D97-AF65-F5344CB8AC3E}">
        <p14:creationId xmlns:p14="http://schemas.microsoft.com/office/powerpoint/2010/main" val="845225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HCAL FADC electronics</a:t>
            </a:r>
            <a:endParaRPr lang="en-US" dirty="0"/>
          </a:p>
        </p:txBody>
      </p:sp>
      <p:pic>
        <p:nvPicPr>
          <p:cNvPr id="3074" name="Picture 2" descr="C:\Users\camsonne\Downloads\20150905_02055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79731"/>
            <a:ext cx="3371850" cy="449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PbWO4-pulses-run29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1371600"/>
            <a:ext cx="5077509" cy="3448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648200" y="5029200"/>
            <a:ext cx="434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Cosmics</a:t>
            </a:r>
            <a:r>
              <a:rPr lang="en-US" dirty="0" smtClean="0"/>
              <a:t> from calorimeter block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Will test later with HCAL module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3505200" y="6394375"/>
            <a:ext cx="2133600" cy="365125"/>
          </a:xfrm>
        </p:spPr>
        <p:txBody>
          <a:bodyPr/>
          <a:lstStyle/>
          <a:p>
            <a:fld id="{B41FAE2C-98F2-4AEB-9028-7681F5825C1E}" type="datetimeFigureOut">
              <a:rPr lang="en-US" smtClean="0"/>
              <a:t>11/10/2015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3505200" y="6645425"/>
            <a:ext cx="2133600" cy="190125"/>
          </a:xfrm>
        </p:spPr>
        <p:txBody>
          <a:bodyPr/>
          <a:lstStyle/>
          <a:p>
            <a:fld id="{123908D8-EB8A-4839-B5DA-E27DEBBAC62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477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38" t="3543" r="2901"/>
          <a:stretch/>
        </p:blipFill>
        <p:spPr bwMode="auto">
          <a:xfrm>
            <a:off x="3505200" y="914400"/>
            <a:ext cx="5377754" cy="4024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t-IT" sz="3200" dirty="0" smtClean="0"/>
              <a:t>Hadron Arm - HCAL DAQ: proton trigger</a:t>
            </a:r>
            <a:endParaRPr lang="it-IT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304800" y="1914683"/>
            <a:ext cx="2993790" cy="3130744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5122" indent="-105122">
              <a:buFont typeface="Arial" panose="020B0604020202020204" pitchFamily="34" charset="0"/>
              <a:buChar char="•"/>
            </a:pPr>
            <a:r>
              <a:rPr lang="en-US" dirty="0" smtClean="0"/>
              <a:t>2 VME switched Serial (VXS) Crates</a:t>
            </a:r>
          </a:p>
          <a:p>
            <a:pPr marL="105122" indent="-105122">
              <a:buFont typeface="Arial" panose="020B0604020202020204" pitchFamily="34" charset="0"/>
              <a:buChar char="•"/>
            </a:pPr>
            <a:r>
              <a:rPr lang="en-US" dirty="0" smtClean="0"/>
              <a:t>JLAB </a:t>
            </a:r>
            <a:r>
              <a:rPr lang="en-US" dirty="0"/>
              <a:t>FADC250, a </a:t>
            </a:r>
            <a:r>
              <a:rPr lang="en-US" dirty="0" smtClean="0"/>
              <a:t>16-channel</a:t>
            </a:r>
            <a:br>
              <a:rPr lang="en-US" dirty="0" smtClean="0"/>
            </a:br>
            <a:r>
              <a:rPr lang="en-US" dirty="0" smtClean="0"/>
              <a:t>12-bit FADC </a:t>
            </a:r>
            <a:r>
              <a:rPr lang="en-US" dirty="0"/>
              <a:t>sampling at 250 </a:t>
            </a:r>
            <a:r>
              <a:rPr lang="en-US" dirty="0" smtClean="0"/>
              <a:t>MHz</a:t>
            </a:r>
          </a:p>
          <a:p>
            <a:pPr marL="309605" lvl="1" indent="105122">
              <a:buFont typeface="Arial" panose="020B0604020202020204" pitchFamily="34" charset="0"/>
              <a:buChar char="•"/>
            </a:pPr>
            <a:r>
              <a:rPr lang="en-US" dirty="0" smtClean="0"/>
              <a:t>16 FADC in VXS Crate 1</a:t>
            </a:r>
          </a:p>
          <a:p>
            <a:pPr lvl="1" indent="-105122">
              <a:buFont typeface="Arial" panose="020B0604020202020204" pitchFamily="34" charset="0"/>
              <a:buChar char="•"/>
            </a:pPr>
            <a:r>
              <a:rPr lang="en-US" dirty="0" smtClean="0"/>
              <a:t>2 FADC in VXS Crate 2</a:t>
            </a:r>
          </a:p>
          <a:p>
            <a:pPr lvl="1" indent="-105122">
              <a:buFont typeface="Arial" panose="020B0604020202020204" pitchFamily="34" charset="0"/>
              <a:buChar char="•"/>
            </a:pPr>
            <a:r>
              <a:rPr lang="en-US" dirty="0" smtClean="0"/>
              <a:t>If signal pass threshold </a:t>
            </a:r>
          </a:p>
          <a:p>
            <a:pPr marL="573128" lvl="2" indent="-105122">
              <a:buFont typeface="Arial" panose="020B0604020202020204" pitchFamily="34" charset="0"/>
              <a:buChar char="•"/>
            </a:pPr>
            <a:r>
              <a:rPr lang="en-US" dirty="0" smtClean="0"/>
              <a:t>Integrates signal and subtracts pedestal</a:t>
            </a:r>
          </a:p>
          <a:p>
            <a:pPr marL="573128" lvl="2" indent="-105122">
              <a:buFont typeface="Arial" panose="020B0604020202020204" pitchFamily="34" charset="0"/>
              <a:buChar char="•"/>
            </a:pPr>
            <a:r>
              <a:rPr lang="en-US" dirty="0" smtClean="0"/>
              <a:t>Sends time frame info</a:t>
            </a:r>
          </a:p>
        </p:txBody>
      </p:sp>
      <p:sp>
        <p:nvSpPr>
          <p:cNvPr id="10" name="TextBox 5"/>
          <p:cNvSpPr txBox="1"/>
          <p:nvPr/>
        </p:nvSpPr>
        <p:spPr>
          <a:xfrm>
            <a:off x="2057400" y="926911"/>
            <a:ext cx="1884469" cy="637754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b="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HCal</a:t>
            </a:r>
            <a:r>
              <a:rPr lang="en-US" b="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Signals to FADC inputs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48200" y="4692500"/>
            <a:ext cx="4114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122" indent="-105122">
              <a:buFont typeface="Arial" panose="020B0604020202020204" pitchFamily="34" charset="0"/>
              <a:buChar char="•"/>
            </a:pPr>
            <a:r>
              <a:rPr lang="en-US" dirty="0" smtClean="0"/>
              <a:t>VTP </a:t>
            </a:r>
            <a:r>
              <a:rPr lang="en-US" dirty="0"/>
              <a:t>(Crate Trigger Processor)</a:t>
            </a:r>
          </a:p>
          <a:p>
            <a:pPr marL="519848" lvl="1" indent="-105122">
              <a:buFont typeface="Arial" panose="020B0604020202020204" pitchFamily="34" charset="0"/>
              <a:buChar char="•"/>
            </a:pPr>
            <a:r>
              <a:rPr lang="en-US" dirty="0"/>
              <a:t>Located in VXS </a:t>
            </a:r>
            <a:r>
              <a:rPr lang="en-US" dirty="0" smtClean="0"/>
              <a:t>crates</a:t>
            </a:r>
            <a:endParaRPr lang="en-US" dirty="0"/>
          </a:p>
          <a:p>
            <a:pPr marL="519848" lvl="1" indent="-105122">
              <a:buFont typeface="Arial" panose="020B0604020202020204" pitchFamily="34" charset="0"/>
              <a:buChar char="•"/>
            </a:pPr>
            <a:r>
              <a:rPr lang="en-US" dirty="0"/>
              <a:t>Collects integrated signal and timing from FADC channels</a:t>
            </a:r>
          </a:p>
          <a:p>
            <a:pPr marL="522728" lvl="1" indent="-108002">
              <a:buFont typeface="Arial" panose="020B0604020202020204" pitchFamily="34" charset="0"/>
              <a:buChar char="•"/>
            </a:pPr>
            <a:r>
              <a:rPr lang="en-US" dirty="0"/>
              <a:t>Sends data </a:t>
            </a:r>
            <a:r>
              <a:rPr lang="en-US" dirty="0" smtClean="0"/>
              <a:t>to the second VTP for clustering</a:t>
            </a:r>
            <a:endParaRPr lang="en-US" dirty="0"/>
          </a:p>
          <a:p>
            <a:endParaRPr lang="en-US" dirty="0"/>
          </a:p>
        </p:txBody>
      </p:sp>
      <p:sp>
        <p:nvSpPr>
          <p:cNvPr id="11" name="Date Placeholder 6"/>
          <p:cNvSpPr>
            <a:spLocks noGrp="1"/>
          </p:cNvSpPr>
          <p:nvPr>
            <p:ph type="dt" sz="half" idx="10"/>
          </p:nvPr>
        </p:nvSpPr>
        <p:spPr>
          <a:xfrm>
            <a:off x="3505200" y="6394375"/>
            <a:ext cx="2133600" cy="365125"/>
          </a:xfrm>
        </p:spPr>
        <p:txBody>
          <a:bodyPr/>
          <a:lstStyle/>
          <a:p>
            <a:fld id="{B41FAE2C-98F2-4AEB-9028-7681F5825C1E}" type="datetimeFigureOut">
              <a:rPr lang="en-US" smtClean="0"/>
              <a:t>11/10/2015</a:t>
            </a:fld>
            <a:endParaRPr lang="en-US"/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3505200" y="6645425"/>
            <a:ext cx="2133600" cy="190125"/>
          </a:xfrm>
        </p:spPr>
        <p:txBody>
          <a:bodyPr/>
          <a:lstStyle/>
          <a:p>
            <a:fld id="{123908D8-EB8A-4839-B5DA-E27DEBBAC62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381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HCAL trigger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r>
              <a:rPr lang="en-US" dirty="0" smtClean="0"/>
              <a:t>HPS firmware installed on FADC and GTP</a:t>
            </a:r>
          </a:p>
          <a:p>
            <a:r>
              <a:rPr lang="en-US" dirty="0" smtClean="0"/>
              <a:t>FADC readout tested with </a:t>
            </a:r>
            <a:r>
              <a:rPr lang="en-US" dirty="0" err="1" smtClean="0"/>
              <a:t>cosmics</a:t>
            </a:r>
            <a:endParaRPr lang="en-US" dirty="0" smtClean="0"/>
          </a:p>
          <a:p>
            <a:r>
              <a:rPr lang="en-US" dirty="0" smtClean="0"/>
              <a:t>Testing triggering capability</a:t>
            </a:r>
          </a:p>
          <a:p>
            <a:endParaRPr lang="en-US" dirty="0"/>
          </a:p>
          <a:p>
            <a:r>
              <a:rPr lang="en-US" dirty="0" smtClean="0"/>
              <a:t>Need</a:t>
            </a:r>
          </a:p>
          <a:p>
            <a:pPr lvl="1"/>
            <a:r>
              <a:rPr lang="en-US" dirty="0" smtClean="0"/>
              <a:t>implement decoder for analysis</a:t>
            </a:r>
          </a:p>
          <a:p>
            <a:pPr lvl="1"/>
            <a:r>
              <a:rPr lang="en-US" dirty="0" smtClean="0"/>
              <a:t>Test using 2 crates and new VTP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>
          <a:xfrm>
            <a:off x="3505200" y="6394375"/>
            <a:ext cx="2133600" cy="365125"/>
          </a:xfrm>
        </p:spPr>
        <p:txBody>
          <a:bodyPr/>
          <a:lstStyle/>
          <a:p>
            <a:fld id="{B41FAE2C-98F2-4AEB-9028-7681F5825C1E}" type="datetimeFigureOut">
              <a:rPr lang="en-US" smtClean="0"/>
              <a:t>11/10/2015</a:t>
            </a:fld>
            <a:endParaRPr lang="en-US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3505200" y="6645425"/>
            <a:ext cx="2133600" cy="190125"/>
          </a:xfrm>
        </p:spPr>
        <p:txBody>
          <a:bodyPr/>
          <a:lstStyle/>
          <a:p>
            <a:fld id="{123908D8-EB8A-4839-B5DA-E27DEBBAC62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088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GEM MPD readout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5237"/>
            <a:ext cx="8229600" cy="45259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INFN MPD used for several years using custom C++ package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Package ported to intel CPU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New C library written for easy integration into CODA </a:t>
            </a:r>
          </a:p>
          <a:p>
            <a:pPr marL="0" indent="0">
              <a:buNone/>
            </a:pPr>
            <a:r>
              <a:rPr lang="en-US" dirty="0" smtClean="0"/>
              <a:t>( Bryan </a:t>
            </a:r>
            <a:r>
              <a:rPr lang="en-US" dirty="0" err="1" smtClean="0"/>
              <a:t>Moffit</a:t>
            </a:r>
            <a:r>
              <a:rPr lang="en-US" dirty="0" smtClean="0"/>
              <a:t>, </a:t>
            </a:r>
            <a:r>
              <a:rPr lang="en-US" dirty="0" err="1" smtClean="0"/>
              <a:t>Evaristo</a:t>
            </a:r>
            <a:r>
              <a:rPr lang="en-US" dirty="0" smtClean="0"/>
              <a:t> </a:t>
            </a:r>
            <a:r>
              <a:rPr lang="en-US" dirty="0" err="1" smtClean="0"/>
              <a:t>Cisbani</a:t>
            </a:r>
            <a:r>
              <a:rPr lang="en-US" dirty="0" smtClean="0"/>
              <a:t>, </a:t>
            </a:r>
            <a:r>
              <a:rPr lang="en-US" dirty="0" err="1" smtClean="0"/>
              <a:t>Danning</a:t>
            </a:r>
            <a:r>
              <a:rPr lang="en-US" dirty="0" smtClean="0"/>
              <a:t> Di )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CODA configuration running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Debugging module initialization</a:t>
            </a:r>
            <a:endParaRPr lang="en-US" dirty="0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>
          <a:xfrm>
            <a:off x="3505200" y="6394375"/>
            <a:ext cx="2133600" cy="365125"/>
          </a:xfrm>
        </p:spPr>
        <p:txBody>
          <a:bodyPr/>
          <a:lstStyle/>
          <a:p>
            <a:fld id="{B41FAE2C-98F2-4AEB-9028-7681F5825C1E}" type="datetimeFigureOut">
              <a:rPr lang="en-US" smtClean="0"/>
              <a:t>11/10/2015</a:t>
            </a:fld>
            <a:endParaRPr lang="en-US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3505200" y="6645425"/>
            <a:ext cx="2133600" cy="190125"/>
          </a:xfrm>
        </p:spPr>
        <p:txBody>
          <a:bodyPr/>
          <a:lstStyle/>
          <a:p>
            <a:fld id="{123908D8-EB8A-4839-B5DA-E27DEBBAC62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694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 MPD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1752600"/>
            <a:ext cx="5486400" cy="3395828"/>
          </a:xfrm>
          <a:prstGeom prst="rect">
            <a:avLst/>
          </a:prstGeom>
        </p:spPr>
      </p:pic>
      <p:sp>
        <p:nvSpPr>
          <p:cNvPr id="5" name="Date Placeholder 6"/>
          <p:cNvSpPr>
            <a:spLocks noGrp="1"/>
          </p:cNvSpPr>
          <p:nvPr>
            <p:ph type="dt" sz="half" idx="10"/>
          </p:nvPr>
        </p:nvSpPr>
        <p:spPr>
          <a:xfrm>
            <a:off x="3505200" y="6394375"/>
            <a:ext cx="2133600" cy="365125"/>
          </a:xfrm>
        </p:spPr>
        <p:txBody>
          <a:bodyPr/>
          <a:lstStyle/>
          <a:p>
            <a:fld id="{B41FAE2C-98F2-4AEB-9028-7681F5825C1E}" type="datetimeFigureOut">
              <a:rPr lang="en-US" smtClean="0"/>
              <a:t>11/10/2015</a:t>
            </a:fld>
            <a:endParaRPr lang="en-US"/>
          </a:p>
        </p:txBody>
      </p:sp>
      <p:sp>
        <p:nvSpPr>
          <p:cNvPr id="7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3505200" y="6645425"/>
            <a:ext cx="2133600" cy="190125"/>
          </a:xfrm>
        </p:spPr>
        <p:txBody>
          <a:bodyPr/>
          <a:lstStyle/>
          <a:p>
            <a:fld id="{123908D8-EB8A-4839-B5DA-E27DEBBAC624}" type="slidenum">
              <a:rPr lang="en-US" smtClean="0"/>
              <a:t>14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3657600" cy="50292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VME part works</a:t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400" dirty="0" smtClean="0"/>
              <a:t>Data structure looks fine but data from APV has unexpected small dispersion</a:t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400" dirty="0" smtClean="0"/>
              <a:t>Maybe issue with APV configuration </a:t>
            </a:r>
            <a:br>
              <a:rPr lang="en-US" sz="2400" dirty="0" smtClean="0"/>
            </a:br>
            <a:r>
              <a:rPr lang="en-US" sz="2400" dirty="0" smtClean="0"/>
              <a:t>(I2C timing) </a:t>
            </a:r>
          </a:p>
          <a:p>
            <a:pPr lvl="1"/>
            <a:r>
              <a:rPr lang="en-US" sz="2000" dirty="0" smtClean="0"/>
              <a:t>being investigated</a:t>
            </a:r>
          </a:p>
        </p:txBody>
      </p:sp>
    </p:spTree>
    <p:extLst>
      <p:ext uri="{BB962C8B-B14F-4D97-AF65-F5344CB8AC3E}">
        <p14:creationId xmlns:p14="http://schemas.microsoft.com/office/powerpoint/2010/main" val="1440001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GEM optical link readout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Aurora protocol based</a:t>
            </a:r>
          </a:p>
          <a:p>
            <a:pPr lvl="1"/>
            <a:r>
              <a:rPr lang="en-US" dirty="0" smtClean="0"/>
              <a:t>Implemented by Paolo </a:t>
            </a:r>
            <a:r>
              <a:rPr lang="en-US" dirty="0" err="1" smtClean="0"/>
              <a:t>Musico</a:t>
            </a:r>
            <a:r>
              <a:rPr lang="en-US" dirty="0" smtClean="0"/>
              <a:t>. To be tested.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/>
              <a:t>2</a:t>
            </a:r>
            <a:r>
              <a:rPr lang="en-US" dirty="0" smtClean="0"/>
              <a:t> </a:t>
            </a:r>
            <a:r>
              <a:rPr lang="en-US" dirty="0" err="1" smtClean="0"/>
              <a:t>Gbit</a:t>
            </a:r>
            <a:r>
              <a:rPr lang="en-US" dirty="0" smtClean="0"/>
              <a:t> optical link</a:t>
            </a:r>
          </a:p>
          <a:p>
            <a:pPr lvl="1"/>
            <a:r>
              <a:rPr lang="en-US" dirty="0" smtClean="0"/>
              <a:t>250 MB/s per link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Readout up to 32 MPD in parallel</a:t>
            </a:r>
          </a:p>
          <a:p>
            <a:pPr lvl="1"/>
            <a:r>
              <a:rPr lang="en-US" dirty="0" smtClean="0"/>
              <a:t>8 GB/s bandwidth compared to ~100 MB/s using VME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SSP library</a:t>
            </a:r>
          </a:p>
          <a:p>
            <a:pPr lvl="1"/>
            <a:r>
              <a:rPr lang="en-US" dirty="0" smtClean="0"/>
              <a:t>Readout routines </a:t>
            </a:r>
            <a:r>
              <a:rPr lang="en-US" dirty="0"/>
              <a:t>– </a:t>
            </a:r>
            <a:r>
              <a:rPr lang="en-US" dirty="0" smtClean="0"/>
              <a:t>Completed.</a:t>
            </a:r>
          </a:p>
          <a:p>
            <a:pPr lvl="1"/>
            <a:r>
              <a:rPr lang="en-US" dirty="0" smtClean="0"/>
              <a:t>MPD configuration routines – In progress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r>
              <a:rPr lang="en-US" dirty="0" smtClean="0"/>
              <a:t>Link from MPD to SSP module</a:t>
            </a:r>
          </a:p>
          <a:p>
            <a:pPr lvl="1"/>
            <a:r>
              <a:rPr lang="en-US" dirty="0" smtClean="0"/>
              <a:t>Implemented by Ben </a:t>
            </a:r>
            <a:r>
              <a:rPr lang="en-US" dirty="0" err="1" smtClean="0"/>
              <a:t>Raydo</a:t>
            </a:r>
            <a:r>
              <a:rPr lang="en-US" dirty="0" smtClean="0"/>
              <a:t>. Works.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>
          <a:xfrm>
            <a:off x="3505200" y="6394375"/>
            <a:ext cx="2133600" cy="365125"/>
          </a:xfrm>
        </p:spPr>
        <p:txBody>
          <a:bodyPr/>
          <a:lstStyle/>
          <a:p>
            <a:fld id="{B41FAE2C-98F2-4AEB-9028-7681F5825C1E}" type="datetimeFigureOut">
              <a:rPr lang="en-US" smtClean="0"/>
              <a:t>11/10/2015</a:t>
            </a:fld>
            <a:endParaRPr lang="en-US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3505200" y="6645425"/>
            <a:ext cx="2133600" cy="190125"/>
          </a:xfrm>
        </p:spPr>
        <p:txBody>
          <a:bodyPr/>
          <a:lstStyle/>
          <a:p>
            <a:fld id="{123908D8-EB8A-4839-B5DA-E27DEBBAC62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063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1629220"/>
              </p:ext>
            </p:extLst>
          </p:nvPr>
        </p:nvGraphicFramePr>
        <p:xfrm>
          <a:off x="152400" y="868680"/>
          <a:ext cx="8763000" cy="545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xmlns="" val="2383147881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xmlns="" val="3539225061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xmlns="" val="44958672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xmlns="" val="3861353694"/>
                    </a:ext>
                  </a:extLst>
                </a:gridCol>
              </a:tblGrid>
              <a:tr h="60656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r>
                        <a:rPr lang="en-US" baseline="30000" dirty="0" smtClean="0"/>
                        <a:t>th</a:t>
                      </a:r>
                      <a:r>
                        <a:rPr lang="en-US" baseline="0" dirty="0" smtClean="0"/>
                        <a:t> quarter 2015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r>
                        <a:rPr lang="en-US" baseline="30000" dirty="0" smtClean="0"/>
                        <a:t>st</a:t>
                      </a:r>
                      <a:r>
                        <a:rPr lang="en-US" baseline="0" dirty="0" smtClean="0"/>
                        <a:t> quarter 2016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2</a:t>
                      </a:r>
                      <a:r>
                        <a:rPr lang="en-US" baseline="30000" dirty="0" smtClean="0"/>
                        <a:t>st</a:t>
                      </a:r>
                      <a:r>
                        <a:rPr lang="en-US" baseline="0" dirty="0" smtClean="0"/>
                        <a:t> quarter 2016</a:t>
                      </a:r>
                      <a:endParaRPr lang="en-US" dirty="0" smtClean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Future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60863743"/>
                  </a:ext>
                </a:extLst>
              </a:tr>
              <a:tr h="4563702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Finish MPD CODA readout</a:t>
                      </a:r>
                      <a:r>
                        <a:rPr lang="en-US" sz="1600" baseline="0" dirty="0" smtClean="0"/>
                        <a:t> – </a:t>
                      </a:r>
                      <a:r>
                        <a:rPr lang="en-US" sz="1600" dirty="0" smtClean="0"/>
                        <a:t>debug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Finish </a:t>
                      </a:r>
                      <a:r>
                        <a:rPr lang="en-US" sz="1600" dirty="0" err="1" smtClean="0"/>
                        <a:t>Fastbus</a:t>
                      </a:r>
                      <a:r>
                        <a:rPr lang="en-US" sz="1600" dirty="0" smtClean="0"/>
                        <a:t> Readout – debug</a:t>
                      </a:r>
                      <a:br>
                        <a:rPr lang="en-US" sz="1600" dirty="0" smtClean="0"/>
                      </a:br>
                      <a:endParaRPr lang="en-US" sz="1600" dirty="0" smtClean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Small scale setup </a:t>
                      </a:r>
                    </a:p>
                    <a:p>
                      <a:pPr marL="742950" lvl="1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/>
                        <a:t>200 KHz L1 </a:t>
                      </a:r>
                    </a:p>
                    <a:p>
                      <a:pPr marL="742950" lvl="1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/>
                        <a:t>5 kHz </a:t>
                      </a:r>
                      <a:r>
                        <a:rPr lang="en-US" sz="1400" dirty="0" err="1" smtClean="0"/>
                        <a:t>coinc</a:t>
                      </a:r>
                      <a:endParaRPr lang="en-US" sz="1400" dirty="0" smtClean="0"/>
                    </a:p>
                    <a:p>
                      <a:pPr marL="742950" lvl="1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err="1" smtClean="0"/>
                        <a:t>Fastbus</a:t>
                      </a:r>
                      <a:r>
                        <a:rPr lang="en-US" sz="1400" dirty="0" smtClean="0"/>
                        <a:t>, MPD, and HCAL FADC</a:t>
                      </a:r>
                      <a:br>
                        <a:rPr lang="en-US" sz="1400" dirty="0" smtClean="0"/>
                      </a:br>
                      <a:endParaRPr lang="en-US" sz="1400" dirty="0" smtClean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err="1" smtClean="0"/>
                        <a:t>Cdet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Fastbus</a:t>
                      </a:r>
                      <a:r>
                        <a:rPr lang="en-US" sz="1600" dirty="0" smtClean="0"/>
                        <a:t/>
                      </a:r>
                      <a:br>
                        <a:rPr lang="en-US" sz="1600" dirty="0" smtClean="0"/>
                      </a:br>
                      <a:endParaRPr lang="en-US" sz="1600" dirty="0" smtClean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Analysis software : check</a:t>
                      </a:r>
                      <a:r>
                        <a:rPr lang="en-US" sz="1600" baseline="0" dirty="0" smtClean="0"/>
                        <a:t> s</a:t>
                      </a:r>
                      <a:r>
                        <a:rPr lang="en-US" sz="1600" dirty="0" smtClean="0"/>
                        <a:t>ynchronization</a:t>
                      </a:r>
                      <a:br>
                        <a:rPr lang="en-US" sz="1600" dirty="0" smtClean="0"/>
                      </a:br>
                      <a:endParaRPr lang="en-US" sz="1600" dirty="0" smtClean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Test MPD optical </a:t>
                      </a:r>
                      <a:r>
                        <a:rPr lang="en-US" sz="1600" dirty="0" smtClean="0"/>
                        <a:t>readout (SSP)</a:t>
                      </a:r>
                      <a:r>
                        <a:rPr lang="en-US" sz="1600" dirty="0" smtClean="0"/>
                        <a:t/>
                      </a:r>
                      <a:br>
                        <a:rPr lang="en-US" sz="1600" dirty="0" smtClean="0"/>
                      </a:br>
                      <a:endParaRPr lang="en-US" sz="1600" dirty="0" smtClean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HCAL</a:t>
                      </a:r>
                      <a:r>
                        <a:rPr lang="en-US" sz="1600" baseline="0" dirty="0" smtClean="0"/>
                        <a:t> trigger ordered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Implement new HCAL Trigger module</a:t>
                      </a:r>
                      <a:br>
                        <a:rPr lang="en-US" dirty="0" smtClean="0"/>
                      </a:br>
                      <a:endParaRPr lang="en-US" dirty="0" smtClean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HCAL </a:t>
                      </a:r>
                      <a:r>
                        <a:rPr lang="en-US" dirty="0" err="1" smtClean="0"/>
                        <a:t>cosmics</a:t>
                      </a: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endParaRPr lang="en-US" dirty="0" smtClean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GEM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cosmics</a:t>
                      </a:r>
                      <a:r>
                        <a:rPr lang="en-US" baseline="0" dirty="0" smtClean="0"/>
                        <a:t> with MPD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 baseline="0" dirty="0" smtClean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smtClean="0"/>
                        <a:t>Test GEM readout with optical link in high background at UVA</a:t>
                      </a:r>
                      <a:br>
                        <a:rPr lang="en-US" baseline="0" dirty="0" smtClean="0"/>
                      </a:br>
                      <a:endParaRPr lang="en-US" baseline="0" dirty="0" smtClean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smtClean="0"/>
                        <a:t>Develop GEM analysis software</a:t>
                      </a:r>
                    </a:p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 smtClean="0"/>
                        <a:t>GEM installed on </a:t>
                      </a:r>
                      <a:r>
                        <a:rPr lang="en-US" dirty="0" err="1" smtClean="0"/>
                        <a:t>BigBite</a:t>
                      </a:r>
                      <a:r>
                        <a:rPr lang="en-US" baseline="0" dirty="0" smtClean="0"/>
                        <a:t> for tritium experiment</a:t>
                      </a:r>
                      <a:endParaRPr lang="en-US" dirty="0" smtClean="0"/>
                    </a:p>
                    <a:p>
                      <a:pPr algn="l"/>
                      <a:endParaRPr lang="en-US" dirty="0" smtClean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 smtClean="0"/>
                        <a:t>ECal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cosmics</a:t>
                      </a:r>
                      <a:endParaRPr lang="en-US" dirty="0" smtClean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 dirty="0" smtClean="0"/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 smtClean="0"/>
                        <a:t>DVCS experiment</a:t>
                      </a:r>
                    </a:p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dirty="0" smtClean="0"/>
                        <a:t>Parasitic test: </a:t>
                      </a:r>
                      <a:r>
                        <a:rPr lang="en-US" dirty="0" err="1" smtClean="0"/>
                        <a:t>Fastbus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smtClean="0"/>
                        <a:t>and FADC setup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Tritium </a:t>
                      </a:r>
                      <a:r>
                        <a:rPr lang="en-US" dirty="0" smtClean="0"/>
                        <a:t>experiment</a:t>
                      </a:r>
                    </a:p>
                    <a:p>
                      <a:pPr marL="457200" lvl="1" indent="0" algn="l">
                        <a:buFont typeface="Arial" panose="020B0604020202020204" pitchFamily="34" charset="0"/>
                        <a:buNone/>
                      </a:pPr>
                      <a:r>
                        <a:rPr lang="en-US" dirty="0" smtClean="0"/>
                        <a:t>Parasitic test: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err="1" smtClean="0"/>
                        <a:t>Fastbus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smtClean="0"/>
                        <a:t>and FADC setup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5563496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Timeline</a:t>
            </a:r>
            <a:endParaRPr lang="en-US" dirty="0"/>
          </a:p>
        </p:txBody>
      </p:sp>
      <p:sp>
        <p:nvSpPr>
          <p:cNvPr id="5" name="Date Placeholder 6"/>
          <p:cNvSpPr>
            <a:spLocks noGrp="1"/>
          </p:cNvSpPr>
          <p:nvPr>
            <p:ph type="dt" sz="half" idx="10"/>
          </p:nvPr>
        </p:nvSpPr>
        <p:spPr>
          <a:xfrm>
            <a:off x="3505200" y="6394375"/>
            <a:ext cx="2133600" cy="365125"/>
          </a:xfrm>
        </p:spPr>
        <p:txBody>
          <a:bodyPr/>
          <a:lstStyle/>
          <a:p>
            <a:fld id="{B41FAE2C-98F2-4AEB-9028-7681F5825C1E}" type="datetimeFigureOut">
              <a:rPr lang="en-US" smtClean="0"/>
              <a:t>11/10/2015</a:t>
            </a:fld>
            <a:endParaRPr lang="en-US"/>
          </a:p>
        </p:txBody>
      </p:sp>
      <p:sp>
        <p:nvSpPr>
          <p:cNvPr id="7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3505200" y="6645425"/>
            <a:ext cx="2133600" cy="190125"/>
          </a:xfrm>
        </p:spPr>
        <p:txBody>
          <a:bodyPr/>
          <a:lstStyle/>
          <a:p>
            <a:fld id="{123908D8-EB8A-4839-B5DA-E27DEBBAC62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457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Manpower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876800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 smtClean="0"/>
              <a:t>Fastbus</a:t>
            </a:r>
            <a:endParaRPr lang="en-US" dirty="0"/>
          </a:p>
          <a:p>
            <a:pPr lvl="1"/>
            <a:r>
              <a:rPr lang="en-US" dirty="0" smtClean="0"/>
              <a:t>JLAB : </a:t>
            </a:r>
            <a:r>
              <a:rPr lang="en-US" dirty="0" err="1" smtClean="0"/>
              <a:t>Dasuni</a:t>
            </a:r>
            <a:r>
              <a:rPr lang="en-US" dirty="0" smtClean="0"/>
              <a:t> </a:t>
            </a:r>
            <a:r>
              <a:rPr lang="en-US" dirty="0" err="1" smtClean="0"/>
              <a:t>Adikaram</a:t>
            </a:r>
            <a:r>
              <a:rPr lang="en-US" dirty="0" smtClean="0"/>
              <a:t>, Mark Jones, </a:t>
            </a:r>
            <a:br>
              <a:rPr lang="en-US" dirty="0" smtClean="0"/>
            </a:br>
            <a:r>
              <a:rPr lang="en-US" dirty="0" smtClean="0"/>
              <a:t>Robert Michaels, Bryan </a:t>
            </a:r>
            <a:r>
              <a:rPr lang="en-US" dirty="0" err="1" smtClean="0"/>
              <a:t>Moffit</a:t>
            </a:r>
            <a:r>
              <a:rPr lang="en-US" dirty="0" smtClean="0"/>
              <a:t>, William </a:t>
            </a:r>
            <a:r>
              <a:rPr lang="en-US" dirty="0" err="1" smtClean="0"/>
              <a:t>Gu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MPD</a:t>
            </a:r>
          </a:p>
          <a:p>
            <a:pPr lvl="1"/>
            <a:r>
              <a:rPr lang="en-US" dirty="0" smtClean="0"/>
              <a:t>INFN : </a:t>
            </a:r>
            <a:r>
              <a:rPr lang="en-US" dirty="0" err="1" smtClean="0"/>
              <a:t>Evaristo</a:t>
            </a:r>
            <a:r>
              <a:rPr lang="en-US" dirty="0" smtClean="0"/>
              <a:t> </a:t>
            </a:r>
            <a:r>
              <a:rPr lang="en-US" dirty="0" err="1" smtClean="0"/>
              <a:t>Cisbani</a:t>
            </a:r>
            <a:r>
              <a:rPr lang="en-US" dirty="0" smtClean="0"/>
              <a:t>, Paolo </a:t>
            </a:r>
            <a:r>
              <a:rPr lang="en-US" dirty="0" err="1" smtClean="0"/>
              <a:t>Musico</a:t>
            </a:r>
            <a:endParaRPr lang="en-US" dirty="0" smtClean="0"/>
          </a:p>
          <a:p>
            <a:pPr lvl="1"/>
            <a:r>
              <a:rPr lang="en-US" dirty="0" smtClean="0"/>
              <a:t>UVA : </a:t>
            </a:r>
            <a:r>
              <a:rPr lang="en-US" dirty="0" err="1" smtClean="0"/>
              <a:t>Danning</a:t>
            </a:r>
            <a:r>
              <a:rPr lang="en-US" dirty="0" smtClean="0"/>
              <a:t> Di, Kondo </a:t>
            </a:r>
            <a:r>
              <a:rPr lang="en-US" dirty="0" err="1" smtClean="0"/>
              <a:t>Gnanvo</a:t>
            </a:r>
            <a:r>
              <a:rPr lang="en-US" dirty="0" smtClean="0"/>
              <a:t>, </a:t>
            </a:r>
            <a:r>
              <a:rPr lang="en-US" dirty="0" err="1" smtClean="0"/>
              <a:t>Nilanga</a:t>
            </a:r>
            <a:r>
              <a:rPr lang="en-US" dirty="0" smtClean="0"/>
              <a:t> </a:t>
            </a:r>
            <a:r>
              <a:rPr lang="en-US" dirty="0" err="1" smtClean="0"/>
              <a:t>Liyanage</a:t>
            </a:r>
            <a:endParaRPr lang="en-US" dirty="0"/>
          </a:p>
          <a:p>
            <a:pPr lvl="1"/>
            <a:r>
              <a:rPr lang="en-US" dirty="0" smtClean="0"/>
              <a:t>JLAB : Ben </a:t>
            </a:r>
            <a:r>
              <a:rPr lang="en-US" dirty="0" err="1" smtClean="0"/>
              <a:t>Raydo</a:t>
            </a:r>
            <a:r>
              <a:rPr lang="en-US" dirty="0" smtClean="0"/>
              <a:t>, Bryan </a:t>
            </a:r>
            <a:r>
              <a:rPr lang="en-US" dirty="0" err="1" smtClean="0"/>
              <a:t>Moffit</a:t>
            </a:r>
            <a:endParaRPr lang="en-US" dirty="0" smtClean="0"/>
          </a:p>
          <a:p>
            <a:pPr lvl="1"/>
            <a:r>
              <a:rPr lang="en-US" dirty="0" smtClean="0"/>
              <a:t>Stony Brook : Seamus Riordan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HCAL</a:t>
            </a:r>
          </a:p>
          <a:p>
            <a:pPr lvl="1"/>
            <a:r>
              <a:rPr lang="en-US" dirty="0" smtClean="0"/>
              <a:t>JLAB : Alexandre Camsonne, Ben </a:t>
            </a:r>
            <a:r>
              <a:rPr lang="en-US" dirty="0" err="1" smtClean="0"/>
              <a:t>Raydo</a:t>
            </a:r>
            <a:r>
              <a:rPr lang="en-US" dirty="0" smtClean="0"/>
              <a:t>, </a:t>
            </a:r>
            <a:br>
              <a:rPr lang="en-US" dirty="0" smtClean="0"/>
            </a:br>
            <a:r>
              <a:rPr lang="en-US" dirty="0" smtClean="0"/>
              <a:t>Bryan </a:t>
            </a:r>
            <a:r>
              <a:rPr lang="en-US" dirty="0" err="1" smtClean="0"/>
              <a:t>Moffit</a:t>
            </a:r>
            <a:endParaRPr lang="en-US" dirty="0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>
          <a:xfrm>
            <a:off x="3505200" y="6394375"/>
            <a:ext cx="2133600" cy="365125"/>
          </a:xfrm>
        </p:spPr>
        <p:txBody>
          <a:bodyPr/>
          <a:lstStyle/>
          <a:p>
            <a:fld id="{B41FAE2C-98F2-4AEB-9028-7681F5825C1E}" type="datetimeFigureOut">
              <a:rPr lang="en-US" smtClean="0"/>
              <a:t>11/10/2015</a:t>
            </a:fld>
            <a:endParaRPr lang="en-US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3505200" y="6645425"/>
            <a:ext cx="2133600" cy="190125"/>
          </a:xfrm>
        </p:spPr>
        <p:txBody>
          <a:bodyPr/>
          <a:lstStyle/>
          <a:p>
            <a:fld id="{123908D8-EB8A-4839-B5DA-E27DEBBAC62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079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Fastbus flipping module close to be complete</a:t>
            </a:r>
          </a:p>
          <a:p>
            <a:pPr lvl="1"/>
            <a:r>
              <a:rPr lang="en-US" dirty="0" smtClean="0"/>
              <a:t>Preliminary results show acceptable dead time in experiment conditions</a:t>
            </a:r>
          </a:p>
          <a:p>
            <a:pPr lvl="1"/>
            <a:r>
              <a:rPr lang="en-US" dirty="0" smtClean="0"/>
              <a:t>Need to develop software and check synchronization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HCAL: </a:t>
            </a:r>
          </a:p>
          <a:p>
            <a:pPr lvl="1"/>
            <a:r>
              <a:rPr lang="en-US" dirty="0" smtClean="0"/>
              <a:t>FADC ready</a:t>
            </a:r>
          </a:p>
          <a:p>
            <a:pPr lvl="1"/>
            <a:r>
              <a:rPr lang="en-US" dirty="0" smtClean="0"/>
              <a:t>trigger implemented and being tested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MPD: </a:t>
            </a:r>
          </a:p>
          <a:p>
            <a:pPr lvl="1"/>
            <a:r>
              <a:rPr lang="en-US" dirty="0" smtClean="0"/>
              <a:t>CODA readout implemented</a:t>
            </a:r>
          </a:p>
          <a:p>
            <a:pPr lvl="1"/>
            <a:r>
              <a:rPr lang="en-US" dirty="0" smtClean="0"/>
              <a:t>Debugging of the software driver</a:t>
            </a:r>
          </a:p>
          <a:p>
            <a:pPr lvl="1"/>
            <a:r>
              <a:rPr lang="en-US" dirty="0" smtClean="0"/>
              <a:t>Optical readout in progress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Small scale test setup in a few weeks</a:t>
            </a:r>
            <a:endParaRPr lang="en-US" dirty="0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>
          <a:xfrm>
            <a:off x="3505200" y="6394375"/>
            <a:ext cx="2133600" cy="365125"/>
          </a:xfrm>
        </p:spPr>
        <p:txBody>
          <a:bodyPr/>
          <a:lstStyle/>
          <a:p>
            <a:fld id="{B41FAE2C-98F2-4AEB-9028-7681F5825C1E}" type="datetimeFigureOut">
              <a:rPr lang="en-US" smtClean="0"/>
              <a:t>11/10/2015</a:t>
            </a:fld>
            <a:endParaRPr lang="en-US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3505200" y="6645425"/>
            <a:ext cx="2133600" cy="190125"/>
          </a:xfrm>
        </p:spPr>
        <p:txBody>
          <a:bodyPr/>
          <a:lstStyle/>
          <a:p>
            <a:fld id="{123908D8-EB8A-4839-B5DA-E27DEBBAC62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74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9800" y="1295400"/>
            <a:ext cx="4724400" cy="4038600"/>
          </a:xfrm>
        </p:spPr>
        <p:txBody>
          <a:bodyPr/>
          <a:lstStyle/>
          <a:p>
            <a:r>
              <a:rPr lang="en-US" dirty="0" smtClean="0"/>
              <a:t>SBS requirements</a:t>
            </a:r>
          </a:p>
          <a:p>
            <a:r>
              <a:rPr lang="en-US" dirty="0" smtClean="0"/>
              <a:t>Fastbus Readout</a:t>
            </a:r>
          </a:p>
          <a:p>
            <a:r>
              <a:rPr lang="en-US" dirty="0" smtClean="0"/>
              <a:t>FADC HCAL readout</a:t>
            </a:r>
          </a:p>
          <a:p>
            <a:r>
              <a:rPr lang="en-US" dirty="0" smtClean="0"/>
              <a:t>GEM readout</a:t>
            </a:r>
          </a:p>
          <a:p>
            <a:r>
              <a:rPr lang="en-US" dirty="0" smtClean="0"/>
              <a:t>Timeline</a:t>
            </a:r>
          </a:p>
          <a:p>
            <a:r>
              <a:rPr lang="en-US" dirty="0" smtClean="0"/>
              <a:t>Manpower</a:t>
            </a:r>
          </a:p>
          <a:p>
            <a:endParaRPr lang="en-US" dirty="0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>
          <a:xfrm>
            <a:off x="3505200" y="6394375"/>
            <a:ext cx="2133600" cy="365125"/>
          </a:xfrm>
        </p:spPr>
        <p:txBody>
          <a:bodyPr/>
          <a:lstStyle/>
          <a:p>
            <a:fld id="{B41FAE2C-98F2-4AEB-9028-7681F5825C1E}" type="datetimeFigureOut">
              <a:rPr lang="en-US" smtClean="0"/>
              <a:t>11/10/2015</a:t>
            </a:fld>
            <a:endParaRPr lang="en-US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3505200" y="6645425"/>
            <a:ext cx="2133600" cy="190125"/>
          </a:xfrm>
        </p:spPr>
        <p:txBody>
          <a:bodyPr/>
          <a:lstStyle/>
          <a:p>
            <a:fld id="{123908D8-EB8A-4839-B5DA-E27DEBBAC62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317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SBS DAQ requirements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66800"/>
                <a:ext cx="8229600" cy="5105400"/>
              </a:xfrm>
            </p:spPr>
            <p:txBody>
              <a:bodyPr>
                <a:normAutofit fontScale="92500" lnSpcReduction="20000"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</a:rPr>
                          <m:t>𝐸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p>
                    </m:sSubSup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200 kHz L1, 3 kHz of L2 Electromagnetic Calorimeter Fastbus</a:t>
                </a:r>
              </a:p>
              <a:p>
                <a:pPr lvl="1"/>
                <a:r>
                  <a:rPr lang="en-US" dirty="0" smtClean="0"/>
                  <a:t>Coordinate detector </a:t>
                </a:r>
                <a:r>
                  <a:rPr lang="en-US" dirty="0" err="1" smtClean="0"/>
                  <a:t>Fastbus</a:t>
                </a:r>
                <a:r>
                  <a:rPr lang="en-US" dirty="0" smtClean="0"/>
                  <a:t> readout 1877S</a:t>
                </a:r>
              </a:p>
              <a:p>
                <a:pPr lvl="1"/>
                <a:r>
                  <a:rPr lang="en-US" dirty="0" smtClean="0"/>
                  <a:t>GEM readout VME</a:t>
                </a:r>
              </a:p>
              <a:p>
                <a:pPr lvl="1"/>
                <a:r>
                  <a:rPr lang="en-US" dirty="0" smtClean="0"/>
                  <a:t>HCAL trigger pipeline FADC and L2 trigger</a:t>
                </a:r>
                <a:br>
                  <a:rPr lang="en-US" dirty="0" smtClean="0"/>
                </a:br>
                <a:endParaRPr lang="en-US" dirty="0" smtClean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</a:rPr>
                          <m:t>𝐸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en-US" dirty="0" smtClean="0"/>
                  <a:t>/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dirty="0" smtClean="0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/>
                          </a:rPr>
                          <m:t>𝑀</m:t>
                        </m:r>
                      </m:sub>
                      <m:sup>
                        <m:r>
                          <a:rPr lang="en-US" b="0" i="1" dirty="0" smtClean="0">
                            <a:latin typeface="Cambria Math"/>
                          </a:rPr>
                          <m:t>𝑛</m:t>
                        </m:r>
                      </m:sup>
                    </m:sSubSup>
                  </m:oMath>
                </a14:m>
                <a:endParaRPr lang="en-US" dirty="0" smtClean="0"/>
              </a:p>
              <a:p>
                <a:pPr lvl="1"/>
                <a:r>
                  <a:rPr lang="en-US" dirty="0" err="1" smtClean="0"/>
                  <a:t>Bigbite</a:t>
                </a:r>
                <a:r>
                  <a:rPr lang="en-US" dirty="0" smtClean="0"/>
                  <a:t> readout </a:t>
                </a:r>
                <a:r>
                  <a:rPr lang="en-US" dirty="0" err="1" smtClean="0"/>
                  <a:t>Fastbus</a:t>
                </a:r>
                <a:endParaRPr lang="en-US" dirty="0" smtClean="0"/>
              </a:p>
              <a:p>
                <a:pPr lvl="1"/>
                <a:r>
                  <a:rPr lang="en-US" dirty="0"/>
                  <a:t>GEM readout </a:t>
                </a:r>
                <a:r>
                  <a:rPr lang="en-US" dirty="0" smtClean="0"/>
                  <a:t>VME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HCAL as neutron detector using FADC and high resolution </a:t>
                </a:r>
                <a:r>
                  <a:rPr lang="en-US" dirty="0" smtClean="0"/>
                  <a:t>TDC</a:t>
                </a:r>
              </a:p>
              <a:p>
                <a:pPr lvl="1"/>
                <a:endParaRPr lang="en-US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66800"/>
                <a:ext cx="8229600" cy="5105400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>
          <a:xfrm>
            <a:off x="3505200" y="6394375"/>
            <a:ext cx="2133600" cy="365125"/>
          </a:xfrm>
        </p:spPr>
        <p:txBody>
          <a:bodyPr/>
          <a:lstStyle/>
          <a:p>
            <a:fld id="{B41FAE2C-98F2-4AEB-9028-7681F5825C1E}" type="datetimeFigureOut">
              <a:rPr lang="en-US" smtClean="0"/>
              <a:t>11/10/2015</a:t>
            </a:fld>
            <a:endParaRPr lang="en-US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3505200" y="6645425"/>
            <a:ext cx="2133600" cy="190125"/>
          </a:xfrm>
        </p:spPr>
        <p:txBody>
          <a:bodyPr/>
          <a:lstStyle/>
          <a:p>
            <a:fld id="{123908D8-EB8A-4839-B5DA-E27DEBBAC62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635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Fastbus update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Use new CODA 3.0 TI and TS</a:t>
            </a:r>
          </a:p>
          <a:p>
            <a:pPr lvl="1"/>
            <a:r>
              <a:rPr lang="en-US" dirty="0" smtClean="0"/>
              <a:t>More flexibility in programming</a:t>
            </a:r>
          </a:p>
          <a:p>
            <a:pPr lvl="1"/>
            <a:r>
              <a:rPr lang="en-US" dirty="0" smtClean="0"/>
              <a:t>Event blocking</a:t>
            </a:r>
          </a:p>
          <a:p>
            <a:pPr lvl="1"/>
            <a:r>
              <a:rPr lang="en-US" dirty="0" smtClean="0"/>
              <a:t>Absolute timestamp for synchronization check</a:t>
            </a:r>
          </a:p>
          <a:p>
            <a:pPr lvl="1"/>
            <a:r>
              <a:rPr lang="en-US" dirty="0" smtClean="0"/>
              <a:t>Trigger partitioning capability only use a subset of modules</a:t>
            </a:r>
            <a:br>
              <a:rPr lang="en-US" dirty="0" smtClean="0"/>
            </a:br>
            <a:endParaRPr lang="en-US" dirty="0"/>
          </a:p>
          <a:p>
            <a:r>
              <a:rPr lang="en-US" dirty="0" smtClean="0"/>
              <a:t>Asked for modified firmware to DAQ group in May 2015 ( William </a:t>
            </a:r>
            <a:r>
              <a:rPr lang="en-US" dirty="0" err="1" smtClean="0"/>
              <a:t>Gu</a:t>
            </a:r>
            <a:r>
              <a:rPr lang="en-US" dirty="0" smtClean="0"/>
              <a:t> and Bryan </a:t>
            </a:r>
            <a:r>
              <a:rPr lang="en-US" dirty="0" err="1" smtClean="0"/>
              <a:t>Moffit</a:t>
            </a:r>
            <a:r>
              <a:rPr lang="en-US" dirty="0" smtClean="0"/>
              <a:t> )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Firmware being developed and tested</a:t>
            </a:r>
          </a:p>
          <a:p>
            <a:endParaRPr lang="en-US" dirty="0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>
          <a:xfrm>
            <a:off x="3505200" y="6394375"/>
            <a:ext cx="2133600" cy="365125"/>
          </a:xfrm>
        </p:spPr>
        <p:txBody>
          <a:bodyPr/>
          <a:lstStyle/>
          <a:p>
            <a:fld id="{B41FAE2C-98F2-4AEB-9028-7681F5825C1E}" type="datetimeFigureOut">
              <a:rPr lang="en-US" smtClean="0"/>
              <a:t>11/10/2015</a:t>
            </a:fld>
            <a:endParaRPr lang="en-US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3505200" y="6645425"/>
            <a:ext cx="2133600" cy="190125"/>
          </a:xfrm>
        </p:spPr>
        <p:txBody>
          <a:bodyPr/>
          <a:lstStyle/>
          <a:p>
            <a:fld id="{123908D8-EB8A-4839-B5DA-E27DEBBAC62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427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Fastbus update</a:t>
            </a:r>
            <a:endParaRPr lang="it-IT" dirty="0"/>
          </a:p>
        </p:txBody>
      </p:sp>
      <p:sp>
        <p:nvSpPr>
          <p:cNvPr id="7" name="TextBox 6"/>
          <p:cNvSpPr txBox="1"/>
          <p:nvPr/>
        </p:nvSpPr>
        <p:spPr>
          <a:xfrm>
            <a:off x="536028" y="1495097"/>
            <a:ext cx="8455572" cy="3631753"/>
          </a:xfrm>
          <a:prstGeom prst="rect">
            <a:avLst/>
          </a:prstGeom>
          <a:noFill/>
        </p:spPr>
        <p:txBody>
          <a:bodyPr wrap="square" lIns="91430" tIns="45715" rIns="91430" bIns="45715" rtlCol="0">
            <a:spAutoFit/>
          </a:bodyPr>
          <a:lstStyle/>
          <a:p>
            <a:pPr eaLnBrk="1" hangingPunct="1">
              <a:buFont typeface="Arial" charset="0"/>
              <a:buChar char="•"/>
            </a:pPr>
            <a:r>
              <a:rPr lang="en-US" sz="2000" dirty="0">
                <a:solidFill>
                  <a:srgbClr val="0070C0"/>
                </a:solidFill>
                <a:latin typeface="Minion Pro"/>
                <a:cs typeface="Times New Roman" pitchFamily="18" charset="0"/>
              </a:rPr>
              <a:t>  </a:t>
            </a:r>
            <a:r>
              <a:rPr lang="en-US" sz="2000" dirty="0" smtClean="0">
                <a:solidFill>
                  <a:srgbClr val="0070C0"/>
                </a:solidFill>
                <a:latin typeface="Minion Pro"/>
                <a:cs typeface="Times New Roman" pitchFamily="18" charset="0"/>
              </a:rPr>
              <a:t>Have sufficient   TDCs</a:t>
            </a:r>
            <a:r>
              <a:rPr lang="en-US" sz="2000" dirty="0">
                <a:solidFill>
                  <a:srgbClr val="0070C0"/>
                </a:solidFill>
                <a:latin typeface="Minion Pro"/>
                <a:cs typeface="Times New Roman" pitchFamily="18" charset="0"/>
              </a:rPr>
              <a:t>,    ADCs,   crates</a:t>
            </a:r>
            <a:r>
              <a:rPr lang="en-US" sz="2000" dirty="0" smtClean="0">
                <a:solidFill>
                  <a:srgbClr val="0070C0"/>
                </a:solidFill>
                <a:latin typeface="Minion Pro"/>
                <a:cs typeface="Times New Roman" pitchFamily="18" charset="0"/>
              </a:rPr>
              <a:t>,  SFI,   aux</a:t>
            </a:r>
            <a:r>
              <a:rPr lang="en-US" sz="2000" dirty="0">
                <a:solidFill>
                  <a:srgbClr val="0070C0"/>
                </a:solidFill>
                <a:latin typeface="Minion Pro"/>
                <a:cs typeface="Times New Roman" pitchFamily="18" charset="0"/>
              </a:rPr>
              <a:t>. cards</a:t>
            </a:r>
          </a:p>
          <a:p>
            <a:pPr eaLnBrk="1" hangingPunct="1">
              <a:buFont typeface="Arial" charset="0"/>
              <a:buChar char="•"/>
            </a:pPr>
            <a:endParaRPr lang="en-US" sz="2000" dirty="0">
              <a:solidFill>
                <a:srgbClr val="0070C0"/>
              </a:solidFill>
              <a:latin typeface="Minion Pro"/>
              <a:cs typeface="Times New Roman" pitchFamily="18" charset="0"/>
            </a:endParaRPr>
          </a:p>
          <a:p>
            <a:pPr eaLnBrk="1" hangingPunct="1">
              <a:buFont typeface="Arial" charset="0"/>
              <a:buChar char="•"/>
            </a:pPr>
            <a:endParaRPr lang="en-US" sz="2000" dirty="0">
              <a:solidFill>
                <a:srgbClr val="0070C0"/>
              </a:solidFill>
              <a:latin typeface="Minion Pro"/>
              <a:cs typeface="Times New Roman" pitchFamily="18" charset="0"/>
            </a:endParaRPr>
          </a:p>
          <a:p>
            <a:pPr eaLnBrk="1" hangingPunct="1">
              <a:buFont typeface="Arial" charset="0"/>
              <a:buChar char="•"/>
            </a:pPr>
            <a:r>
              <a:rPr lang="en-US" sz="2000" dirty="0" smtClean="0">
                <a:solidFill>
                  <a:srgbClr val="00B050"/>
                </a:solidFill>
                <a:latin typeface="Minion Pro"/>
                <a:cs typeface="Times New Roman" pitchFamily="18" charset="0"/>
              </a:rPr>
              <a:t> Making </a:t>
            </a:r>
            <a:r>
              <a:rPr lang="en-US" sz="2000" dirty="0">
                <a:solidFill>
                  <a:srgbClr val="00B050"/>
                </a:solidFill>
                <a:latin typeface="Minion Pro"/>
                <a:cs typeface="Times New Roman" pitchFamily="18" charset="0"/>
              </a:rPr>
              <a:t>FB </a:t>
            </a:r>
            <a:r>
              <a:rPr lang="en-US" sz="2000" dirty="0" smtClean="0">
                <a:solidFill>
                  <a:srgbClr val="00B050"/>
                </a:solidFill>
                <a:latin typeface="Minion Pro"/>
                <a:cs typeface="Times New Roman" pitchFamily="18" charset="0"/>
              </a:rPr>
              <a:t>faster</a:t>
            </a:r>
          </a:p>
          <a:p>
            <a:pPr lvl="1">
              <a:buFont typeface="Arial" charset="0"/>
              <a:buChar char="•"/>
            </a:pPr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Minion Pro"/>
                <a:cs typeface="Times New Roman" pitchFamily="18" charset="0"/>
              </a:rPr>
              <a:t>sparsification</a:t>
            </a:r>
            <a:r>
              <a:rPr lang="en-US" dirty="0">
                <a:solidFill>
                  <a:srgbClr val="0070C0"/>
                </a:solidFill>
                <a:latin typeface="Minion Pro"/>
                <a:cs typeface="Times New Roman" pitchFamily="18" charset="0"/>
              </a:rPr>
              <a:t> – works</a:t>
            </a:r>
          </a:p>
          <a:p>
            <a:pPr lvl="1">
              <a:buFont typeface="Arial" charset="0"/>
              <a:buChar char="•"/>
            </a:pPr>
            <a:r>
              <a:rPr lang="en-US" dirty="0" smtClean="0">
                <a:solidFill>
                  <a:srgbClr val="0070C0"/>
                </a:solidFill>
                <a:latin typeface="Minion Pro"/>
                <a:cs typeface="Times New Roman" pitchFamily="18" charset="0"/>
              </a:rPr>
              <a:t> event </a:t>
            </a:r>
            <a:r>
              <a:rPr lang="en-US" dirty="0">
                <a:solidFill>
                  <a:srgbClr val="0070C0"/>
                </a:solidFill>
                <a:latin typeface="Minion Pro"/>
                <a:cs typeface="Times New Roman" pitchFamily="18" charset="0"/>
              </a:rPr>
              <a:t>blocking – works</a:t>
            </a:r>
          </a:p>
          <a:p>
            <a:pPr lvl="1">
              <a:buFont typeface="Arial" charset="0"/>
              <a:buChar char="•"/>
            </a:pPr>
            <a:r>
              <a:rPr lang="en-US" dirty="0" smtClean="0">
                <a:solidFill>
                  <a:srgbClr val="0070C0"/>
                </a:solidFill>
                <a:latin typeface="Minion Pro"/>
                <a:cs typeface="Times New Roman" pitchFamily="18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Minion Pro"/>
                <a:cs typeface="Times New Roman" pitchFamily="18" charset="0"/>
              </a:rPr>
              <a:t>event </a:t>
            </a:r>
            <a:r>
              <a:rPr lang="en-US" dirty="0" smtClean="0">
                <a:solidFill>
                  <a:srgbClr val="0070C0"/>
                </a:solidFill>
                <a:latin typeface="Minion Pro"/>
                <a:cs typeface="Times New Roman" pitchFamily="18" charset="0"/>
              </a:rPr>
              <a:t>switching </a:t>
            </a:r>
            <a:r>
              <a:rPr lang="en-US" dirty="0">
                <a:solidFill>
                  <a:srgbClr val="0070C0"/>
                </a:solidFill>
                <a:latin typeface="Minion Pro"/>
                <a:cs typeface="Times New Roman" pitchFamily="18" charset="0"/>
              </a:rPr>
              <a:t>– being tested</a:t>
            </a:r>
          </a:p>
          <a:p>
            <a:pPr lvl="1">
              <a:buFont typeface="Arial" charset="0"/>
              <a:buChar char="•"/>
            </a:pPr>
            <a:r>
              <a:rPr lang="en-US" dirty="0" smtClean="0">
                <a:solidFill>
                  <a:srgbClr val="0070C0"/>
                </a:solidFill>
                <a:latin typeface="Minion Pro"/>
                <a:cs typeface="Times New Roman" pitchFamily="18" charset="0"/>
              </a:rPr>
              <a:t> merging </a:t>
            </a:r>
            <a:r>
              <a:rPr lang="en-US" dirty="0">
                <a:solidFill>
                  <a:srgbClr val="0070C0"/>
                </a:solidFill>
                <a:latin typeface="Minion Pro"/>
                <a:cs typeface="Times New Roman" pitchFamily="18" charset="0"/>
              </a:rPr>
              <a:t>with </a:t>
            </a:r>
            <a:r>
              <a:rPr lang="en-US" dirty="0" smtClean="0">
                <a:solidFill>
                  <a:srgbClr val="0070C0"/>
                </a:solidFill>
                <a:latin typeface="Minion Pro"/>
                <a:cs typeface="Times New Roman" pitchFamily="18" charset="0"/>
              </a:rPr>
              <a:t>pipelining </a:t>
            </a:r>
            <a:r>
              <a:rPr lang="en-US" dirty="0">
                <a:solidFill>
                  <a:srgbClr val="0070C0"/>
                </a:solidFill>
                <a:latin typeface="Minion Pro"/>
                <a:cs typeface="Times New Roman" pitchFamily="18" charset="0"/>
              </a:rPr>
              <a:t>VME – </a:t>
            </a:r>
            <a:r>
              <a:rPr lang="en-US" dirty="0" smtClean="0">
                <a:solidFill>
                  <a:srgbClr val="0070C0"/>
                </a:solidFill>
                <a:latin typeface="Minion Pro"/>
                <a:cs typeface="Times New Roman" pitchFamily="18" charset="0"/>
              </a:rPr>
              <a:t>to </a:t>
            </a:r>
            <a:r>
              <a:rPr lang="en-US" dirty="0">
                <a:solidFill>
                  <a:srgbClr val="0070C0"/>
                </a:solidFill>
                <a:latin typeface="Minion Pro"/>
                <a:cs typeface="Times New Roman" pitchFamily="18" charset="0"/>
              </a:rPr>
              <a:t>be tried</a:t>
            </a:r>
            <a:endParaRPr lang="en-US" sz="2000" dirty="0">
              <a:solidFill>
                <a:srgbClr val="00B050"/>
              </a:solidFill>
              <a:latin typeface="Minion Pro"/>
              <a:cs typeface="Times New Roman" pitchFamily="18" charset="0"/>
            </a:endParaRPr>
          </a:p>
          <a:p>
            <a:pPr eaLnBrk="1" hangingPunct="1">
              <a:buFont typeface="Arial" charset="0"/>
              <a:buChar char="•"/>
            </a:pPr>
            <a:endParaRPr lang="en-US" sz="2000" dirty="0">
              <a:solidFill>
                <a:srgbClr val="00B050"/>
              </a:solidFill>
              <a:latin typeface="Minion Pro"/>
              <a:cs typeface="Times New Roman" pitchFamily="18" charset="0"/>
            </a:endParaRPr>
          </a:p>
          <a:p>
            <a:pPr eaLnBrk="1" hangingPunct="1">
              <a:buFont typeface="Arial" charset="0"/>
              <a:buChar char="•"/>
            </a:pPr>
            <a:r>
              <a:rPr lang="en-US" sz="2000" dirty="0">
                <a:solidFill>
                  <a:srgbClr val="7030A0"/>
                </a:solidFill>
                <a:latin typeface="Minion Pro"/>
                <a:cs typeface="Times New Roman" pitchFamily="18" charset="0"/>
              </a:rPr>
              <a:t>  </a:t>
            </a:r>
            <a:r>
              <a:rPr lang="en-US" sz="2000" dirty="0" smtClean="0">
                <a:solidFill>
                  <a:srgbClr val="7030A0"/>
                </a:solidFill>
                <a:latin typeface="Minion Pro"/>
                <a:cs typeface="Times New Roman" pitchFamily="18" charset="0"/>
              </a:rPr>
              <a:t>Three large </a:t>
            </a:r>
            <a:r>
              <a:rPr lang="en-US" sz="2000" dirty="0" err="1" smtClean="0">
                <a:solidFill>
                  <a:srgbClr val="7030A0"/>
                </a:solidFill>
                <a:latin typeface="Minion Pro"/>
                <a:cs typeface="Times New Roman" pitchFamily="18" charset="0"/>
              </a:rPr>
              <a:t>Fastbus</a:t>
            </a:r>
            <a:r>
              <a:rPr lang="en-US" sz="2000" dirty="0" smtClean="0">
                <a:solidFill>
                  <a:srgbClr val="7030A0"/>
                </a:solidFill>
                <a:latin typeface="Minion Pro"/>
                <a:cs typeface="Times New Roman" pitchFamily="18" charset="0"/>
              </a:rPr>
              <a:t> </a:t>
            </a:r>
            <a:r>
              <a:rPr lang="en-US" sz="2000" dirty="0">
                <a:solidFill>
                  <a:srgbClr val="7030A0"/>
                </a:solidFill>
                <a:latin typeface="Minion Pro"/>
                <a:cs typeface="Times New Roman" pitchFamily="18" charset="0"/>
              </a:rPr>
              <a:t>systems </a:t>
            </a:r>
            <a:r>
              <a:rPr lang="en-US" sz="2000" dirty="0" smtClean="0">
                <a:solidFill>
                  <a:srgbClr val="7030A0"/>
                </a:solidFill>
                <a:latin typeface="Minion Pro"/>
                <a:cs typeface="Times New Roman" pitchFamily="18" charset="0"/>
              </a:rPr>
              <a:t>assembled </a:t>
            </a:r>
            <a:br>
              <a:rPr lang="en-US" sz="2000" dirty="0" smtClean="0">
                <a:solidFill>
                  <a:srgbClr val="7030A0"/>
                </a:solidFill>
                <a:latin typeface="Minion Pro"/>
                <a:cs typeface="Times New Roman" pitchFamily="18" charset="0"/>
              </a:rPr>
            </a:br>
            <a:r>
              <a:rPr lang="en-US" sz="2000" dirty="0" smtClean="0">
                <a:solidFill>
                  <a:srgbClr val="7030A0"/>
                </a:solidFill>
                <a:latin typeface="Minion Pro"/>
                <a:cs typeface="Times New Roman" pitchFamily="18" charset="0"/>
              </a:rPr>
              <a:t>in the test lab</a:t>
            </a:r>
            <a:r>
              <a:rPr lang="en-US" sz="2000" dirty="0">
                <a:solidFill>
                  <a:srgbClr val="7030A0"/>
                </a:solidFill>
                <a:latin typeface="Minion Pro"/>
                <a:cs typeface="Times New Roman" pitchFamily="18" charset="0"/>
              </a:rPr>
              <a:t>.</a:t>
            </a:r>
            <a:endParaRPr lang="en-US" dirty="0" smtClean="0">
              <a:solidFill>
                <a:srgbClr val="7030A0"/>
              </a:solidFill>
              <a:latin typeface="Minion Pro"/>
              <a:cs typeface="Times New Roman" pitchFamily="18" charset="0"/>
            </a:endParaRPr>
          </a:p>
          <a:p>
            <a:pPr eaLnBrk="1" hangingPunct="1">
              <a:buFont typeface="Arial" charset="0"/>
              <a:buChar char="•"/>
            </a:pPr>
            <a:endParaRPr lang="en-US" b="0" dirty="0" smtClean="0">
              <a:solidFill>
                <a:srgbClr val="0070C0"/>
              </a:solidFill>
              <a:latin typeface="Minion Pro"/>
              <a:cs typeface="Times New Roman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725717" y="2551181"/>
            <a:ext cx="3000702" cy="2869735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4800600" y="4619297"/>
            <a:ext cx="762000" cy="0"/>
          </a:xfrm>
          <a:prstGeom prst="straightConnector1">
            <a:avLst/>
          </a:prstGeom>
          <a:ln w="34925"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657600" y="1879213"/>
            <a:ext cx="889647" cy="461665"/>
          </a:xfrm>
          <a:prstGeom prst="rect">
            <a:avLst/>
          </a:prstGeom>
          <a:noFill/>
        </p:spPr>
        <p:txBody>
          <a:bodyPr wrap="square" lIns="91430" tIns="45715" rIns="91430" bIns="45715" rtlCol="0">
            <a:spAutoFit/>
          </a:bodyPr>
          <a:lstStyle/>
          <a:p>
            <a:pPr eaLnBrk="1" hangingPunct="1"/>
            <a:r>
              <a:rPr lang="en-US" sz="1200" dirty="0">
                <a:latin typeface="Minion Pro"/>
                <a:cs typeface="Times New Roman" pitchFamily="18" charset="0"/>
              </a:rPr>
              <a:t>have  113</a:t>
            </a:r>
          </a:p>
          <a:p>
            <a:pPr eaLnBrk="1" hangingPunct="1"/>
            <a:r>
              <a:rPr lang="en-US" sz="1200" dirty="0">
                <a:latin typeface="Minion Pro"/>
                <a:cs typeface="Times New Roman" pitchFamily="18" charset="0"/>
              </a:rPr>
              <a:t>need  94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667000" y="1890074"/>
            <a:ext cx="889647" cy="461665"/>
          </a:xfrm>
          <a:prstGeom prst="rect">
            <a:avLst/>
          </a:prstGeom>
          <a:noFill/>
        </p:spPr>
        <p:txBody>
          <a:bodyPr wrap="square" lIns="91430" tIns="45715" rIns="91430" bIns="45715" rtlCol="0">
            <a:spAutoFit/>
          </a:bodyPr>
          <a:lstStyle/>
          <a:p>
            <a:pPr eaLnBrk="1" hangingPunct="1"/>
            <a:r>
              <a:rPr lang="en-US" sz="1200" dirty="0">
                <a:latin typeface="Minion Pro"/>
                <a:cs typeface="Times New Roman" pitchFamily="18" charset="0"/>
              </a:rPr>
              <a:t>have  236</a:t>
            </a:r>
          </a:p>
          <a:p>
            <a:pPr eaLnBrk="1" hangingPunct="1"/>
            <a:r>
              <a:rPr lang="en-US" sz="1200" dirty="0">
                <a:latin typeface="Minion Pro"/>
                <a:cs typeface="Times New Roman" pitchFamily="18" charset="0"/>
              </a:rPr>
              <a:t>need  124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75812" y="1876097"/>
            <a:ext cx="880839" cy="461665"/>
          </a:xfrm>
          <a:prstGeom prst="rect">
            <a:avLst/>
          </a:prstGeom>
          <a:noFill/>
        </p:spPr>
        <p:txBody>
          <a:bodyPr wrap="square" lIns="91430" tIns="45715" rIns="91430" bIns="45715" rtlCol="0">
            <a:spAutoFit/>
          </a:bodyPr>
          <a:lstStyle/>
          <a:p>
            <a:pPr eaLnBrk="1" hangingPunct="1"/>
            <a:r>
              <a:rPr lang="en-US" sz="1200" dirty="0">
                <a:latin typeface="Minion Pro"/>
                <a:cs typeface="Times New Roman" pitchFamily="18" charset="0"/>
              </a:rPr>
              <a:t>have  30</a:t>
            </a:r>
          </a:p>
          <a:p>
            <a:pPr eaLnBrk="1" hangingPunct="1"/>
            <a:r>
              <a:rPr lang="en-US" sz="1200" dirty="0">
                <a:latin typeface="Minion Pro"/>
                <a:cs typeface="Times New Roman" pitchFamily="18" charset="0"/>
              </a:rPr>
              <a:t>need  21</a:t>
            </a:r>
          </a:p>
        </p:txBody>
      </p:sp>
      <p:sp>
        <p:nvSpPr>
          <p:cNvPr id="13" name="Date Placeholder 6"/>
          <p:cNvSpPr>
            <a:spLocks noGrp="1"/>
          </p:cNvSpPr>
          <p:nvPr>
            <p:ph type="dt" sz="half" idx="10"/>
          </p:nvPr>
        </p:nvSpPr>
        <p:spPr>
          <a:xfrm>
            <a:off x="3505200" y="6394375"/>
            <a:ext cx="2133600" cy="365125"/>
          </a:xfrm>
        </p:spPr>
        <p:txBody>
          <a:bodyPr/>
          <a:lstStyle/>
          <a:p>
            <a:fld id="{B41FAE2C-98F2-4AEB-9028-7681F5825C1E}" type="datetimeFigureOut">
              <a:rPr lang="en-US" smtClean="0"/>
              <a:t>11/10/2015</a:t>
            </a:fld>
            <a:endParaRPr lang="en-US"/>
          </a:p>
        </p:txBody>
      </p:sp>
      <p:sp>
        <p:nvSpPr>
          <p:cNvPr id="15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3505200" y="6645425"/>
            <a:ext cx="2133600" cy="190125"/>
          </a:xfrm>
        </p:spPr>
        <p:txBody>
          <a:bodyPr/>
          <a:lstStyle/>
          <a:p>
            <a:fld id="{123908D8-EB8A-4839-B5DA-E27DEBBAC624}" type="slidenum">
              <a:rPr lang="en-US" smtClean="0"/>
              <a:t>5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248400" y="1871642"/>
            <a:ext cx="1981200" cy="461655"/>
          </a:xfrm>
          <a:prstGeom prst="rect">
            <a:avLst/>
          </a:prstGeom>
          <a:noFill/>
        </p:spPr>
        <p:txBody>
          <a:bodyPr wrap="square" lIns="91430" tIns="45715" rIns="91430" bIns="45715" rtlCol="0">
            <a:spAutoFit/>
          </a:bodyPr>
          <a:lstStyle/>
          <a:p>
            <a:pPr eaLnBrk="1" hangingPunct="1"/>
            <a:r>
              <a:rPr lang="en-US" sz="1200" dirty="0" smtClean="0">
                <a:latin typeface="Minion Pro"/>
                <a:cs typeface="Times New Roman" pitchFamily="18" charset="0"/>
              </a:rPr>
              <a:t>have  15 (20 being made)</a:t>
            </a:r>
            <a:endParaRPr lang="en-US" sz="1200" dirty="0">
              <a:latin typeface="Minion Pro"/>
              <a:cs typeface="Times New Roman" pitchFamily="18" charset="0"/>
            </a:endParaRPr>
          </a:p>
          <a:p>
            <a:pPr eaLnBrk="1" hangingPunct="1"/>
            <a:r>
              <a:rPr lang="en-US" sz="1200" dirty="0">
                <a:latin typeface="Minion Pro"/>
                <a:cs typeface="Times New Roman" pitchFamily="18" charset="0"/>
              </a:rPr>
              <a:t>need  </a:t>
            </a:r>
            <a:r>
              <a:rPr lang="en-US" sz="1200" dirty="0" smtClean="0">
                <a:latin typeface="Minion Pro"/>
                <a:cs typeface="Times New Roman" pitchFamily="18" charset="0"/>
              </a:rPr>
              <a:t>30</a:t>
            </a:r>
            <a:endParaRPr lang="en-US" sz="1200" dirty="0">
              <a:latin typeface="Minion Pro"/>
              <a:cs typeface="Times New Roman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426980" y="1876096"/>
            <a:ext cx="880839" cy="461665"/>
          </a:xfrm>
          <a:prstGeom prst="rect">
            <a:avLst/>
          </a:prstGeom>
          <a:noFill/>
        </p:spPr>
        <p:txBody>
          <a:bodyPr wrap="square" lIns="91430" tIns="45715" rIns="91430" bIns="45715" rtlCol="0">
            <a:spAutoFit/>
          </a:bodyPr>
          <a:lstStyle/>
          <a:p>
            <a:pPr eaLnBrk="1" hangingPunct="1"/>
            <a:r>
              <a:rPr lang="en-US" sz="1200" dirty="0">
                <a:latin typeface="Minion Pro"/>
                <a:cs typeface="Times New Roman" pitchFamily="18" charset="0"/>
              </a:rPr>
              <a:t>have  </a:t>
            </a:r>
            <a:r>
              <a:rPr lang="en-US" sz="1200" dirty="0" smtClean="0">
                <a:latin typeface="Minion Pro"/>
                <a:cs typeface="Times New Roman" pitchFamily="18" charset="0"/>
              </a:rPr>
              <a:t>21</a:t>
            </a:r>
            <a:endParaRPr lang="en-US" sz="1200" dirty="0">
              <a:latin typeface="Minion Pro"/>
              <a:cs typeface="Times New Roman" pitchFamily="18" charset="0"/>
            </a:endParaRPr>
          </a:p>
          <a:p>
            <a:pPr eaLnBrk="1" hangingPunct="1"/>
            <a:r>
              <a:rPr lang="en-US" sz="1200" dirty="0">
                <a:latin typeface="Minion Pro"/>
                <a:cs typeface="Times New Roman" pitchFamily="18" charset="0"/>
              </a:rPr>
              <a:t>need  21</a:t>
            </a:r>
          </a:p>
        </p:txBody>
      </p:sp>
    </p:spTree>
    <p:extLst>
      <p:ext uri="{BB962C8B-B14F-4D97-AF65-F5344CB8AC3E}">
        <p14:creationId xmlns:p14="http://schemas.microsoft.com/office/powerpoint/2010/main" val="3893656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7200" y="840058"/>
            <a:ext cx="8948160" cy="54061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itle 5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latin typeface="Cambria Math"/>
                          </a:rPr>
                          <m:t>𝐸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𝑝</m:t>
                        </m:r>
                      </m:sup>
                    </m:sSubSup>
                  </m:oMath>
                </a14:m>
                <a:r>
                  <a:rPr lang="it-IT" dirty="0" smtClean="0"/>
                  <a:t> DAQ Configuration / both arms</a:t>
                </a:r>
                <a:endParaRPr lang="it-IT" dirty="0"/>
              </a:p>
            </p:txBody>
          </p:sp>
        </mc:Choice>
        <mc:Fallback xmlns="">
          <p:sp>
            <p:nvSpPr>
              <p:cNvPr id="6" name="Title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3"/>
                <a:stretch>
                  <a:fillRect t="-60000" b="-9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244345" y="5410062"/>
            <a:ext cx="4376272" cy="637754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r>
              <a:rPr lang="it-IT" dirty="0" smtClean="0"/>
              <a:t>T2 distributed to Hadron and Electron Arms;</a:t>
            </a:r>
          </a:p>
          <a:p>
            <a:r>
              <a:rPr lang="it-IT" dirty="0" smtClean="0"/>
              <a:t>if no L2A, Fast Clear to Fastbus</a:t>
            </a:r>
            <a:endParaRPr lang="it-IT" dirty="0"/>
          </a:p>
        </p:txBody>
      </p:sp>
      <p:sp>
        <p:nvSpPr>
          <p:cNvPr id="10" name="AutoShape 3"/>
          <p:cNvSpPr>
            <a:spLocks noChangeAspect="1" noChangeArrowheads="1" noTextEdit="1"/>
          </p:cNvSpPr>
          <p:nvPr/>
        </p:nvSpPr>
        <p:spPr bwMode="auto">
          <a:xfrm>
            <a:off x="195840" y="1077234"/>
            <a:ext cx="8750880" cy="5257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2945" tIns="41473" rIns="82945" bIns="41473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5094539" y="1926539"/>
            <a:ext cx="0" cy="1959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781758" y="3298351"/>
            <a:ext cx="382312" cy="360755"/>
          </a:xfrm>
          <a:prstGeom prst="rect">
            <a:avLst/>
          </a:prstGeom>
          <a:noFill/>
        </p:spPr>
        <p:txBody>
          <a:bodyPr wrap="none" lIns="82945" tIns="41473" rIns="82945" bIns="41473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L2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628380" y="4957253"/>
            <a:ext cx="382312" cy="360755"/>
          </a:xfrm>
          <a:prstGeom prst="rect">
            <a:avLst/>
          </a:prstGeom>
          <a:noFill/>
        </p:spPr>
        <p:txBody>
          <a:bodyPr wrap="none" lIns="82945" tIns="41473" rIns="82945" bIns="41473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L2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266028" y="2947517"/>
            <a:ext cx="382312" cy="360755"/>
          </a:xfrm>
          <a:prstGeom prst="rect">
            <a:avLst/>
          </a:prstGeom>
          <a:noFill/>
        </p:spPr>
        <p:txBody>
          <a:bodyPr wrap="none" lIns="82945" tIns="41473" rIns="82945" bIns="41473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L2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905000" y="838200"/>
            <a:ext cx="875268" cy="360755"/>
          </a:xfrm>
          <a:prstGeom prst="rect">
            <a:avLst/>
          </a:prstGeom>
          <a:noFill/>
        </p:spPr>
        <p:txBody>
          <a:bodyPr wrap="none" lIns="82945" tIns="41473" rIns="82945" bIns="41473" rtlCol="0">
            <a:spAutoFit/>
          </a:bodyPr>
          <a:lstStyle/>
          <a:p>
            <a:r>
              <a:rPr lang="en-US" dirty="0" smtClean="0"/>
              <a:t>Fastbus</a:t>
            </a:r>
            <a:endParaRPr lang="en-US" dirty="0"/>
          </a:p>
        </p:txBody>
      </p:sp>
      <p:sp>
        <p:nvSpPr>
          <p:cNvPr id="13" name="Date Placeholder 6"/>
          <p:cNvSpPr>
            <a:spLocks noGrp="1"/>
          </p:cNvSpPr>
          <p:nvPr>
            <p:ph type="dt" sz="half" idx="10"/>
          </p:nvPr>
        </p:nvSpPr>
        <p:spPr>
          <a:xfrm>
            <a:off x="3505200" y="6394375"/>
            <a:ext cx="2133600" cy="365125"/>
          </a:xfrm>
        </p:spPr>
        <p:txBody>
          <a:bodyPr/>
          <a:lstStyle/>
          <a:p>
            <a:fld id="{B41FAE2C-98F2-4AEB-9028-7681F5825C1E}" type="datetimeFigureOut">
              <a:rPr lang="en-US" smtClean="0"/>
              <a:t>11/10/2015</a:t>
            </a:fld>
            <a:endParaRPr lang="en-US" dirty="0"/>
          </a:p>
        </p:txBody>
      </p:sp>
      <p:sp>
        <p:nvSpPr>
          <p:cNvPr id="15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3505200" y="6645425"/>
            <a:ext cx="2133600" cy="190125"/>
          </a:xfrm>
        </p:spPr>
        <p:txBody>
          <a:bodyPr/>
          <a:lstStyle/>
          <a:p>
            <a:fld id="{123908D8-EB8A-4839-B5DA-E27DEBBAC62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345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11353" y="76200"/>
            <a:ext cx="7121294" cy="610415"/>
          </a:xfrm>
          <a:prstGeom prst="rect">
            <a:avLst/>
          </a:prstGeom>
          <a:noFill/>
        </p:spPr>
        <p:txBody>
          <a:bodyPr wrap="none" lIns="25393" tIns="12696" rIns="25393" bIns="12696" rtlCol="0">
            <a:spAutoFit/>
          </a:bodyPr>
          <a:lstStyle/>
          <a:p>
            <a:r>
              <a:rPr lang="en-US" sz="3800" dirty="0" err="1">
                <a:latin typeface="Minion Pro"/>
              </a:rPr>
              <a:t>HallA</a:t>
            </a:r>
            <a:r>
              <a:rPr lang="en-US" sz="3800" dirty="0">
                <a:latin typeface="Minion Pro"/>
              </a:rPr>
              <a:t> SBS Trigger block diagram</a:t>
            </a:r>
          </a:p>
        </p:txBody>
      </p:sp>
      <p:sp>
        <p:nvSpPr>
          <p:cNvPr id="93" name="Rectangle 92"/>
          <p:cNvSpPr/>
          <p:nvPr/>
        </p:nvSpPr>
        <p:spPr>
          <a:xfrm>
            <a:off x="1209641" y="882660"/>
            <a:ext cx="1270000" cy="157805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393" tIns="12696" rIns="25393" bIns="12696"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5037190" y="1739736"/>
            <a:ext cx="508000" cy="190500"/>
          </a:xfrm>
          <a:prstGeom prst="rect">
            <a:avLst/>
          </a:prstGeom>
          <a:solidFill>
            <a:srgbClr val="7030A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393" tIns="12696" rIns="25393" bIns="12696"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3305450" y="868409"/>
            <a:ext cx="1016000" cy="1608686"/>
          </a:xfrm>
          <a:prstGeom prst="rect">
            <a:avLst/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393" tIns="12696" rIns="25393" bIns="12696" rtlCol="0" anchor="ctr"/>
          <a:lstStyle/>
          <a:p>
            <a:pPr algn="ctr"/>
            <a:endParaRPr lang="en-US"/>
          </a:p>
        </p:txBody>
      </p:sp>
      <p:sp>
        <p:nvSpPr>
          <p:cNvPr id="111" name="TextBox 110"/>
          <p:cNvSpPr txBox="1"/>
          <p:nvPr/>
        </p:nvSpPr>
        <p:spPr>
          <a:xfrm>
            <a:off x="1306791" y="935953"/>
            <a:ext cx="1059570" cy="1179802"/>
          </a:xfrm>
          <a:prstGeom prst="rect">
            <a:avLst/>
          </a:prstGeom>
          <a:noFill/>
        </p:spPr>
        <p:txBody>
          <a:bodyPr wrap="none" lIns="25393" tIns="12696" rIns="25393" bIns="12696" rtlCol="0">
            <a:spAutoFit/>
          </a:bodyPr>
          <a:lstStyle/>
          <a:p>
            <a:pPr algn="ctr"/>
            <a:endParaRPr lang="en-US" sz="1500" dirty="0" smtClean="0"/>
          </a:p>
          <a:p>
            <a:pPr algn="ctr"/>
            <a:r>
              <a:rPr lang="en-US" sz="1500" dirty="0" smtClean="0"/>
              <a:t>Lookup </a:t>
            </a:r>
            <a:r>
              <a:rPr lang="en-US" sz="1500" dirty="0"/>
              <a:t>table</a:t>
            </a:r>
          </a:p>
          <a:p>
            <a:pPr algn="ctr"/>
            <a:r>
              <a:rPr lang="en-US" sz="1500" dirty="0"/>
              <a:t>32x1</a:t>
            </a:r>
          </a:p>
          <a:p>
            <a:pPr algn="ctr"/>
            <a:endParaRPr lang="en-US" sz="1500" dirty="0"/>
          </a:p>
          <a:p>
            <a:pPr algn="ctr"/>
            <a:r>
              <a:rPr lang="en-US" sz="1500" dirty="0"/>
              <a:t>Trigger Rule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3297995" y="1274156"/>
            <a:ext cx="1030909" cy="487313"/>
          </a:xfrm>
          <a:prstGeom prst="rect">
            <a:avLst/>
          </a:prstGeom>
          <a:noFill/>
        </p:spPr>
        <p:txBody>
          <a:bodyPr wrap="none" lIns="25393" tIns="12696" rIns="25393" bIns="12696" rtlCol="0">
            <a:spAutoFit/>
          </a:bodyPr>
          <a:lstStyle/>
          <a:p>
            <a:pPr algn="ctr"/>
            <a:r>
              <a:rPr lang="en-US" sz="1500" dirty="0"/>
              <a:t>Local Trigger</a:t>
            </a:r>
          </a:p>
          <a:p>
            <a:pPr algn="ctr"/>
            <a:r>
              <a:rPr lang="en-US" sz="1500" dirty="0"/>
              <a:t>distribution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5037190" y="1692132"/>
            <a:ext cx="485443" cy="256481"/>
          </a:xfrm>
          <a:prstGeom prst="rect">
            <a:avLst/>
          </a:prstGeom>
          <a:noFill/>
        </p:spPr>
        <p:txBody>
          <a:bodyPr wrap="none" lIns="25393" tIns="12696" rIns="25393" bIns="12696" rtlCol="0">
            <a:spAutoFit/>
          </a:bodyPr>
          <a:lstStyle/>
          <a:p>
            <a:pPr algn="ctr"/>
            <a:r>
              <a:rPr lang="en-US" sz="1500" dirty="0"/>
              <a:t>Delay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646779" y="1006364"/>
            <a:ext cx="659784" cy="0"/>
          </a:xfrm>
          <a:prstGeom prst="straightConnector1">
            <a:avLst/>
          </a:prstGeom>
          <a:ln w="444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/>
          <p:nvPr/>
        </p:nvCxnSpPr>
        <p:spPr>
          <a:xfrm>
            <a:off x="552516" y="2342080"/>
            <a:ext cx="659784" cy="0"/>
          </a:xfrm>
          <a:prstGeom prst="straightConnector1">
            <a:avLst/>
          </a:prstGeom>
          <a:ln w="508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/>
          <p:nvPr/>
        </p:nvCxnSpPr>
        <p:spPr>
          <a:xfrm>
            <a:off x="2641110" y="1495066"/>
            <a:ext cx="659784" cy="0"/>
          </a:xfrm>
          <a:prstGeom prst="straightConnector1">
            <a:avLst/>
          </a:prstGeom>
          <a:ln w="444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/>
          <p:nvPr/>
        </p:nvCxnSpPr>
        <p:spPr>
          <a:xfrm>
            <a:off x="2646779" y="1333887"/>
            <a:ext cx="659784" cy="0"/>
          </a:xfrm>
          <a:prstGeom prst="straightConnector1">
            <a:avLst/>
          </a:prstGeom>
          <a:ln w="444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2647226" y="1171450"/>
            <a:ext cx="659784" cy="0"/>
          </a:xfrm>
          <a:prstGeom prst="straightConnector1">
            <a:avLst/>
          </a:prstGeom>
          <a:ln w="444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93" idx="3"/>
          </p:cNvCxnSpPr>
          <p:nvPr/>
        </p:nvCxnSpPr>
        <p:spPr>
          <a:xfrm>
            <a:off x="2479640" y="1671689"/>
            <a:ext cx="821883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/>
          <p:cNvCxnSpPr/>
          <p:nvPr/>
        </p:nvCxnSpPr>
        <p:spPr>
          <a:xfrm>
            <a:off x="4330362" y="1038070"/>
            <a:ext cx="685749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/>
          <p:cNvCxnSpPr/>
          <p:nvPr/>
        </p:nvCxnSpPr>
        <p:spPr>
          <a:xfrm>
            <a:off x="4322907" y="1558075"/>
            <a:ext cx="698894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/>
          <p:nvPr/>
        </p:nvCxnSpPr>
        <p:spPr>
          <a:xfrm>
            <a:off x="4315759" y="1371412"/>
            <a:ext cx="698894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/>
          <p:nvPr/>
        </p:nvCxnSpPr>
        <p:spPr>
          <a:xfrm>
            <a:off x="4328904" y="1200508"/>
            <a:ext cx="685749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Rectangle 166"/>
          <p:cNvSpPr/>
          <p:nvPr/>
        </p:nvSpPr>
        <p:spPr>
          <a:xfrm>
            <a:off x="5037190" y="2205422"/>
            <a:ext cx="508000" cy="190500"/>
          </a:xfrm>
          <a:prstGeom prst="rect">
            <a:avLst/>
          </a:prstGeom>
          <a:solidFill>
            <a:srgbClr val="7030A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393" tIns="12696" rIns="25393" bIns="12696" rtlCol="0" anchor="ctr"/>
          <a:lstStyle/>
          <a:p>
            <a:pPr algn="ctr"/>
            <a:endParaRPr lang="en-US"/>
          </a:p>
        </p:txBody>
      </p:sp>
      <p:sp>
        <p:nvSpPr>
          <p:cNvPr id="168" name="TextBox 167"/>
          <p:cNvSpPr txBox="1"/>
          <p:nvPr/>
        </p:nvSpPr>
        <p:spPr>
          <a:xfrm>
            <a:off x="5037190" y="2163088"/>
            <a:ext cx="485443" cy="256481"/>
          </a:xfrm>
          <a:prstGeom prst="rect">
            <a:avLst/>
          </a:prstGeom>
          <a:noFill/>
        </p:spPr>
        <p:txBody>
          <a:bodyPr wrap="none" lIns="25393" tIns="12696" rIns="25393" bIns="12696" rtlCol="0">
            <a:spAutoFit/>
          </a:bodyPr>
          <a:lstStyle/>
          <a:p>
            <a:pPr algn="ctr"/>
            <a:r>
              <a:rPr lang="en-US" sz="1500" dirty="0"/>
              <a:t>Delay</a:t>
            </a:r>
          </a:p>
        </p:txBody>
      </p:sp>
      <p:sp>
        <p:nvSpPr>
          <p:cNvPr id="169" name="Rectangle 168"/>
          <p:cNvSpPr/>
          <p:nvPr/>
        </p:nvSpPr>
        <p:spPr>
          <a:xfrm>
            <a:off x="5037189" y="2433639"/>
            <a:ext cx="508000" cy="190500"/>
          </a:xfrm>
          <a:prstGeom prst="rect">
            <a:avLst/>
          </a:prstGeom>
          <a:solidFill>
            <a:srgbClr val="7030A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393" tIns="12696" rIns="25393" bIns="12696" rtlCol="0" anchor="ctr"/>
          <a:lstStyle/>
          <a:p>
            <a:pPr algn="ctr"/>
            <a:endParaRPr lang="en-US"/>
          </a:p>
        </p:txBody>
      </p:sp>
      <p:sp>
        <p:nvSpPr>
          <p:cNvPr id="170" name="TextBox 169"/>
          <p:cNvSpPr txBox="1"/>
          <p:nvPr/>
        </p:nvSpPr>
        <p:spPr>
          <a:xfrm>
            <a:off x="5037189" y="2391305"/>
            <a:ext cx="485443" cy="256481"/>
          </a:xfrm>
          <a:prstGeom prst="rect">
            <a:avLst/>
          </a:prstGeom>
          <a:noFill/>
        </p:spPr>
        <p:txBody>
          <a:bodyPr wrap="none" lIns="25393" tIns="12696" rIns="25393" bIns="12696" rtlCol="0">
            <a:spAutoFit/>
          </a:bodyPr>
          <a:lstStyle/>
          <a:p>
            <a:pPr algn="ctr"/>
            <a:r>
              <a:rPr lang="en-US" sz="1500" dirty="0"/>
              <a:t>Delay</a:t>
            </a:r>
          </a:p>
        </p:txBody>
      </p:sp>
      <p:sp>
        <p:nvSpPr>
          <p:cNvPr id="171" name="Rectangle 170"/>
          <p:cNvSpPr/>
          <p:nvPr/>
        </p:nvSpPr>
        <p:spPr>
          <a:xfrm>
            <a:off x="5037190" y="1972569"/>
            <a:ext cx="508000" cy="190500"/>
          </a:xfrm>
          <a:prstGeom prst="rect">
            <a:avLst/>
          </a:prstGeom>
          <a:solidFill>
            <a:srgbClr val="7030A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393" tIns="12696" rIns="25393" bIns="12696" rtlCol="0" anchor="ctr"/>
          <a:lstStyle/>
          <a:p>
            <a:pPr algn="ctr"/>
            <a:endParaRPr lang="en-US"/>
          </a:p>
        </p:txBody>
      </p:sp>
      <p:sp>
        <p:nvSpPr>
          <p:cNvPr id="172" name="TextBox 171"/>
          <p:cNvSpPr txBox="1"/>
          <p:nvPr/>
        </p:nvSpPr>
        <p:spPr>
          <a:xfrm>
            <a:off x="5037190" y="1930235"/>
            <a:ext cx="485443" cy="256481"/>
          </a:xfrm>
          <a:prstGeom prst="rect">
            <a:avLst/>
          </a:prstGeom>
          <a:noFill/>
        </p:spPr>
        <p:txBody>
          <a:bodyPr wrap="none" lIns="25393" tIns="12696" rIns="25393" bIns="12696" rtlCol="0">
            <a:spAutoFit/>
          </a:bodyPr>
          <a:lstStyle/>
          <a:p>
            <a:pPr algn="ctr"/>
            <a:r>
              <a:rPr lang="en-US" sz="1500" dirty="0"/>
              <a:t>Delay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4846690" y="1558076"/>
            <a:ext cx="0" cy="26756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846690" y="1825642"/>
            <a:ext cx="19050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/>
          <p:cNvCxnSpPr/>
          <p:nvPr/>
        </p:nvCxnSpPr>
        <p:spPr>
          <a:xfrm>
            <a:off x="4783190" y="1371412"/>
            <a:ext cx="0" cy="69819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>
            <a:endCxn id="171" idx="1"/>
          </p:cNvCxnSpPr>
          <p:nvPr/>
        </p:nvCxnSpPr>
        <p:spPr>
          <a:xfrm flipV="1">
            <a:off x="4783190" y="2067819"/>
            <a:ext cx="254000" cy="178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/>
          <p:nvPr/>
        </p:nvCxnSpPr>
        <p:spPr>
          <a:xfrm>
            <a:off x="4705404" y="1200508"/>
            <a:ext cx="0" cy="110749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/>
          <p:cNvCxnSpPr>
            <a:endCxn id="168" idx="1"/>
          </p:cNvCxnSpPr>
          <p:nvPr/>
        </p:nvCxnSpPr>
        <p:spPr>
          <a:xfrm>
            <a:off x="4705404" y="2291328"/>
            <a:ext cx="331786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/>
          <p:nvPr/>
        </p:nvCxnSpPr>
        <p:spPr>
          <a:xfrm>
            <a:off x="4628164" y="1038070"/>
            <a:ext cx="0" cy="150961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/>
          <p:cNvCxnSpPr/>
          <p:nvPr/>
        </p:nvCxnSpPr>
        <p:spPr>
          <a:xfrm>
            <a:off x="4628164" y="2528363"/>
            <a:ext cx="409025" cy="5796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/>
          <p:cNvCxnSpPr/>
          <p:nvPr/>
        </p:nvCxnSpPr>
        <p:spPr>
          <a:xfrm>
            <a:off x="5536776" y="1026578"/>
            <a:ext cx="685749" cy="0"/>
          </a:xfrm>
          <a:prstGeom prst="straightConnector1">
            <a:avLst/>
          </a:prstGeom>
          <a:ln w="444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/>
          <p:cNvCxnSpPr/>
          <p:nvPr/>
        </p:nvCxnSpPr>
        <p:spPr>
          <a:xfrm>
            <a:off x="5529322" y="1546583"/>
            <a:ext cx="698894" cy="0"/>
          </a:xfrm>
          <a:prstGeom prst="straightConnector1">
            <a:avLst/>
          </a:prstGeom>
          <a:ln w="444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/>
          <p:cNvCxnSpPr/>
          <p:nvPr/>
        </p:nvCxnSpPr>
        <p:spPr>
          <a:xfrm>
            <a:off x="5522174" y="1359920"/>
            <a:ext cx="698894" cy="0"/>
          </a:xfrm>
          <a:prstGeom prst="straightConnector1">
            <a:avLst/>
          </a:prstGeom>
          <a:ln w="444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/>
          <p:cNvCxnSpPr/>
          <p:nvPr/>
        </p:nvCxnSpPr>
        <p:spPr>
          <a:xfrm>
            <a:off x="5535319" y="1189015"/>
            <a:ext cx="685749" cy="0"/>
          </a:xfrm>
          <a:prstGeom prst="straightConnector1">
            <a:avLst/>
          </a:prstGeom>
          <a:ln w="444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Rectangle 189"/>
          <p:cNvSpPr/>
          <p:nvPr/>
        </p:nvSpPr>
        <p:spPr>
          <a:xfrm>
            <a:off x="5019684" y="964781"/>
            <a:ext cx="508000" cy="133843"/>
          </a:xfrm>
          <a:prstGeom prst="rect">
            <a:avLst/>
          </a:prstGeom>
          <a:solidFill>
            <a:srgbClr val="FFFF0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393" tIns="12696" rIns="25393" bIns="12696" rtlCol="0" anchor="ctr"/>
          <a:lstStyle/>
          <a:p>
            <a:pPr algn="ctr"/>
            <a:endParaRPr lang="en-US"/>
          </a:p>
        </p:txBody>
      </p:sp>
      <p:sp>
        <p:nvSpPr>
          <p:cNvPr id="191" name="TextBox 190"/>
          <p:cNvSpPr txBox="1"/>
          <p:nvPr/>
        </p:nvSpPr>
        <p:spPr>
          <a:xfrm>
            <a:off x="5031741" y="924835"/>
            <a:ext cx="479654" cy="213734"/>
          </a:xfrm>
          <a:prstGeom prst="rect">
            <a:avLst/>
          </a:prstGeom>
          <a:noFill/>
        </p:spPr>
        <p:txBody>
          <a:bodyPr wrap="none" lIns="25393" tIns="12696" rIns="25393" bIns="12696" rtlCol="0">
            <a:spAutoFit/>
          </a:bodyPr>
          <a:lstStyle/>
          <a:p>
            <a:pPr algn="ctr"/>
            <a:r>
              <a:rPr lang="en-US" sz="1200" dirty="0"/>
              <a:t>Width </a:t>
            </a:r>
          </a:p>
        </p:txBody>
      </p:sp>
      <p:sp>
        <p:nvSpPr>
          <p:cNvPr id="210" name="Rectangle 209"/>
          <p:cNvSpPr/>
          <p:nvPr/>
        </p:nvSpPr>
        <p:spPr>
          <a:xfrm>
            <a:off x="5028847" y="1471962"/>
            <a:ext cx="508000" cy="133843"/>
          </a:xfrm>
          <a:prstGeom prst="rect">
            <a:avLst/>
          </a:prstGeom>
          <a:solidFill>
            <a:srgbClr val="FFFF0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393" tIns="12696" rIns="25393" bIns="12696" rtlCol="0" anchor="ctr"/>
          <a:lstStyle/>
          <a:p>
            <a:pPr algn="ctr"/>
            <a:endParaRPr lang="en-US"/>
          </a:p>
        </p:txBody>
      </p:sp>
      <p:sp>
        <p:nvSpPr>
          <p:cNvPr id="222" name="TextBox 221"/>
          <p:cNvSpPr txBox="1"/>
          <p:nvPr/>
        </p:nvSpPr>
        <p:spPr>
          <a:xfrm>
            <a:off x="5040903" y="1432017"/>
            <a:ext cx="479654" cy="213734"/>
          </a:xfrm>
          <a:prstGeom prst="rect">
            <a:avLst/>
          </a:prstGeom>
          <a:noFill/>
        </p:spPr>
        <p:txBody>
          <a:bodyPr wrap="none" lIns="25393" tIns="12696" rIns="25393" bIns="12696" rtlCol="0">
            <a:spAutoFit/>
          </a:bodyPr>
          <a:lstStyle/>
          <a:p>
            <a:pPr algn="ctr"/>
            <a:r>
              <a:rPr lang="en-US" sz="1200" dirty="0"/>
              <a:t>Width </a:t>
            </a:r>
          </a:p>
        </p:txBody>
      </p:sp>
      <p:sp>
        <p:nvSpPr>
          <p:cNvPr id="223" name="Rectangle 222"/>
          <p:cNvSpPr/>
          <p:nvPr/>
        </p:nvSpPr>
        <p:spPr>
          <a:xfrm>
            <a:off x="5025911" y="1292828"/>
            <a:ext cx="508000" cy="133843"/>
          </a:xfrm>
          <a:prstGeom prst="rect">
            <a:avLst/>
          </a:prstGeom>
          <a:solidFill>
            <a:srgbClr val="FFFF0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393" tIns="12696" rIns="25393" bIns="12696" rtlCol="0" anchor="ctr"/>
          <a:lstStyle/>
          <a:p>
            <a:pPr algn="ctr"/>
            <a:endParaRPr lang="en-US"/>
          </a:p>
        </p:txBody>
      </p:sp>
      <p:sp>
        <p:nvSpPr>
          <p:cNvPr id="233" name="TextBox 232"/>
          <p:cNvSpPr txBox="1"/>
          <p:nvPr/>
        </p:nvSpPr>
        <p:spPr>
          <a:xfrm>
            <a:off x="5028167" y="1252883"/>
            <a:ext cx="479654" cy="213734"/>
          </a:xfrm>
          <a:prstGeom prst="rect">
            <a:avLst/>
          </a:prstGeom>
          <a:noFill/>
        </p:spPr>
        <p:txBody>
          <a:bodyPr wrap="none" lIns="25393" tIns="12696" rIns="25393" bIns="12696" rtlCol="0">
            <a:spAutoFit/>
          </a:bodyPr>
          <a:lstStyle/>
          <a:p>
            <a:pPr algn="ctr"/>
            <a:r>
              <a:rPr lang="en-US" sz="1200" dirty="0"/>
              <a:t>Width </a:t>
            </a:r>
          </a:p>
        </p:txBody>
      </p:sp>
      <p:sp>
        <p:nvSpPr>
          <p:cNvPr id="235" name="Rectangle 234"/>
          <p:cNvSpPr/>
          <p:nvPr/>
        </p:nvSpPr>
        <p:spPr>
          <a:xfrm>
            <a:off x="5021801" y="1135685"/>
            <a:ext cx="508000" cy="133843"/>
          </a:xfrm>
          <a:prstGeom prst="rect">
            <a:avLst/>
          </a:prstGeom>
          <a:solidFill>
            <a:srgbClr val="FFFF0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393" tIns="12696" rIns="25393" bIns="12696" rtlCol="0" anchor="ctr"/>
          <a:lstStyle/>
          <a:p>
            <a:pPr algn="ctr"/>
            <a:endParaRPr lang="en-US"/>
          </a:p>
        </p:txBody>
      </p:sp>
      <p:sp>
        <p:nvSpPr>
          <p:cNvPr id="237" name="TextBox 236"/>
          <p:cNvSpPr txBox="1"/>
          <p:nvPr/>
        </p:nvSpPr>
        <p:spPr>
          <a:xfrm>
            <a:off x="5033858" y="1095740"/>
            <a:ext cx="479654" cy="213734"/>
          </a:xfrm>
          <a:prstGeom prst="rect">
            <a:avLst/>
          </a:prstGeom>
          <a:noFill/>
        </p:spPr>
        <p:txBody>
          <a:bodyPr wrap="none" lIns="25393" tIns="12696" rIns="25393" bIns="12696" rtlCol="0">
            <a:spAutoFit/>
          </a:bodyPr>
          <a:lstStyle/>
          <a:p>
            <a:pPr algn="ctr"/>
            <a:r>
              <a:rPr lang="en-US" sz="1200" dirty="0"/>
              <a:t>Width </a:t>
            </a:r>
          </a:p>
        </p:txBody>
      </p:sp>
      <p:sp>
        <p:nvSpPr>
          <p:cNvPr id="239" name="Rectangle 238"/>
          <p:cNvSpPr/>
          <p:nvPr/>
        </p:nvSpPr>
        <p:spPr>
          <a:xfrm>
            <a:off x="4804958" y="2940454"/>
            <a:ext cx="708554" cy="254000"/>
          </a:xfrm>
          <a:prstGeom prst="rect">
            <a:avLst/>
          </a:prstGeom>
          <a:solidFill>
            <a:schemeClr val="accent1">
              <a:lumMod val="75000"/>
              <a:alpha val="4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393" tIns="12696" rIns="25393" bIns="12696" rtlCol="0" anchor="ctr"/>
          <a:lstStyle/>
          <a:p>
            <a:pPr algn="ctr"/>
            <a:endParaRPr lang="en-US"/>
          </a:p>
        </p:txBody>
      </p:sp>
      <p:sp>
        <p:nvSpPr>
          <p:cNvPr id="241" name="TextBox 240"/>
          <p:cNvSpPr txBox="1"/>
          <p:nvPr/>
        </p:nvSpPr>
        <p:spPr>
          <a:xfrm>
            <a:off x="4801985" y="2919287"/>
            <a:ext cx="734407" cy="230833"/>
          </a:xfrm>
          <a:prstGeom prst="rect">
            <a:avLst/>
          </a:prstGeom>
          <a:noFill/>
        </p:spPr>
        <p:txBody>
          <a:bodyPr wrap="none" lIns="25393" tIns="12696" rIns="25393" bIns="12696" rtlCol="0">
            <a:spAutoFit/>
          </a:bodyPr>
          <a:lstStyle/>
          <a:p>
            <a:pPr algn="ctr"/>
            <a:r>
              <a:rPr lang="en-US" sz="1300" dirty="0"/>
              <a:t>Width Ext</a:t>
            </a:r>
          </a:p>
        </p:txBody>
      </p:sp>
      <p:cxnSp>
        <p:nvCxnSpPr>
          <p:cNvPr id="243" name="Straight Arrow Connector 242"/>
          <p:cNvCxnSpPr/>
          <p:nvPr/>
        </p:nvCxnSpPr>
        <p:spPr>
          <a:xfrm>
            <a:off x="3577167" y="3067454"/>
            <a:ext cx="1227791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Rectangle 247"/>
          <p:cNvSpPr/>
          <p:nvPr/>
        </p:nvSpPr>
        <p:spPr>
          <a:xfrm>
            <a:off x="6082602" y="2454732"/>
            <a:ext cx="508000" cy="190500"/>
          </a:xfrm>
          <a:prstGeom prst="rect">
            <a:avLst/>
          </a:prstGeom>
          <a:solidFill>
            <a:srgbClr val="00B0F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393" tIns="12696" rIns="25393" bIns="12696" rtlCol="0" anchor="ctr"/>
          <a:lstStyle/>
          <a:p>
            <a:pPr algn="ctr"/>
            <a:endParaRPr lang="en-US"/>
          </a:p>
        </p:txBody>
      </p:sp>
      <p:sp>
        <p:nvSpPr>
          <p:cNvPr id="249" name="TextBox 248"/>
          <p:cNvSpPr txBox="1"/>
          <p:nvPr/>
        </p:nvSpPr>
        <p:spPr>
          <a:xfrm>
            <a:off x="6061215" y="2410519"/>
            <a:ext cx="550774" cy="256481"/>
          </a:xfrm>
          <a:prstGeom prst="rect">
            <a:avLst/>
          </a:prstGeom>
          <a:noFill/>
        </p:spPr>
        <p:txBody>
          <a:bodyPr wrap="none" lIns="25393" tIns="12696" rIns="25393" bIns="12696" rtlCol="0">
            <a:spAutoFit/>
          </a:bodyPr>
          <a:lstStyle/>
          <a:p>
            <a:pPr algn="ctr"/>
            <a:r>
              <a:rPr lang="en-US" sz="1500" dirty="0"/>
              <a:t>Match</a:t>
            </a:r>
          </a:p>
        </p:txBody>
      </p:sp>
      <p:sp>
        <p:nvSpPr>
          <p:cNvPr id="250" name="Rectangle 249"/>
          <p:cNvSpPr/>
          <p:nvPr/>
        </p:nvSpPr>
        <p:spPr>
          <a:xfrm>
            <a:off x="6082602" y="1755465"/>
            <a:ext cx="508000" cy="190500"/>
          </a:xfrm>
          <a:prstGeom prst="rect">
            <a:avLst/>
          </a:prstGeom>
          <a:solidFill>
            <a:srgbClr val="00B0F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393" tIns="12696" rIns="25393" bIns="12696" rtlCol="0" anchor="ctr"/>
          <a:lstStyle/>
          <a:p>
            <a:pPr algn="ctr"/>
            <a:endParaRPr lang="en-US"/>
          </a:p>
        </p:txBody>
      </p:sp>
      <p:sp>
        <p:nvSpPr>
          <p:cNvPr id="251" name="TextBox 250"/>
          <p:cNvSpPr txBox="1"/>
          <p:nvPr/>
        </p:nvSpPr>
        <p:spPr>
          <a:xfrm>
            <a:off x="6061215" y="1711251"/>
            <a:ext cx="550774" cy="256481"/>
          </a:xfrm>
          <a:prstGeom prst="rect">
            <a:avLst/>
          </a:prstGeom>
          <a:noFill/>
        </p:spPr>
        <p:txBody>
          <a:bodyPr wrap="none" lIns="25393" tIns="12696" rIns="25393" bIns="12696" rtlCol="0">
            <a:spAutoFit/>
          </a:bodyPr>
          <a:lstStyle/>
          <a:p>
            <a:pPr algn="ctr"/>
            <a:r>
              <a:rPr lang="en-US" sz="1500" dirty="0"/>
              <a:t>Match</a:t>
            </a:r>
          </a:p>
        </p:txBody>
      </p:sp>
      <p:sp>
        <p:nvSpPr>
          <p:cNvPr id="254" name="Rectangle 253"/>
          <p:cNvSpPr/>
          <p:nvPr/>
        </p:nvSpPr>
        <p:spPr>
          <a:xfrm>
            <a:off x="6082602" y="1990178"/>
            <a:ext cx="508000" cy="190500"/>
          </a:xfrm>
          <a:prstGeom prst="rect">
            <a:avLst/>
          </a:prstGeom>
          <a:solidFill>
            <a:srgbClr val="00B0F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393" tIns="12696" rIns="25393" bIns="12696" rtlCol="0" anchor="ctr"/>
          <a:lstStyle/>
          <a:p>
            <a:pPr algn="ctr"/>
            <a:endParaRPr lang="en-US"/>
          </a:p>
        </p:txBody>
      </p:sp>
      <p:sp>
        <p:nvSpPr>
          <p:cNvPr id="255" name="TextBox 254"/>
          <p:cNvSpPr txBox="1"/>
          <p:nvPr/>
        </p:nvSpPr>
        <p:spPr>
          <a:xfrm>
            <a:off x="6061215" y="1945964"/>
            <a:ext cx="550774" cy="256481"/>
          </a:xfrm>
          <a:prstGeom prst="rect">
            <a:avLst/>
          </a:prstGeom>
          <a:noFill/>
        </p:spPr>
        <p:txBody>
          <a:bodyPr wrap="none" lIns="25393" tIns="12696" rIns="25393" bIns="12696" rtlCol="0">
            <a:spAutoFit/>
          </a:bodyPr>
          <a:lstStyle/>
          <a:p>
            <a:pPr algn="ctr"/>
            <a:r>
              <a:rPr lang="en-US" sz="1500" dirty="0"/>
              <a:t>Match</a:t>
            </a:r>
          </a:p>
        </p:txBody>
      </p:sp>
      <p:sp>
        <p:nvSpPr>
          <p:cNvPr id="256" name="Rectangle 255"/>
          <p:cNvSpPr/>
          <p:nvPr/>
        </p:nvSpPr>
        <p:spPr>
          <a:xfrm>
            <a:off x="6082603" y="2223975"/>
            <a:ext cx="508000" cy="190500"/>
          </a:xfrm>
          <a:prstGeom prst="rect">
            <a:avLst/>
          </a:prstGeom>
          <a:solidFill>
            <a:srgbClr val="00B0F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393" tIns="12696" rIns="25393" bIns="12696" rtlCol="0" anchor="ctr"/>
          <a:lstStyle/>
          <a:p>
            <a:pPr algn="ctr"/>
            <a:endParaRPr lang="en-US"/>
          </a:p>
        </p:txBody>
      </p:sp>
      <p:sp>
        <p:nvSpPr>
          <p:cNvPr id="257" name="TextBox 256"/>
          <p:cNvSpPr txBox="1"/>
          <p:nvPr/>
        </p:nvSpPr>
        <p:spPr>
          <a:xfrm>
            <a:off x="6061216" y="2179762"/>
            <a:ext cx="550774" cy="256481"/>
          </a:xfrm>
          <a:prstGeom prst="rect">
            <a:avLst/>
          </a:prstGeom>
          <a:noFill/>
        </p:spPr>
        <p:txBody>
          <a:bodyPr wrap="none" lIns="25393" tIns="12696" rIns="25393" bIns="12696" rtlCol="0">
            <a:spAutoFit/>
          </a:bodyPr>
          <a:lstStyle/>
          <a:p>
            <a:pPr algn="ctr"/>
            <a:r>
              <a:rPr lang="en-US" sz="1500" dirty="0"/>
              <a:t>Match</a:t>
            </a:r>
          </a:p>
        </p:txBody>
      </p:sp>
      <p:cxnSp>
        <p:nvCxnSpPr>
          <p:cNvPr id="258" name="Straight Arrow Connector 257"/>
          <p:cNvCxnSpPr/>
          <p:nvPr/>
        </p:nvCxnSpPr>
        <p:spPr>
          <a:xfrm>
            <a:off x="6596292" y="1850715"/>
            <a:ext cx="685749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Arrow Connector 259"/>
          <p:cNvCxnSpPr/>
          <p:nvPr/>
        </p:nvCxnSpPr>
        <p:spPr>
          <a:xfrm>
            <a:off x="6590063" y="2561419"/>
            <a:ext cx="698894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Arrow Connector 261"/>
          <p:cNvCxnSpPr/>
          <p:nvPr/>
        </p:nvCxnSpPr>
        <p:spPr>
          <a:xfrm>
            <a:off x="6590602" y="2331326"/>
            <a:ext cx="698894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Arrow Connector 263"/>
          <p:cNvCxnSpPr/>
          <p:nvPr/>
        </p:nvCxnSpPr>
        <p:spPr>
          <a:xfrm>
            <a:off x="6597174" y="2110909"/>
            <a:ext cx="685749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Arrow Connector 265"/>
          <p:cNvCxnSpPr/>
          <p:nvPr/>
        </p:nvCxnSpPr>
        <p:spPr>
          <a:xfrm>
            <a:off x="7795710" y="1843158"/>
            <a:ext cx="685749" cy="0"/>
          </a:xfrm>
          <a:prstGeom prst="straightConnector1">
            <a:avLst/>
          </a:prstGeom>
          <a:ln w="444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Arrow Connector 267"/>
          <p:cNvCxnSpPr/>
          <p:nvPr/>
        </p:nvCxnSpPr>
        <p:spPr>
          <a:xfrm flipV="1">
            <a:off x="7789033" y="2552958"/>
            <a:ext cx="692426" cy="7700"/>
          </a:xfrm>
          <a:prstGeom prst="straightConnector1">
            <a:avLst/>
          </a:prstGeom>
          <a:ln w="444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Arrow Connector 269"/>
          <p:cNvCxnSpPr/>
          <p:nvPr/>
        </p:nvCxnSpPr>
        <p:spPr>
          <a:xfrm>
            <a:off x="7788255" y="2327038"/>
            <a:ext cx="698894" cy="0"/>
          </a:xfrm>
          <a:prstGeom prst="straightConnector1">
            <a:avLst/>
          </a:prstGeom>
          <a:ln w="444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Arrow Connector 271"/>
          <p:cNvCxnSpPr/>
          <p:nvPr/>
        </p:nvCxnSpPr>
        <p:spPr>
          <a:xfrm>
            <a:off x="7795710" y="2097318"/>
            <a:ext cx="685749" cy="0"/>
          </a:xfrm>
          <a:prstGeom prst="straightConnector1">
            <a:avLst/>
          </a:prstGeom>
          <a:ln w="444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Rectangle 273"/>
          <p:cNvSpPr/>
          <p:nvPr/>
        </p:nvSpPr>
        <p:spPr>
          <a:xfrm>
            <a:off x="7285946" y="1779992"/>
            <a:ext cx="508000" cy="133843"/>
          </a:xfrm>
          <a:prstGeom prst="rect">
            <a:avLst/>
          </a:prstGeom>
          <a:solidFill>
            <a:srgbClr val="FFFF0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393" tIns="12696" rIns="25393" bIns="12696" rtlCol="0" anchor="ctr"/>
          <a:lstStyle/>
          <a:p>
            <a:pPr algn="ctr"/>
            <a:endParaRPr lang="en-US"/>
          </a:p>
        </p:txBody>
      </p:sp>
      <p:sp>
        <p:nvSpPr>
          <p:cNvPr id="275" name="TextBox 274"/>
          <p:cNvSpPr txBox="1"/>
          <p:nvPr/>
        </p:nvSpPr>
        <p:spPr>
          <a:xfrm>
            <a:off x="7298002" y="1740046"/>
            <a:ext cx="479654" cy="213734"/>
          </a:xfrm>
          <a:prstGeom prst="rect">
            <a:avLst/>
          </a:prstGeom>
          <a:noFill/>
        </p:spPr>
        <p:txBody>
          <a:bodyPr wrap="none" lIns="25393" tIns="12696" rIns="25393" bIns="12696" rtlCol="0">
            <a:spAutoFit/>
          </a:bodyPr>
          <a:lstStyle/>
          <a:p>
            <a:pPr algn="ctr"/>
            <a:r>
              <a:rPr lang="en-US" sz="1200" dirty="0"/>
              <a:t>Width </a:t>
            </a:r>
          </a:p>
        </p:txBody>
      </p:sp>
      <p:sp>
        <p:nvSpPr>
          <p:cNvPr id="276" name="Rectangle 275"/>
          <p:cNvSpPr/>
          <p:nvPr/>
        </p:nvSpPr>
        <p:spPr>
          <a:xfrm>
            <a:off x="7288558" y="2486037"/>
            <a:ext cx="508000" cy="133843"/>
          </a:xfrm>
          <a:prstGeom prst="rect">
            <a:avLst/>
          </a:prstGeom>
          <a:solidFill>
            <a:srgbClr val="FFFF0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393" tIns="12696" rIns="25393" bIns="12696" rtlCol="0" anchor="ctr"/>
          <a:lstStyle/>
          <a:p>
            <a:pPr algn="ctr"/>
            <a:endParaRPr lang="en-US"/>
          </a:p>
        </p:txBody>
      </p:sp>
      <p:sp>
        <p:nvSpPr>
          <p:cNvPr id="277" name="TextBox 276"/>
          <p:cNvSpPr txBox="1"/>
          <p:nvPr/>
        </p:nvSpPr>
        <p:spPr>
          <a:xfrm>
            <a:off x="7300614" y="2440822"/>
            <a:ext cx="479654" cy="213734"/>
          </a:xfrm>
          <a:prstGeom prst="rect">
            <a:avLst/>
          </a:prstGeom>
          <a:noFill/>
        </p:spPr>
        <p:txBody>
          <a:bodyPr wrap="none" lIns="25393" tIns="12696" rIns="25393" bIns="12696" rtlCol="0">
            <a:spAutoFit/>
          </a:bodyPr>
          <a:lstStyle/>
          <a:p>
            <a:pPr algn="ctr"/>
            <a:r>
              <a:rPr lang="en-US" sz="1200" dirty="0"/>
              <a:t>Width </a:t>
            </a:r>
          </a:p>
        </p:txBody>
      </p:sp>
      <p:sp>
        <p:nvSpPr>
          <p:cNvPr id="278" name="Rectangle 277"/>
          <p:cNvSpPr/>
          <p:nvPr/>
        </p:nvSpPr>
        <p:spPr>
          <a:xfrm>
            <a:off x="7291992" y="2259947"/>
            <a:ext cx="508000" cy="133843"/>
          </a:xfrm>
          <a:prstGeom prst="rect">
            <a:avLst/>
          </a:prstGeom>
          <a:solidFill>
            <a:srgbClr val="FFFF0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393" tIns="12696" rIns="25393" bIns="12696" rtlCol="0" anchor="ctr"/>
          <a:lstStyle/>
          <a:p>
            <a:pPr algn="ctr"/>
            <a:endParaRPr lang="en-US"/>
          </a:p>
        </p:txBody>
      </p:sp>
      <p:sp>
        <p:nvSpPr>
          <p:cNvPr id="279" name="TextBox 278"/>
          <p:cNvSpPr txBox="1"/>
          <p:nvPr/>
        </p:nvSpPr>
        <p:spPr>
          <a:xfrm>
            <a:off x="7294249" y="2220001"/>
            <a:ext cx="479654" cy="213734"/>
          </a:xfrm>
          <a:prstGeom prst="rect">
            <a:avLst/>
          </a:prstGeom>
          <a:noFill/>
        </p:spPr>
        <p:txBody>
          <a:bodyPr wrap="none" lIns="25393" tIns="12696" rIns="25393" bIns="12696" rtlCol="0">
            <a:spAutoFit/>
          </a:bodyPr>
          <a:lstStyle/>
          <a:p>
            <a:pPr algn="ctr"/>
            <a:r>
              <a:rPr lang="en-US" sz="1200" dirty="0"/>
              <a:t>Width </a:t>
            </a:r>
          </a:p>
        </p:txBody>
      </p:sp>
      <p:sp>
        <p:nvSpPr>
          <p:cNvPr id="280" name="Rectangle 279"/>
          <p:cNvSpPr/>
          <p:nvPr/>
        </p:nvSpPr>
        <p:spPr>
          <a:xfrm>
            <a:off x="7282193" y="2043988"/>
            <a:ext cx="508000" cy="133843"/>
          </a:xfrm>
          <a:prstGeom prst="rect">
            <a:avLst/>
          </a:prstGeom>
          <a:solidFill>
            <a:srgbClr val="FFFF0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393" tIns="12696" rIns="25393" bIns="12696" rtlCol="0" anchor="ctr"/>
          <a:lstStyle/>
          <a:p>
            <a:pPr algn="ctr"/>
            <a:endParaRPr lang="en-US"/>
          </a:p>
        </p:txBody>
      </p:sp>
      <p:sp>
        <p:nvSpPr>
          <p:cNvPr id="281" name="TextBox 280"/>
          <p:cNvSpPr txBox="1"/>
          <p:nvPr/>
        </p:nvSpPr>
        <p:spPr>
          <a:xfrm>
            <a:off x="7294249" y="2004042"/>
            <a:ext cx="479654" cy="213734"/>
          </a:xfrm>
          <a:prstGeom prst="rect">
            <a:avLst/>
          </a:prstGeom>
          <a:noFill/>
        </p:spPr>
        <p:txBody>
          <a:bodyPr wrap="none" lIns="25393" tIns="12696" rIns="25393" bIns="12696" rtlCol="0">
            <a:spAutoFit/>
          </a:bodyPr>
          <a:lstStyle/>
          <a:p>
            <a:pPr algn="ctr"/>
            <a:r>
              <a:rPr lang="en-US" sz="1200" dirty="0"/>
              <a:t>Width </a:t>
            </a:r>
          </a:p>
        </p:txBody>
      </p:sp>
      <p:cxnSp>
        <p:nvCxnSpPr>
          <p:cNvPr id="71" name="Straight Arrow Connector 70"/>
          <p:cNvCxnSpPr/>
          <p:nvPr/>
        </p:nvCxnSpPr>
        <p:spPr>
          <a:xfrm>
            <a:off x="5545190" y="1788010"/>
            <a:ext cx="537412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5545190" y="2004043"/>
            <a:ext cx="537413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5536847" y="2259947"/>
            <a:ext cx="545756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5545190" y="2498410"/>
            <a:ext cx="537413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V="1">
            <a:off x="5511395" y="3065433"/>
            <a:ext cx="270202" cy="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V="1">
            <a:off x="5778023" y="1792879"/>
            <a:ext cx="0" cy="127457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5778023" y="1877790"/>
            <a:ext cx="304579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5778023" y="2123733"/>
            <a:ext cx="304579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5778023" y="2377183"/>
            <a:ext cx="304579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Arrow Connector 287"/>
          <p:cNvCxnSpPr/>
          <p:nvPr/>
        </p:nvCxnSpPr>
        <p:spPr>
          <a:xfrm>
            <a:off x="5778023" y="2593416"/>
            <a:ext cx="304579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1" name="Rectangle 290"/>
          <p:cNvSpPr/>
          <p:nvPr/>
        </p:nvSpPr>
        <p:spPr>
          <a:xfrm>
            <a:off x="4813619" y="3296919"/>
            <a:ext cx="708554" cy="466146"/>
          </a:xfrm>
          <a:prstGeom prst="rect">
            <a:avLst/>
          </a:prstGeom>
          <a:solidFill>
            <a:srgbClr val="FF000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393" tIns="12696" rIns="25393" bIns="12696" rtlCol="0" anchor="ctr"/>
          <a:lstStyle/>
          <a:p>
            <a:pPr algn="ctr"/>
            <a:endParaRPr lang="en-US"/>
          </a:p>
        </p:txBody>
      </p:sp>
      <p:sp>
        <p:nvSpPr>
          <p:cNvPr id="292" name="TextBox 291"/>
          <p:cNvSpPr txBox="1"/>
          <p:nvPr/>
        </p:nvSpPr>
        <p:spPr>
          <a:xfrm>
            <a:off x="4883565" y="3275752"/>
            <a:ext cx="588569" cy="487313"/>
          </a:xfrm>
          <a:prstGeom prst="rect">
            <a:avLst/>
          </a:prstGeom>
          <a:noFill/>
        </p:spPr>
        <p:txBody>
          <a:bodyPr wrap="none" lIns="25393" tIns="12696" rIns="25393" bIns="12696" rtlCol="0">
            <a:spAutoFit/>
          </a:bodyPr>
          <a:lstStyle/>
          <a:p>
            <a:pPr algn="ctr"/>
            <a:r>
              <a:rPr lang="en-US" sz="1500" dirty="0"/>
              <a:t>Trigger</a:t>
            </a:r>
          </a:p>
          <a:p>
            <a:pPr algn="ctr"/>
            <a:r>
              <a:rPr lang="en-US" sz="1500" dirty="0"/>
              <a:t>word</a:t>
            </a:r>
          </a:p>
        </p:txBody>
      </p:sp>
      <p:cxnSp>
        <p:nvCxnSpPr>
          <p:cNvPr id="294" name="Straight Connector 293"/>
          <p:cNvCxnSpPr/>
          <p:nvPr/>
        </p:nvCxnSpPr>
        <p:spPr>
          <a:xfrm>
            <a:off x="4592690" y="3067454"/>
            <a:ext cx="0" cy="46253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Arrow Connector 295"/>
          <p:cNvCxnSpPr>
            <a:endCxn id="291" idx="1"/>
          </p:cNvCxnSpPr>
          <p:nvPr/>
        </p:nvCxnSpPr>
        <p:spPr>
          <a:xfrm>
            <a:off x="4596995" y="3529992"/>
            <a:ext cx="216624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9" name="Rectangle 298"/>
          <p:cNvSpPr/>
          <p:nvPr/>
        </p:nvSpPr>
        <p:spPr>
          <a:xfrm>
            <a:off x="6977845" y="3264495"/>
            <a:ext cx="799951" cy="243681"/>
          </a:xfrm>
          <a:prstGeom prst="rect">
            <a:avLst/>
          </a:prstGeom>
          <a:solidFill>
            <a:srgbClr val="FF000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393" tIns="12696" rIns="25393" bIns="12696" rtlCol="0" anchor="ctr"/>
          <a:lstStyle/>
          <a:p>
            <a:pPr algn="ctr"/>
            <a:endParaRPr lang="en-US"/>
          </a:p>
        </p:txBody>
      </p:sp>
      <p:sp>
        <p:nvSpPr>
          <p:cNvPr id="300" name="TextBox 299"/>
          <p:cNvSpPr txBox="1"/>
          <p:nvPr/>
        </p:nvSpPr>
        <p:spPr>
          <a:xfrm>
            <a:off x="6997000" y="3264495"/>
            <a:ext cx="761640" cy="256481"/>
          </a:xfrm>
          <a:prstGeom prst="rect">
            <a:avLst/>
          </a:prstGeom>
          <a:noFill/>
        </p:spPr>
        <p:txBody>
          <a:bodyPr wrap="none" lIns="25393" tIns="12696" rIns="25393" bIns="12696" rtlCol="0">
            <a:spAutoFit/>
          </a:bodyPr>
          <a:lstStyle/>
          <a:p>
            <a:pPr algn="ctr"/>
            <a:r>
              <a:rPr lang="en-US" sz="1500" dirty="0" err="1"/>
              <a:t>Serializer</a:t>
            </a:r>
            <a:endParaRPr lang="en-US" sz="1500" dirty="0"/>
          </a:p>
        </p:txBody>
      </p:sp>
      <p:sp>
        <p:nvSpPr>
          <p:cNvPr id="301" name="Rectangle 300"/>
          <p:cNvSpPr/>
          <p:nvPr/>
        </p:nvSpPr>
        <p:spPr>
          <a:xfrm>
            <a:off x="6972370" y="3861641"/>
            <a:ext cx="1294413" cy="233073"/>
          </a:xfrm>
          <a:prstGeom prst="rect">
            <a:avLst/>
          </a:prstGeom>
          <a:solidFill>
            <a:srgbClr val="FF000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393" tIns="12696" rIns="25393" bIns="12696" rtlCol="0" anchor="ctr"/>
          <a:lstStyle/>
          <a:p>
            <a:pPr algn="ctr"/>
            <a:endParaRPr lang="en-US"/>
          </a:p>
        </p:txBody>
      </p:sp>
      <p:sp>
        <p:nvSpPr>
          <p:cNvPr id="302" name="TextBox 301"/>
          <p:cNvSpPr txBox="1"/>
          <p:nvPr/>
        </p:nvSpPr>
        <p:spPr>
          <a:xfrm>
            <a:off x="6990720" y="3840474"/>
            <a:ext cx="1232300" cy="256481"/>
          </a:xfrm>
          <a:prstGeom prst="rect">
            <a:avLst/>
          </a:prstGeom>
          <a:noFill/>
        </p:spPr>
        <p:txBody>
          <a:bodyPr wrap="none" lIns="25393" tIns="12696" rIns="25393" bIns="12696" rtlCol="0">
            <a:spAutoFit/>
          </a:bodyPr>
          <a:lstStyle/>
          <a:p>
            <a:pPr algn="ctr"/>
            <a:r>
              <a:rPr lang="en-US" sz="1500" dirty="0" err="1"/>
              <a:t>Serializer</a:t>
            </a:r>
            <a:r>
              <a:rPr lang="en-US" sz="1500" dirty="0"/>
              <a:t>/Fiber</a:t>
            </a:r>
          </a:p>
        </p:txBody>
      </p:sp>
      <p:sp>
        <p:nvSpPr>
          <p:cNvPr id="303" name="Rectangle 302"/>
          <p:cNvSpPr/>
          <p:nvPr/>
        </p:nvSpPr>
        <p:spPr>
          <a:xfrm>
            <a:off x="6977844" y="3576836"/>
            <a:ext cx="1294413" cy="233073"/>
          </a:xfrm>
          <a:prstGeom prst="rect">
            <a:avLst/>
          </a:prstGeom>
          <a:solidFill>
            <a:srgbClr val="FF000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393" tIns="12696" rIns="25393" bIns="12696" rtlCol="0" anchor="ctr"/>
          <a:lstStyle/>
          <a:p>
            <a:pPr algn="ctr"/>
            <a:endParaRPr lang="en-US"/>
          </a:p>
        </p:txBody>
      </p:sp>
      <p:sp>
        <p:nvSpPr>
          <p:cNvPr id="304" name="TextBox 303"/>
          <p:cNvSpPr txBox="1"/>
          <p:nvPr/>
        </p:nvSpPr>
        <p:spPr>
          <a:xfrm>
            <a:off x="6996194" y="3555669"/>
            <a:ext cx="1232300" cy="256481"/>
          </a:xfrm>
          <a:prstGeom prst="rect">
            <a:avLst/>
          </a:prstGeom>
          <a:noFill/>
        </p:spPr>
        <p:txBody>
          <a:bodyPr wrap="none" lIns="25393" tIns="12696" rIns="25393" bIns="12696" rtlCol="0">
            <a:spAutoFit/>
          </a:bodyPr>
          <a:lstStyle/>
          <a:p>
            <a:pPr algn="ctr"/>
            <a:r>
              <a:rPr lang="en-US" sz="1500" dirty="0" err="1"/>
              <a:t>Serializer</a:t>
            </a:r>
            <a:r>
              <a:rPr lang="en-US" sz="1500" dirty="0"/>
              <a:t>/Fiber</a:t>
            </a:r>
          </a:p>
        </p:txBody>
      </p:sp>
      <p:cxnSp>
        <p:nvCxnSpPr>
          <p:cNvPr id="306" name="Straight Connector 305"/>
          <p:cNvCxnSpPr>
            <a:endCxn id="303" idx="1"/>
          </p:cNvCxnSpPr>
          <p:nvPr/>
        </p:nvCxnSpPr>
        <p:spPr>
          <a:xfrm>
            <a:off x="5513512" y="3693373"/>
            <a:ext cx="1464333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Straight Connector 308"/>
          <p:cNvCxnSpPr/>
          <p:nvPr/>
        </p:nvCxnSpPr>
        <p:spPr>
          <a:xfrm>
            <a:off x="6780141" y="3354706"/>
            <a:ext cx="0" cy="62347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Arrow Connector 310"/>
          <p:cNvCxnSpPr/>
          <p:nvPr/>
        </p:nvCxnSpPr>
        <p:spPr>
          <a:xfrm>
            <a:off x="6780141" y="3354706"/>
            <a:ext cx="197704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Arrow Connector 312"/>
          <p:cNvCxnSpPr>
            <a:endCxn id="301" idx="1"/>
          </p:cNvCxnSpPr>
          <p:nvPr/>
        </p:nvCxnSpPr>
        <p:spPr>
          <a:xfrm>
            <a:off x="6780141" y="3978178"/>
            <a:ext cx="192229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Straight Arrow Connector 318"/>
          <p:cNvCxnSpPr/>
          <p:nvPr/>
        </p:nvCxnSpPr>
        <p:spPr>
          <a:xfrm>
            <a:off x="8270217" y="3709041"/>
            <a:ext cx="700536" cy="0"/>
          </a:xfrm>
          <a:prstGeom prst="straightConnector1">
            <a:avLst/>
          </a:prstGeom>
          <a:ln w="444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Straight Arrow Connector 320"/>
          <p:cNvCxnSpPr/>
          <p:nvPr/>
        </p:nvCxnSpPr>
        <p:spPr>
          <a:xfrm>
            <a:off x="8260853" y="3993847"/>
            <a:ext cx="700536" cy="0"/>
          </a:xfrm>
          <a:prstGeom prst="straightConnector1">
            <a:avLst/>
          </a:prstGeom>
          <a:ln w="444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3" name="Picture 3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622" y="4102694"/>
            <a:ext cx="5747311" cy="1961529"/>
          </a:xfrm>
          <a:prstGeom prst="rect">
            <a:avLst/>
          </a:prstGeom>
        </p:spPr>
      </p:pic>
      <p:cxnSp>
        <p:nvCxnSpPr>
          <p:cNvPr id="324" name="Straight Arrow Connector 323"/>
          <p:cNvCxnSpPr/>
          <p:nvPr/>
        </p:nvCxnSpPr>
        <p:spPr>
          <a:xfrm>
            <a:off x="552515" y="1690906"/>
            <a:ext cx="656633" cy="0"/>
          </a:xfrm>
          <a:prstGeom prst="straightConnector1">
            <a:avLst/>
          </a:prstGeom>
          <a:ln w="508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Straight Arrow Connector 325"/>
          <p:cNvCxnSpPr/>
          <p:nvPr/>
        </p:nvCxnSpPr>
        <p:spPr>
          <a:xfrm>
            <a:off x="543695" y="2179608"/>
            <a:ext cx="659784" cy="0"/>
          </a:xfrm>
          <a:prstGeom prst="straightConnector1">
            <a:avLst/>
          </a:prstGeom>
          <a:ln w="508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Straight Arrow Connector 327"/>
          <p:cNvCxnSpPr/>
          <p:nvPr/>
        </p:nvCxnSpPr>
        <p:spPr>
          <a:xfrm>
            <a:off x="549364" y="2018429"/>
            <a:ext cx="659784" cy="0"/>
          </a:xfrm>
          <a:prstGeom prst="straightConnector1">
            <a:avLst/>
          </a:prstGeom>
          <a:ln w="508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Straight Arrow Connector 329"/>
          <p:cNvCxnSpPr/>
          <p:nvPr/>
        </p:nvCxnSpPr>
        <p:spPr>
          <a:xfrm>
            <a:off x="549811" y="1855992"/>
            <a:ext cx="659784" cy="0"/>
          </a:xfrm>
          <a:prstGeom prst="straightConnector1">
            <a:avLst/>
          </a:prstGeom>
          <a:ln w="508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4" name="Rectangle 353"/>
          <p:cNvSpPr/>
          <p:nvPr/>
        </p:nvSpPr>
        <p:spPr>
          <a:xfrm>
            <a:off x="1924129" y="2859632"/>
            <a:ext cx="1653038" cy="1022165"/>
          </a:xfrm>
          <a:prstGeom prst="rect">
            <a:avLst/>
          </a:prstGeom>
          <a:solidFill>
            <a:srgbClr val="00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393" tIns="12696" rIns="25393" bIns="12696" rtlCol="0" anchor="ctr"/>
          <a:lstStyle/>
          <a:p>
            <a:pPr algn="ctr"/>
            <a:endParaRPr lang="en-US"/>
          </a:p>
        </p:txBody>
      </p:sp>
      <p:sp>
        <p:nvSpPr>
          <p:cNvPr id="355" name="TextBox 354"/>
          <p:cNvSpPr txBox="1"/>
          <p:nvPr/>
        </p:nvSpPr>
        <p:spPr>
          <a:xfrm>
            <a:off x="2050927" y="2948154"/>
            <a:ext cx="1420054" cy="748915"/>
          </a:xfrm>
          <a:prstGeom prst="rect">
            <a:avLst/>
          </a:prstGeom>
          <a:noFill/>
        </p:spPr>
        <p:txBody>
          <a:bodyPr wrap="none" lIns="25393" tIns="12696" rIns="25393" bIns="12696" rtlCol="0">
            <a:spAutoFit/>
          </a:bodyPr>
          <a:lstStyle/>
          <a:p>
            <a:pPr algn="ctr"/>
            <a:r>
              <a:rPr lang="en-US" sz="1700" dirty="0" smtClean="0"/>
              <a:t>Delay</a:t>
            </a:r>
            <a:r>
              <a:rPr lang="en-US" sz="1700" dirty="0"/>
              <a:t>, </a:t>
            </a:r>
            <a:r>
              <a:rPr lang="en-US" sz="1700" dirty="0" err="1"/>
              <a:t>Prescale</a:t>
            </a:r>
            <a:r>
              <a:rPr lang="en-US" sz="1700" dirty="0"/>
              <a:t>,</a:t>
            </a:r>
          </a:p>
          <a:p>
            <a:pPr algn="ctr"/>
            <a:r>
              <a:rPr lang="en-US" sz="1500" dirty="0"/>
              <a:t>Lookup table,</a:t>
            </a:r>
          </a:p>
          <a:p>
            <a:pPr algn="ctr"/>
            <a:r>
              <a:rPr lang="en-US" sz="1500" dirty="0"/>
              <a:t>Trigger Rule</a:t>
            </a:r>
          </a:p>
        </p:txBody>
      </p:sp>
      <p:cxnSp>
        <p:nvCxnSpPr>
          <p:cNvPr id="357" name="Straight Arrow Connector 356"/>
          <p:cNvCxnSpPr/>
          <p:nvPr/>
        </p:nvCxnSpPr>
        <p:spPr>
          <a:xfrm>
            <a:off x="1273166" y="3826269"/>
            <a:ext cx="659784" cy="0"/>
          </a:xfrm>
          <a:prstGeom prst="straightConnector1">
            <a:avLst/>
          </a:prstGeom>
          <a:ln w="508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Straight Arrow Connector 358"/>
          <p:cNvCxnSpPr/>
          <p:nvPr/>
        </p:nvCxnSpPr>
        <p:spPr>
          <a:xfrm>
            <a:off x="1264056" y="2986866"/>
            <a:ext cx="656633" cy="0"/>
          </a:xfrm>
          <a:prstGeom prst="straightConnector1">
            <a:avLst/>
          </a:prstGeom>
          <a:ln w="508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Straight Arrow Connector 360"/>
          <p:cNvCxnSpPr/>
          <p:nvPr/>
        </p:nvCxnSpPr>
        <p:spPr>
          <a:xfrm>
            <a:off x="1270014" y="3629629"/>
            <a:ext cx="659784" cy="0"/>
          </a:xfrm>
          <a:prstGeom prst="straightConnector1">
            <a:avLst/>
          </a:prstGeom>
          <a:ln w="508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Straight Arrow Connector 362"/>
          <p:cNvCxnSpPr/>
          <p:nvPr/>
        </p:nvCxnSpPr>
        <p:spPr>
          <a:xfrm>
            <a:off x="1270014" y="3400552"/>
            <a:ext cx="659784" cy="0"/>
          </a:xfrm>
          <a:prstGeom prst="straightConnector1">
            <a:avLst/>
          </a:prstGeom>
          <a:ln w="508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Straight Arrow Connector 364"/>
          <p:cNvCxnSpPr/>
          <p:nvPr/>
        </p:nvCxnSpPr>
        <p:spPr>
          <a:xfrm>
            <a:off x="1265412" y="3230009"/>
            <a:ext cx="659784" cy="0"/>
          </a:xfrm>
          <a:prstGeom prst="straightConnector1">
            <a:avLst/>
          </a:prstGeom>
          <a:ln w="508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Rectangle 181"/>
          <p:cNvSpPr/>
          <p:nvPr/>
        </p:nvSpPr>
        <p:spPr>
          <a:xfrm>
            <a:off x="5984438" y="2935425"/>
            <a:ext cx="885470" cy="243681"/>
          </a:xfrm>
          <a:prstGeom prst="rect">
            <a:avLst/>
          </a:prstGeom>
          <a:solidFill>
            <a:srgbClr val="FF000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393" tIns="12696" rIns="25393" bIns="12696" rtlCol="0" anchor="ctr"/>
          <a:lstStyle/>
          <a:p>
            <a:pPr algn="ctr"/>
            <a:endParaRPr lang="en-US"/>
          </a:p>
        </p:txBody>
      </p:sp>
      <p:sp>
        <p:nvSpPr>
          <p:cNvPr id="184" name="TextBox 183"/>
          <p:cNvSpPr txBox="1"/>
          <p:nvPr/>
        </p:nvSpPr>
        <p:spPr>
          <a:xfrm>
            <a:off x="5966305" y="2950017"/>
            <a:ext cx="931558" cy="230833"/>
          </a:xfrm>
          <a:prstGeom prst="rect">
            <a:avLst/>
          </a:prstGeom>
          <a:noFill/>
        </p:spPr>
        <p:txBody>
          <a:bodyPr wrap="none" lIns="25393" tIns="12696" rIns="25393" bIns="12696" rtlCol="0">
            <a:spAutoFit/>
          </a:bodyPr>
          <a:lstStyle/>
          <a:p>
            <a:pPr algn="ctr"/>
            <a:r>
              <a:rPr lang="en-US" sz="1300" dirty="0"/>
              <a:t>Delay/Width</a:t>
            </a:r>
          </a:p>
        </p:txBody>
      </p:sp>
      <p:sp>
        <p:nvSpPr>
          <p:cNvPr id="187" name="Rectangle 186"/>
          <p:cNvSpPr/>
          <p:nvPr/>
        </p:nvSpPr>
        <p:spPr>
          <a:xfrm>
            <a:off x="5680941" y="3296919"/>
            <a:ext cx="547275" cy="350353"/>
          </a:xfrm>
          <a:prstGeom prst="rect">
            <a:avLst/>
          </a:prstGeom>
          <a:solidFill>
            <a:srgbClr val="FF000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393" tIns="12696" rIns="25393" bIns="12696" rtlCol="0" anchor="ctr"/>
          <a:lstStyle/>
          <a:p>
            <a:pPr algn="ctr"/>
            <a:endParaRPr lang="en-US"/>
          </a:p>
        </p:txBody>
      </p:sp>
      <p:sp>
        <p:nvSpPr>
          <p:cNvPr id="192" name="TextBox 191"/>
          <p:cNvSpPr txBox="1"/>
          <p:nvPr/>
        </p:nvSpPr>
        <p:spPr>
          <a:xfrm>
            <a:off x="5680941" y="3250243"/>
            <a:ext cx="544131" cy="436017"/>
          </a:xfrm>
          <a:prstGeom prst="rect">
            <a:avLst/>
          </a:prstGeom>
          <a:noFill/>
        </p:spPr>
        <p:txBody>
          <a:bodyPr wrap="none" lIns="25393" tIns="12696" rIns="25393" bIns="12696" rtlCol="0">
            <a:spAutoFit/>
          </a:bodyPr>
          <a:lstStyle/>
          <a:p>
            <a:pPr algn="ctr"/>
            <a:r>
              <a:rPr lang="en-US" sz="1300" dirty="0"/>
              <a:t>second</a:t>
            </a:r>
          </a:p>
          <a:p>
            <a:pPr algn="ctr"/>
            <a:r>
              <a:rPr lang="en-US" sz="1300" dirty="0"/>
              <a:t>word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6536796" y="2654556"/>
            <a:ext cx="0" cy="280869"/>
          </a:xfrm>
          <a:prstGeom prst="straightConnector1">
            <a:avLst/>
          </a:prstGeom>
          <a:ln w="25400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592593" y="2386785"/>
            <a:ext cx="74907" cy="0"/>
          </a:xfrm>
          <a:prstGeom prst="line">
            <a:avLst/>
          </a:prstGeom>
          <a:ln w="25400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667500" y="2391305"/>
            <a:ext cx="0" cy="544120"/>
          </a:xfrm>
          <a:prstGeom prst="straightConnector1">
            <a:avLst/>
          </a:prstGeom>
          <a:ln w="25400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/>
          <p:cNvCxnSpPr/>
          <p:nvPr/>
        </p:nvCxnSpPr>
        <p:spPr>
          <a:xfrm>
            <a:off x="6592593" y="2151037"/>
            <a:ext cx="138407" cy="0"/>
          </a:xfrm>
          <a:prstGeom prst="line">
            <a:avLst/>
          </a:prstGeom>
          <a:ln w="25400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/>
          <p:cNvCxnSpPr/>
          <p:nvPr/>
        </p:nvCxnSpPr>
        <p:spPr>
          <a:xfrm>
            <a:off x="6731000" y="2163069"/>
            <a:ext cx="0" cy="777385"/>
          </a:xfrm>
          <a:prstGeom prst="straightConnector1">
            <a:avLst/>
          </a:prstGeom>
          <a:ln w="25400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/>
          <p:cNvCxnSpPr/>
          <p:nvPr/>
        </p:nvCxnSpPr>
        <p:spPr>
          <a:xfrm flipV="1">
            <a:off x="6592593" y="1908338"/>
            <a:ext cx="187548" cy="0"/>
          </a:xfrm>
          <a:prstGeom prst="line">
            <a:avLst/>
          </a:prstGeom>
          <a:ln w="25400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/>
          <p:cNvCxnSpPr/>
          <p:nvPr/>
        </p:nvCxnSpPr>
        <p:spPr>
          <a:xfrm>
            <a:off x="6780141" y="1855992"/>
            <a:ext cx="0" cy="1084462"/>
          </a:xfrm>
          <a:prstGeom prst="straightConnector1">
            <a:avLst/>
          </a:prstGeom>
          <a:ln w="25400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/>
          <p:cNvCxnSpPr/>
          <p:nvPr/>
        </p:nvCxnSpPr>
        <p:spPr>
          <a:xfrm>
            <a:off x="6061215" y="3180850"/>
            <a:ext cx="0" cy="11606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/>
          <p:cNvCxnSpPr/>
          <p:nvPr/>
        </p:nvCxnSpPr>
        <p:spPr>
          <a:xfrm>
            <a:off x="5849380" y="3647271"/>
            <a:ext cx="0" cy="46101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Date Placeholder 6"/>
          <p:cNvSpPr>
            <a:spLocks noGrp="1"/>
          </p:cNvSpPr>
          <p:nvPr>
            <p:ph type="dt" sz="half" idx="10"/>
          </p:nvPr>
        </p:nvSpPr>
        <p:spPr>
          <a:xfrm>
            <a:off x="3505200" y="6394375"/>
            <a:ext cx="2133600" cy="365125"/>
          </a:xfrm>
        </p:spPr>
        <p:txBody>
          <a:bodyPr/>
          <a:lstStyle/>
          <a:p>
            <a:fld id="{B41FAE2C-98F2-4AEB-9028-7681F5825C1E}" type="datetimeFigureOut">
              <a:rPr lang="en-US" smtClean="0"/>
              <a:t>11/10/2015</a:t>
            </a:fld>
            <a:endParaRPr lang="en-US" dirty="0"/>
          </a:p>
        </p:txBody>
      </p:sp>
      <p:sp>
        <p:nvSpPr>
          <p:cNvPr id="201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3505200" y="6645425"/>
            <a:ext cx="2133600" cy="190125"/>
          </a:xfrm>
        </p:spPr>
        <p:txBody>
          <a:bodyPr/>
          <a:lstStyle/>
          <a:p>
            <a:fld id="{123908D8-EB8A-4839-B5DA-E27DEBBAC624}" type="slidenum">
              <a:rPr lang="en-US" smtClean="0"/>
              <a:t>7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50627" y="990678"/>
            <a:ext cx="9351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Local Trigger</a:t>
            </a:r>
          </a:p>
        </p:txBody>
      </p:sp>
      <p:sp>
        <p:nvSpPr>
          <p:cNvPr id="7" name="Rectangle 6"/>
          <p:cNvSpPr/>
          <p:nvPr/>
        </p:nvSpPr>
        <p:spPr>
          <a:xfrm>
            <a:off x="61789" y="3037939"/>
            <a:ext cx="118099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err="1"/>
              <a:t>ReadOut</a:t>
            </a:r>
            <a:r>
              <a:rPr lang="en-US" dirty="0"/>
              <a:t> Trigger</a:t>
            </a:r>
          </a:p>
        </p:txBody>
      </p:sp>
      <p:sp>
        <p:nvSpPr>
          <p:cNvPr id="8" name="Rectangle 7"/>
          <p:cNvSpPr/>
          <p:nvPr/>
        </p:nvSpPr>
        <p:spPr>
          <a:xfrm>
            <a:off x="6019800" y="877669"/>
            <a:ext cx="17570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Gate / </a:t>
            </a:r>
            <a:br>
              <a:rPr lang="en-US" dirty="0" smtClean="0"/>
            </a:br>
            <a:r>
              <a:rPr lang="en-US" dirty="0" smtClean="0"/>
              <a:t>Common Stop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8402270" y="1730592"/>
            <a:ext cx="66716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Fast</a:t>
            </a:r>
          </a:p>
          <a:p>
            <a:pPr algn="ctr"/>
            <a:r>
              <a:rPr lang="en-US" dirty="0" smtClean="0"/>
              <a:t>Clear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517741" y="1108805"/>
            <a:ext cx="566052" cy="30777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sz="1400" dirty="0" smtClean="0"/>
              <a:t>BUSY</a:t>
            </a:r>
            <a:endParaRPr lang="en-US" sz="1400" dirty="0"/>
          </a:p>
        </p:txBody>
      </p:sp>
      <p:cxnSp>
        <p:nvCxnSpPr>
          <p:cNvPr id="202" name="Straight Arrow Connector 201"/>
          <p:cNvCxnSpPr/>
          <p:nvPr/>
        </p:nvCxnSpPr>
        <p:spPr>
          <a:xfrm>
            <a:off x="7799992" y="3392735"/>
            <a:ext cx="1161397" cy="0"/>
          </a:xfrm>
          <a:prstGeom prst="straightConnector1">
            <a:avLst/>
          </a:prstGeom>
          <a:ln w="444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Rectangle 204"/>
          <p:cNvSpPr/>
          <p:nvPr/>
        </p:nvSpPr>
        <p:spPr>
          <a:xfrm>
            <a:off x="7415405" y="4078069"/>
            <a:ext cx="14463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Readout  Module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623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Trigger Switching</a:t>
            </a:r>
            <a:endParaRPr lang="en-US" dirty="0"/>
          </a:p>
        </p:txBody>
      </p:sp>
      <p:cxnSp>
        <p:nvCxnSpPr>
          <p:cNvPr id="11" name="Elbow Connector 10"/>
          <p:cNvCxnSpPr/>
          <p:nvPr/>
        </p:nvCxnSpPr>
        <p:spPr>
          <a:xfrm rot="5400000" flipH="1" flipV="1">
            <a:off x="3027158" y="5607076"/>
            <a:ext cx="420127" cy="200566"/>
          </a:xfrm>
          <a:prstGeom prst="bentConnector3">
            <a:avLst>
              <a:gd name="adj1" fmla="val 2223"/>
            </a:avLst>
          </a:prstGeom>
          <a:ln>
            <a:solidFill>
              <a:srgbClr val="8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155738" y="5707359"/>
            <a:ext cx="2273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800000"/>
                </a:solidFill>
              </a:rPr>
              <a:t>Expected ~ 5000 Hz</a:t>
            </a:r>
            <a:endParaRPr lang="en-US" dirty="0">
              <a:solidFill>
                <a:srgbClr val="800000"/>
              </a:solidFill>
            </a:endParaRPr>
          </a:p>
        </p:txBody>
      </p:sp>
      <p:sp>
        <p:nvSpPr>
          <p:cNvPr id="15" name="Date Placeholder 6"/>
          <p:cNvSpPr>
            <a:spLocks noGrp="1"/>
          </p:cNvSpPr>
          <p:nvPr>
            <p:ph type="dt" sz="half" idx="10"/>
          </p:nvPr>
        </p:nvSpPr>
        <p:spPr>
          <a:xfrm>
            <a:off x="3505200" y="6394375"/>
            <a:ext cx="2133600" cy="365125"/>
          </a:xfrm>
        </p:spPr>
        <p:txBody>
          <a:bodyPr/>
          <a:lstStyle/>
          <a:p>
            <a:fld id="{B41FAE2C-98F2-4AEB-9028-7681F5825C1E}" type="datetimeFigureOut">
              <a:rPr lang="en-US" smtClean="0"/>
              <a:t>11/10/2015</a:t>
            </a:fld>
            <a:endParaRPr lang="en-US"/>
          </a:p>
        </p:txBody>
      </p:sp>
      <p:sp>
        <p:nvSpPr>
          <p:cNvPr id="17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3505200" y="6645425"/>
            <a:ext cx="2133600" cy="190125"/>
          </a:xfrm>
        </p:spPr>
        <p:txBody>
          <a:bodyPr/>
          <a:lstStyle/>
          <a:p>
            <a:fld id="{123908D8-EB8A-4839-B5DA-E27DEBBAC624}" type="slidenum">
              <a:rPr lang="en-US" smtClean="0"/>
              <a:t>8</a:t>
            </a:fld>
            <a:endParaRPr lang="en-US"/>
          </a:p>
        </p:txBody>
      </p:sp>
      <p:graphicFrame>
        <p:nvGraphicFramePr>
          <p:cNvPr id="16" name="Chart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26317630"/>
              </p:ext>
            </p:extLst>
          </p:nvPr>
        </p:nvGraphicFramePr>
        <p:xfrm>
          <a:off x="500575" y="1297299"/>
          <a:ext cx="7652825" cy="49511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676400" y="1524000"/>
            <a:ext cx="2304618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Dead time at</a:t>
            </a:r>
          </a:p>
          <a:p>
            <a:r>
              <a:rPr lang="en-US" dirty="0" smtClean="0"/>
              <a:t>Readout ~5kHz</a:t>
            </a:r>
          </a:p>
          <a:p>
            <a:r>
              <a:rPr lang="en-US" dirty="0" smtClean="0"/>
              <a:t>D</a:t>
            </a:r>
            <a:r>
              <a:rPr lang="en-US" baseline="-25000" dirty="0"/>
              <a:t>3</a:t>
            </a:r>
            <a:r>
              <a:rPr lang="en-US" dirty="0" smtClean="0"/>
              <a:t> ~6%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3429000" y="1676400"/>
            <a:ext cx="1592560" cy="595836"/>
            <a:chOff x="3962400" y="1524000"/>
            <a:chExt cx="1592560" cy="595836"/>
          </a:xfrm>
        </p:grpSpPr>
        <p:sp>
          <p:nvSpPr>
            <p:cNvPr id="4" name="Rounded Rectangle 3"/>
            <p:cNvSpPr/>
            <p:nvPr/>
          </p:nvSpPr>
          <p:spPr>
            <a:xfrm>
              <a:off x="3962400" y="1524000"/>
              <a:ext cx="1592560" cy="595836"/>
            </a:xfrm>
            <a:prstGeom prst="roundRect">
              <a:avLst/>
            </a:prstGeom>
            <a:solidFill>
              <a:schemeClr val="bg1"/>
            </a:solidFill>
            <a:ln w="38100" cmpd="sng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051729" y="1595735"/>
              <a:ext cx="1429182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D</a:t>
              </a:r>
              <a:r>
                <a:rPr lang="en-US" sz="2400" baseline="-25000" dirty="0" smtClean="0"/>
                <a:t>3 </a:t>
              </a:r>
              <a:r>
                <a:rPr lang="en-US" sz="2400" dirty="0" smtClean="0"/>
                <a:t> ~ (D</a:t>
              </a:r>
              <a:r>
                <a:rPr lang="en-US" sz="2400" baseline="-25000" dirty="0"/>
                <a:t>1</a:t>
              </a:r>
              <a:r>
                <a:rPr lang="en-US" sz="2400" dirty="0" smtClean="0"/>
                <a:t>)</a:t>
              </a:r>
              <a:r>
                <a:rPr lang="en-US" sz="2400" baseline="30000" dirty="0" smtClean="0"/>
                <a:t>3</a:t>
              </a:r>
              <a:r>
                <a:rPr lang="en-US" sz="2400" dirty="0" smtClean="0"/>
                <a:t> </a:t>
              </a:r>
              <a:endParaRPr lang="en-US" sz="2400" dirty="0"/>
            </a:p>
          </p:txBody>
        </p:sp>
      </p:grpSp>
      <p:sp>
        <p:nvSpPr>
          <p:cNvPr id="22" name="Rectangle 21"/>
          <p:cNvSpPr/>
          <p:nvPr/>
        </p:nvSpPr>
        <p:spPr>
          <a:xfrm>
            <a:off x="791230" y="989929"/>
            <a:ext cx="32438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No pedestal suppression (8ADC)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715000" y="1005984"/>
            <a:ext cx="27102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Local </a:t>
            </a:r>
            <a:r>
              <a:rPr lang="en-US" b="1" dirty="0"/>
              <a:t>trigger rate ~ </a:t>
            </a:r>
            <a:r>
              <a:rPr lang="en-US" b="1" dirty="0" smtClean="0"/>
              <a:t>100kHz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6548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HCAL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All FADC 16 delivered</a:t>
            </a:r>
          </a:p>
          <a:p>
            <a:r>
              <a:rPr lang="en-US" dirty="0" smtClean="0"/>
              <a:t>2 VXS crates delivered</a:t>
            </a:r>
          </a:p>
          <a:p>
            <a:r>
              <a:rPr lang="en-US" dirty="0" smtClean="0"/>
              <a:t>2 Intel Concurrent CPU delivered</a:t>
            </a:r>
          </a:p>
          <a:p>
            <a:endParaRPr lang="en-US" dirty="0"/>
          </a:p>
          <a:p>
            <a:r>
              <a:rPr lang="en-US" dirty="0" smtClean="0"/>
              <a:t>Readout tested</a:t>
            </a:r>
          </a:p>
          <a:p>
            <a:r>
              <a:rPr lang="en-US" dirty="0" smtClean="0"/>
              <a:t>Development of trigger using HPS firmware and GTP</a:t>
            </a:r>
          </a:p>
          <a:p>
            <a:r>
              <a:rPr lang="en-US" dirty="0" smtClean="0"/>
              <a:t>New VTP ordered</a:t>
            </a:r>
            <a:endParaRPr lang="en-US" dirty="0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>
          <a:xfrm>
            <a:off x="3505200" y="6394375"/>
            <a:ext cx="2133600" cy="365125"/>
          </a:xfrm>
        </p:spPr>
        <p:txBody>
          <a:bodyPr/>
          <a:lstStyle/>
          <a:p>
            <a:fld id="{B41FAE2C-98F2-4AEB-9028-7681F5825C1E}" type="datetimeFigureOut">
              <a:rPr lang="en-US" smtClean="0"/>
              <a:t>11/10/2015</a:t>
            </a:fld>
            <a:endParaRPr lang="en-US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3505200" y="6645425"/>
            <a:ext cx="2133600" cy="190125"/>
          </a:xfrm>
        </p:spPr>
        <p:txBody>
          <a:bodyPr/>
          <a:lstStyle/>
          <a:p>
            <a:fld id="{123908D8-EB8A-4839-B5DA-E27DEBBAC62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152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JLab_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JLabPowerPointMai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1598</TotalTime>
  <Words>580</Words>
  <Application>Microsoft Office PowerPoint</Application>
  <PresentationFormat>On-screen Show (4:3)</PresentationFormat>
  <Paragraphs>254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JLab_Theme</vt:lpstr>
      <vt:lpstr>JLabPowerPointMain</vt:lpstr>
      <vt:lpstr>SuperBigBite DAQ update</vt:lpstr>
      <vt:lpstr>Outline</vt:lpstr>
      <vt:lpstr>SBS DAQ requirements</vt:lpstr>
      <vt:lpstr>Fastbus update</vt:lpstr>
      <vt:lpstr>Fastbus update</vt:lpstr>
      <vt:lpstr>G_( E)^p DAQ Configuration / both arms</vt:lpstr>
      <vt:lpstr>PowerPoint Presentation</vt:lpstr>
      <vt:lpstr>Trigger Switching</vt:lpstr>
      <vt:lpstr>HCAL</vt:lpstr>
      <vt:lpstr>HCAL FADC electronics</vt:lpstr>
      <vt:lpstr>Hadron Arm - HCAL DAQ: proton trigger</vt:lpstr>
      <vt:lpstr>HCAL trigger development</vt:lpstr>
      <vt:lpstr>GEM MPD readout</vt:lpstr>
      <vt:lpstr>Status MPD</vt:lpstr>
      <vt:lpstr>GEM optical link readout</vt:lpstr>
      <vt:lpstr>Timeline</vt:lpstr>
      <vt:lpstr>Manpower</vt:lpstr>
      <vt:lpstr>Conclusion</vt:lpstr>
    </vt:vector>
  </TitlesOfParts>
  <Company>Jefferson Lab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SuperBigBite DAQ update</dc:title>
  <dc:creator>camsonne</dc:creator>
  <cp:lastModifiedBy>Bryan Moffit</cp:lastModifiedBy>
  <cp:revision>72</cp:revision>
  <dcterms:created xsi:type="dcterms:W3CDTF">2015-10-17T21:51:26Z</dcterms:created>
  <dcterms:modified xsi:type="dcterms:W3CDTF">2015-11-11T04:05:38Z</dcterms:modified>
</cp:coreProperties>
</file>