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57" r:id="rId4"/>
    <p:sldId id="258" r:id="rId5"/>
    <p:sldId id="282" r:id="rId6"/>
    <p:sldId id="281" r:id="rId7"/>
    <p:sldId id="283" r:id="rId8"/>
    <p:sldId id="259" r:id="rId9"/>
    <p:sldId id="268" r:id="rId10"/>
    <p:sldId id="260" r:id="rId11"/>
    <p:sldId id="279" r:id="rId12"/>
    <p:sldId id="280" r:id="rId13"/>
    <p:sldId id="265" r:id="rId14"/>
    <p:sldId id="272" r:id="rId15"/>
    <p:sldId id="274" r:id="rId16"/>
    <p:sldId id="273" r:id="rId17"/>
    <p:sldId id="266" r:id="rId18"/>
    <p:sldId id="275" r:id="rId19"/>
    <p:sldId id="270" r:id="rId20"/>
    <p:sldId id="271" r:id="rId21"/>
    <p:sldId id="276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5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2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82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48A6-A3E1-4848-9AC3-B43F560BE4F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65109F8C-9F4D-5945-807D-33CC9F4EE4DF}" type="datetimeFigureOut">
              <a:rPr lang="en-US" smtClean="0">
                <a:solidFill>
                  <a:prstClr val="white"/>
                </a:solidFill>
              </a:rPr>
              <a:pPr defTabSz="457200"/>
              <a:t>11/11/2015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pPr defTabSz="457200"/>
            <a:fld id="{B58F48A6-A3E1-4848-9AC3-B43F560BE4FE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 anchor="ctr"/>
          <a:lstStyle/>
          <a:p>
            <a:r>
              <a:rPr lang="en-US" dirty="0" err="1"/>
              <a:t>SuperBigBite</a:t>
            </a:r>
            <a:r>
              <a:rPr lang="en-US" dirty="0"/>
              <a:t> DAQ update</a:t>
            </a:r>
            <a:endParaRPr lang="en-US" dirty="0">
              <a:latin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smtClean="0">
                <a:latin typeface="Minion Pro"/>
              </a:rPr>
              <a:t>Bryan </a:t>
            </a:r>
            <a:r>
              <a:rPr lang="en-US" dirty="0" err="1" smtClean="0">
                <a:latin typeface="Minion Pro"/>
              </a:rPr>
              <a:t>Moffit</a:t>
            </a:r>
            <a:endParaRPr lang="en-US" dirty="0" smtClean="0">
              <a:latin typeface="Minion Pro"/>
            </a:endParaRPr>
          </a:p>
          <a:p>
            <a:r>
              <a:rPr lang="en-US" dirty="0" smtClean="0"/>
              <a:t>Jefferson Lab</a:t>
            </a:r>
          </a:p>
          <a:p>
            <a:endParaRPr lang="en-US" dirty="0">
              <a:latin typeface="Minion Pro"/>
            </a:endParaRPr>
          </a:p>
          <a:p>
            <a:r>
              <a:rPr lang="en-US" dirty="0" smtClean="0"/>
              <a:t>SBS DOE Review – November 2015</a:t>
            </a:r>
            <a:endParaRPr lang="en-US" dirty="0">
              <a:latin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8452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1353" y="76200"/>
            <a:ext cx="7121294" cy="6104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r>
              <a:rPr lang="en-US" sz="3800" dirty="0" err="1">
                <a:latin typeface="Minion Pro"/>
              </a:rPr>
              <a:t>HallA</a:t>
            </a:r>
            <a:r>
              <a:rPr lang="en-US" sz="3800" dirty="0">
                <a:latin typeface="Minion Pro"/>
              </a:rPr>
              <a:t> SBS Trigger block diagram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09641" y="882660"/>
            <a:ext cx="1270000" cy="1578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37190" y="1739736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05450" y="868409"/>
            <a:ext cx="1016000" cy="160868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306791" y="935953"/>
            <a:ext cx="1059570" cy="1179802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endParaRPr lang="en-US" sz="1500" dirty="0" smtClean="0"/>
          </a:p>
          <a:p>
            <a:pPr algn="ctr"/>
            <a:r>
              <a:rPr lang="en-US" sz="1500" dirty="0" smtClean="0"/>
              <a:t>Lookup </a:t>
            </a:r>
            <a:r>
              <a:rPr lang="en-US" sz="1500" dirty="0"/>
              <a:t>table</a:t>
            </a:r>
          </a:p>
          <a:p>
            <a:pPr algn="ctr"/>
            <a:r>
              <a:rPr lang="en-US" sz="1500" dirty="0"/>
              <a:t>32x1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Trigger Rule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97995" y="1274156"/>
            <a:ext cx="103090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Local Trigger</a:t>
            </a:r>
          </a:p>
          <a:p>
            <a:pPr algn="ctr"/>
            <a:r>
              <a:rPr lang="en-US" sz="1500" dirty="0"/>
              <a:t>distribution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190" y="1692132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6779" y="1006364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52516" y="2342080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41110" y="1495066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646779" y="1333887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2647226" y="1171450"/>
            <a:ext cx="65978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3" idx="3"/>
          </p:cNvCxnSpPr>
          <p:nvPr/>
        </p:nvCxnSpPr>
        <p:spPr>
          <a:xfrm>
            <a:off x="2479640" y="1671689"/>
            <a:ext cx="821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4330362" y="1038070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322907" y="1558075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315759" y="1371412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28904" y="1200508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37190" y="2205422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037190" y="2163088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037189" y="243363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5037189" y="239130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037190" y="1972569"/>
            <a:ext cx="508000" cy="190500"/>
          </a:xfrm>
          <a:prstGeom prst="rect">
            <a:avLst/>
          </a:prstGeom>
          <a:solidFill>
            <a:srgbClr val="7030A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37190" y="1930235"/>
            <a:ext cx="485443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Delay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46690" y="1558076"/>
            <a:ext cx="0" cy="2675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46690" y="1825642"/>
            <a:ext cx="1905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83190" y="1371412"/>
            <a:ext cx="0" cy="698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1"/>
          </p:cNvCxnSpPr>
          <p:nvPr/>
        </p:nvCxnSpPr>
        <p:spPr>
          <a:xfrm flipV="1">
            <a:off x="4783190" y="2067819"/>
            <a:ext cx="254000" cy="17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705404" y="1200508"/>
            <a:ext cx="0" cy="11074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68" idx="1"/>
          </p:cNvCxnSpPr>
          <p:nvPr/>
        </p:nvCxnSpPr>
        <p:spPr>
          <a:xfrm>
            <a:off x="4705404" y="2291328"/>
            <a:ext cx="33178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628164" y="1038070"/>
            <a:ext cx="0" cy="15096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28164" y="2528363"/>
            <a:ext cx="409025" cy="57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536776" y="102657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529322" y="1546583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5522174" y="1359920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535319" y="1189015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019684" y="964781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031741" y="924835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028847" y="147196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5040903" y="1432017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5025911" y="129282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028167" y="1252883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5021801" y="1135685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33858" y="1095740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804958" y="2940454"/>
            <a:ext cx="708554" cy="254000"/>
          </a:xfrm>
          <a:prstGeom prst="rect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801985" y="2919287"/>
            <a:ext cx="734407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Width Ext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577167" y="3067454"/>
            <a:ext cx="122779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082602" y="2454732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1215" y="2410519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082602" y="175546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061215" y="1711251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6082602" y="1990178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6061215" y="1945964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082603" y="2223975"/>
            <a:ext cx="508000" cy="190500"/>
          </a:xfrm>
          <a:prstGeom prst="rect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6061216" y="2179762"/>
            <a:ext cx="550774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Match</a:t>
            </a:r>
          </a:p>
        </p:txBody>
      </p:sp>
      <p:cxnSp>
        <p:nvCxnSpPr>
          <p:cNvPr id="258" name="Straight Arrow Connector 257"/>
          <p:cNvCxnSpPr/>
          <p:nvPr/>
        </p:nvCxnSpPr>
        <p:spPr>
          <a:xfrm>
            <a:off x="6596292" y="1850715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6590063" y="2561419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90602" y="2331326"/>
            <a:ext cx="69889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6597174" y="2110909"/>
            <a:ext cx="6857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795710" y="184315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V="1">
            <a:off x="7789033" y="2552958"/>
            <a:ext cx="692426" cy="770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7788255" y="2327038"/>
            <a:ext cx="698894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7795710" y="2097318"/>
            <a:ext cx="685749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285946" y="1779992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7298002" y="1740046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7288558" y="248603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7300614" y="244082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291992" y="2259947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7294249" y="2220001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282193" y="2043988"/>
            <a:ext cx="508000" cy="133843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81" name="TextBox 280"/>
          <p:cNvSpPr txBox="1"/>
          <p:nvPr/>
        </p:nvSpPr>
        <p:spPr>
          <a:xfrm>
            <a:off x="7294249" y="2004042"/>
            <a:ext cx="479654" cy="213734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200" dirty="0"/>
              <a:t>Width 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45190" y="1788010"/>
            <a:ext cx="5374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545190" y="2004043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36847" y="2259947"/>
            <a:ext cx="5457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45190" y="2498410"/>
            <a:ext cx="53741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511395" y="3065433"/>
            <a:ext cx="27020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778023" y="1792879"/>
            <a:ext cx="0" cy="1274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8023" y="1877790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78023" y="212373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778023" y="2377183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>
            <a:off x="5778023" y="2593416"/>
            <a:ext cx="3045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4813619" y="3296919"/>
            <a:ext cx="708554" cy="466146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4883565" y="3275752"/>
            <a:ext cx="588569" cy="48731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/>
              <a:t>Trigger</a:t>
            </a:r>
          </a:p>
          <a:p>
            <a:pPr algn="ctr"/>
            <a:r>
              <a:rPr lang="en-US" sz="1500" dirty="0"/>
              <a:t>word</a:t>
            </a:r>
          </a:p>
        </p:txBody>
      </p:sp>
      <p:cxnSp>
        <p:nvCxnSpPr>
          <p:cNvPr id="294" name="Straight Connector 293"/>
          <p:cNvCxnSpPr/>
          <p:nvPr/>
        </p:nvCxnSpPr>
        <p:spPr>
          <a:xfrm>
            <a:off x="4592690" y="3067454"/>
            <a:ext cx="0" cy="4625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endCxn id="291" idx="1"/>
          </p:cNvCxnSpPr>
          <p:nvPr/>
        </p:nvCxnSpPr>
        <p:spPr>
          <a:xfrm>
            <a:off x="4596995" y="3529992"/>
            <a:ext cx="2166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977845" y="3264495"/>
            <a:ext cx="799951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6997000" y="3264495"/>
            <a:ext cx="76164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6972370" y="3861641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2" name="TextBox 301"/>
          <p:cNvSpPr txBox="1"/>
          <p:nvPr/>
        </p:nvSpPr>
        <p:spPr>
          <a:xfrm>
            <a:off x="6990720" y="3840474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977844" y="3576836"/>
            <a:ext cx="1294413" cy="23307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996194" y="3555669"/>
            <a:ext cx="1232300" cy="256481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500" dirty="0" err="1"/>
              <a:t>Serializer</a:t>
            </a:r>
            <a:r>
              <a:rPr lang="en-US" sz="1500" dirty="0"/>
              <a:t>/Fiber</a:t>
            </a:r>
          </a:p>
        </p:txBody>
      </p:sp>
      <p:cxnSp>
        <p:nvCxnSpPr>
          <p:cNvPr id="306" name="Straight Connector 305"/>
          <p:cNvCxnSpPr>
            <a:endCxn id="303" idx="1"/>
          </p:cNvCxnSpPr>
          <p:nvPr/>
        </p:nvCxnSpPr>
        <p:spPr>
          <a:xfrm>
            <a:off x="5513512" y="3693373"/>
            <a:ext cx="14643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780141" y="3354706"/>
            <a:ext cx="0" cy="6234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6780141" y="3354706"/>
            <a:ext cx="197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301" idx="1"/>
          </p:cNvCxnSpPr>
          <p:nvPr/>
        </p:nvCxnSpPr>
        <p:spPr>
          <a:xfrm>
            <a:off x="6780141" y="3978178"/>
            <a:ext cx="19222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8270217" y="3709041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8260853" y="3993847"/>
            <a:ext cx="700536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3" name="Picture 3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22" y="4102694"/>
            <a:ext cx="5747311" cy="1961529"/>
          </a:xfrm>
          <a:prstGeom prst="rect">
            <a:avLst/>
          </a:prstGeom>
        </p:spPr>
      </p:pic>
      <p:cxnSp>
        <p:nvCxnSpPr>
          <p:cNvPr id="324" name="Straight Arrow Connector 323"/>
          <p:cNvCxnSpPr/>
          <p:nvPr/>
        </p:nvCxnSpPr>
        <p:spPr>
          <a:xfrm>
            <a:off x="552515" y="169090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543695" y="2179608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549364" y="20184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>
            <a:off x="549811" y="185599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1924129" y="2859632"/>
            <a:ext cx="1653038" cy="1022165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355" name="TextBox 354"/>
          <p:cNvSpPr txBox="1"/>
          <p:nvPr/>
        </p:nvSpPr>
        <p:spPr>
          <a:xfrm>
            <a:off x="2050927" y="2948154"/>
            <a:ext cx="1420054" cy="748915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700" dirty="0" smtClean="0"/>
              <a:t>Delay</a:t>
            </a:r>
            <a:r>
              <a:rPr lang="en-US" sz="1700" dirty="0"/>
              <a:t>, </a:t>
            </a:r>
            <a:r>
              <a:rPr lang="en-US" sz="1700" dirty="0" err="1"/>
              <a:t>Prescale</a:t>
            </a:r>
            <a:r>
              <a:rPr lang="en-US" sz="1700" dirty="0"/>
              <a:t>,</a:t>
            </a:r>
          </a:p>
          <a:p>
            <a:pPr algn="ctr"/>
            <a:r>
              <a:rPr lang="en-US" sz="1500" dirty="0"/>
              <a:t>Lookup table,</a:t>
            </a:r>
          </a:p>
          <a:p>
            <a:pPr algn="ctr"/>
            <a:r>
              <a:rPr lang="en-US" sz="1500" dirty="0"/>
              <a:t>Trigger Rule</a:t>
            </a:r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1273166" y="382626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264056" y="2986866"/>
            <a:ext cx="656633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270014" y="362962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1270014" y="3400552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/>
          <p:nvPr/>
        </p:nvCxnSpPr>
        <p:spPr>
          <a:xfrm>
            <a:off x="1265412" y="3230009"/>
            <a:ext cx="659784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984438" y="2935425"/>
            <a:ext cx="885470" cy="243681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966305" y="2950017"/>
            <a:ext cx="931558" cy="230833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Delay/Width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80941" y="3296919"/>
            <a:ext cx="547275" cy="350353"/>
          </a:xfrm>
          <a:prstGeom prst="rect">
            <a:avLst/>
          </a:pr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393" tIns="12696" rIns="25393" bIns="12696"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680941" y="3250243"/>
            <a:ext cx="544131" cy="436017"/>
          </a:xfrm>
          <a:prstGeom prst="rect">
            <a:avLst/>
          </a:prstGeom>
          <a:noFill/>
        </p:spPr>
        <p:txBody>
          <a:bodyPr wrap="none" lIns="25393" tIns="12696" rIns="25393" bIns="12696" rtlCol="0">
            <a:spAutoFit/>
          </a:bodyPr>
          <a:lstStyle/>
          <a:p>
            <a:pPr algn="ctr"/>
            <a:r>
              <a:rPr lang="en-US" sz="1300" dirty="0"/>
              <a:t>second</a:t>
            </a:r>
          </a:p>
          <a:p>
            <a:pPr algn="ctr"/>
            <a:r>
              <a:rPr lang="en-US" sz="1300" dirty="0"/>
              <a:t>word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36796" y="2654556"/>
            <a:ext cx="0" cy="280869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92593" y="2386785"/>
            <a:ext cx="749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67500" y="2391305"/>
            <a:ext cx="0" cy="54412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592593" y="2151037"/>
            <a:ext cx="138407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731000" y="2163069"/>
            <a:ext cx="0" cy="777385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592593" y="1908338"/>
            <a:ext cx="187548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780141" y="1855992"/>
            <a:ext cx="0" cy="1084462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6061215" y="3180850"/>
            <a:ext cx="0" cy="1160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849380" y="3647271"/>
            <a:ext cx="0" cy="461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20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27" y="990678"/>
            <a:ext cx="9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Trigger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89" y="3037939"/>
            <a:ext cx="118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ReadOut</a:t>
            </a:r>
            <a:r>
              <a:rPr lang="en-US" dirty="0"/>
              <a:t> Trigger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877669"/>
            <a:ext cx="1757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Gate / </a:t>
            </a:r>
            <a:br>
              <a:rPr lang="en-US" dirty="0" smtClean="0"/>
            </a:br>
            <a:r>
              <a:rPr lang="en-US" dirty="0" smtClean="0"/>
              <a:t>Common Stop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02270" y="1730592"/>
            <a:ext cx="667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Fast</a:t>
            </a:r>
          </a:p>
          <a:p>
            <a:pPr algn="ctr"/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7741" y="1108805"/>
            <a:ext cx="5660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BUSY</a:t>
            </a:r>
            <a:endParaRPr lang="en-US" sz="1400" dirty="0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7799992" y="3392735"/>
            <a:ext cx="1161397" cy="0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415405" y="4078069"/>
            <a:ext cx="144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 Module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 vs. Trigger Switching</a:t>
            </a:r>
            <a:endParaRPr lang="en-US" dirty="0"/>
          </a:p>
        </p:txBody>
      </p:sp>
      <p:pic>
        <p:nvPicPr>
          <p:cNvPr id="4" name="Picture 3" descr="Switching_FixedReadout_v2_no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66" y="1643884"/>
            <a:ext cx="7195429" cy="4388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8703" y="990600"/>
            <a:ext cx="762659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Readout trigger rate ~ 5 kHz</a:t>
            </a:r>
          </a:p>
          <a:p>
            <a:pPr algn="ctr"/>
            <a:r>
              <a:rPr lang="en-US" dirty="0" smtClean="0"/>
              <a:t>Buffer </a:t>
            </a:r>
            <a:r>
              <a:rPr lang="en-US" dirty="0"/>
              <a:t>Level =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8ADC - (</a:t>
            </a:r>
            <a:r>
              <a:rPr lang="en-US" dirty="0"/>
              <a:t>reading pedestals on 6 channels in each ADC)</a:t>
            </a:r>
          </a:p>
        </p:txBody>
      </p:sp>
    </p:spTree>
    <p:extLst>
      <p:ext uri="{BB962C8B-B14F-4D97-AF65-F5344CB8AC3E}">
        <p14:creationId xmlns:p14="http://schemas.microsoft.com/office/powerpoint/2010/main" val="277091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9731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505200" y="914400"/>
            <a:ext cx="5377754" cy="402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Hadron Arm - HCAL DAQ: proton trigger</a:t>
            </a:r>
            <a:endParaRPr lang="it-IT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914683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057400" y="926911"/>
            <a:ext cx="1884469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HPS firmware installed on FADC and 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INFN MPD used for several years using custom C++ package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Package ported to intel CPU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New C library written for easy integration into CODA </a:t>
            </a:r>
          </a:p>
          <a:p>
            <a:pPr marL="0" indent="0">
              <a:buNone/>
            </a:pPr>
            <a:r>
              <a:rPr lang="en-US" dirty="0" smtClean="0"/>
              <a:t>( 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CODA configuration running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657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VME part works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Data structure looks fine but data from APV has unexpected small dispersion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Maybe issue with APV configuration and/or power supply.</a:t>
            </a:r>
          </a:p>
          <a:p>
            <a:pPr lvl="1"/>
            <a:r>
              <a:rPr lang="en-US" sz="2000" dirty="0" smtClean="0"/>
              <a:t>being investigated</a:t>
            </a:r>
          </a:p>
        </p:txBody>
      </p:sp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Aurora protocol based</a:t>
            </a:r>
          </a:p>
          <a:p>
            <a:pPr lvl="1"/>
            <a:r>
              <a:rPr lang="en-US" dirty="0" smtClean="0"/>
              <a:t>Implemented by Paolo </a:t>
            </a:r>
            <a:r>
              <a:rPr lang="en-US" dirty="0" err="1" smtClean="0"/>
              <a:t>Musico</a:t>
            </a:r>
            <a:r>
              <a:rPr lang="en-US" dirty="0" smtClean="0"/>
              <a:t>. To be tested.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</a:t>
            </a:r>
          </a:p>
          <a:p>
            <a:pPr lvl="1"/>
            <a:r>
              <a:rPr lang="en-US" dirty="0" smtClean="0"/>
              <a:t>250 MB/s per link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Readout up to 32 MPD in parallel</a:t>
            </a:r>
          </a:p>
          <a:p>
            <a:pPr lvl="1"/>
            <a:r>
              <a:rPr lang="en-US" dirty="0" smtClean="0"/>
              <a:t>8 GB/s bandwidth compared to ~100 MB/s using VME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SSP library</a:t>
            </a:r>
          </a:p>
          <a:p>
            <a:pPr lvl="1"/>
            <a:r>
              <a:rPr lang="en-US" dirty="0" smtClean="0"/>
              <a:t>Readout routines </a:t>
            </a:r>
            <a:r>
              <a:rPr lang="en-US" dirty="0"/>
              <a:t>– </a:t>
            </a:r>
            <a:r>
              <a:rPr lang="en-US" dirty="0" smtClean="0"/>
              <a:t>Completed.</a:t>
            </a:r>
          </a:p>
          <a:p>
            <a:pPr lvl="1"/>
            <a:r>
              <a:rPr lang="en-US" dirty="0" smtClean="0"/>
              <a:t>MPD configuration routines – In progress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Link from MPD to SSP module</a:t>
            </a:r>
          </a:p>
          <a:p>
            <a:pPr lvl="1"/>
            <a:r>
              <a:rPr lang="en-US" dirty="0" smtClean="0"/>
              <a:t>Implemented by Ben </a:t>
            </a:r>
            <a:r>
              <a:rPr lang="en-US" dirty="0" err="1" smtClean="0"/>
              <a:t>Raydo</a:t>
            </a:r>
            <a:r>
              <a:rPr lang="en-US" dirty="0" smtClean="0"/>
              <a:t>. Works.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9220"/>
              </p:ext>
            </p:extLst>
          </p:nvPr>
        </p:nvGraphicFramePr>
        <p:xfrm>
          <a:off x="152400" y="868680"/>
          <a:ext cx="87630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38314788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353922506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4958672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3861353694"/>
                    </a:ext>
                  </a:extLst>
                </a:gridCol>
              </a:tblGrid>
              <a:tr h="606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863743"/>
                  </a:ext>
                </a:extLst>
              </a:tr>
              <a:tr h="456370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MPD CODA readout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debug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Finish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> Readout – debug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Small scale setup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200 KHz L1 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5 kHz </a:t>
                      </a:r>
                      <a:r>
                        <a:rPr lang="en-US" sz="1400" dirty="0" err="1" smtClean="0"/>
                        <a:t>coinc</a:t>
                      </a:r>
                      <a:endParaRPr lang="en-US" sz="1400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Fastbus</a:t>
                      </a:r>
                      <a:r>
                        <a:rPr lang="en-US" sz="1400" dirty="0" smtClean="0"/>
                        <a:t>, MPD, and HCAL FADC</a:t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/>
                        <a:t>Cdet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Fastbus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Analysis software : check</a:t>
                      </a:r>
                      <a:r>
                        <a:rPr lang="en-US" sz="1600" baseline="0" dirty="0" smtClean="0"/>
                        <a:t> s</a:t>
                      </a:r>
                      <a:r>
                        <a:rPr lang="en-US" sz="1600" dirty="0" smtClean="0"/>
                        <a:t>ynchronization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Test MPD optical readout (SSP)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HCAL</a:t>
                      </a:r>
                      <a:r>
                        <a:rPr lang="en-US" sz="1600" baseline="0" dirty="0" smtClean="0"/>
                        <a:t> trigger ordered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DVCS experiment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Parasitic test: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Parasitic test: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5634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47244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SBS requirements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Data Event Flow</a:t>
            </a:r>
          </a:p>
          <a:p>
            <a:r>
              <a:rPr lang="en-US" dirty="0" err="1" smtClean="0"/>
              <a:t>Fastbus</a:t>
            </a:r>
            <a:r>
              <a:rPr lang="en-US" dirty="0" smtClean="0"/>
              <a:t> Readout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Event Switching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Fastbus</a:t>
            </a:r>
            <a:endParaRPr lang="en-US" dirty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</a:t>
            </a:r>
            <a:br>
              <a:rPr lang="en-US" dirty="0" smtClean="0"/>
            </a:br>
            <a:r>
              <a:rPr lang="en-US" dirty="0" smtClean="0"/>
              <a:t>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Liyanage</a:t>
            </a:r>
            <a:endParaRPr lang="en-US" dirty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Fastbus</a:t>
            </a:r>
            <a:r>
              <a:rPr lang="en-US" dirty="0" smtClean="0"/>
              <a:t> event flipping works well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HCAL: </a:t>
            </a:r>
          </a:p>
          <a:p>
            <a:pPr lvl="1"/>
            <a:r>
              <a:rPr lang="en-US" dirty="0" smtClean="0"/>
              <a:t>FADC ready</a:t>
            </a:r>
          </a:p>
          <a:p>
            <a:pPr lvl="1"/>
            <a:r>
              <a:rPr lang="en-US" dirty="0" smtClean="0"/>
              <a:t>trigger implemented and being tested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MPD: </a:t>
            </a:r>
          </a:p>
          <a:p>
            <a:pPr lvl="1"/>
            <a:r>
              <a:rPr lang="en-US" dirty="0" smtClean="0"/>
              <a:t>CODA readout implemented</a:t>
            </a:r>
          </a:p>
          <a:p>
            <a:pPr lvl="1"/>
            <a:r>
              <a:rPr lang="en-US" dirty="0" smtClean="0"/>
              <a:t>Debugging of the software driver</a:t>
            </a:r>
          </a:p>
          <a:p>
            <a:pPr lvl="1"/>
            <a:r>
              <a:rPr lang="en-US" dirty="0" smtClean="0"/>
              <a:t>Optical readout in progress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 smtClean="0"/>
                  <a:t>- 5 DAQ requirements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5385" b="-1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Focal Plane </a:t>
            </a:r>
            <a:r>
              <a:rPr lang="en-US" dirty="0" err="1"/>
              <a:t>Polarimeter</a:t>
            </a:r>
            <a:endParaRPr lang="en-US" dirty="0"/>
          </a:p>
          <a:p>
            <a:pPr lvl="1"/>
            <a:r>
              <a:rPr lang="en-US" dirty="0"/>
              <a:t>Front tracker</a:t>
            </a:r>
          </a:p>
          <a:p>
            <a:pPr lvl="1"/>
            <a:r>
              <a:rPr lang="en-US" dirty="0"/>
              <a:t>Back tracker GEM 128 K channels</a:t>
            </a:r>
          </a:p>
          <a:p>
            <a:pPr lvl="1"/>
            <a:r>
              <a:rPr lang="en-US" dirty="0"/>
              <a:t>288 channels HCAL on FADC ( 10 samples 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Electron detector</a:t>
            </a:r>
          </a:p>
          <a:p>
            <a:pPr lvl="1"/>
            <a:r>
              <a:rPr lang="en-US" dirty="0"/>
              <a:t>1800 channels ECAL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</a:t>
            </a:r>
            <a:r>
              <a:rPr lang="en-US" dirty="0"/>
              <a:t>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sz="3600" dirty="0"/>
                  <a:t>- 5 event size </a:t>
                </a:r>
                <a:r>
                  <a:rPr lang="en-US" sz="3600" dirty="0" smtClean="0"/>
                  <a:t>(after deconvolution)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846" b="-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98936"/>
              </p:ext>
            </p:extLst>
          </p:nvPr>
        </p:nvGraphicFramePr>
        <p:xfrm>
          <a:off x="228601" y="9144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325.3 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6031468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0498" y="5574268"/>
            <a:ext cx="305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Includes geometrical matching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8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44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4400" b="0" i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4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44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DAQ </a:t>
                </a:r>
                <a:r>
                  <a:rPr lang="en-US" dirty="0"/>
                  <a:t>requirements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2308" b="-1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Bigbite</a:t>
            </a:r>
            <a:endParaRPr lang="en-US" dirty="0"/>
          </a:p>
          <a:p>
            <a:pPr lvl="1"/>
            <a:r>
              <a:rPr lang="en-US" dirty="0"/>
              <a:t>GEM 128 K channels</a:t>
            </a:r>
          </a:p>
          <a:p>
            <a:pPr lvl="1"/>
            <a:r>
              <a:rPr lang="en-US" dirty="0"/>
              <a:t>Shower 189 blocks (ADC)</a:t>
            </a:r>
          </a:p>
          <a:p>
            <a:pPr lvl="1"/>
            <a:r>
              <a:rPr lang="en-US" dirty="0" err="1"/>
              <a:t>Preshower</a:t>
            </a:r>
            <a:r>
              <a:rPr lang="en-US" dirty="0"/>
              <a:t> 54 blocks (ADC)</a:t>
            </a:r>
          </a:p>
          <a:p>
            <a:pPr lvl="1"/>
            <a:r>
              <a:rPr lang="en-US" dirty="0"/>
              <a:t>Scintillator 180 bars 360 PMTs ( ADC/TDC)</a:t>
            </a:r>
          </a:p>
          <a:p>
            <a:pPr lvl="1"/>
            <a:r>
              <a:rPr lang="en-US" dirty="0"/>
              <a:t>Cerenkov 550 PMTs (TDC)</a:t>
            </a:r>
          </a:p>
          <a:p>
            <a:endParaRPr lang="en-US" dirty="0"/>
          </a:p>
          <a:p>
            <a:r>
              <a:rPr lang="en-US" dirty="0"/>
              <a:t>Neutron detector</a:t>
            </a:r>
          </a:p>
          <a:p>
            <a:pPr lvl="1"/>
            <a:r>
              <a:rPr lang="en-US" dirty="0"/>
              <a:t>288 channels HCAL ( FADC + high res TDC )</a:t>
            </a:r>
          </a:p>
          <a:p>
            <a:pPr lvl="1"/>
            <a:r>
              <a:rPr lang="en-US" dirty="0" err="1"/>
              <a:t>CDet</a:t>
            </a:r>
            <a:r>
              <a:rPr lang="en-US" dirty="0"/>
              <a:t> 2152 Channels ( TDC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 </m:t>
                        </m:r>
                        <m:r>
                          <a:rPr lang="en-US" sz="3200" i="1">
                            <a:latin typeface="Cambria Math"/>
                          </a:rPr>
                          <m:t>𝑀</m:t>
                        </m:r>
                      </m:sub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200" dirty="0"/>
                  <a:t> event size </a:t>
                </a:r>
                <a:r>
                  <a:rPr lang="en-US" sz="3200" dirty="0" smtClean="0"/>
                  <a:t>(after </a:t>
                </a:r>
                <a:r>
                  <a:rPr lang="en-US" sz="3200" dirty="0"/>
                  <a:t>deconvolution)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3077" b="-7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74647"/>
              </p:ext>
            </p:extLst>
          </p:nvPr>
        </p:nvGraphicFramePr>
        <p:xfrm>
          <a:off x="228600" y="9144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6019800"/>
            <a:ext cx="373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</a:t>
            </a:r>
            <a:r>
              <a:rPr lang="en-US" b="1" dirty="0" smtClean="0"/>
              <a:t>at </a:t>
            </a:r>
            <a:r>
              <a:rPr lang="en-US" b="1" dirty="0" smtClean="0"/>
              <a:t>5 KHz </a:t>
            </a:r>
            <a:r>
              <a:rPr lang="en-US" b="1" dirty="0" smtClean="0"/>
              <a:t>370 </a:t>
            </a:r>
            <a:r>
              <a:rPr lang="en-US" b="1" dirty="0" smtClean="0"/>
              <a:t>MB/s Max</a:t>
            </a:r>
          </a:p>
        </p:txBody>
      </p:sp>
    </p:spTree>
    <p:extLst>
      <p:ext uri="{BB962C8B-B14F-4D97-AF65-F5344CB8AC3E}">
        <p14:creationId xmlns:p14="http://schemas.microsoft.com/office/powerpoint/2010/main" val="35440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Firmware being developed and tested</a:t>
            </a:r>
          </a:p>
          <a:p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update</a:t>
            </a: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495097"/>
            <a:ext cx="8455572" cy="363175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Have sufficient   TDCs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  ADCs,   crates</a:t>
            </a:r>
            <a:r>
              <a:rPr lang="en-US" sz="2000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,  SFI,   aux</a:t>
            </a:r>
            <a:r>
              <a:rPr lang="en-US" sz="2000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 Making </a:t>
            </a:r>
            <a:r>
              <a:rPr lang="en-US" sz="2000" dirty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FB </a:t>
            </a:r>
            <a:r>
              <a:rPr lang="en-US" sz="2000" dirty="0" smtClean="0">
                <a:solidFill>
                  <a:srgbClr val="00B050"/>
                </a:solidFill>
                <a:latin typeface="Minion Pro"/>
                <a:cs typeface="Times New Roman" pitchFamily="18" charset="0"/>
              </a:rPr>
              <a:t>faster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event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blocking – works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event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switching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– being tested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 merging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with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pipelining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VME – </a:t>
            </a:r>
            <a:r>
              <a:rPr lang="en-US" dirty="0" smtClean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Minion Pro"/>
                <a:cs typeface="Times New Roman" pitchFamily="18" charset="0"/>
              </a:rPr>
              <a:t>be tried</a:t>
            </a: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Three large </a:t>
            </a:r>
            <a:r>
              <a:rPr lang="en-US" sz="2000" dirty="0" err="1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Fastbus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systems </a:t>
            </a: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assembled </a:t>
            </a:r>
            <a:b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</a:br>
            <a:r>
              <a:rPr lang="en-US" sz="2000" dirty="0" smtClean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in the test lab</a:t>
            </a:r>
            <a:r>
              <a:rPr lang="en-US" sz="2000" dirty="0">
                <a:solidFill>
                  <a:srgbClr val="7030A0"/>
                </a:solidFill>
                <a:latin typeface="Minion Pro"/>
                <a:cs typeface="Times New Roman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latin typeface="Minion Pro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Minion Pr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5717" y="2551181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800600" y="4619297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1879213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1890074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12" y="1876097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8400" y="1871642"/>
            <a:ext cx="1981200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 smtClean="0">
                <a:latin typeface="Minion Pro"/>
                <a:cs typeface="Times New Roman" pitchFamily="18" charset="0"/>
              </a:rPr>
              <a:t>have  15 (20 being made)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30</a:t>
            </a:r>
            <a:endParaRPr lang="en-US" sz="1200" dirty="0">
              <a:latin typeface="Minion Pro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6980" y="1876096"/>
            <a:ext cx="880839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have  </a:t>
            </a:r>
            <a:r>
              <a:rPr lang="en-US" sz="1200" dirty="0" smtClean="0">
                <a:latin typeface="Minion Pro"/>
                <a:cs typeface="Times New Roman" pitchFamily="18" charset="0"/>
              </a:rPr>
              <a:t>21</a:t>
            </a:r>
            <a:endParaRPr lang="en-US" sz="1200" dirty="0">
              <a:latin typeface="Minion Pro"/>
              <a:cs typeface="Times New Roman" pitchFamily="18" charset="0"/>
            </a:endParaRPr>
          </a:p>
          <a:p>
            <a:pPr eaLnBrk="1" hangingPunct="1"/>
            <a:r>
              <a:rPr lang="en-US" sz="1200" dirty="0">
                <a:latin typeface="Minion Pro"/>
                <a:cs typeface="Times New Roman" pitchFamily="18" charset="0"/>
              </a:rPr>
              <a:t>need  21</a:t>
            </a:r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20" y="944540"/>
            <a:ext cx="8652680" cy="52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 DAQ Configuration / both arms</a:t>
                </a:r>
                <a:endParaRPr lang="it-IT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60000" b="-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44345" y="5257800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992045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838200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5915446"/>
            <a:ext cx="4376272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TI provides timestamp for every event</a:t>
            </a:r>
            <a:endParaRPr lang="it-IT" dirty="0"/>
          </a:p>
        </p:txBody>
      </p:sp>
      <p:sp>
        <p:nvSpPr>
          <p:cNvPr id="2" name="Rectangle 1"/>
          <p:cNvSpPr/>
          <p:nvPr/>
        </p:nvSpPr>
        <p:spPr>
          <a:xfrm>
            <a:off x="228600" y="5564028"/>
            <a:ext cx="30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If no L2A, Fast Clear to Fastbus</a:t>
            </a:r>
          </a:p>
        </p:txBody>
      </p:sp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LabPowerPoint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</TotalTime>
  <Words>823</Words>
  <Application>Microsoft Office PowerPoint</Application>
  <PresentationFormat>On-screen Show (4:3)</PresentationFormat>
  <Paragraphs>372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JLab_Theme</vt:lpstr>
      <vt:lpstr>JLabPowerPointMain</vt:lpstr>
      <vt:lpstr>SuperBigBite DAQ update</vt:lpstr>
      <vt:lpstr>Outline</vt:lpstr>
      <vt:lpstr>G_( E)^p- 5 DAQ requirements</vt:lpstr>
      <vt:lpstr>G_( E)^p- 5 event size (after deconvolution)</vt:lpstr>
      <vt:lpstr>G_( E)^n,G_( M)^n DAQ requirements</vt:lpstr>
      <vt:lpstr>G_( E)^n,G_( M)^n event size (after deconvolution)</vt:lpstr>
      <vt:lpstr>Fastbus update</vt:lpstr>
      <vt:lpstr>Fastbus update</vt:lpstr>
      <vt:lpstr>G_( E)^p DAQ Configuration / both arms</vt:lpstr>
      <vt:lpstr>PowerPoint Presentation</vt:lpstr>
      <vt:lpstr>Single Crate vs. Trigger Switching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Manpower</vt:lpstr>
      <vt:lpstr>Conclusion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moffit</cp:lastModifiedBy>
  <cp:revision>84</cp:revision>
  <dcterms:created xsi:type="dcterms:W3CDTF">2015-10-17T21:51:26Z</dcterms:created>
  <dcterms:modified xsi:type="dcterms:W3CDTF">2015-11-11T21:54:01Z</dcterms:modified>
</cp:coreProperties>
</file>