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59" r:id="rId6"/>
    <p:sldId id="268" r:id="rId7"/>
    <p:sldId id="260" r:id="rId8"/>
    <p:sldId id="261" r:id="rId9"/>
    <p:sldId id="263" r:id="rId10"/>
    <p:sldId id="264" r:id="rId11"/>
    <p:sldId id="267" r:id="rId12"/>
    <p:sldId id="265" r:id="rId13"/>
    <p:sldId id="272" r:id="rId14"/>
    <p:sldId id="274" r:id="rId15"/>
    <p:sldId id="273" r:id="rId16"/>
    <p:sldId id="266" r:id="rId17"/>
    <p:sldId id="275" r:id="rId18"/>
    <p:sldId id="270" r:id="rId19"/>
    <p:sldId id="271" r:id="rId20"/>
    <p:sldId id="27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291200"/>
        <c:axId val="90301952"/>
      </c:scatterChart>
      <c:valAx>
        <c:axId val="90291200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301952"/>
        <c:crosses val="autoZero"/>
        <c:crossBetween val="midCat"/>
      </c:valAx>
      <c:valAx>
        <c:axId val="90301952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902912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Local_50kHz_pedSup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'FixedLocal-3DAQ'!$B$10:$I$10</c:f>
              <c:numCache>
                <c:formatCode>General</c:formatCode>
                <c:ptCount val="8"/>
                <c:pt idx="0">
                  <c:v>1179.4000000000001</c:v>
                </c:pt>
                <c:pt idx="1">
                  <c:v>1302.5999999999999</c:v>
                </c:pt>
                <c:pt idx="2">
                  <c:v>2259.6999999999998</c:v>
                </c:pt>
                <c:pt idx="3">
                  <c:v>3761.9</c:v>
                </c:pt>
                <c:pt idx="4">
                  <c:v>3194</c:v>
                </c:pt>
                <c:pt idx="5">
                  <c:v>7769.2</c:v>
                </c:pt>
                <c:pt idx="6">
                  <c:v>12436.7</c:v>
                </c:pt>
                <c:pt idx="7">
                  <c:v>17482.099999999999</c:v>
                </c:pt>
              </c:numCache>
            </c:numRef>
          </c:xVal>
          <c:yVal>
            <c:numRef>
              <c:f>'FixedLocal-3DAQ'!$B$12:$I$12</c:f>
              <c:numCache>
                <c:formatCode>0.00</c:formatCode>
                <c:ptCount val="8"/>
                <c:pt idx="0">
                  <c:v>0.92419874512463795</c:v>
                </c:pt>
                <c:pt idx="1">
                  <c:v>1.1515430677107359</c:v>
                </c:pt>
                <c:pt idx="2">
                  <c:v>1.960437226180467</c:v>
                </c:pt>
                <c:pt idx="3">
                  <c:v>2.1212685079348148</c:v>
                </c:pt>
                <c:pt idx="4">
                  <c:v>2.038196618659982</c:v>
                </c:pt>
                <c:pt idx="5">
                  <c:v>2.3335735983112782</c:v>
                </c:pt>
                <c:pt idx="6">
                  <c:v>4.0074939493595494</c:v>
                </c:pt>
                <c:pt idx="7">
                  <c:v>11.6421940155931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1B-46C8-9317-A6CD2A376A8C}"/>
            </c:ext>
          </c:extLst>
        </c:ser>
        <c:ser>
          <c:idx val="1"/>
          <c:order val="1"/>
          <c:tx>
            <c:v>Local_100kHz_pedSup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'FixedLocal-3DAQ'!$D$22:$L$22</c:f>
              <c:numCache>
                <c:formatCode>General</c:formatCode>
                <c:ptCount val="9"/>
                <c:pt idx="0">
                  <c:v>1198.5999999999999</c:v>
                </c:pt>
                <c:pt idx="1">
                  <c:v>1898.1</c:v>
                </c:pt>
                <c:pt idx="2">
                  <c:v>3364</c:v>
                </c:pt>
                <c:pt idx="3">
                  <c:v>5959.4</c:v>
                </c:pt>
                <c:pt idx="4">
                  <c:v>10277.9</c:v>
                </c:pt>
                <c:pt idx="5">
                  <c:v>17516.5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xVal>
          <c:yVal>
            <c:numRef>
              <c:f>'FixedLocal-3DAQ'!$D$24:$L$24</c:f>
              <c:numCache>
                <c:formatCode>0.00</c:formatCode>
                <c:ptCount val="9"/>
                <c:pt idx="0">
                  <c:v>3.220423827799102</c:v>
                </c:pt>
                <c:pt idx="1">
                  <c:v>3.840682788051208</c:v>
                </c:pt>
                <c:pt idx="2">
                  <c:v>4.1557669441141467</c:v>
                </c:pt>
                <c:pt idx="3">
                  <c:v>4.4366882572071002</c:v>
                </c:pt>
                <c:pt idx="4">
                  <c:v>5.2403701145175559</c:v>
                </c:pt>
                <c:pt idx="5">
                  <c:v>12.845031827134409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A1B-46C8-9317-A6CD2A376A8C}"/>
            </c:ext>
          </c:extLst>
        </c:ser>
        <c:ser>
          <c:idx val="2"/>
          <c:order val="2"/>
          <c:tx>
            <c:v>Local_200kHz_pedSup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'FixedLocal-3DAQ'!$C$34:$H$34</c:f>
              <c:numCache>
                <c:formatCode>General</c:formatCode>
                <c:ptCount val="6"/>
                <c:pt idx="0">
                  <c:v>8251.7000000000007</c:v>
                </c:pt>
                <c:pt idx="1">
                  <c:v>6649.9</c:v>
                </c:pt>
                <c:pt idx="2">
                  <c:v>3229.6</c:v>
                </c:pt>
                <c:pt idx="3">
                  <c:v>1308.2</c:v>
                </c:pt>
                <c:pt idx="4">
                  <c:v>10791.8</c:v>
                </c:pt>
                <c:pt idx="5">
                  <c:v>17003.5</c:v>
                </c:pt>
              </c:numCache>
            </c:numRef>
          </c:xVal>
          <c:yVal>
            <c:numRef>
              <c:f>'FixedLocal-3DAQ'!$C$36:$H$36</c:f>
              <c:numCache>
                <c:formatCode>0.00</c:formatCode>
                <c:ptCount val="6"/>
                <c:pt idx="0">
                  <c:v>5.8896954566937767</c:v>
                </c:pt>
                <c:pt idx="1">
                  <c:v>6.0542263793440476</c:v>
                </c:pt>
                <c:pt idx="2">
                  <c:v>5.635372801585337</c:v>
                </c:pt>
                <c:pt idx="3">
                  <c:v>5.4196606023543801</c:v>
                </c:pt>
                <c:pt idx="4">
                  <c:v>6.5447840026686874</c:v>
                </c:pt>
                <c:pt idx="5">
                  <c:v>10.478430911282979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A1B-46C8-9317-A6CD2A376A8C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</c:spPr>
          </c:marker>
          <c:xVal>
            <c:numRef>
              <c:f>'FixedLocal-3DAQ'!$B$70:$P$70</c:f>
              <c:numCache>
                <c:formatCode>General</c:formatCode>
                <c:ptCount val="15"/>
                <c:pt idx="0">
                  <c:v>4572</c:v>
                </c:pt>
                <c:pt idx="1">
                  <c:v>3425.5</c:v>
                </c:pt>
                <c:pt idx="2">
                  <c:v>2141.1999999999998</c:v>
                </c:pt>
                <c:pt idx="3">
                  <c:v>11429</c:v>
                </c:pt>
                <c:pt idx="4">
                  <c:v>9380.799999999992</c:v>
                </c:pt>
                <c:pt idx="5">
                  <c:v>2665.3</c:v>
                </c:pt>
                <c:pt idx="6">
                  <c:v>6771.1</c:v>
                </c:pt>
                <c:pt idx="7">
                  <c:v>11943.2</c:v>
                </c:pt>
                <c:pt idx="8">
                  <c:v>7609.7</c:v>
                </c:pt>
                <c:pt idx="9">
                  <c:v>13076.5</c:v>
                </c:pt>
                <c:pt idx="10">
                  <c:v>0</c:v>
                </c:pt>
                <c:pt idx="11">
                  <c:v>1162.5</c:v>
                </c:pt>
                <c:pt idx="12">
                  <c:v>7989.5</c:v>
                </c:pt>
                <c:pt idx="13">
                  <c:v>10065.1</c:v>
                </c:pt>
                <c:pt idx="14">
                  <c:v>7829.4</c:v>
                </c:pt>
              </c:numCache>
            </c:numRef>
          </c:xVal>
          <c:yVal>
            <c:numRef>
              <c:f>'FixedLocal-3DAQ'!$B$72:$P$72</c:f>
              <c:numCache>
                <c:formatCode>0.00</c:formatCode>
                <c:ptCount val="15"/>
                <c:pt idx="0">
                  <c:v>2.2200349956255421</c:v>
                </c:pt>
                <c:pt idx="1">
                  <c:v>1.4362866734783259</c:v>
                </c:pt>
                <c:pt idx="2">
                  <c:v>1.0648234634784259</c:v>
                </c:pt>
                <c:pt idx="3">
                  <c:v>31.73943477119608</c:v>
                </c:pt>
                <c:pt idx="4">
                  <c:v>15.408067542213891</c:v>
                </c:pt>
                <c:pt idx="5">
                  <c:v>1.301917232581695</c:v>
                </c:pt>
                <c:pt idx="6">
                  <c:v>3.5282302727769439</c:v>
                </c:pt>
                <c:pt idx="7">
                  <c:v>32.24345234108111</c:v>
                </c:pt>
                <c:pt idx="8">
                  <c:v>4.4679816549929656</c:v>
                </c:pt>
                <c:pt idx="9">
                  <c:v>38.85596298703782</c:v>
                </c:pt>
                <c:pt idx="10">
                  <c:v>0</c:v>
                </c:pt>
                <c:pt idx="11">
                  <c:v>0.739784946236555</c:v>
                </c:pt>
                <c:pt idx="12">
                  <c:v>8.6513549033105868</c:v>
                </c:pt>
                <c:pt idx="13">
                  <c:v>20.83238119839843</c:v>
                </c:pt>
                <c:pt idx="14">
                  <c:v>7.95335530181113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A1B-46C8-9317-A6CD2A376A8C}"/>
            </c:ext>
          </c:extLst>
        </c:ser>
        <c:ser>
          <c:idx val="4"/>
          <c:order val="4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'FixedLocal-3DAQ'!$C$58:$O$58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'FixedLocal-3DAQ'!$C$60:$O$60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9.2238484445289206</c:v>
                </c:pt>
                <c:pt idx="4">
                  <c:v>37.88638913124759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8.8881187991734318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2.8745806932538209</c:v>
                </c:pt>
                <c:pt idx="12">
                  <c:v>1.426294152193974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A1B-46C8-9317-A6CD2A376A8C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</c:spPr>
          </c:marker>
          <c:xVal>
            <c:numRef>
              <c:f>'FixedLocal-3DAQ'!$B$46:$M$46</c:f>
              <c:numCache>
                <c:formatCode>General</c:formatCode>
                <c:ptCount val="12"/>
                <c:pt idx="0">
                  <c:v>1127.9000000000001</c:v>
                </c:pt>
                <c:pt idx="1">
                  <c:v>2324.9</c:v>
                </c:pt>
                <c:pt idx="2">
                  <c:v>0</c:v>
                </c:pt>
                <c:pt idx="3">
                  <c:v>4423.5</c:v>
                </c:pt>
                <c:pt idx="4">
                  <c:v>7616.1</c:v>
                </c:pt>
                <c:pt idx="5">
                  <c:v>10029.200000000001</c:v>
                </c:pt>
                <c:pt idx="6">
                  <c:v>15035.4</c:v>
                </c:pt>
                <c:pt idx="7">
                  <c:v>11842.3</c:v>
                </c:pt>
                <c:pt idx="8">
                  <c:v>8394.7000000000007</c:v>
                </c:pt>
                <c:pt idx="9">
                  <c:v>17954.3</c:v>
                </c:pt>
                <c:pt idx="10">
                  <c:v>21696.400000000001</c:v>
                </c:pt>
                <c:pt idx="11">
                  <c:v>5757.3</c:v>
                </c:pt>
              </c:numCache>
            </c:numRef>
          </c:xVal>
          <c:yVal>
            <c:numRef>
              <c:f>'FixedLocal-3DAQ'!$B$48:$M$48</c:f>
              <c:numCache>
                <c:formatCode>0.00</c:formatCode>
                <c:ptCount val="12"/>
                <c:pt idx="0">
                  <c:v>4.539409522120752</c:v>
                </c:pt>
                <c:pt idx="1">
                  <c:v>5.1787173641876976</c:v>
                </c:pt>
                <c:pt idx="2">
                  <c:v>0</c:v>
                </c:pt>
                <c:pt idx="3">
                  <c:v>5.7375381485249228</c:v>
                </c:pt>
                <c:pt idx="4">
                  <c:v>10.96624256509237</c:v>
                </c:pt>
                <c:pt idx="5">
                  <c:v>20.85111474494477</c:v>
                </c:pt>
                <c:pt idx="6">
                  <c:v>49.097463319898367</c:v>
                </c:pt>
                <c:pt idx="7">
                  <c:v>31.861209393445531</c:v>
                </c:pt>
                <c:pt idx="8">
                  <c:v>12.64607430879007</c:v>
                </c:pt>
                <c:pt idx="9">
                  <c:v>56.715104459655898</c:v>
                </c:pt>
                <c:pt idx="10">
                  <c:v>63.4492358179237</c:v>
                </c:pt>
                <c:pt idx="11">
                  <c:v>7.5695204349260896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A1B-46C8-9317-A6CD2A376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345472"/>
        <c:axId val="90347776"/>
      </c:scatterChart>
      <c:valAx>
        <c:axId val="90345472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347776"/>
        <c:crosses val="autoZero"/>
        <c:crossBetween val="midCat"/>
      </c:valAx>
      <c:valAx>
        <c:axId val="90347776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903454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037-4256-A393-D4E9A60DE223}"/>
            </c:ext>
          </c:extLst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4.4902009426941216</c:v>
                </c:pt>
                <c:pt idx="4">
                  <c:v>6.5756259052348378</c:v>
                </c:pt>
                <c:pt idx="5">
                  <c:v>9.4732300612236475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7-4256-A393-D4E9A60DE223}"/>
            </c:ext>
          </c:extLst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FixedReadout!$C$40:$I$40</c:f>
              <c:numCache>
                <c:formatCode>General</c:formatCode>
                <c:ptCount val="7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0</c:v>
                </c:pt>
                <c:pt idx="4">
                  <c:v>52688.7</c:v>
                </c:pt>
                <c:pt idx="5">
                  <c:v>104390.3</c:v>
                </c:pt>
                <c:pt idx="6">
                  <c:v>189480.4</c:v>
                </c:pt>
              </c:numCache>
            </c:numRef>
          </c:xVal>
          <c:yVal>
            <c:numRef>
              <c:f>FixedReadout!$C$41:$I$41</c:f>
              <c:numCache>
                <c:formatCode>0.00</c:formatCode>
                <c:ptCount val="7"/>
                <c:pt idx="0">
                  <c:v>26.39990801425779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0</c:v>
                </c:pt>
                <c:pt idx="4">
                  <c:v>28.70486486486487</c:v>
                </c:pt>
                <c:pt idx="5">
                  <c:v>28.032422193343749</c:v>
                </c:pt>
                <c:pt idx="6">
                  <c:v>28.17506488857067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37-4256-A393-D4E9A60DE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912640"/>
        <c:axId val="90923392"/>
      </c:scatterChart>
      <c:valAx>
        <c:axId val="90912640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0923392"/>
        <c:crossesAt val="0"/>
        <c:crossBetween val="midCat"/>
      </c:valAx>
      <c:valAx>
        <c:axId val="909233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0912640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11/2/2015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670967"/>
              </p:ext>
            </p:extLst>
          </p:nvPr>
        </p:nvGraphicFramePr>
        <p:xfrm>
          <a:off x="1556481" y="1289786"/>
          <a:ext cx="6341180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87" y="180558"/>
            <a:ext cx="8701105" cy="1058154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Readout trigger rate ~ 5kHz, Buffer Level = 4,</a:t>
            </a:r>
            <a:br>
              <a:rPr lang="en-US" sz="3600" dirty="0" smtClean="0"/>
            </a:br>
            <a:r>
              <a:rPr lang="en-US" sz="3600" dirty="0" smtClean="0"/>
              <a:t>No pedestal suppression (8ADC)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61444" y="4951359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52" y="38379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974" y="160344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crates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2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22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004380" y="619050"/>
            <a:ext cx="5878574" cy="439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Hadron Arm - HCAL DAQ: proton trigger</a:t>
            </a:r>
            <a:endParaRPr lang="it-I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4/Nov/2014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DOE SBS Review / SBS DAQ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411" y="1905195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1315931" y="946675"/>
            <a:ext cx="158976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HPS firmware  installed on 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INFN MPD used for several years using custom C++ package</a:t>
            </a:r>
          </a:p>
          <a:p>
            <a:r>
              <a:rPr lang="en-US" dirty="0" smtClean="0"/>
              <a:t>Package ported to intel CPU</a:t>
            </a:r>
          </a:p>
          <a:p>
            <a:r>
              <a:rPr lang="en-US" dirty="0" smtClean="0"/>
              <a:t>New C library written for easy integration into </a:t>
            </a:r>
            <a:r>
              <a:rPr lang="en-US" smtClean="0"/>
              <a:t>CODA </a:t>
            </a:r>
          </a:p>
          <a:p>
            <a:pPr marL="0" indent="0">
              <a:buNone/>
            </a:pPr>
            <a:r>
              <a:rPr lang="en-US" smtClean="0"/>
              <a:t>( </a:t>
            </a: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Evarsito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</a:p>
          <a:p>
            <a:r>
              <a:rPr lang="en-US" dirty="0" smtClean="0"/>
              <a:t>CODA configuration running</a:t>
            </a:r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VME part seems to work</a:t>
            </a:r>
          </a:p>
          <a:p>
            <a:r>
              <a:rPr lang="en-US" dirty="0" smtClean="0"/>
              <a:t>Data structure looks fine but no data from APV  </a:t>
            </a:r>
          </a:p>
          <a:p>
            <a:r>
              <a:rPr lang="en-US" dirty="0" smtClean="0"/>
              <a:t>Maybe issue with communication with APV (I2C timing ) being investigated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Aurora protocol based</a:t>
            </a:r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 : 250 MB/s per link</a:t>
            </a:r>
          </a:p>
          <a:p>
            <a:r>
              <a:rPr lang="en-US" dirty="0" smtClean="0"/>
              <a:t>Readout up to 32 MPD in parallel : 8 GB/s bandwidth compared to 100 MB/s using VME</a:t>
            </a:r>
          </a:p>
          <a:p>
            <a:r>
              <a:rPr lang="en-US" dirty="0" smtClean="0"/>
              <a:t>SSP readout library being tested</a:t>
            </a:r>
          </a:p>
          <a:p>
            <a:r>
              <a:rPr lang="en-US" dirty="0" smtClean="0"/>
              <a:t>Link from MPD to SSP module working from Ben </a:t>
            </a:r>
            <a:r>
              <a:rPr lang="en-US" dirty="0" err="1" smtClean="0"/>
              <a:t>Raydo</a:t>
            </a:r>
            <a:endParaRPr lang="en-US" dirty="0" smtClean="0"/>
          </a:p>
          <a:p>
            <a:r>
              <a:rPr lang="en-US" dirty="0" smtClean="0"/>
              <a:t>MPD functions implementation in Optical module in progress by Paolo </a:t>
            </a:r>
            <a:r>
              <a:rPr lang="en-US" dirty="0" err="1" smtClean="0"/>
              <a:t>Musico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26042"/>
            <a:ext cx="8229600" cy="11430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80581"/>
              </p:ext>
            </p:extLst>
          </p:nvPr>
        </p:nvGraphicFramePr>
        <p:xfrm>
          <a:off x="304800" y="868681"/>
          <a:ext cx="8763000" cy="553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3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89867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</a:t>
                      </a:r>
                      <a:r>
                        <a:rPr lang="en-US" sz="1600" dirty="0" smtClean="0"/>
                        <a:t>readout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dirty="0" smtClean="0"/>
                        <a:t>debug</a:t>
                      </a: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</a:t>
                      </a:r>
                      <a:r>
                        <a:rPr lang="en-US" sz="1600" dirty="0" smtClean="0"/>
                        <a:t>– 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</a:t>
                      </a:r>
                      <a:r>
                        <a:rPr lang="en-US" sz="1600" dirty="0" smtClean="0"/>
                        <a:t>scale setup</a:t>
                      </a:r>
                    </a:p>
                    <a:p>
                      <a:pPr algn="l"/>
                      <a:r>
                        <a:rPr lang="en-US" sz="1600" dirty="0" smtClean="0"/>
                        <a:t>Test </a:t>
                      </a:r>
                      <a:endParaRPr lang="en-US" sz="1600" dirty="0" smtClean="0"/>
                    </a:p>
                    <a:p>
                      <a:pPr lvl="1" algn="l"/>
                      <a:r>
                        <a:rPr lang="en-US" sz="1600" dirty="0" smtClean="0"/>
                        <a:t>200 </a:t>
                      </a:r>
                      <a:r>
                        <a:rPr lang="en-US" sz="1600" dirty="0" smtClean="0"/>
                        <a:t>KHz L1 and 5 </a:t>
                      </a:r>
                      <a:r>
                        <a:rPr lang="en-US" sz="1600" dirty="0" smtClean="0"/>
                        <a:t>kHz </a:t>
                      </a:r>
                      <a:r>
                        <a:rPr lang="en-US" sz="1600" dirty="0" err="1" smtClean="0"/>
                        <a:t>coinc</a:t>
                      </a:r>
                      <a:r>
                        <a:rPr lang="en-US" sz="1600" dirty="0" smtClean="0"/>
                        <a:t> with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MPD, </a:t>
                      </a:r>
                      <a:r>
                        <a:rPr lang="en-US" sz="1600" dirty="0" smtClean="0"/>
                        <a:t>and HCAL FADC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en-US" sz="1600" dirty="0" smtClean="0"/>
                        <a:t>ynchronization</a:t>
                      </a: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DVCS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Tritium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</a:t>
            </a:r>
            <a:r>
              <a:rPr lang="en-US" dirty="0" smtClean="0"/>
              <a:t>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Michaels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</a:t>
            </a:r>
            <a:r>
              <a:rPr lang="en-US" dirty="0" smtClean="0"/>
              <a:t>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</a:t>
            </a:r>
            <a:r>
              <a:rPr lang="en-US" dirty="0" smtClean="0"/>
              <a:t>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8229600" cy="4525963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</a:p>
          <a:p>
            <a:r>
              <a:rPr lang="en-US" dirty="0" smtClean="0"/>
              <a:t>HCAL : FADC ready, trigger implemented and being tested</a:t>
            </a:r>
          </a:p>
          <a:p>
            <a:r>
              <a:rPr lang="en-US" dirty="0" smtClean="0"/>
              <a:t>MPD : CODA readout implemented, debugging of the C code, Optical readout in progress</a:t>
            </a:r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200 </a:t>
                </a:r>
                <a:r>
                  <a:rPr lang="en-US" dirty="0" smtClean="0"/>
                  <a:t>kHz </a:t>
                </a:r>
                <a:r>
                  <a:rPr lang="en-US" dirty="0" smtClean="0"/>
                  <a:t>L1, </a:t>
                </a:r>
                <a:r>
                  <a:rPr lang="en-US" dirty="0" smtClean="0"/>
                  <a:t>3 kHz </a:t>
                </a:r>
                <a:r>
                  <a:rPr lang="en-US" dirty="0" smtClean="0"/>
                  <a:t>of L2 Electromagnetic Calorimeter Fastbus</a:t>
                </a:r>
              </a:p>
              <a:p>
                <a:pPr lvl="1"/>
                <a:r>
                  <a:rPr lang="en-US" dirty="0" smtClean="0"/>
                  <a:t>Coordinate detector </a:t>
                </a:r>
                <a:r>
                  <a:rPr lang="en-US" dirty="0" err="1" smtClean="0"/>
                  <a:t>Fastbus</a:t>
                </a:r>
                <a:r>
                  <a:rPr lang="en-US" dirty="0" smtClean="0"/>
                  <a:t> readout 1877S</a:t>
                </a:r>
              </a:p>
              <a:p>
                <a:pPr lvl="1"/>
                <a:r>
                  <a:rPr lang="en-US" dirty="0" smtClean="0"/>
                  <a:t>GEM readout VME</a:t>
                </a:r>
              </a:p>
              <a:p>
                <a:pPr lvl="1"/>
                <a:r>
                  <a:rPr lang="en-US" dirty="0" smtClean="0"/>
                  <a:t>HCAL trigger pipeline FADC and L2 </a:t>
                </a:r>
                <a:r>
                  <a:rPr lang="en-US" dirty="0" smtClean="0"/>
                  <a:t>trigger</a:t>
                </a:r>
                <a:br>
                  <a:rPr lang="en-US" dirty="0" smtClean="0"/>
                </a:b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Bigbite</a:t>
                </a:r>
                <a:r>
                  <a:rPr lang="en-US" dirty="0" smtClean="0"/>
                  <a:t> readout Fastbus</a:t>
                </a:r>
              </a:p>
              <a:p>
                <a:pPr lvl="1"/>
                <a:r>
                  <a:rPr lang="en-US" dirty="0" smtClean="0"/>
                  <a:t>HCAL as neutron detector using FADC and high resolution TDC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 rotWithShape="1">
                <a:blip r:embed="rId2"/>
                <a:stretch>
                  <a:fillRect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</a:t>
            </a:r>
            <a:r>
              <a:rPr lang="en-US" dirty="0" smtClean="0"/>
              <a:t>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</a:t>
            </a:r>
            <a:r>
              <a:rPr lang="en-US" dirty="0" smtClean="0"/>
              <a:t>developed </a:t>
            </a:r>
            <a:r>
              <a:rPr lang="en-US" dirty="0" smtClean="0"/>
              <a:t>and tested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</a:t>
            </a:r>
            <a:r>
              <a:rPr lang="it-IT" dirty="0" smtClean="0"/>
              <a:t>update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028" y="1371601"/>
            <a:ext cx="6626772" cy="440119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Have  sufficient   TDCs,    ADCs,   crates,    aux.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Minion Pro"/>
                <a:cs typeface="Times New Roman" pitchFamily="18" charset="0"/>
              </a:rPr>
              <a:t>  Like  to  scrounge  ~3 more SFI </a:t>
            </a:r>
            <a:r>
              <a:rPr lang="en-US" sz="1200" dirty="0">
                <a:latin typeface="Minion Pro"/>
                <a:cs typeface="Times New Roman" pitchFamily="18" charset="0"/>
              </a:rPr>
              <a:t>(Struck  </a:t>
            </a:r>
            <a:r>
              <a:rPr lang="en-US" sz="1200" dirty="0" err="1">
                <a:latin typeface="Minion Pro"/>
                <a:cs typeface="Times New Roman" pitchFamily="18" charset="0"/>
              </a:rPr>
              <a:t>Fastbus</a:t>
            </a:r>
            <a:r>
              <a:rPr lang="en-US" sz="1200" dirty="0">
                <a:latin typeface="Minion Pro"/>
                <a:cs typeface="Times New Roman" pitchFamily="18" charset="0"/>
              </a:rPr>
              <a:t> Interface)</a:t>
            </a:r>
          </a:p>
          <a:p>
            <a:pPr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 Pro"/>
                <a:cs typeface="Times New Roman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nion Pro"/>
                <a:cs typeface="Times New Roman" pitchFamily="18" charset="0"/>
              </a:rPr>
              <a:t>(backup plan:  fewer crates, reduced performance)</a:t>
            </a:r>
          </a:p>
          <a:p>
            <a:pPr eaLnBrk="1" hangingPunct="1">
              <a:buFont typeface="Arial" charset="0"/>
              <a:buChar char="•"/>
            </a:pPr>
            <a:endParaRPr lang="en-US" sz="12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Making 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 switching 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 pipelining VME  --  to 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large  Fastbus systems are being </a:t>
            </a:r>
          </a:p>
          <a:p>
            <a:pPr eaLnBrk="1" hangingPunct="1"/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  assembled  for  test in the  test  lab.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1917" y="2808684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34610" y="5507420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6291" y="1684280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4604" y="1690978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5963" y="1688749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</a:t>
                </a:r>
                <a:r>
                  <a:rPr lang="it-IT" dirty="0" smtClean="0"/>
                  <a:t>Configuration / both arms</a:t>
                </a:r>
                <a:endParaRPr lang="it-IT" dirty="0"/>
              </a:p>
            </p:txBody>
          </p:sp>
        </mc:Choice>
        <mc:Fallback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A591E-0AAE-49BD-BAFD-8583FDD55043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SBS Collaboration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53" y="6047816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5076" y="4717252"/>
            <a:ext cx="221766" cy="258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59300" y="1137346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0" y="1492213"/>
            <a:ext cx="9046765" cy="639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870231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Crate, Buffer Level =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529193"/>
              </p:ext>
            </p:extLst>
          </p:nvPr>
        </p:nvGraphicFramePr>
        <p:xfrm>
          <a:off x="457200" y="967812"/>
          <a:ext cx="6376892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59199" y="1630710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Local trigger ~ 100 kHz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9199" y="1160312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9199" y="2045268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8000"/>
                </a:solidFill>
              </a:rPr>
              <a:t>Local trigger </a:t>
            </a:r>
            <a:r>
              <a:rPr lang="en-US" sz="2000" dirty="0">
                <a:solidFill>
                  <a:srgbClr val="008000"/>
                </a:solidFill>
              </a:rPr>
              <a:t>~</a:t>
            </a:r>
            <a:r>
              <a:rPr lang="en-US" sz="2000" dirty="0" smtClean="0">
                <a:solidFill>
                  <a:srgbClr val="008000"/>
                </a:solidFill>
              </a:rPr>
              <a:t> 200 kHz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V="1">
            <a:off x="2152212" y="6034938"/>
            <a:ext cx="370074" cy="279649"/>
          </a:xfrm>
          <a:prstGeom prst="bentConnector3">
            <a:avLst>
              <a:gd name="adj1" fmla="val -844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2493" y="6359800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94364" y="2916463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~40%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873381" y="4641253"/>
            <a:ext cx="1592560" cy="595836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2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 Crates, Buffer Level = 4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160746"/>
              </p:ext>
            </p:extLst>
          </p:nvPr>
        </p:nvGraphicFramePr>
        <p:xfrm>
          <a:off x="457200" y="990680"/>
          <a:ext cx="6416181" cy="536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4798" y="1191671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36211" y="4762291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199" y="1657169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Local trigger ~ 100 kHz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9199" y="1186771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9199" y="2071727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8000"/>
                </a:solidFill>
              </a:rPr>
              <a:t>Local trigger ~ 200 kHz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2152212" y="6034938"/>
            <a:ext cx="370074" cy="279649"/>
          </a:xfrm>
          <a:prstGeom prst="bentConnector3">
            <a:avLst>
              <a:gd name="adj1" fmla="val -844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2493" y="6359800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4364" y="2916463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dirty="0" smtClean="0"/>
              <a:t> ~6%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94364" y="4688293"/>
            <a:ext cx="19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 ~ (D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801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JLab_Theme</vt:lpstr>
      <vt:lpstr>JLabPowerPointMain</vt:lpstr>
      <vt:lpstr>SuperBigBite DAQ update</vt:lpstr>
      <vt:lpstr>Outline</vt:lpstr>
      <vt:lpstr>SBS DAQ requirements</vt:lpstr>
      <vt:lpstr>Fastbus update</vt:lpstr>
      <vt:lpstr>Fastbus update</vt:lpstr>
      <vt:lpstr>G_( E)^p DAQ Configuration / both arms</vt:lpstr>
      <vt:lpstr>PowerPoint Presentation</vt:lpstr>
      <vt:lpstr>Single Crate, Buffer Level = 4</vt:lpstr>
      <vt:lpstr>PowerPoint Presentation</vt:lpstr>
      <vt:lpstr>Readout trigger rate ~ 5kHz, Buffer Level = 4, No pedestal suppression (8ADC)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29</cp:revision>
  <dcterms:created xsi:type="dcterms:W3CDTF">2015-10-17T21:51:26Z</dcterms:created>
  <dcterms:modified xsi:type="dcterms:W3CDTF">2015-11-02T20:10:02Z</dcterms:modified>
</cp:coreProperties>
</file>