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59" r:id="rId6"/>
    <p:sldId id="268" r:id="rId7"/>
    <p:sldId id="260" r:id="rId8"/>
    <p:sldId id="279" r:id="rId9"/>
    <p:sldId id="263" r:id="rId10"/>
    <p:sldId id="278" r:id="rId11"/>
    <p:sldId id="265" r:id="rId12"/>
    <p:sldId id="272" r:id="rId13"/>
    <p:sldId id="274" r:id="rId14"/>
    <p:sldId id="273" r:id="rId15"/>
    <p:sldId id="266" r:id="rId16"/>
    <p:sldId id="275" r:id="rId17"/>
    <p:sldId id="270" r:id="rId18"/>
    <p:sldId id="271" r:id="rId19"/>
    <p:sldId id="276" r:id="rId20"/>
    <p:sldId id="269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asuni:Desktop:Deadtime_fbthree_V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DASUNI:Deadtime_fbthree_V1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893263342082"/>
          <c:y val="3.4312573443008199E-2"/>
          <c:w val="0.84123409962094398"/>
          <c:h val="0.80927560905650597"/>
        </c:manualLayout>
      </c:layout>
      <c:scatterChart>
        <c:scatterStyle val="lineMarker"/>
        <c:varyColors val="0"/>
        <c:ser>
          <c:idx val="0"/>
          <c:order val="0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'FixedLocal-1DAQ'!$B$9:$H$9</c:f>
              <c:numCache>
                <c:formatCode>General</c:formatCode>
                <c:ptCount val="7"/>
                <c:pt idx="0">
                  <c:v>1145.4000000000001</c:v>
                </c:pt>
                <c:pt idx="1">
                  <c:v>8119.1</c:v>
                </c:pt>
                <c:pt idx="2">
                  <c:v>10814.7</c:v>
                </c:pt>
                <c:pt idx="3">
                  <c:v>4913.8999999999996</c:v>
                </c:pt>
                <c:pt idx="4">
                  <c:v>13093.1</c:v>
                </c:pt>
                <c:pt idx="5">
                  <c:v>16890</c:v>
                </c:pt>
                <c:pt idx="6">
                  <c:v>22452.5</c:v>
                </c:pt>
              </c:numCache>
            </c:numRef>
          </c:xVal>
          <c:yVal>
            <c:numRef>
              <c:f>'FixedLocal-1DAQ'!$B$11:$H$11</c:f>
              <c:numCache>
                <c:formatCode>0.00</c:formatCode>
                <c:ptCount val="7"/>
                <c:pt idx="0">
                  <c:v>10.1100052383447</c:v>
                </c:pt>
                <c:pt idx="1">
                  <c:v>14.597677082435251</c:v>
                </c:pt>
                <c:pt idx="2">
                  <c:v>15.743386316772551</c:v>
                </c:pt>
                <c:pt idx="3">
                  <c:v>12.920490852479711</c:v>
                </c:pt>
                <c:pt idx="4">
                  <c:v>17.3198096707426</c:v>
                </c:pt>
                <c:pt idx="5">
                  <c:v>23.043220840734119</c:v>
                </c:pt>
                <c:pt idx="6">
                  <c:v>34.899899788442227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CEB-4785-90F1-18F40A6B124B}"/>
            </c:ext>
          </c:extLst>
        </c:ser>
        <c:ser>
          <c:idx val="1"/>
          <c:order val="1"/>
          <c:tx>
            <c:v>Local_100kHz_pedeSup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'FixedLocal-1DAQ'!$B$21:$H$21</c:f>
              <c:numCache>
                <c:formatCode>General</c:formatCode>
                <c:ptCount val="7"/>
                <c:pt idx="0">
                  <c:v>1229</c:v>
                </c:pt>
                <c:pt idx="1">
                  <c:v>2546.5</c:v>
                </c:pt>
                <c:pt idx="2">
                  <c:v>4739</c:v>
                </c:pt>
                <c:pt idx="3">
                  <c:v>7059.6</c:v>
                </c:pt>
                <c:pt idx="4">
                  <c:v>10610.4</c:v>
                </c:pt>
                <c:pt idx="5">
                  <c:v>17665.2</c:v>
                </c:pt>
                <c:pt idx="6">
                  <c:v>22771</c:v>
                </c:pt>
              </c:numCache>
            </c:numRef>
          </c:xVal>
          <c:yVal>
            <c:numRef>
              <c:f>'FixedLocal-1DAQ'!$B$23:$H$23</c:f>
              <c:numCache>
                <c:formatCode>0.00</c:formatCode>
                <c:ptCount val="7"/>
                <c:pt idx="0">
                  <c:v>18.53539462978031</c:v>
                </c:pt>
                <c:pt idx="1">
                  <c:v>18.93972118594149</c:v>
                </c:pt>
                <c:pt idx="2">
                  <c:v>20.56341000211015</c:v>
                </c:pt>
                <c:pt idx="3">
                  <c:v>21.208000453283471</c:v>
                </c:pt>
                <c:pt idx="4">
                  <c:v>23.132021412953328</c:v>
                </c:pt>
                <c:pt idx="5">
                  <c:v>28.938817562212719</c:v>
                </c:pt>
                <c:pt idx="6">
                  <c:v>37.052830354398139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CEB-4785-90F1-18F40A6B124B}"/>
            </c:ext>
          </c:extLst>
        </c:ser>
        <c:ser>
          <c:idx val="2"/>
          <c:order val="2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'FixedLocal-1DAQ'!$B$33:$H$33</c:f>
              <c:numCache>
                <c:formatCode>General</c:formatCode>
                <c:ptCount val="7"/>
                <c:pt idx="0">
                  <c:v>1238.8</c:v>
                </c:pt>
                <c:pt idx="1">
                  <c:v>2612.6</c:v>
                </c:pt>
                <c:pt idx="2">
                  <c:v>5253</c:v>
                </c:pt>
                <c:pt idx="3">
                  <c:v>8418.4</c:v>
                </c:pt>
                <c:pt idx="4">
                  <c:v>12498.2</c:v>
                </c:pt>
                <c:pt idx="5">
                  <c:v>19905.900000000001</c:v>
                </c:pt>
                <c:pt idx="6">
                  <c:v>23678.3</c:v>
                </c:pt>
              </c:numCache>
            </c:numRef>
          </c:xVal>
          <c:yVal>
            <c:numRef>
              <c:f>'FixedLocal-1DAQ'!$B$35:$H$35</c:f>
              <c:numCache>
                <c:formatCode>0.00</c:formatCode>
                <c:ptCount val="7"/>
                <c:pt idx="0">
                  <c:v>25.637713916693571</c:v>
                </c:pt>
                <c:pt idx="1">
                  <c:v>26.743473934012101</c:v>
                </c:pt>
                <c:pt idx="2">
                  <c:v>27.93070626308776</c:v>
                </c:pt>
                <c:pt idx="3">
                  <c:v>28.947305901358931</c:v>
                </c:pt>
                <c:pt idx="4">
                  <c:v>30.224352306732172</c:v>
                </c:pt>
                <c:pt idx="5">
                  <c:v>35.836611255959284</c:v>
                </c:pt>
                <c:pt idx="6">
                  <c:v>40.877512321408197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CEB-4785-90F1-18F40A6B124B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'FixedLocal-1DAQ'!$B$69:$K$69</c:f>
              <c:numCache>
                <c:formatCode>General</c:formatCode>
                <c:ptCount val="10"/>
                <c:pt idx="0">
                  <c:v>4299.3999999999996</c:v>
                </c:pt>
                <c:pt idx="1">
                  <c:v>5198.8</c:v>
                </c:pt>
                <c:pt idx="2">
                  <c:v>2920.1</c:v>
                </c:pt>
                <c:pt idx="3">
                  <c:v>1254.4000000000001</c:v>
                </c:pt>
                <c:pt idx="4">
                  <c:v>8065.3</c:v>
                </c:pt>
                <c:pt idx="5">
                  <c:v>12585.7</c:v>
                </c:pt>
                <c:pt idx="6">
                  <c:v>19174.5</c:v>
                </c:pt>
                <c:pt idx="7">
                  <c:v>23432.9</c:v>
                </c:pt>
                <c:pt idx="8">
                  <c:v>3494.3</c:v>
                </c:pt>
                <c:pt idx="9">
                  <c:v>2443.6</c:v>
                </c:pt>
              </c:numCache>
            </c:numRef>
          </c:xVal>
          <c:yVal>
            <c:numRef>
              <c:f>'FixedLocal-1DAQ'!$B$71:$K$71</c:f>
              <c:numCache>
                <c:formatCode>0.00</c:formatCode>
                <c:ptCount val="10"/>
                <c:pt idx="0">
                  <c:v>24.803460948039259</c:v>
                </c:pt>
                <c:pt idx="1">
                  <c:v>42.948372701392643</c:v>
                </c:pt>
                <c:pt idx="2">
                  <c:v>12.46532652991336</c:v>
                </c:pt>
                <c:pt idx="3">
                  <c:v>10.068558673469401</c:v>
                </c:pt>
                <c:pt idx="4">
                  <c:v>57.417579011320093</c:v>
                </c:pt>
                <c:pt idx="5">
                  <c:v>72.421875620744174</c:v>
                </c:pt>
                <c:pt idx="6">
                  <c:v>81.830034681477997</c:v>
                </c:pt>
                <c:pt idx="7">
                  <c:v>85.115371977006575</c:v>
                </c:pt>
                <c:pt idx="8">
                  <c:v>13.27876827976992</c:v>
                </c:pt>
                <c:pt idx="9">
                  <c:v>12.09281388115895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CEB-4785-90F1-18F40A6B124B}"/>
            </c:ext>
          </c:extLst>
        </c:ser>
        <c:ser>
          <c:idx val="4"/>
          <c:order val="4"/>
          <c:tx>
            <c:v>Local_100kHz_NopedSup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53.832857769973643</c:v>
                </c:pt>
                <c:pt idx="5">
                  <c:v>67.574323886414746</c:v>
                </c:pt>
                <c:pt idx="6">
                  <c:v>78.129584048134049</c:v>
                </c:pt>
                <c:pt idx="7">
                  <c:v>84.567847201554528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CEB-4785-90F1-18F40A6B124B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'FixedLocal-1DAQ'!$B$45:$K$45</c:f>
              <c:numCache>
                <c:formatCode>General</c:formatCode>
                <c:ptCount val="10"/>
                <c:pt idx="0">
                  <c:v>1317.7</c:v>
                </c:pt>
                <c:pt idx="1">
                  <c:v>2285.1</c:v>
                </c:pt>
                <c:pt idx="2">
                  <c:v>5174.1000000000004</c:v>
                </c:pt>
                <c:pt idx="3">
                  <c:v>6698.1</c:v>
                </c:pt>
                <c:pt idx="4">
                  <c:v>4848.2</c:v>
                </c:pt>
                <c:pt idx="6">
                  <c:v>11577.5</c:v>
                </c:pt>
                <c:pt idx="7">
                  <c:v>16911.099999999999</c:v>
                </c:pt>
                <c:pt idx="9">
                  <c:v>4159.8</c:v>
                </c:pt>
              </c:numCache>
            </c:numRef>
          </c:xVal>
          <c:yVal>
            <c:numRef>
              <c:f>'FixedLocal-1DAQ'!$B$47:$K$47</c:f>
              <c:numCache>
                <c:formatCode>0.00</c:formatCode>
                <c:ptCount val="10"/>
                <c:pt idx="0">
                  <c:v>25.111937466798199</c:v>
                </c:pt>
                <c:pt idx="1">
                  <c:v>26.19579011859437</c:v>
                </c:pt>
                <c:pt idx="2">
                  <c:v>38.980692294312043</c:v>
                </c:pt>
                <c:pt idx="3">
                  <c:v>52.402920231110308</c:v>
                </c:pt>
                <c:pt idx="4">
                  <c:v>34.371519326760449</c:v>
                </c:pt>
                <c:pt idx="6">
                  <c:v>69.973655797883808</c:v>
                </c:pt>
                <c:pt idx="7">
                  <c:v>79.108987588033841</c:v>
                </c:pt>
                <c:pt idx="9">
                  <c:v>28.051829414875719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CEB-4785-90F1-18F40A6B1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38720"/>
        <c:axId val="82710912"/>
      </c:scatterChart>
      <c:valAx>
        <c:axId val="82638720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710912"/>
        <c:crosses val="autoZero"/>
        <c:crossBetween val="midCat"/>
      </c:valAx>
      <c:valAx>
        <c:axId val="82710912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826387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15506365296501"/>
          <c:y val="3.7450256013763401E-2"/>
          <c:w val="0.80521349959002098"/>
          <c:h val="0.74104628445269005"/>
        </c:manualLayout>
      </c:layout>
      <c:scatterChart>
        <c:scatterStyle val="lineMarker"/>
        <c:varyColors val="0"/>
        <c:ser>
          <c:idx val="0"/>
          <c:order val="0"/>
          <c:tx>
            <c:v>Single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noFill/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53.832857769973657</c:v>
                </c:pt>
                <c:pt idx="5">
                  <c:v>67.574323886414774</c:v>
                </c:pt>
                <c:pt idx="6">
                  <c:v>78.129584048134063</c:v>
                </c:pt>
                <c:pt idx="7">
                  <c:v>84.567847201554585</c:v>
                </c:pt>
              </c:numCache>
            </c:numRef>
          </c:yVal>
          <c:smooth val="0"/>
        </c:ser>
        <c:ser>
          <c:idx val="1"/>
          <c:order val="1"/>
          <c:tx>
            <c:v>3Crates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effectLst/>
            </c:spPr>
          </c:marker>
          <c:xVal>
            <c:numRef>
              <c:f>'FixedLocal-3DAQ'!$B$58:$N$58</c:f>
              <c:numCache>
                <c:formatCode>General</c:formatCode>
                <c:ptCount val="13"/>
                <c:pt idx="0">
                  <c:v>3105.2</c:v>
                </c:pt>
                <c:pt idx="1">
                  <c:v>2350.3000000000002</c:v>
                </c:pt>
                <c:pt idx="2">
                  <c:v>10192.799999999999</c:v>
                </c:pt>
                <c:pt idx="3">
                  <c:v>7891.5</c:v>
                </c:pt>
                <c:pt idx="4">
                  <c:v>12836.8</c:v>
                </c:pt>
                <c:pt idx="5">
                  <c:v>14673.5</c:v>
                </c:pt>
                <c:pt idx="6">
                  <c:v>12476.9</c:v>
                </c:pt>
                <c:pt idx="7">
                  <c:v>11580.3</c:v>
                </c:pt>
                <c:pt idx="8">
                  <c:v>7791.3</c:v>
                </c:pt>
                <c:pt idx="9">
                  <c:v>6887</c:v>
                </c:pt>
                <c:pt idx="10">
                  <c:v>5330.5</c:v>
                </c:pt>
                <c:pt idx="11">
                  <c:v>4292.8</c:v>
                </c:pt>
                <c:pt idx="12">
                  <c:v>1191.9000000000001</c:v>
                </c:pt>
              </c:numCache>
            </c:numRef>
          </c:xVal>
          <c:yVal>
            <c:numRef>
              <c:f>'FixedLocal-3DAQ'!$B$60:$N$60</c:f>
              <c:numCache>
                <c:formatCode>0.00</c:formatCode>
                <c:ptCount val="13"/>
                <c:pt idx="0">
                  <c:v>2.3380136545150032</c:v>
                </c:pt>
                <c:pt idx="1">
                  <c:v>2.2167382887291032</c:v>
                </c:pt>
                <c:pt idx="2">
                  <c:v>23.815830782513149</c:v>
                </c:pt>
                <c:pt idx="3">
                  <c:v>9.2238484445289259</c:v>
                </c:pt>
                <c:pt idx="4">
                  <c:v>37.886389131247668</c:v>
                </c:pt>
                <c:pt idx="5">
                  <c:v>44.016764916345799</c:v>
                </c:pt>
                <c:pt idx="6">
                  <c:v>34.480520000961768</c:v>
                </c:pt>
                <c:pt idx="7">
                  <c:v>31.835099263404231</c:v>
                </c:pt>
                <c:pt idx="8">
                  <c:v>8.8881187991734389</c:v>
                </c:pt>
                <c:pt idx="9">
                  <c:v>6.7968636561637874</c:v>
                </c:pt>
                <c:pt idx="10">
                  <c:v>4.15720851702467</c:v>
                </c:pt>
                <c:pt idx="11">
                  <c:v>2.8745806932538249</c:v>
                </c:pt>
                <c:pt idx="12">
                  <c:v>1.426294152193974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730816"/>
        <c:axId val="66239488"/>
      </c:scatterChart>
      <c:valAx>
        <c:axId val="65730816"/>
        <c:scaling>
          <c:orientation val="minMax"/>
          <c:max val="17000"/>
          <c:min val="0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 (Hz)</a:t>
                </a:r>
              </a:p>
            </c:rich>
          </c:tx>
          <c:layout>
            <c:manualLayout>
              <c:xMode val="edge"/>
              <c:yMode val="edge"/>
              <c:x val="0.40036261119259903"/>
              <c:y val="0.887136214753042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66239488"/>
        <c:crosses val="autoZero"/>
        <c:crossBetween val="midCat"/>
      </c:valAx>
      <c:valAx>
        <c:axId val="662394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Dead time (%)</a:t>
                </a:r>
              </a:p>
            </c:rich>
          </c:tx>
          <c:layout>
            <c:manualLayout>
              <c:xMode val="edge"/>
              <c:yMode val="edge"/>
              <c:x val="4.9785536713566501E-3"/>
              <c:y val="0.28418769885728401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657308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69021072317999"/>
          <c:y val="0.12035374268842799"/>
          <c:w val="0.76399800471323098"/>
          <c:h val="0.678500694823268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buffer4_3daq_nopedsup</c:v>
                </c:pt>
              </c:strCache>
            </c:strRef>
          </c:tx>
          <c:spPr>
            <a:ln w="28800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0</c:f>
              <c:numCache>
                <c:formatCode>General</c:formatCode>
                <c:ptCount val="11"/>
                <c:pt idx="0">
                  <c:v>44669.2</c:v>
                </c:pt>
                <c:pt idx="1">
                  <c:v>104913.7</c:v>
                </c:pt>
                <c:pt idx="2">
                  <c:v>150700.4</c:v>
                </c:pt>
                <c:pt idx="3">
                  <c:v>194717.3</c:v>
                </c:pt>
                <c:pt idx="4">
                  <c:v>27297.9</c:v>
                </c:pt>
                <c:pt idx="5">
                  <c:v>11369.4</c:v>
                </c:pt>
                <c:pt idx="6">
                  <c:v>199979.1</c:v>
                </c:pt>
                <c:pt idx="7">
                  <c:v>170920.4</c:v>
                </c:pt>
                <c:pt idx="8">
                  <c:v>65165.5</c:v>
                </c:pt>
                <c:pt idx="9">
                  <c:v>83922.7</c:v>
                </c:pt>
                <c:pt idx="10">
                  <c:v>8182.8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1"/>
                <c:pt idx="0">
                  <c:v>2.509859439781577</c:v>
                </c:pt>
                <c:pt idx="1">
                  <c:v>3.7419380603422399</c:v>
                </c:pt>
                <c:pt idx="2">
                  <c:v>4.1960721054966301</c:v>
                </c:pt>
                <c:pt idx="3">
                  <c:v>6.5881833861457597</c:v>
                </c:pt>
                <c:pt idx="4">
                  <c:v>2.0286562643231498</c:v>
                </c:pt>
                <c:pt idx="5">
                  <c:v>1.3511068218831099</c:v>
                </c:pt>
                <c:pt idx="6">
                  <c:v>6.8403908794788286</c:v>
                </c:pt>
                <c:pt idx="7">
                  <c:v>5.28668217211042</c:v>
                </c:pt>
                <c:pt idx="8">
                  <c:v>3.0340507869382201</c:v>
                </c:pt>
                <c:pt idx="9">
                  <c:v>3.6756840856492801</c:v>
                </c:pt>
                <c:pt idx="10">
                  <c:v>1.13285483508169</c:v>
                </c:pt>
              </c:numCache>
            </c:numRef>
          </c:yVal>
          <c:smooth val="1"/>
        </c:ser>
        <c:ser>
          <c:idx val="1"/>
          <c:order val="1"/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FixedReadout!$D$26:$K$26</c:f>
              <c:numCache>
                <c:formatCode>0.000</c:formatCode>
                <c:ptCount val="8"/>
                <c:pt idx="0">
                  <c:v>6518.9</c:v>
                </c:pt>
                <c:pt idx="1">
                  <c:v>10719.9</c:v>
                </c:pt>
                <c:pt idx="2">
                  <c:v>14109.3</c:v>
                </c:pt>
                <c:pt idx="3">
                  <c:v>45539.3</c:v>
                </c:pt>
                <c:pt idx="4">
                  <c:v>74031.600000000006</c:v>
                </c:pt>
                <c:pt idx="5">
                  <c:v>104839.2</c:v>
                </c:pt>
                <c:pt idx="6">
                  <c:v>137392.4</c:v>
                </c:pt>
                <c:pt idx="7">
                  <c:v>194914.7</c:v>
                </c:pt>
              </c:numCache>
            </c:numRef>
          </c:xVal>
          <c:yVal>
            <c:numRef>
              <c:f>FixedReadout!$D$28:$K$28</c:f>
              <c:numCache>
                <c:formatCode>0.00</c:formatCode>
                <c:ptCount val="8"/>
                <c:pt idx="0">
                  <c:v>1.7390764904154361</c:v>
                </c:pt>
                <c:pt idx="1">
                  <c:v>2.3605807518735529</c:v>
                </c:pt>
                <c:pt idx="2">
                  <c:v>2.6502387695615299</c:v>
                </c:pt>
                <c:pt idx="3">
                  <c:v>4.4902009426941278</c:v>
                </c:pt>
                <c:pt idx="4">
                  <c:v>6.5756259052348396</c:v>
                </c:pt>
                <c:pt idx="5">
                  <c:v>9.4732300612236493</c:v>
                </c:pt>
                <c:pt idx="6">
                  <c:v>11.13857307628934</c:v>
                </c:pt>
                <c:pt idx="7">
                  <c:v>17.57705092953584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FixedReadout!$C$40:$H$40</c:f>
              <c:numCache>
                <c:formatCode>General</c:formatCode>
                <c:ptCount val="6"/>
                <c:pt idx="0">
                  <c:v>10626.2</c:v>
                </c:pt>
                <c:pt idx="1">
                  <c:v>25253.9</c:v>
                </c:pt>
                <c:pt idx="2">
                  <c:v>5043.6000000000004</c:v>
                </c:pt>
                <c:pt idx="3">
                  <c:v>52688.7</c:v>
                </c:pt>
                <c:pt idx="4">
                  <c:v>104390.3</c:v>
                </c:pt>
                <c:pt idx="5">
                  <c:v>189480.4</c:v>
                </c:pt>
              </c:numCache>
            </c:numRef>
          </c:xVal>
          <c:yVal>
            <c:numRef>
              <c:f>FixedReadout!$C$41:$H$41</c:f>
              <c:numCache>
                <c:formatCode>0.00</c:formatCode>
                <c:ptCount val="6"/>
                <c:pt idx="0">
                  <c:v>26.3999080142578</c:v>
                </c:pt>
                <c:pt idx="1">
                  <c:v>26.12135388002201</c:v>
                </c:pt>
                <c:pt idx="2">
                  <c:v>27.593307593307589</c:v>
                </c:pt>
                <c:pt idx="3">
                  <c:v>28.70486486486487</c:v>
                </c:pt>
                <c:pt idx="4">
                  <c:v>28.03242219334372</c:v>
                </c:pt>
                <c:pt idx="5">
                  <c:v>28.17506488857067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153664"/>
        <c:axId val="65447808"/>
      </c:scatterChart>
      <c:valAx>
        <c:axId val="65153664"/>
        <c:scaling>
          <c:orientation val="minMax"/>
          <c:max val="200000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Local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9591157174937"/>
              <c:y val="0.905942033025009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65447808"/>
        <c:crossesAt val="0"/>
        <c:crossBetween val="midCat"/>
      </c:valAx>
      <c:valAx>
        <c:axId val="654478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7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>
            <c:manualLayout>
              <c:xMode val="edge"/>
              <c:yMode val="edge"/>
              <c:x val="3.5785307252747402E-2"/>
              <c:y val="0.3572910652496780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65153664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noFill/>
    </a:ln>
  </c:spPr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0.23835</cdr:x>
      <cdr:y>0.38438</cdr:y>
    </cdr:from>
    <cdr:to>
      <cdr:x>0.3707</cdr:x>
      <cdr:y>0.55222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1824056" y="1903101"/>
          <a:ext cx="1012874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>
              <a:solidFill>
                <a:srgbClr val="0000FF"/>
              </a:solidFill>
            </a:rPr>
            <a:t>Single Crate</a:t>
          </a:r>
          <a:endParaRPr lang="en-US" sz="2400" dirty="0">
            <a:solidFill>
              <a:srgbClr val="0000FF"/>
            </a:solidFill>
          </a:endParaRPr>
        </a:p>
      </cdr:txBody>
    </cdr:sp>
  </cdr:relSizeAnchor>
  <cdr:relSizeAnchor xmlns:cdr="http://schemas.openxmlformats.org/drawingml/2006/chartDrawing">
    <cdr:from>
      <cdr:x>0.67639</cdr:x>
      <cdr:y>0.53828</cdr:y>
    </cdr:from>
    <cdr:to>
      <cdr:x>0.84026</cdr:x>
      <cdr:y>0.63153</cdr:y>
    </cdr:to>
    <cdr:sp macro="" textlink="">
      <cdr:nvSpPr>
        <cdr:cNvPr id="5" name="TextBox 5"/>
        <cdr:cNvSpPr txBox="1"/>
      </cdr:nvSpPr>
      <cdr:spPr>
        <a:xfrm xmlns:a="http://schemas.openxmlformats.org/drawingml/2006/main">
          <a:off x="5176325" y="2665101"/>
          <a:ext cx="1254034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 smtClean="0">
              <a:solidFill>
                <a:srgbClr val="FF0000"/>
              </a:solidFill>
            </a:rPr>
            <a:t>3 Crates</a:t>
          </a:r>
          <a:endParaRPr lang="en-US" sz="2400" dirty="0">
            <a:solidFill>
              <a:srgbClr val="FF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11/9/2015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11/9/2015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11/9/2015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11/9/2015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11/9/2015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11/9/2015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11/9/2015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11/9/2015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11/9/2015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11/9/2015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11/9/2015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11/9/2015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 anchor="ctr"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smtClean="0">
                <a:latin typeface="Minion Pro"/>
              </a:rPr>
              <a:t>Bryan </a:t>
            </a:r>
            <a:r>
              <a:rPr lang="en-US" dirty="0" err="1" smtClean="0">
                <a:latin typeface="Minion Pro"/>
              </a:rPr>
              <a:t>Moffit</a:t>
            </a:r>
            <a:endParaRPr lang="en-US" dirty="0" smtClean="0">
              <a:latin typeface="Minion Pro"/>
            </a:endParaRPr>
          </a:p>
          <a:p>
            <a:r>
              <a:rPr lang="en-US" dirty="0" smtClean="0"/>
              <a:t>Jefferson Lab</a:t>
            </a:r>
          </a:p>
          <a:p>
            <a:endParaRPr lang="en-US" dirty="0">
              <a:latin typeface="Minion Pro"/>
            </a:endParaRPr>
          </a:p>
          <a:p>
            <a:r>
              <a:rPr lang="en-US" dirty="0" smtClean="0"/>
              <a:t>SBS DOE Review – November 2015</a:t>
            </a: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9731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505200" y="914400"/>
            <a:ext cx="5377754" cy="40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Hadron Arm - HCAL DAQ: proton trigger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14683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057400" y="926911"/>
            <a:ext cx="1884469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HPS firmware installed on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INFN MPD used for several years using custom C++ package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Package ported to intel CPU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New C library written for easy integration into CODA </a:t>
            </a:r>
          </a:p>
          <a:p>
            <a:pPr marL="0" indent="0">
              <a:buNone/>
            </a:pPr>
            <a:r>
              <a:rPr lang="en-US" dirty="0" smtClean="0"/>
              <a:t>( 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CODA configuration running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657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VME part works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Data structure looks fine but data from APV has unexpected small dispersion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Maybe issue with APV configuration </a:t>
            </a:r>
            <a:br>
              <a:rPr lang="en-US" sz="2400" dirty="0" smtClean="0"/>
            </a:br>
            <a:r>
              <a:rPr lang="en-US" sz="2400" dirty="0" smtClean="0"/>
              <a:t>(I2C timing) </a:t>
            </a:r>
          </a:p>
          <a:p>
            <a:pPr lvl="1"/>
            <a:r>
              <a:rPr lang="en-US" sz="2000" dirty="0" smtClean="0"/>
              <a:t>being investigated</a:t>
            </a:r>
          </a:p>
        </p:txBody>
      </p:sp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Aurora protocol based</a:t>
            </a:r>
          </a:p>
          <a:p>
            <a:pPr lvl="1"/>
            <a:r>
              <a:rPr lang="en-US" dirty="0" smtClean="0"/>
              <a:t>Implemented by Paolo </a:t>
            </a:r>
            <a:r>
              <a:rPr lang="en-US" dirty="0" err="1" smtClean="0"/>
              <a:t>Musico</a:t>
            </a:r>
            <a:r>
              <a:rPr lang="en-US" dirty="0" smtClean="0"/>
              <a:t>. To be tested.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</a:t>
            </a:r>
          </a:p>
          <a:p>
            <a:pPr lvl="1"/>
            <a:r>
              <a:rPr lang="en-US" dirty="0" smtClean="0"/>
              <a:t>250 MB/s per link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Readout up to 32 MPD in parallel</a:t>
            </a:r>
          </a:p>
          <a:p>
            <a:pPr lvl="1"/>
            <a:r>
              <a:rPr lang="en-US" dirty="0" smtClean="0"/>
              <a:t>8 GB/s bandwidth compared to ~100 MB/s using VME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SSP library</a:t>
            </a:r>
          </a:p>
          <a:p>
            <a:pPr lvl="1"/>
            <a:r>
              <a:rPr lang="en-US" dirty="0" smtClean="0"/>
              <a:t>Readout routines </a:t>
            </a:r>
            <a:r>
              <a:rPr lang="en-US" dirty="0"/>
              <a:t>– </a:t>
            </a:r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MPD configuration routines – In progress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Link from MPD to SSP module</a:t>
            </a:r>
          </a:p>
          <a:p>
            <a:pPr lvl="1"/>
            <a:r>
              <a:rPr lang="en-US" dirty="0" smtClean="0"/>
              <a:t>Implemented by Ben </a:t>
            </a:r>
            <a:r>
              <a:rPr lang="en-US" dirty="0" err="1" smtClean="0"/>
              <a:t>Raydo</a:t>
            </a:r>
            <a:r>
              <a:rPr lang="en-US" dirty="0" smtClean="0"/>
              <a:t>. Works.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387198"/>
              </p:ext>
            </p:extLst>
          </p:nvPr>
        </p:nvGraphicFramePr>
        <p:xfrm>
          <a:off x="152400" y="914400"/>
          <a:ext cx="8763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38314788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353922506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44958672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3861353694"/>
                    </a:ext>
                  </a:extLst>
                </a:gridCol>
              </a:tblGrid>
              <a:tr h="6217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0863743"/>
                  </a:ext>
                </a:extLst>
              </a:tr>
              <a:tr h="475801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–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</a:t>
                      </a:r>
                      <a:r>
                        <a:rPr lang="en-US" sz="1600" dirty="0" smtClean="0"/>
                        <a:t>scale </a:t>
                      </a:r>
                      <a:r>
                        <a:rPr lang="en-US" sz="1600" dirty="0" smtClean="0"/>
                        <a:t>setup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200 </a:t>
                      </a:r>
                      <a:r>
                        <a:rPr lang="en-US" sz="1400" dirty="0" smtClean="0"/>
                        <a:t>KHz L1 </a:t>
                      </a:r>
                      <a:endParaRPr lang="en-US" sz="1400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5 </a:t>
                      </a:r>
                      <a:r>
                        <a:rPr lang="en-US" sz="1400" dirty="0" smtClean="0"/>
                        <a:t>kHz </a:t>
                      </a:r>
                      <a:r>
                        <a:rPr lang="en-US" sz="1400" dirty="0" err="1" smtClean="0"/>
                        <a:t>coinc</a:t>
                      </a:r>
                      <a:endParaRPr lang="en-US" sz="1400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Fastbus</a:t>
                      </a:r>
                      <a:r>
                        <a:rPr lang="en-US" sz="1400" dirty="0" smtClean="0"/>
                        <a:t>, MPD, and HCAL </a:t>
                      </a:r>
                      <a:r>
                        <a:rPr lang="en-US" sz="1400" dirty="0" smtClean="0"/>
                        <a:t>FADC</a:t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s</a:t>
                      </a:r>
                      <a:r>
                        <a:rPr lang="en-US" sz="1600" dirty="0" smtClean="0"/>
                        <a:t>ynchronization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</a:t>
                      </a:r>
                      <a:r>
                        <a:rPr lang="en-US" sz="1600" dirty="0" smtClean="0"/>
                        <a:t>readout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</a:t>
                      </a:r>
                      <a:r>
                        <a:rPr lang="en-US" dirty="0" smtClean="0"/>
                        <a:t>module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</a:t>
                      </a:r>
                      <a:r>
                        <a:rPr lang="en-US" baseline="0" dirty="0" smtClean="0"/>
                        <a:t>UVA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</a:t>
                      </a:r>
                      <a:r>
                        <a:rPr lang="en-US" baseline="0" dirty="0" smtClean="0"/>
                        <a:t>software</a:t>
                      </a:r>
                      <a:endParaRPr lang="en-US" baseline="0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Parasitic test during DVCS 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</a:t>
                      </a:r>
                      <a:r>
                        <a:rPr lang="en-US" dirty="0" smtClean="0"/>
                        <a:t>experiment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Parasitic test during Tritium 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5634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Fastbus flipping module close to be complete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HCAL: </a:t>
            </a:r>
          </a:p>
          <a:p>
            <a:pPr lvl="1"/>
            <a:r>
              <a:rPr lang="en-US" dirty="0" smtClean="0"/>
              <a:t>FADC ready</a:t>
            </a:r>
          </a:p>
          <a:p>
            <a:pPr lvl="1"/>
            <a:r>
              <a:rPr lang="en-US" dirty="0" smtClean="0"/>
              <a:t>trigger implemented and being 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MPD: </a:t>
            </a:r>
          </a:p>
          <a:p>
            <a:pPr lvl="1"/>
            <a:r>
              <a:rPr lang="en-US" dirty="0" smtClean="0"/>
              <a:t>CODA readout implemented</a:t>
            </a:r>
          </a:p>
          <a:p>
            <a:pPr lvl="1"/>
            <a:r>
              <a:rPr lang="en-US" dirty="0" smtClean="0"/>
              <a:t>Debugging of the software driver</a:t>
            </a:r>
          </a:p>
          <a:p>
            <a:pPr lvl="1"/>
            <a:r>
              <a:rPr lang="en-US" dirty="0" smtClean="0"/>
              <a:t>Optical readout in progress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/>
          <a:lstStyle/>
          <a:p>
            <a:r>
              <a:rPr lang="en-US" dirty="0" smtClean="0"/>
              <a:t>SBS requirements</a:t>
            </a:r>
          </a:p>
          <a:p>
            <a:r>
              <a:rPr lang="en-US" dirty="0" smtClean="0"/>
              <a:t>Fastbus Readout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Switching – near 5 kHz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742986"/>
              </p:ext>
            </p:extLst>
          </p:nvPr>
        </p:nvGraphicFramePr>
        <p:xfrm>
          <a:off x="685800" y="1143000"/>
          <a:ext cx="7331277" cy="502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86138" y="4692784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</a:rPr>
              <a:t> crates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0646" y="3579391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 crates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73668" y="2695166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crates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91230" y="989929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 pedestal suppression (8ADC)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005984"/>
            <a:ext cx="279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Readout trigger rate ~ 5kHz</a:t>
            </a:r>
          </a:p>
        </p:txBody>
      </p:sp>
    </p:spTree>
    <p:extLst>
      <p:ext uri="{BB962C8B-B14F-4D97-AF65-F5344CB8AC3E}">
        <p14:creationId xmlns:p14="http://schemas.microsoft.com/office/powerpoint/2010/main" val="37282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SBS DAQ requirements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200 kHz L1, 3 kHz of L2 Electromagnetic Calorimeter Fastbus</a:t>
                </a:r>
              </a:p>
              <a:p>
                <a:pPr lvl="1"/>
                <a:r>
                  <a:rPr lang="en-US" dirty="0" smtClean="0"/>
                  <a:t>Coordinate detector </a:t>
                </a:r>
                <a:r>
                  <a:rPr lang="en-US" dirty="0" err="1" smtClean="0"/>
                  <a:t>Fastbus</a:t>
                </a:r>
                <a:r>
                  <a:rPr lang="en-US" dirty="0" smtClean="0"/>
                  <a:t> readout 1877S</a:t>
                </a:r>
              </a:p>
              <a:p>
                <a:pPr lvl="1"/>
                <a:r>
                  <a:rPr lang="en-US" dirty="0" smtClean="0"/>
                  <a:t>GEM readout VME</a:t>
                </a:r>
              </a:p>
              <a:p>
                <a:pPr lvl="1"/>
                <a:r>
                  <a:rPr lang="en-US" dirty="0" smtClean="0"/>
                  <a:t>HCAL trigger pipeline FADC and L2 trigger</a:t>
                </a:r>
                <a:br>
                  <a:rPr lang="en-US" dirty="0" smtClean="0"/>
                </a:br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Bigbite</a:t>
                </a:r>
                <a:r>
                  <a:rPr lang="en-US" dirty="0" smtClean="0"/>
                  <a:t> readout Fastbus</a:t>
                </a:r>
              </a:p>
              <a:p>
                <a:pPr lvl="1"/>
                <a:r>
                  <a:rPr lang="en-US" dirty="0" smtClean="0"/>
                  <a:t>HCAL as neutron detector using FADC and high resolution TDC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525963"/>
              </a:xfrm>
              <a:blipFill rotWithShape="1">
                <a:blip r:embed="rId2"/>
                <a:stretch>
                  <a:fillRect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495097"/>
            <a:ext cx="8455572" cy="36317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SFI,   aux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 Making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switching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pipelining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VME –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5717" y="2551181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0600" y="4619297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879213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890074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812" y="1876097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8400" y="1871642"/>
            <a:ext cx="1981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 smtClean="0">
                <a:latin typeface="Minion Pro"/>
                <a:cs typeface="Times New Roman" pitchFamily="18" charset="0"/>
              </a:rPr>
              <a:t>have  15 (20 being made)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30</a:t>
            </a:r>
            <a:endParaRPr lang="en-US" sz="1200" dirty="0">
              <a:latin typeface="Minion Pro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6980" y="1876096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21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00" y="840058"/>
            <a:ext cx="8948160" cy="540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4345" y="5410062"/>
            <a:ext cx="4376272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Arms;</a:t>
            </a:r>
          </a:p>
          <a:p>
            <a:r>
              <a:rPr lang="it-IT" dirty="0" smtClean="0"/>
              <a:t>if no L2A, Fast Clear to Fastbus</a:t>
            </a:r>
            <a:endParaRPr lang="it-IT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1758" y="3298351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80" y="4957253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6028" y="2947517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1353" y="76200"/>
            <a:ext cx="7121294" cy="6104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3800" dirty="0" err="1">
                <a:latin typeface="Minion Pro"/>
              </a:rPr>
              <a:t>HallA</a:t>
            </a:r>
            <a:r>
              <a:rPr lang="en-US" sz="3800" dirty="0">
                <a:latin typeface="Minion Pro"/>
              </a:rPr>
              <a:t> SBS Trigger block diagram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09641" y="882660"/>
            <a:ext cx="1270000" cy="1578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37190" y="1739736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05450" y="868409"/>
            <a:ext cx="1016000" cy="160868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306791" y="935953"/>
            <a:ext cx="1059570" cy="1179802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Lookup </a:t>
            </a:r>
            <a:r>
              <a:rPr lang="en-US" sz="1500" dirty="0"/>
              <a:t>table</a:t>
            </a:r>
          </a:p>
          <a:p>
            <a:pPr algn="ctr"/>
            <a:r>
              <a:rPr lang="en-US" sz="1500" dirty="0"/>
              <a:t>32x1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Trigger Rule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97995" y="1274156"/>
            <a:ext cx="103090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Local Trigger</a:t>
            </a:r>
          </a:p>
          <a:p>
            <a:pPr algn="ctr"/>
            <a:r>
              <a:rPr lang="en-US" sz="1500" dirty="0"/>
              <a:t>distribution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7190" y="1692132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6779" y="1006364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2516" y="234208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41110" y="1495066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646779" y="1333887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647226" y="1171450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3" idx="3"/>
          </p:cNvCxnSpPr>
          <p:nvPr/>
        </p:nvCxnSpPr>
        <p:spPr>
          <a:xfrm>
            <a:off x="2479640" y="1671689"/>
            <a:ext cx="821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330362" y="1038070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322907" y="155807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315759" y="1371412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328904" y="120050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37190" y="2205422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037190" y="2163088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037189" y="243363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37189" y="239130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037190" y="197256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37190" y="193023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46690" y="1558076"/>
            <a:ext cx="0" cy="267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6690" y="1825642"/>
            <a:ext cx="190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83190" y="1371412"/>
            <a:ext cx="0" cy="698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1"/>
          </p:cNvCxnSpPr>
          <p:nvPr/>
        </p:nvCxnSpPr>
        <p:spPr>
          <a:xfrm flipV="1">
            <a:off x="4783190" y="2067819"/>
            <a:ext cx="254000" cy="1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05404" y="1200508"/>
            <a:ext cx="0" cy="1107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8" idx="1"/>
          </p:cNvCxnSpPr>
          <p:nvPr/>
        </p:nvCxnSpPr>
        <p:spPr>
          <a:xfrm>
            <a:off x="4705404" y="2291328"/>
            <a:ext cx="33178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28164" y="1038070"/>
            <a:ext cx="0" cy="1509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28164" y="2528363"/>
            <a:ext cx="409025" cy="57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536776" y="102657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529322" y="1546583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522174" y="1359920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535319" y="1189015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019684" y="96478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031741" y="92483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028847" y="147196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5040903" y="1432017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025911" y="129282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028167" y="1252883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021801" y="1135685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33858" y="109574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804958" y="2940454"/>
            <a:ext cx="708554" cy="25400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801985" y="2919287"/>
            <a:ext cx="734407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Width Ext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577167" y="3067454"/>
            <a:ext cx="12277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082602" y="2454732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1215" y="2410519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082602" y="175546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061215" y="1711251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082602" y="1990178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61215" y="1945964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082603" y="222397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6061216" y="2179762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6596292" y="1850715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590063" y="2561419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6590602" y="2331326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6597174" y="2110909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795710" y="184315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7789033" y="2552958"/>
            <a:ext cx="692426" cy="77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7788255" y="2327038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7795710" y="209731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7285946" y="177999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7298002" y="1740046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7288558" y="248603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7300614" y="244082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291992" y="225994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7294249" y="222000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282193" y="204398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294249" y="200404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45190" y="1788010"/>
            <a:ext cx="5374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5190" y="2004043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36847" y="2259947"/>
            <a:ext cx="5457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45190" y="2498410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11395" y="3065433"/>
            <a:ext cx="270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78023" y="1792879"/>
            <a:ext cx="0" cy="1274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8023" y="1877790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78023" y="212373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78023" y="237718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5778023" y="2593416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813619" y="3296919"/>
            <a:ext cx="708554" cy="466146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4883565" y="3275752"/>
            <a:ext cx="58856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Trigger</a:t>
            </a:r>
          </a:p>
          <a:p>
            <a:pPr algn="ctr"/>
            <a:r>
              <a:rPr lang="en-US" sz="1500" dirty="0"/>
              <a:t>word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4592690" y="3067454"/>
            <a:ext cx="0" cy="462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endCxn id="291" idx="1"/>
          </p:cNvCxnSpPr>
          <p:nvPr/>
        </p:nvCxnSpPr>
        <p:spPr>
          <a:xfrm>
            <a:off x="4596995" y="3529992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977845" y="3264495"/>
            <a:ext cx="799951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6997000" y="3264495"/>
            <a:ext cx="76164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6972370" y="3861641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0720" y="3840474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77844" y="3576836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996194" y="3555669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cxnSp>
        <p:nvCxnSpPr>
          <p:cNvPr id="306" name="Straight Connector 305"/>
          <p:cNvCxnSpPr>
            <a:endCxn id="303" idx="1"/>
          </p:cNvCxnSpPr>
          <p:nvPr/>
        </p:nvCxnSpPr>
        <p:spPr>
          <a:xfrm>
            <a:off x="5513512" y="3693373"/>
            <a:ext cx="14643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780141" y="3354706"/>
            <a:ext cx="0" cy="623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6780141" y="3354706"/>
            <a:ext cx="197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1" idx="1"/>
          </p:cNvCxnSpPr>
          <p:nvPr/>
        </p:nvCxnSpPr>
        <p:spPr>
          <a:xfrm>
            <a:off x="6780141" y="3978178"/>
            <a:ext cx="1922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8270217" y="3709041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8260853" y="3993847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3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2" y="4102694"/>
            <a:ext cx="5747311" cy="1961529"/>
          </a:xfrm>
          <a:prstGeom prst="rect">
            <a:avLst/>
          </a:prstGeom>
        </p:spPr>
      </p:pic>
      <p:cxnSp>
        <p:nvCxnSpPr>
          <p:cNvPr id="324" name="Straight Arrow Connector 323"/>
          <p:cNvCxnSpPr/>
          <p:nvPr/>
        </p:nvCxnSpPr>
        <p:spPr>
          <a:xfrm>
            <a:off x="552515" y="169090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43695" y="2179608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549364" y="20184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549811" y="185599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924129" y="2859632"/>
            <a:ext cx="1653038" cy="10221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2050927" y="2948154"/>
            <a:ext cx="1420054" cy="7489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 smtClean="0"/>
              <a:t>Delay</a:t>
            </a:r>
            <a:r>
              <a:rPr lang="en-US" sz="1700" dirty="0"/>
              <a:t>, </a:t>
            </a:r>
            <a:r>
              <a:rPr lang="en-US" sz="1700" dirty="0" err="1"/>
              <a:t>Prescale</a:t>
            </a:r>
            <a:r>
              <a:rPr lang="en-US" sz="1700" dirty="0"/>
              <a:t>,</a:t>
            </a:r>
          </a:p>
          <a:p>
            <a:pPr algn="ctr"/>
            <a:r>
              <a:rPr lang="en-US" sz="1500" dirty="0"/>
              <a:t>Lookup table,</a:t>
            </a:r>
          </a:p>
          <a:p>
            <a:pPr algn="ctr"/>
            <a:r>
              <a:rPr lang="en-US" sz="1500" dirty="0"/>
              <a:t>Trigger Rule</a:t>
            </a:r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1273166" y="382626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1264056" y="298686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1270014" y="36296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1270014" y="340055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1265412" y="323000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984438" y="2935425"/>
            <a:ext cx="885470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66305" y="2950017"/>
            <a:ext cx="931558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Delay/Width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680941" y="3296919"/>
            <a:ext cx="547275" cy="35035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680941" y="3250243"/>
            <a:ext cx="544131" cy="436017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second</a:t>
            </a:r>
          </a:p>
          <a:p>
            <a:pPr algn="ctr"/>
            <a:r>
              <a:rPr lang="en-US" sz="1300" dirty="0"/>
              <a:t>word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6796" y="2654556"/>
            <a:ext cx="0" cy="280869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92593" y="2386785"/>
            <a:ext cx="749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7500" y="2391305"/>
            <a:ext cx="0" cy="54412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92593" y="2151037"/>
            <a:ext cx="1384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731000" y="2163069"/>
            <a:ext cx="0" cy="777385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592593" y="1908338"/>
            <a:ext cx="187548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80141" y="1855992"/>
            <a:ext cx="0" cy="1084462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6061215" y="3180850"/>
            <a:ext cx="0" cy="116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49380" y="3647271"/>
            <a:ext cx="0" cy="461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20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627" y="990678"/>
            <a:ext cx="9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Trigger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89" y="3037939"/>
            <a:ext cx="118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ReadOut</a:t>
            </a:r>
            <a:r>
              <a:rPr lang="en-US" dirty="0"/>
              <a:t> Trigger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877669"/>
            <a:ext cx="175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Gate / </a:t>
            </a:r>
            <a:br>
              <a:rPr lang="en-US" dirty="0" smtClean="0"/>
            </a:br>
            <a:r>
              <a:rPr lang="en-US" dirty="0" smtClean="0"/>
              <a:t>Common Stop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2270" y="1730592"/>
            <a:ext cx="667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Fast</a:t>
            </a:r>
          </a:p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7741" y="1108805"/>
            <a:ext cx="5660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BUSY</a:t>
            </a:r>
            <a:endParaRPr lang="en-US" sz="1400" dirty="0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799992" y="3392735"/>
            <a:ext cx="1161397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415405" y="4078069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 Module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Pedestal Suppression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091857"/>
              </p:ext>
            </p:extLst>
          </p:nvPr>
        </p:nvGraphicFramePr>
        <p:xfrm>
          <a:off x="609600" y="814702"/>
          <a:ext cx="6084764" cy="543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4212" y="1160312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Pedestal </a:t>
            </a:r>
          </a:p>
          <a:p>
            <a:r>
              <a:rPr lang="en-US" sz="2000" b="1" dirty="0" smtClean="0"/>
              <a:t>Suppression (8ADCs)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62638" y="4605492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Pedestal </a:t>
            </a:r>
          </a:p>
          <a:p>
            <a:pPr algn="r"/>
            <a:r>
              <a:rPr lang="en-US" sz="2000" b="1" dirty="0" smtClean="0"/>
              <a:t>Suppressed 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17224" y="2362200"/>
            <a:ext cx="230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Crate</a:t>
            </a:r>
          </a:p>
          <a:p>
            <a:r>
              <a:rPr lang="en-US" dirty="0" smtClean="0"/>
              <a:t>8 ADCs</a:t>
            </a:r>
          </a:p>
          <a:p>
            <a:r>
              <a:rPr lang="en-US" dirty="0" smtClean="0"/>
              <a:t>Buffer level =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59199" y="1005103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Local trigger ~ 100 kHz</a:t>
            </a:r>
          </a:p>
          <a:p>
            <a:r>
              <a:rPr lang="en-US" sz="2000" dirty="0">
                <a:solidFill>
                  <a:srgbClr val="008000"/>
                </a:solidFill>
              </a:rPr>
              <a:t>Local trigger ~ 200 kHz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1947620" y="5824782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5925065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94364" y="3886200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Local ~ 200 kHz and Readout ~5kHz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~40%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Switching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3027158" y="5607076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5738" y="5707359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317630"/>
              </p:ext>
            </p:extLst>
          </p:nvPr>
        </p:nvGraphicFramePr>
        <p:xfrm>
          <a:off x="500575" y="1297299"/>
          <a:ext cx="7652825" cy="4951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76400" y="1524000"/>
            <a:ext cx="23046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Readout </a:t>
            </a:r>
            <a:r>
              <a:rPr lang="en-US" dirty="0" smtClean="0"/>
              <a:t>~5kHz</a:t>
            </a:r>
          </a:p>
          <a:p>
            <a:r>
              <a:rPr lang="en-US" dirty="0" smtClean="0"/>
              <a:t>D</a:t>
            </a:r>
            <a:r>
              <a:rPr lang="en-US" baseline="-25000" dirty="0"/>
              <a:t>3</a:t>
            </a:r>
            <a:r>
              <a:rPr lang="en-US" dirty="0" smtClean="0"/>
              <a:t> ~6%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429000" y="1676400"/>
            <a:ext cx="1592560" cy="595836"/>
            <a:chOff x="3962400" y="1524000"/>
            <a:chExt cx="1592560" cy="595836"/>
          </a:xfrm>
        </p:grpSpPr>
        <p:sp>
          <p:nvSpPr>
            <p:cNvPr id="4" name="Rounded Rectangle 3"/>
            <p:cNvSpPr/>
            <p:nvPr/>
          </p:nvSpPr>
          <p:spPr>
            <a:xfrm>
              <a:off x="3962400" y="1524000"/>
              <a:ext cx="1592560" cy="595836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51729" y="1595735"/>
              <a:ext cx="142918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r>
                <a:rPr lang="en-US" sz="2400" baseline="-25000" dirty="0" smtClean="0"/>
                <a:t>3 </a:t>
              </a:r>
              <a:r>
                <a:rPr lang="en-US" sz="2400" dirty="0" smtClean="0"/>
                <a:t> ~ (D</a:t>
              </a:r>
              <a:r>
                <a:rPr lang="en-US" sz="2400" baseline="-25000" dirty="0"/>
                <a:t>1</a:t>
              </a:r>
              <a:r>
                <a:rPr lang="en-US" sz="2400" dirty="0" smtClean="0"/>
                <a:t>)</a:t>
              </a:r>
              <a:r>
                <a:rPr lang="en-US" sz="2400" baseline="30000" dirty="0" smtClean="0"/>
                <a:t>3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91230" y="989929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 pedestal suppression (8ADC)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15000" y="1005984"/>
            <a:ext cx="2710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</a:t>
            </a:r>
            <a:r>
              <a:rPr lang="en-US" b="1" dirty="0" smtClean="0"/>
              <a:t> </a:t>
            </a:r>
            <a:r>
              <a:rPr lang="en-US" b="1" dirty="0"/>
              <a:t>trigger rate ~ </a:t>
            </a:r>
            <a:r>
              <a:rPr lang="en-US" b="1" dirty="0" smtClean="0"/>
              <a:t>100kHz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670</Words>
  <Application>Microsoft Office PowerPoint</Application>
  <PresentationFormat>On-screen Show (4:3)</PresentationFormat>
  <Paragraphs>281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JLab_Theme</vt:lpstr>
      <vt:lpstr>JLabPowerPointMain</vt:lpstr>
      <vt:lpstr>SuperBigBite DAQ update</vt:lpstr>
      <vt:lpstr>Outline</vt:lpstr>
      <vt:lpstr>SBS DAQ requirements</vt:lpstr>
      <vt:lpstr>Fastbus update</vt:lpstr>
      <vt:lpstr>Fastbus update</vt:lpstr>
      <vt:lpstr>G_( E)^p DAQ Configuration / both arms</vt:lpstr>
      <vt:lpstr>PowerPoint Presentation</vt:lpstr>
      <vt:lpstr>Pedestal Suppression</vt:lpstr>
      <vt:lpstr>Trigger Switching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Manpower</vt:lpstr>
      <vt:lpstr>Conclusion</vt:lpstr>
      <vt:lpstr>Trigger Switching – near 5 kHz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moffit</cp:lastModifiedBy>
  <cp:revision>66</cp:revision>
  <dcterms:created xsi:type="dcterms:W3CDTF">2015-10-17T21:51:26Z</dcterms:created>
  <dcterms:modified xsi:type="dcterms:W3CDTF">2015-11-09T21:59:39Z</dcterms:modified>
</cp:coreProperties>
</file>