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271" r:id="rId4"/>
    <p:sldId id="263" r:id="rId5"/>
    <p:sldId id="258" r:id="rId6"/>
    <p:sldId id="264" r:id="rId7"/>
    <p:sldId id="265" r:id="rId8"/>
    <p:sldId id="266" r:id="rId9"/>
    <p:sldId id="267" r:id="rId10"/>
    <p:sldId id="272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>
      <p:cViewPr varScale="1">
        <p:scale>
          <a:sx n="93" d="100"/>
          <a:sy n="93" d="100"/>
        </p:scale>
        <p:origin x="-11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D2382-C72F-4E7B-BB23-9EEB8B679DE1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94C73-93F6-4434-AE70-B9F1509E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8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4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7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B315-659C-403C-8041-6367CE2F673A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C62D-B538-49A6-ACC7-B2610CACB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</a:t>
            </a:r>
            <a:r>
              <a:rPr lang="en-US" sz="2400" dirty="0" smtClean="0"/>
              <a:t>E</a:t>
            </a:r>
            <a:r>
              <a:rPr lang="en-US" sz="3200" baseline="-25000" dirty="0" smtClean="0"/>
              <a:t>p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Focal Plane </a:t>
            </a:r>
            <a:r>
              <a:rPr lang="en-US" dirty="0" err="1" smtClean="0"/>
              <a:t>Polarimeter</a:t>
            </a:r>
            <a:endParaRPr lang="en-US" dirty="0" smtClean="0"/>
          </a:p>
          <a:p>
            <a:pPr lvl="1"/>
            <a:r>
              <a:rPr lang="en-US" dirty="0" smtClean="0"/>
              <a:t>Front tracker</a:t>
            </a:r>
          </a:p>
          <a:p>
            <a:pPr lvl="1"/>
            <a:r>
              <a:rPr lang="en-US" dirty="0" smtClean="0"/>
              <a:t>Back tracker GEM 128 K channels</a:t>
            </a:r>
          </a:p>
          <a:p>
            <a:pPr lvl="1"/>
            <a:r>
              <a:rPr lang="en-US" dirty="0" smtClean="0"/>
              <a:t>288 channels HCAL on FADC ( 10 samples )</a:t>
            </a:r>
            <a:endParaRPr lang="en-US" dirty="0"/>
          </a:p>
          <a:p>
            <a:r>
              <a:rPr lang="en-US" dirty="0" smtClean="0"/>
              <a:t>Electron detector</a:t>
            </a:r>
          </a:p>
          <a:p>
            <a:pPr lvl="1"/>
            <a:r>
              <a:rPr lang="en-US" dirty="0" smtClean="0"/>
              <a:t>1800 channels ECAL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2152 Channels ( TDC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data flow </a:t>
            </a:r>
            <a:r>
              <a:rPr lang="en-US" dirty="0" err="1" smtClean="0"/>
              <a:t>GEp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776" y="2776182"/>
            <a:ext cx="1143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112 640</a:t>
            </a:r>
          </a:p>
          <a:p>
            <a:pPr algn="ctr"/>
            <a:r>
              <a:rPr lang="en-US" dirty="0" smtClean="0"/>
              <a:t>strips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1447800" y="3047347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2165361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112 640</a:t>
            </a:r>
          </a:p>
          <a:p>
            <a:pPr algn="ctr"/>
            <a:r>
              <a:rPr lang="en-US" dirty="0" smtClean="0"/>
              <a:t>X 6 samples x 3 bytes</a:t>
            </a:r>
          </a:p>
          <a:p>
            <a:pPr algn="ctr"/>
            <a:r>
              <a:rPr lang="en-US" dirty="0" smtClean="0"/>
              <a:t>= 13 .8 GB/s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3297" y="1355256"/>
            <a:ext cx="1813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KHz trigger rate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2400" y="2165360"/>
            <a:ext cx="1600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Zero suppress</a:t>
            </a:r>
          </a:p>
          <a:p>
            <a:pPr algn="ctr"/>
            <a:r>
              <a:rPr lang="en-US" dirty="0" smtClean="0"/>
              <a:t>Geometrical cut (factor 3)</a:t>
            </a:r>
          </a:p>
          <a:p>
            <a:pPr algn="ctr"/>
            <a:r>
              <a:rPr lang="en-US" dirty="0" smtClean="0"/>
              <a:t>= 4.6 GB/s</a:t>
            </a:r>
          </a:p>
          <a:p>
            <a:pPr algn="ctr"/>
            <a:r>
              <a:rPr lang="en-US" dirty="0" smtClean="0"/>
              <a:t>33 MB/s / MPD</a:t>
            </a:r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3507475" y="304734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7800" y="2406850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Analog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2165359"/>
            <a:ext cx="16002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 Deconvolution</a:t>
            </a:r>
          </a:p>
          <a:p>
            <a:pPr algn="ctr"/>
            <a:r>
              <a:rPr lang="en-US" dirty="0" smtClean="0"/>
              <a:t>( factor 3)</a:t>
            </a:r>
          </a:p>
          <a:p>
            <a:pPr algn="ctr"/>
            <a:r>
              <a:rPr lang="en-US" dirty="0" smtClean="0"/>
              <a:t>= 1.9 GB/s</a:t>
            </a:r>
          </a:p>
          <a:p>
            <a:pPr algn="ctr"/>
            <a:r>
              <a:rPr lang="en-US" dirty="0" smtClean="0"/>
              <a:t>Zero suppress</a:t>
            </a:r>
          </a:p>
          <a:p>
            <a:pPr algn="ctr"/>
            <a:r>
              <a:rPr lang="en-US" dirty="0" smtClean="0"/>
              <a:t>Clustering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5564875" y="300924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93788"/>
              </p:ext>
            </p:extLst>
          </p:nvPr>
        </p:nvGraphicFramePr>
        <p:xfrm>
          <a:off x="1327245" y="4495800"/>
          <a:ext cx="628865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56"/>
                <a:gridCol w="1790905"/>
                <a:gridCol w="1910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6x25</a:t>
                      </a:r>
                      <a:r>
                        <a:rPr lang="en-US" baseline="0" dirty="0" smtClean="0"/>
                        <a:t>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3x25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forward tracker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back tracker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64741" y="6324600"/>
            <a:ext cx="5057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Assume each MPD word packed on 24 bits = 3 bytes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45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4074232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Bigbite</a:t>
            </a:r>
            <a:endParaRPr lang="en-US" dirty="0" smtClean="0"/>
          </a:p>
          <a:p>
            <a:pPr algn="ctr"/>
            <a:r>
              <a:rPr lang="en-US" dirty="0" smtClean="0"/>
              <a:t>ADC</a:t>
            </a:r>
          </a:p>
          <a:p>
            <a:pPr algn="ctr"/>
            <a:r>
              <a:rPr lang="en-US" dirty="0" smtClean="0"/>
              <a:t>1153 channels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2653695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CAL</a:t>
            </a:r>
          </a:p>
          <a:p>
            <a:pPr algn="ctr"/>
            <a:r>
              <a:rPr lang="en-US" dirty="0" smtClean="0"/>
              <a:t>288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38306"/>
            <a:ext cx="294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Optical 83x100 Mbit=10 GB/s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838200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153,640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71600" y="109506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7058" y="230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4999" y="533400"/>
            <a:ext cx="26669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83 Boards</a:t>
            </a:r>
          </a:p>
          <a:p>
            <a:pPr algn="ctr"/>
            <a:r>
              <a:rPr lang="en-US" dirty="0"/>
              <a:t>9</a:t>
            </a:r>
            <a:r>
              <a:rPr lang="en-US" dirty="0" smtClean="0"/>
              <a:t>218 MB/s in</a:t>
            </a:r>
          </a:p>
          <a:p>
            <a:pPr algn="ctr"/>
            <a:r>
              <a:rPr lang="en-US" dirty="0" smtClean="0"/>
              <a:t>315 MB/s out</a:t>
            </a:r>
          </a:p>
          <a:p>
            <a:pPr algn="ctr"/>
            <a:r>
              <a:rPr lang="en-US" dirty="0" smtClean="0"/>
              <a:t>(zero suppress)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0348" y="613871"/>
            <a:ext cx="15838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3 Boards</a:t>
            </a:r>
          </a:p>
          <a:p>
            <a:pPr algn="ctr"/>
            <a:r>
              <a:rPr lang="en-US" dirty="0" smtClean="0"/>
              <a:t>315 MB/s in</a:t>
            </a:r>
          </a:p>
          <a:p>
            <a:pPr algn="ctr"/>
            <a:r>
              <a:rPr lang="en-US" dirty="0" smtClean="0"/>
              <a:t>Deconvolution</a:t>
            </a:r>
          </a:p>
          <a:p>
            <a:pPr algn="ctr"/>
            <a:r>
              <a:rPr lang="en-US" b="1" dirty="0" smtClean="0"/>
              <a:t>105 MB/s out</a:t>
            </a:r>
          </a:p>
          <a:p>
            <a:pPr algn="ctr"/>
            <a:endParaRPr lang="en-US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4571999" y="1114396"/>
            <a:ext cx="7675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35301" y="753533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934200" y="1061636"/>
            <a:ext cx="901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7568" y="308422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2x100 MB/s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4188" y="2651252"/>
            <a:ext cx="1457411" cy="108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DAQ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180.6 MB/s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5549963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CDet</a:t>
            </a:r>
            <a:endParaRPr lang="en-US" dirty="0" smtClean="0"/>
          </a:p>
          <a:p>
            <a:pPr algn="ctr"/>
            <a:r>
              <a:rPr lang="en-US" dirty="0" smtClean="0"/>
              <a:t>1176x2=</a:t>
            </a:r>
          </a:p>
          <a:p>
            <a:pPr algn="ctr"/>
            <a:r>
              <a:rPr lang="en-US" dirty="0" smtClean="0"/>
              <a:t>2352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5721" y="2533471"/>
            <a:ext cx="13024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FADC + TDC</a:t>
            </a:r>
          </a:p>
          <a:p>
            <a:pPr algn="ctr"/>
            <a:r>
              <a:rPr lang="en-US" dirty="0" smtClean="0"/>
              <a:t>18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42 MB/s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2743200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4367" y="240613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2x100 MB\s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266221" y="1399864"/>
            <a:ext cx="0" cy="119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1" idx="1"/>
          </p:cNvCxnSpPr>
          <p:nvPr/>
        </p:nvCxnSpPr>
        <p:spPr>
          <a:xfrm>
            <a:off x="4800600" y="3066366"/>
            <a:ext cx="2733588" cy="1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0585" y="1661483"/>
            <a:ext cx="169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Ethernet x2 </a:t>
            </a:r>
          </a:p>
          <a:p>
            <a:pPr algn="ctr"/>
            <a:r>
              <a:rPr lang="en-US" dirty="0" smtClean="0"/>
              <a:t>= 250 MB/s max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2869360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= 250 MB/s max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2922" y="4120399"/>
            <a:ext cx="2451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56 Boards in 12 crates</a:t>
            </a:r>
          </a:p>
          <a:p>
            <a:pPr algn="ctr"/>
            <a:r>
              <a:rPr lang="en-US" b="1" dirty="0" smtClean="0"/>
              <a:t>23.8 MB/s </a:t>
            </a:r>
            <a:r>
              <a:rPr lang="en-US" dirty="0" smtClean="0"/>
              <a:t>= 1.9 MB/s per crate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77917" y="5367151"/>
            <a:ext cx="2436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87 boards in 9 crates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4.3</a:t>
            </a:r>
            <a:r>
              <a:rPr lang="en-US" b="1" dirty="0" smtClean="0"/>
              <a:t> </a:t>
            </a:r>
            <a:r>
              <a:rPr lang="en-US" b="1" dirty="0" smtClean="0"/>
              <a:t>MB/s </a:t>
            </a:r>
            <a:r>
              <a:rPr lang="en-US" dirty="0" smtClean="0"/>
              <a:t>= 1.1 MB/s crate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91400" y="4648200"/>
            <a:ext cx="257232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</a:t>
            </a:r>
            <a:endParaRPr lang="en-US" dirty="0" smtClean="0"/>
          </a:p>
          <a:p>
            <a:pPr algn="ctr"/>
            <a:r>
              <a:rPr lang="en-US" dirty="0" err="1" smtClean="0"/>
              <a:t>tch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7520016" y="3733801"/>
            <a:ext cx="557184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9401" y="4674397"/>
            <a:ext cx="16218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/>
              <a:t>G</a:t>
            </a:r>
            <a:r>
              <a:rPr lang="en-US" dirty="0" err="1" smtClean="0"/>
              <a:t>bit</a:t>
            </a:r>
            <a:r>
              <a:rPr lang="en-US" dirty="0" smtClean="0"/>
              <a:t> Ethernet</a:t>
            </a:r>
          </a:p>
          <a:p>
            <a:pPr algn="ctr"/>
            <a:r>
              <a:rPr lang="en-US" dirty="0" smtClean="0"/>
              <a:t> x12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026" y="5791200"/>
            <a:ext cx="1907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Mbit Ethernet</a:t>
            </a:r>
          </a:p>
          <a:p>
            <a:pPr algn="ctr"/>
            <a:r>
              <a:rPr lang="en-US" dirty="0" smtClean="0"/>
              <a:t> x9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39594" y="4997562"/>
            <a:ext cx="2051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3" idx="3"/>
          </p:cNvCxnSpPr>
          <p:nvPr/>
        </p:nvCxnSpPr>
        <p:spPr>
          <a:xfrm flipV="1">
            <a:off x="5391184" y="6114366"/>
            <a:ext cx="203340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03053" y="3876938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250 MB/s max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473678" y="2977046"/>
            <a:ext cx="5320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3352799" y="2977046"/>
            <a:ext cx="609601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59304" y="4398109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08209" y="375448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12x20 MB\s</a:t>
            </a:r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1295400" y="4568163"/>
            <a:ext cx="3511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4109566" y="4568875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72482" y="5867400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4122744" y="6038166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8680" y="539891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9x20 MB\s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4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5404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3200400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1578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DAQ computer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23622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1295400"/>
            <a:ext cx="4800600" cy="3505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28800" y="2997642"/>
            <a:ext cx="2971800" cy="698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8904" y="2547205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 GigE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200" y="1475601"/>
            <a:ext cx="46482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IBM TS3500 9 frames ( up to 15 ) </a:t>
            </a:r>
          </a:p>
          <a:p>
            <a:pPr algn="ctr"/>
            <a:r>
              <a:rPr lang="en-US" dirty="0" smtClean="0"/>
              <a:t> ( up to 12 drives per frame)</a:t>
            </a:r>
          </a:p>
          <a:p>
            <a:pPr algn="ctr"/>
            <a:r>
              <a:rPr lang="en-US" dirty="0" smtClean="0"/>
              <a:t>10 LTO 5  1.5 TB 140 MB/s</a:t>
            </a:r>
          </a:p>
          <a:p>
            <a:pPr algn="ctr"/>
            <a:r>
              <a:rPr lang="en-US" dirty="0" smtClean="0"/>
              <a:t>6 LTO 6 2.5 TB 160 MB/s</a:t>
            </a:r>
          </a:p>
          <a:p>
            <a:pPr algn="ctr"/>
            <a:r>
              <a:rPr lang="en-US" dirty="0" smtClean="0"/>
              <a:t>(LTO7 6 TB 300 MB/s)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4200098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4900" y="4148266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666999" y="3334686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1.25 GB/s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95400" y="4024783"/>
            <a:ext cx="381000" cy="551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5584" y="4812268"/>
            <a:ext cx="1305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Disk </a:t>
            </a:r>
            <a:r>
              <a:rPr lang="en-US" dirty="0" smtClean="0"/>
              <a:t>array</a:t>
            </a:r>
          </a:p>
          <a:p>
            <a:pPr algn="ctr"/>
            <a:r>
              <a:rPr lang="en-US" dirty="0" smtClean="0"/>
              <a:t>SSD or RAID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993641" y="3196735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78153" y="3196735"/>
            <a:ext cx="1066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19200" y="3467100"/>
            <a:ext cx="0" cy="61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62399" y="5257800"/>
            <a:ext cx="43434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TS3500 frame 1000 slots : 25 K$</a:t>
            </a:r>
          </a:p>
          <a:p>
            <a:pPr algn="ctr"/>
            <a:r>
              <a:rPr lang="en-US" dirty="0" smtClean="0"/>
              <a:t>Data mover 10 K$ each 160 MB/s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88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 cost 250 MB/s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61434"/>
              </p:ext>
            </p:extLst>
          </p:nvPr>
        </p:nvGraphicFramePr>
        <p:xfrm>
          <a:off x="990600" y="1523997"/>
          <a:ext cx="7239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609600"/>
                <a:gridCol w="8382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rate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Seconds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data TB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DLO5 in $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DLO6 in $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Tape DLO6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E12-12-09-019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GMN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32400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E12-09-016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64800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E12-07-109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GEP/GMP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3888000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388.8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E12-09-018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SIDIS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5529600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1382.4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2764.8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138240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552.96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15897600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3974.4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7948.8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397440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1589.76</a:t>
                      </a: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days</a:t>
                      </a: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 years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 in 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year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394200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236520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  <a:tr h="482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15897600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81200" y="5943600"/>
            <a:ext cx="520751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1 600 LTO6 tapes for 240 K$, if go to 500 MB/s 480 K$</a:t>
            </a:r>
          </a:p>
          <a:p>
            <a:pPr algn="ctr"/>
            <a:r>
              <a:rPr lang="en-US" dirty="0" smtClean="0"/>
              <a:t>2 frames with 8 data movers  130 K$</a:t>
            </a:r>
          </a:p>
        </p:txBody>
      </p:sp>
    </p:spTree>
    <p:extLst>
      <p:ext uri="{BB962C8B-B14F-4D97-AF65-F5344CB8AC3E}">
        <p14:creationId xmlns:p14="http://schemas.microsoft.com/office/powerpoint/2010/main" val="14027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GEp5 event size before deconvolution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0547"/>
              </p:ext>
            </p:extLst>
          </p:nvPr>
        </p:nvGraphicFramePr>
        <p:xfrm>
          <a:off x="228601" y="1447800"/>
          <a:ext cx="8762999" cy="409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80,600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5,904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69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 data flow </a:t>
            </a:r>
            <a:r>
              <a:rPr lang="en-US" dirty="0" err="1" smtClean="0"/>
              <a:t>GEp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776" y="2439623"/>
            <a:ext cx="1143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153 640</a:t>
            </a:r>
          </a:p>
          <a:p>
            <a:pPr algn="ctr"/>
            <a:r>
              <a:rPr lang="en-US" dirty="0" smtClean="0"/>
              <a:t>strips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1447800" y="2710788"/>
            <a:ext cx="914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1828802"/>
            <a:ext cx="1676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153 640</a:t>
            </a:r>
          </a:p>
          <a:p>
            <a:pPr algn="ctr"/>
            <a:r>
              <a:rPr lang="en-US" dirty="0" smtClean="0"/>
              <a:t>X 6 samples x 3 bytes</a:t>
            </a:r>
          </a:p>
          <a:p>
            <a:pPr algn="ctr"/>
            <a:r>
              <a:rPr lang="en-US" dirty="0" smtClean="0"/>
              <a:t>FT=5.99 GB/s</a:t>
            </a:r>
          </a:p>
          <a:p>
            <a:pPr algn="ctr"/>
            <a:r>
              <a:rPr lang="en-US" dirty="0" smtClean="0"/>
              <a:t>BT=10.2 GB/s</a:t>
            </a:r>
          </a:p>
          <a:p>
            <a:pPr algn="ctr"/>
            <a:r>
              <a:rPr lang="en-US" dirty="0" smtClean="0"/>
              <a:t>Total= 16.2 GB/s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8487" y="1219200"/>
            <a:ext cx="18137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 KHz trigger rate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21511" y="1828800"/>
            <a:ext cx="180536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Zero suppress</a:t>
            </a:r>
          </a:p>
          <a:p>
            <a:pPr algn="ctr"/>
            <a:r>
              <a:rPr lang="en-US" dirty="0"/>
              <a:t>FT=5.99 GB/s</a:t>
            </a:r>
          </a:p>
          <a:p>
            <a:pPr algn="ctr"/>
            <a:r>
              <a:rPr lang="en-US" dirty="0" smtClean="0"/>
              <a:t>BT=6.14 GB/s</a:t>
            </a:r>
            <a:endParaRPr lang="en-US" dirty="0" smtClean="0"/>
          </a:p>
          <a:p>
            <a:pPr algn="ctr"/>
            <a:r>
              <a:rPr lang="en-US" dirty="0" smtClean="0"/>
              <a:t>Geometrical cut (factor 3)</a:t>
            </a:r>
          </a:p>
          <a:p>
            <a:pPr algn="ctr"/>
            <a:r>
              <a:rPr lang="en-US" dirty="0" smtClean="0"/>
              <a:t>FT=2 </a:t>
            </a:r>
            <a:r>
              <a:rPr lang="en-US" dirty="0"/>
              <a:t>GB/s</a:t>
            </a:r>
          </a:p>
          <a:p>
            <a:pPr algn="ctr"/>
            <a:r>
              <a:rPr lang="en-US" dirty="0" smtClean="0"/>
              <a:t>BT=2 GB/s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4068170" y="271078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47800" y="2070291"/>
            <a:ext cx="8338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Analog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1828800"/>
            <a:ext cx="1600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 Deconvolution</a:t>
            </a:r>
          </a:p>
          <a:p>
            <a:pPr algn="ctr"/>
            <a:r>
              <a:rPr lang="en-US" dirty="0" smtClean="0"/>
              <a:t>( factor 3)</a:t>
            </a:r>
          </a:p>
          <a:p>
            <a:pPr algn="ctr"/>
            <a:r>
              <a:rPr lang="en-US" dirty="0" smtClean="0"/>
              <a:t>FT=0.7 </a:t>
            </a:r>
            <a:r>
              <a:rPr lang="en-US" dirty="0"/>
              <a:t>GB/s</a:t>
            </a:r>
          </a:p>
          <a:p>
            <a:pPr algn="ctr"/>
            <a:r>
              <a:rPr lang="en-US" dirty="0" smtClean="0"/>
              <a:t>BT=0.7 GB/s</a:t>
            </a:r>
          </a:p>
          <a:p>
            <a:pPr algn="ctr"/>
            <a:r>
              <a:rPr lang="en-US" dirty="0" smtClean="0"/>
              <a:t>Zero suppress</a:t>
            </a:r>
          </a:p>
          <a:p>
            <a:pPr algn="ctr"/>
            <a:r>
              <a:rPr lang="en-US" dirty="0" smtClean="0"/>
              <a:t>FT=0.21 </a:t>
            </a:r>
            <a:r>
              <a:rPr lang="en-US" dirty="0"/>
              <a:t>GB/s</a:t>
            </a:r>
          </a:p>
          <a:p>
            <a:pPr algn="ctr"/>
            <a:r>
              <a:rPr lang="en-US" dirty="0" smtClean="0"/>
              <a:t>BT=0.07 GB/s</a:t>
            </a:r>
          </a:p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smtClean="0"/>
              <a:t>280 MB/s</a:t>
            </a:r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6326875" y="267268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84809"/>
              </p:ext>
            </p:extLst>
          </p:nvPr>
        </p:nvGraphicFramePr>
        <p:xfrm>
          <a:off x="304800" y="4800600"/>
          <a:ext cx="628865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56"/>
                <a:gridCol w="1790905"/>
                <a:gridCol w="191029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6x25</a:t>
                      </a:r>
                      <a:r>
                        <a:rPr lang="en-US" baseline="0" dirty="0" smtClean="0"/>
                        <a:t> 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3x25 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forward tracker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Occupancy</a:t>
                      </a:r>
                      <a:r>
                        <a:rPr lang="en-US" baseline="0" dirty="0" smtClean="0"/>
                        <a:t> back tracker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84075" y="4876800"/>
            <a:ext cx="19789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Need to test clustering and correlations </a:t>
            </a:r>
            <a:r>
              <a:rPr lang="en-US" dirty="0" err="1" smtClean="0"/>
              <a:t>betweens</a:t>
            </a:r>
            <a:r>
              <a:rPr lang="en-US" dirty="0" smtClean="0"/>
              <a:t> planes for further reduction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67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GEp5 event size ( after deconvolution)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20628"/>
              </p:ext>
            </p:extLst>
          </p:nvPr>
        </p:nvGraphicFramePr>
        <p:xfrm>
          <a:off x="228601" y="1447800"/>
          <a:ext cx="8762999" cy="462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/>
                <a:gridCol w="1251857"/>
                <a:gridCol w="1251857"/>
                <a:gridCol w="1251857"/>
                <a:gridCol w="1251857"/>
                <a:gridCol w="1251857"/>
                <a:gridCol w="1251857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75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 tracker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128,000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80,600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 + 225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8,100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371 </a:t>
                      </a:r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50208" y="552848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8200" y="6248400"/>
            <a:ext cx="69166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HCAL and ECAL occupancies need to be evaluated : using 100 % for now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5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4074232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ECAL</a:t>
            </a:r>
          </a:p>
          <a:p>
            <a:pPr algn="ctr"/>
            <a:r>
              <a:rPr lang="en-US" dirty="0" smtClean="0"/>
              <a:t>1800 </a:t>
            </a:r>
          </a:p>
          <a:p>
            <a:pPr algn="ctr"/>
            <a:r>
              <a:rPr lang="en-US" dirty="0" smtClean="0"/>
              <a:t>Channels</a:t>
            </a:r>
          </a:p>
          <a:p>
            <a:pPr algn="ctr"/>
            <a:r>
              <a:rPr lang="en-US" dirty="0" smtClean="0"/>
              <a:t>225 sums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653695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CAL</a:t>
            </a:r>
          </a:p>
          <a:p>
            <a:pPr algn="ctr"/>
            <a:r>
              <a:rPr lang="en-US" dirty="0" smtClean="0"/>
              <a:t>288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138306"/>
            <a:ext cx="294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Optical 83x100 Mbit=10 GB/s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838200"/>
            <a:ext cx="1219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GEM</a:t>
            </a:r>
          </a:p>
          <a:p>
            <a:pPr algn="ctr"/>
            <a:r>
              <a:rPr lang="en-US" dirty="0" smtClean="0"/>
              <a:t>153,640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371600" y="109506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7058" y="2306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04999" y="533400"/>
            <a:ext cx="266699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MPD</a:t>
            </a:r>
          </a:p>
          <a:p>
            <a:pPr algn="ctr"/>
            <a:r>
              <a:rPr lang="en-US" dirty="0" smtClean="0"/>
              <a:t>83 Boards</a:t>
            </a:r>
          </a:p>
          <a:p>
            <a:pPr algn="ctr"/>
            <a:r>
              <a:rPr lang="en-US" dirty="0" smtClean="0"/>
              <a:t>16.2 GB/s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4000 MB/s out</a:t>
            </a:r>
          </a:p>
          <a:p>
            <a:pPr algn="ctr"/>
            <a:r>
              <a:rPr lang="en-US" dirty="0" smtClean="0"/>
              <a:t>(zero suppress, matching)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50348" y="511076"/>
            <a:ext cx="15838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SSP</a:t>
            </a:r>
          </a:p>
          <a:p>
            <a:pPr algn="ctr"/>
            <a:r>
              <a:rPr lang="en-US" dirty="0" smtClean="0"/>
              <a:t>3 Boards</a:t>
            </a:r>
          </a:p>
          <a:p>
            <a:pPr algn="ctr"/>
            <a:r>
              <a:rPr lang="en-US" dirty="0" smtClean="0"/>
              <a:t>4000 MB/s in</a:t>
            </a:r>
          </a:p>
          <a:p>
            <a:pPr algn="ctr"/>
            <a:r>
              <a:rPr lang="en-US" dirty="0" smtClean="0"/>
              <a:t>Deconvolution</a:t>
            </a:r>
          </a:p>
          <a:p>
            <a:pPr algn="ctr"/>
            <a:r>
              <a:rPr lang="en-US" dirty="0" smtClean="0"/>
              <a:t>1400 </a:t>
            </a:r>
            <a:r>
              <a:rPr lang="en-US" dirty="0" smtClean="0"/>
              <a:t>MB/s </a:t>
            </a:r>
            <a:endParaRPr lang="en-US" dirty="0"/>
          </a:p>
          <a:p>
            <a:pPr algn="ctr"/>
            <a:r>
              <a:rPr lang="en-US" dirty="0" smtClean="0"/>
              <a:t>Zero suppress</a:t>
            </a:r>
          </a:p>
          <a:p>
            <a:pPr algn="ctr"/>
            <a:r>
              <a:rPr lang="en-US" b="1" dirty="0" smtClean="0"/>
              <a:t>280 MB/s</a:t>
            </a:r>
            <a:endParaRPr lang="en-US" b="1" dirty="0" smtClean="0"/>
          </a:p>
          <a:p>
            <a:pPr algn="ctr"/>
            <a:endParaRPr lang="en-US" dirty="0" smtClean="0"/>
          </a:p>
        </p:txBody>
      </p:sp>
      <p:sp>
        <p:nvSpPr>
          <p:cNvPr id="16" name="Right Arrow 15"/>
          <p:cNvSpPr/>
          <p:nvPr/>
        </p:nvSpPr>
        <p:spPr>
          <a:xfrm>
            <a:off x="4571999" y="1114396"/>
            <a:ext cx="76759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35301" y="753533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934200" y="1061636"/>
            <a:ext cx="9011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87568" y="308422"/>
            <a:ext cx="218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</a:t>
            </a:r>
            <a:r>
              <a:rPr lang="en-US" dirty="0" smtClean="0"/>
              <a:t>3x100 </a:t>
            </a:r>
            <a:r>
              <a:rPr lang="en-US" dirty="0" smtClean="0"/>
              <a:t>MB/s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34188" y="2651252"/>
            <a:ext cx="1457411" cy="108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DAQ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371</a:t>
            </a:r>
            <a:r>
              <a:rPr lang="en-US" dirty="0" smtClean="0"/>
              <a:t> </a:t>
            </a:r>
            <a:r>
              <a:rPr lang="en-US" dirty="0" smtClean="0"/>
              <a:t>MB/s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5549963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CDet</a:t>
            </a:r>
            <a:endParaRPr lang="en-US" dirty="0" smtClean="0"/>
          </a:p>
          <a:p>
            <a:pPr algn="ctr"/>
            <a:r>
              <a:rPr lang="en-US" dirty="0" smtClean="0"/>
              <a:t>1176x2=</a:t>
            </a:r>
          </a:p>
          <a:p>
            <a:pPr algn="ctr"/>
            <a:r>
              <a:rPr lang="en-US" dirty="0" smtClean="0"/>
              <a:t>2352</a:t>
            </a:r>
          </a:p>
          <a:p>
            <a:pPr algn="ctr"/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05722" y="2533471"/>
            <a:ext cx="121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FADC</a:t>
            </a:r>
          </a:p>
          <a:p>
            <a:pPr algn="ctr"/>
            <a:r>
              <a:rPr lang="en-US" dirty="0" smtClean="0"/>
              <a:t>18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36 </a:t>
            </a:r>
            <a:r>
              <a:rPr lang="en-US" b="1" dirty="0" smtClean="0"/>
              <a:t>MB/s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62400" y="2743200"/>
            <a:ext cx="838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4367" y="240613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2x100 MB\s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266221" y="1399864"/>
            <a:ext cx="0" cy="119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1" idx="1"/>
          </p:cNvCxnSpPr>
          <p:nvPr/>
        </p:nvCxnSpPr>
        <p:spPr>
          <a:xfrm>
            <a:off x="4800600" y="3066366"/>
            <a:ext cx="2733588" cy="1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0585" y="1661483"/>
            <a:ext cx="1699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Ethernet </a:t>
            </a:r>
            <a:r>
              <a:rPr lang="en-US" dirty="0" smtClean="0"/>
              <a:t>x3 </a:t>
            </a:r>
            <a:endParaRPr lang="en-US" dirty="0" smtClean="0"/>
          </a:p>
          <a:p>
            <a:pPr algn="ctr"/>
            <a:r>
              <a:rPr lang="en-US" dirty="0" smtClean="0"/>
              <a:t>= </a:t>
            </a:r>
            <a:r>
              <a:rPr lang="en-US" dirty="0" smtClean="0"/>
              <a:t>37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MB/s max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81600" y="2869360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= 250 MB/s max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2922" y="4120399"/>
            <a:ext cx="24512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96 Boards in 12 crates</a:t>
            </a:r>
          </a:p>
          <a:p>
            <a:pPr algn="ctr"/>
            <a:r>
              <a:rPr lang="en-US" b="1" dirty="0" smtClean="0"/>
              <a:t>41.76 MB/s </a:t>
            </a:r>
            <a:r>
              <a:rPr lang="en-US" dirty="0" smtClean="0"/>
              <a:t>= 3.5 MB/s per crate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77917" y="5367151"/>
            <a:ext cx="2436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Fastbus</a:t>
            </a:r>
            <a:endParaRPr lang="en-US" dirty="0" smtClean="0"/>
          </a:p>
          <a:p>
            <a:pPr algn="ctr"/>
            <a:r>
              <a:rPr lang="en-US" dirty="0" smtClean="0"/>
              <a:t>87 boards in 9 crates</a:t>
            </a:r>
          </a:p>
          <a:p>
            <a:pPr algn="ctr"/>
            <a:r>
              <a:rPr lang="en-US" dirty="0" smtClean="0"/>
              <a:t>Boards</a:t>
            </a:r>
          </a:p>
          <a:p>
            <a:pPr algn="ctr"/>
            <a:r>
              <a:rPr lang="en-US" b="1" dirty="0" smtClean="0"/>
              <a:t>4.3</a:t>
            </a:r>
            <a:r>
              <a:rPr lang="en-US" b="1" dirty="0" smtClean="0"/>
              <a:t> </a:t>
            </a:r>
            <a:r>
              <a:rPr lang="en-US" b="1" dirty="0" smtClean="0"/>
              <a:t>MB/s </a:t>
            </a:r>
            <a:r>
              <a:rPr lang="en-US" dirty="0" smtClean="0"/>
              <a:t>= 1.1 MB/s crate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91400" y="4648200"/>
            <a:ext cx="257232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Swi</a:t>
            </a:r>
            <a:endParaRPr lang="en-US" dirty="0" smtClean="0"/>
          </a:p>
          <a:p>
            <a:pPr algn="ctr"/>
            <a:r>
              <a:rPr lang="en-US" dirty="0" err="1" smtClean="0"/>
              <a:t>tch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0"/>
          </p:cNvCxnSpPr>
          <p:nvPr/>
        </p:nvCxnSpPr>
        <p:spPr>
          <a:xfrm flipV="1">
            <a:off x="7520016" y="3733801"/>
            <a:ext cx="557184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69401" y="4674397"/>
            <a:ext cx="16218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/>
              <a:t>G</a:t>
            </a:r>
            <a:r>
              <a:rPr lang="en-US" dirty="0" err="1" smtClean="0"/>
              <a:t>bit</a:t>
            </a:r>
            <a:r>
              <a:rPr lang="en-US" dirty="0" smtClean="0"/>
              <a:t> Ethernet</a:t>
            </a:r>
          </a:p>
          <a:p>
            <a:pPr algn="ctr"/>
            <a:r>
              <a:rPr lang="en-US" dirty="0" smtClean="0"/>
              <a:t> x12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5026" y="5791200"/>
            <a:ext cx="1907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100 Mbit Ethernet</a:t>
            </a:r>
          </a:p>
          <a:p>
            <a:pPr algn="ctr"/>
            <a:r>
              <a:rPr lang="en-US" dirty="0" smtClean="0"/>
              <a:t> x9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39594" y="4997562"/>
            <a:ext cx="20518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3" idx="3"/>
          </p:cNvCxnSpPr>
          <p:nvPr/>
        </p:nvCxnSpPr>
        <p:spPr>
          <a:xfrm flipV="1">
            <a:off x="5391184" y="6114366"/>
            <a:ext cx="2033404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03053" y="3876938"/>
            <a:ext cx="18911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 </a:t>
            </a:r>
            <a:r>
              <a:rPr lang="en-US" dirty="0" err="1" smtClean="0"/>
              <a:t>Gbit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thernet x2</a:t>
            </a:r>
          </a:p>
          <a:p>
            <a:pPr algn="ctr"/>
            <a:r>
              <a:rPr lang="en-US" dirty="0" smtClean="0"/>
              <a:t>250 MB/s max</a:t>
            </a:r>
          </a:p>
        </p:txBody>
      </p:sp>
      <p:sp>
        <p:nvSpPr>
          <p:cNvPr id="63" name="Right Arrow 62"/>
          <p:cNvSpPr/>
          <p:nvPr/>
        </p:nvSpPr>
        <p:spPr>
          <a:xfrm>
            <a:off x="1473678" y="2977046"/>
            <a:ext cx="53204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3238499" y="2977046"/>
            <a:ext cx="72390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59304" y="4398109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08209" y="3754483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12x20 MB\s</a:t>
            </a:r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1295400" y="4568163"/>
            <a:ext cx="3511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4109566" y="4568875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72482" y="5867400"/>
            <a:ext cx="10187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VME</a:t>
            </a:r>
          </a:p>
          <a:p>
            <a:pPr algn="ctr"/>
            <a:r>
              <a:rPr lang="en-US" dirty="0" smtClean="0"/>
              <a:t>CPU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4122744" y="6038166"/>
            <a:ext cx="26602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78680" y="539891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VME bus 9x20 MB\s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51817" y="4759405"/>
            <a:ext cx="96439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Typical SSD</a:t>
            </a:r>
          </a:p>
          <a:p>
            <a:pPr algn="ctr"/>
            <a:r>
              <a:rPr lang="en-US" dirty="0"/>
              <a:t>h</a:t>
            </a:r>
            <a:r>
              <a:rPr lang="en-US" dirty="0" smtClean="0"/>
              <a:t>as </a:t>
            </a:r>
          </a:p>
          <a:p>
            <a:pPr algn="ctr"/>
            <a:r>
              <a:rPr lang="en-US" dirty="0" smtClean="0"/>
              <a:t>500 MB/s 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379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sz="2800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dirty="0" smtClean="0"/>
              <a:t> and </a:t>
            </a:r>
            <a:r>
              <a:rPr lang="en-US" dirty="0" err="1" smtClean="0"/>
              <a:t>G</a:t>
            </a:r>
            <a:r>
              <a:rPr lang="en-US" sz="2800" dirty="0" err="1" smtClean="0"/>
              <a:t>M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Bigbite</a:t>
            </a:r>
            <a:endParaRPr lang="en-US" dirty="0" smtClean="0"/>
          </a:p>
          <a:p>
            <a:pPr lvl="1"/>
            <a:r>
              <a:rPr lang="en-US" dirty="0" smtClean="0"/>
              <a:t>GEM 128 K channels</a:t>
            </a:r>
          </a:p>
          <a:p>
            <a:pPr lvl="1"/>
            <a:r>
              <a:rPr lang="en-US" dirty="0" smtClean="0"/>
              <a:t>Shower 189 blocks (ADC)</a:t>
            </a:r>
          </a:p>
          <a:p>
            <a:pPr lvl="1"/>
            <a:r>
              <a:rPr lang="en-US" dirty="0" err="1" smtClean="0"/>
              <a:t>Preshower</a:t>
            </a:r>
            <a:r>
              <a:rPr lang="en-US" dirty="0" smtClean="0"/>
              <a:t> 54 blocks (ADC)</a:t>
            </a:r>
          </a:p>
          <a:p>
            <a:pPr lvl="1"/>
            <a:r>
              <a:rPr lang="en-US" dirty="0" smtClean="0"/>
              <a:t>Scintillator 180 bars 360 PMTs ( ADC/TDC)</a:t>
            </a:r>
          </a:p>
          <a:p>
            <a:pPr lvl="1"/>
            <a:r>
              <a:rPr lang="en-US" dirty="0" smtClean="0"/>
              <a:t>Cerenkov 550 PMTs (TDC)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eutron detector</a:t>
            </a:r>
          </a:p>
          <a:p>
            <a:pPr lvl="1"/>
            <a:r>
              <a:rPr lang="en-US" dirty="0" smtClean="0"/>
              <a:t>288 channels HCAL ( FADC + high res TDC )</a:t>
            </a:r>
          </a:p>
          <a:p>
            <a:pPr lvl="1"/>
            <a:r>
              <a:rPr lang="en-US" dirty="0" err="1" smtClean="0"/>
              <a:t>CDet</a:t>
            </a:r>
            <a:r>
              <a:rPr lang="en-US" dirty="0" smtClean="0"/>
              <a:t> 2152 Channels ( TDC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0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trigger rates ( 95 % QE peak 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21823"/>
              </p:ext>
            </p:extLst>
          </p:nvPr>
        </p:nvGraphicFramePr>
        <p:xfrm>
          <a:off x="457200" y="1600200"/>
          <a:ext cx="8305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Q^2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Rate [kHz]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 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0.06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and </a:t>
            </a:r>
            <a:r>
              <a:rPr lang="en-US" dirty="0" err="1" smtClean="0"/>
              <a:t>GMn</a:t>
            </a:r>
            <a:r>
              <a:rPr lang="en-US" dirty="0" smtClean="0"/>
              <a:t> event size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529262"/>
              </p:ext>
            </p:extLst>
          </p:nvPr>
        </p:nvGraphicFramePr>
        <p:xfrm>
          <a:off x="228601" y="14478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32800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393,600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1968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Gen and </a:t>
            </a:r>
            <a:r>
              <a:rPr lang="en-US" dirty="0" err="1" smtClean="0"/>
              <a:t>GMn</a:t>
            </a:r>
            <a:r>
              <a:rPr lang="en-US" dirty="0" smtClean="0"/>
              <a:t> event size</a:t>
            </a:r>
            <a:r>
              <a:rPr lang="en-US" dirty="0"/>
              <a:t> </a:t>
            </a:r>
            <a:r>
              <a:rPr lang="en-US" dirty="0" err="1" smtClean="0"/>
              <a:t>deconvoluted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445936"/>
              </p:ext>
            </p:extLst>
          </p:nvPr>
        </p:nvGraphicFramePr>
        <p:xfrm>
          <a:off x="228600" y="1066800"/>
          <a:ext cx="8762999" cy="503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514"/>
                <a:gridCol w="1348285"/>
                <a:gridCol w="1371600"/>
                <a:gridCol w="762000"/>
                <a:gridCol w="815535"/>
                <a:gridCol w="1074355"/>
                <a:gridCol w="1074355"/>
                <a:gridCol w="1074355"/>
              </a:tblGrid>
              <a:tr h="9166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Hz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Occupancy</a:t>
                      </a:r>
                    </a:p>
                    <a:p>
                      <a:pPr algn="ctr"/>
                      <a:r>
                        <a:rPr lang="en-US" dirty="0" smtClean="0"/>
                        <a:t>100 ns in 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Channels firing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 size</a:t>
                      </a:r>
                    </a:p>
                    <a:p>
                      <a:pPr algn="ctr"/>
                      <a:r>
                        <a:rPr lang="en-US" dirty="0" smtClean="0"/>
                        <a:t>(bytes)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rate</a:t>
                      </a:r>
                    </a:p>
                    <a:p>
                      <a:pPr algn="ctr"/>
                      <a:r>
                        <a:rPr lang="en-US" baseline="0" dirty="0" smtClean="0"/>
                        <a:t>5 KHz</a:t>
                      </a:r>
                    </a:p>
                    <a:p>
                      <a:pPr algn="ctr"/>
                      <a:r>
                        <a:rPr lang="en-US" baseline="0" dirty="0" smtClean="0"/>
                        <a:t>MB/s</a:t>
                      </a:r>
                      <a:endParaRPr lang="en-US" dirty="0"/>
                    </a:p>
                  </a:txBody>
                  <a:tcPr anchor="ctr"/>
                </a:tc>
              </a:tr>
              <a:tr h="6648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BigBite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112,640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2.6e9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 glass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Scintillators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Cerenkov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11.34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Neutron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HCAL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5.85</a:t>
                      </a:r>
                      <a:endParaRPr lang="en-US" dirty="0"/>
                    </a:p>
                  </a:txBody>
                  <a:tcPr anchor="ctr"/>
                </a:tc>
              </a:tr>
              <a:tr h="5310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CDET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05600" y="6296167"/>
            <a:ext cx="2209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 180.59 MB/s</a:t>
            </a:r>
          </a:p>
        </p:txBody>
      </p:sp>
    </p:spTree>
    <p:extLst>
      <p:ext uri="{BB962C8B-B14F-4D97-AF65-F5344CB8AC3E}">
        <p14:creationId xmlns:p14="http://schemas.microsoft.com/office/powerpoint/2010/main" val="155024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1072</Words>
  <Application>Microsoft Office PowerPoint</Application>
  <PresentationFormat>On-screen Show (4:3)</PresentationFormat>
  <Paragraphs>549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GEp5</vt:lpstr>
      <vt:lpstr>GEp5 event size before deconvolution</vt:lpstr>
      <vt:lpstr>GEM data flow GEp</vt:lpstr>
      <vt:lpstr>GEp5 event size ( after deconvolution)</vt:lpstr>
      <vt:lpstr>PowerPoint Presentation</vt:lpstr>
      <vt:lpstr>GEn and GMn</vt:lpstr>
      <vt:lpstr>Gen trigger rates ( 95 % QE peak )</vt:lpstr>
      <vt:lpstr>Gen and GMn event size</vt:lpstr>
      <vt:lpstr>Gen and GMn event size deconvoluted</vt:lpstr>
      <vt:lpstr>GEM data flow GEp</vt:lpstr>
      <vt:lpstr>PowerPoint Presentation</vt:lpstr>
      <vt:lpstr>SILO</vt:lpstr>
      <vt:lpstr>Tape cost 250 MB/s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camsonne</dc:creator>
  <cp:lastModifiedBy>Alexandre Camsonne</cp:lastModifiedBy>
  <cp:revision>51</cp:revision>
  <dcterms:created xsi:type="dcterms:W3CDTF">2015-11-09T15:39:44Z</dcterms:created>
  <dcterms:modified xsi:type="dcterms:W3CDTF">2015-11-11T19:54:29Z</dcterms:modified>
</cp:coreProperties>
</file>