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7" r:id="rId3"/>
    <p:sldId id="257" r:id="rId4"/>
    <p:sldId id="258" r:id="rId5"/>
    <p:sldId id="282" r:id="rId6"/>
    <p:sldId id="281" r:id="rId7"/>
    <p:sldId id="283" r:id="rId8"/>
    <p:sldId id="259" r:id="rId9"/>
    <p:sldId id="268" r:id="rId10"/>
    <p:sldId id="260" r:id="rId11"/>
    <p:sldId id="279" r:id="rId12"/>
    <p:sldId id="280" r:id="rId13"/>
    <p:sldId id="265" r:id="rId14"/>
    <p:sldId id="272" r:id="rId15"/>
    <p:sldId id="274" r:id="rId16"/>
    <p:sldId id="273" r:id="rId17"/>
    <p:sldId id="266" r:id="rId18"/>
    <p:sldId id="275" r:id="rId19"/>
    <p:sldId id="270" r:id="rId20"/>
    <p:sldId id="271" r:id="rId21"/>
    <p:sldId id="276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8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552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028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499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068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382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89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51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7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26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006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4726"/>
            <a:ext cx="8229600" cy="397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94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645425"/>
            <a:ext cx="2133600" cy="190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Minion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nion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nion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nion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nion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nion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4726"/>
            <a:ext cx="8229600" cy="397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94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pPr defTabSz="457200"/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 defTabSz="457200"/>
              <a:t>11/11/2015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645425"/>
            <a:ext cx="2133600" cy="190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pPr defTabSz="457200"/>
            <a:fld id="{B58F48A6-A3E1-4848-9AC3-B43F560BE4FE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6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Minion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nion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nion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nion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nion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nion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 anchor="ctr"/>
          <a:lstStyle/>
          <a:p>
            <a:r>
              <a:rPr lang="en-US" dirty="0" err="1"/>
              <a:t>SuperBigBite</a:t>
            </a:r>
            <a:r>
              <a:rPr lang="en-US" dirty="0"/>
              <a:t> DAQ update</a:t>
            </a:r>
            <a:endParaRPr lang="en-US" dirty="0">
              <a:latin typeface="Minion Pr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3575"/>
            <a:ext cx="6400800" cy="1752600"/>
          </a:xfrm>
        </p:spPr>
        <p:txBody>
          <a:bodyPr anchor="ctr">
            <a:normAutofit fontScale="85000" lnSpcReduction="20000"/>
          </a:bodyPr>
          <a:lstStyle/>
          <a:p>
            <a:r>
              <a:rPr lang="en-US" dirty="0" smtClean="0">
                <a:latin typeface="Minion Pro"/>
              </a:rPr>
              <a:t>Bryan </a:t>
            </a:r>
            <a:r>
              <a:rPr lang="en-US" dirty="0" err="1" smtClean="0">
                <a:latin typeface="Minion Pro"/>
              </a:rPr>
              <a:t>Moffit</a:t>
            </a:r>
            <a:endParaRPr lang="en-US" dirty="0" smtClean="0">
              <a:latin typeface="Minion Pro"/>
            </a:endParaRPr>
          </a:p>
          <a:p>
            <a:r>
              <a:rPr lang="en-US" dirty="0" smtClean="0"/>
              <a:t>Jefferson Lab</a:t>
            </a:r>
          </a:p>
          <a:p>
            <a:endParaRPr lang="en-US" dirty="0">
              <a:latin typeface="Minion Pro"/>
            </a:endParaRPr>
          </a:p>
          <a:p>
            <a:r>
              <a:rPr lang="en-US" dirty="0" smtClean="0"/>
              <a:t>SBS DOE Review – November 2015</a:t>
            </a:r>
            <a:endParaRPr lang="en-US" dirty="0">
              <a:latin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8452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11353" y="76200"/>
            <a:ext cx="7121294" cy="610415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3800" dirty="0" err="1">
                <a:latin typeface="Minion Pro"/>
              </a:rPr>
              <a:t>HallA</a:t>
            </a:r>
            <a:r>
              <a:rPr lang="en-US" sz="3800" dirty="0">
                <a:latin typeface="Minion Pro"/>
              </a:rPr>
              <a:t> SBS Trigger block diagram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209641" y="882660"/>
            <a:ext cx="1270000" cy="15780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037190" y="1739736"/>
            <a:ext cx="508000" cy="190500"/>
          </a:xfrm>
          <a:prstGeom prst="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305450" y="868409"/>
            <a:ext cx="1016000" cy="1608686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1306791" y="935953"/>
            <a:ext cx="1059570" cy="1179802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endParaRPr lang="en-US" sz="1500" dirty="0" smtClean="0"/>
          </a:p>
          <a:p>
            <a:pPr algn="ctr"/>
            <a:r>
              <a:rPr lang="en-US" sz="1500" dirty="0" smtClean="0"/>
              <a:t>Lookup </a:t>
            </a:r>
            <a:r>
              <a:rPr lang="en-US" sz="1500" dirty="0"/>
              <a:t>table</a:t>
            </a:r>
          </a:p>
          <a:p>
            <a:pPr algn="ctr"/>
            <a:r>
              <a:rPr lang="en-US" sz="1500" dirty="0"/>
              <a:t>32x1</a:t>
            </a:r>
          </a:p>
          <a:p>
            <a:pPr algn="ctr"/>
            <a:endParaRPr lang="en-US" sz="1500" dirty="0"/>
          </a:p>
          <a:p>
            <a:pPr algn="ctr"/>
            <a:r>
              <a:rPr lang="en-US" sz="1500" dirty="0"/>
              <a:t>Trigger Rule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297995" y="1274156"/>
            <a:ext cx="1030909" cy="487313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Local Trigger</a:t>
            </a:r>
          </a:p>
          <a:p>
            <a:pPr algn="ctr"/>
            <a:r>
              <a:rPr lang="en-US" sz="1500" dirty="0"/>
              <a:t>distribution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037190" y="1692132"/>
            <a:ext cx="485443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Delay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46779" y="1006364"/>
            <a:ext cx="65978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552516" y="2342080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2641110" y="1495066"/>
            <a:ext cx="65978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2646779" y="1333887"/>
            <a:ext cx="65978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2647226" y="1171450"/>
            <a:ext cx="65978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3" idx="3"/>
          </p:cNvCxnSpPr>
          <p:nvPr/>
        </p:nvCxnSpPr>
        <p:spPr>
          <a:xfrm>
            <a:off x="2479640" y="1671689"/>
            <a:ext cx="82188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4330362" y="1038070"/>
            <a:ext cx="68574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4322907" y="1558075"/>
            <a:ext cx="69889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315759" y="1371412"/>
            <a:ext cx="69889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4328904" y="1200508"/>
            <a:ext cx="68574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5037190" y="2205422"/>
            <a:ext cx="508000" cy="190500"/>
          </a:xfrm>
          <a:prstGeom prst="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5037190" y="2163088"/>
            <a:ext cx="485443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Delay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5037189" y="2433639"/>
            <a:ext cx="508000" cy="190500"/>
          </a:xfrm>
          <a:prstGeom prst="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5037189" y="2391305"/>
            <a:ext cx="485443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Delay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5037190" y="1972569"/>
            <a:ext cx="508000" cy="190500"/>
          </a:xfrm>
          <a:prstGeom prst="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5037190" y="1930235"/>
            <a:ext cx="485443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Delay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846690" y="1558076"/>
            <a:ext cx="0" cy="2675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46690" y="1825642"/>
            <a:ext cx="1905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4783190" y="1371412"/>
            <a:ext cx="0" cy="6981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171" idx="1"/>
          </p:cNvCxnSpPr>
          <p:nvPr/>
        </p:nvCxnSpPr>
        <p:spPr>
          <a:xfrm flipV="1">
            <a:off x="4783190" y="2067819"/>
            <a:ext cx="254000" cy="17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4705404" y="1200508"/>
            <a:ext cx="0" cy="11074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endCxn id="168" idx="1"/>
          </p:cNvCxnSpPr>
          <p:nvPr/>
        </p:nvCxnSpPr>
        <p:spPr>
          <a:xfrm>
            <a:off x="4705404" y="2291328"/>
            <a:ext cx="33178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4628164" y="1038070"/>
            <a:ext cx="0" cy="15096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4628164" y="2528363"/>
            <a:ext cx="409025" cy="57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5536776" y="1026578"/>
            <a:ext cx="685749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5529322" y="1546583"/>
            <a:ext cx="69889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5522174" y="1359920"/>
            <a:ext cx="69889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535319" y="1189015"/>
            <a:ext cx="685749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5019684" y="964781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5031741" y="924835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5028847" y="1471962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5040903" y="1432017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5025911" y="1292828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33" name="TextBox 232"/>
          <p:cNvSpPr txBox="1"/>
          <p:nvPr/>
        </p:nvSpPr>
        <p:spPr>
          <a:xfrm>
            <a:off x="5028167" y="1252883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5021801" y="1135685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5033858" y="1095740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4804958" y="2940454"/>
            <a:ext cx="708554" cy="254000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41" name="TextBox 240"/>
          <p:cNvSpPr txBox="1"/>
          <p:nvPr/>
        </p:nvSpPr>
        <p:spPr>
          <a:xfrm>
            <a:off x="4801985" y="2919287"/>
            <a:ext cx="734407" cy="230833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300" dirty="0"/>
              <a:t>Width Ext</a:t>
            </a:r>
          </a:p>
        </p:txBody>
      </p:sp>
      <p:cxnSp>
        <p:nvCxnSpPr>
          <p:cNvPr id="243" name="Straight Arrow Connector 242"/>
          <p:cNvCxnSpPr/>
          <p:nvPr/>
        </p:nvCxnSpPr>
        <p:spPr>
          <a:xfrm>
            <a:off x="3577167" y="3067454"/>
            <a:ext cx="122779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/>
          <p:cNvSpPr/>
          <p:nvPr/>
        </p:nvSpPr>
        <p:spPr>
          <a:xfrm>
            <a:off x="6082602" y="2454732"/>
            <a:ext cx="508000" cy="190500"/>
          </a:xfrm>
          <a:prstGeom prst="rect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49" name="TextBox 248"/>
          <p:cNvSpPr txBox="1"/>
          <p:nvPr/>
        </p:nvSpPr>
        <p:spPr>
          <a:xfrm>
            <a:off x="6061215" y="2410519"/>
            <a:ext cx="550774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Match</a:t>
            </a:r>
          </a:p>
        </p:txBody>
      </p:sp>
      <p:sp>
        <p:nvSpPr>
          <p:cNvPr id="250" name="Rectangle 249"/>
          <p:cNvSpPr/>
          <p:nvPr/>
        </p:nvSpPr>
        <p:spPr>
          <a:xfrm>
            <a:off x="6082602" y="1755465"/>
            <a:ext cx="508000" cy="190500"/>
          </a:xfrm>
          <a:prstGeom prst="rect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6061215" y="1711251"/>
            <a:ext cx="550774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Match</a:t>
            </a:r>
          </a:p>
        </p:txBody>
      </p:sp>
      <p:sp>
        <p:nvSpPr>
          <p:cNvPr id="254" name="Rectangle 253"/>
          <p:cNvSpPr/>
          <p:nvPr/>
        </p:nvSpPr>
        <p:spPr>
          <a:xfrm>
            <a:off x="6082602" y="1990178"/>
            <a:ext cx="508000" cy="190500"/>
          </a:xfrm>
          <a:prstGeom prst="rect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6061215" y="1945964"/>
            <a:ext cx="550774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Match</a:t>
            </a:r>
          </a:p>
        </p:txBody>
      </p:sp>
      <p:sp>
        <p:nvSpPr>
          <p:cNvPr id="256" name="Rectangle 255"/>
          <p:cNvSpPr/>
          <p:nvPr/>
        </p:nvSpPr>
        <p:spPr>
          <a:xfrm>
            <a:off x="6082603" y="2223975"/>
            <a:ext cx="508000" cy="190500"/>
          </a:xfrm>
          <a:prstGeom prst="rect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57" name="TextBox 256"/>
          <p:cNvSpPr txBox="1"/>
          <p:nvPr/>
        </p:nvSpPr>
        <p:spPr>
          <a:xfrm>
            <a:off x="6061216" y="2179762"/>
            <a:ext cx="550774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Match</a:t>
            </a:r>
          </a:p>
        </p:txBody>
      </p:sp>
      <p:cxnSp>
        <p:nvCxnSpPr>
          <p:cNvPr id="258" name="Straight Arrow Connector 257"/>
          <p:cNvCxnSpPr/>
          <p:nvPr/>
        </p:nvCxnSpPr>
        <p:spPr>
          <a:xfrm>
            <a:off x="6596292" y="1850715"/>
            <a:ext cx="68574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6590063" y="2561419"/>
            <a:ext cx="69889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6590602" y="2331326"/>
            <a:ext cx="69889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>
            <a:off x="6597174" y="2110909"/>
            <a:ext cx="68574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/>
          <p:nvPr/>
        </p:nvCxnSpPr>
        <p:spPr>
          <a:xfrm>
            <a:off x="7795710" y="1843158"/>
            <a:ext cx="685749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/>
          <p:nvPr/>
        </p:nvCxnSpPr>
        <p:spPr>
          <a:xfrm flipV="1">
            <a:off x="7789033" y="2552958"/>
            <a:ext cx="692426" cy="770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7788255" y="2327038"/>
            <a:ext cx="69889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/>
          <p:nvPr/>
        </p:nvCxnSpPr>
        <p:spPr>
          <a:xfrm>
            <a:off x="7795710" y="2097318"/>
            <a:ext cx="685749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7285946" y="1779992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75" name="TextBox 274"/>
          <p:cNvSpPr txBox="1"/>
          <p:nvPr/>
        </p:nvSpPr>
        <p:spPr>
          <a:xfrm>
            <a:off x="7298002" y="1740046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76" name="Rectangle 275"/>
          <p:cNvSpPr/>
          <p:nvPr/>
        </p:nvSpPr>
        <p:spPr>
          <a:xfrm>
            <a:off x="7288558" y="2486037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77" name="TextBox 276"/>
          <p:cNvSpPr txBox="1"/>
          <p:nvPr/>
        </p:nvSpPr>
        <p:spPr>
          <a:xfrm>
            <a:off x="7300614" y="2440822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78" name="Rectangle 277"/>
          <p:cNvSpPr/>
          <p:nvPr/>
        </p:nvSpPr>
        <p:spPr>
          <a:xfrm>
            <a:off x="7291992" y="2259947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79" name="TextBox 278"/>
          <p:cNvSpPr txBox="1"/>
          <p:nvPr/>
        </p:nvSpPr>
        <p:spPr>
          <a:xfrm>
            <a:off x="7294249" y="2220001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80" name="Rectangle 279"/>
          <p:cNvSpPr/>
          <p:nvPr/>
        </p:nvSpPr>
        <p:spPr>
          <a:xfrm>
            <a:off x="7282193" y="2043988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81" name="TextBox 280"/>
          <p:cNvSpPr txBox="1"/>
          <p:nvPr/>
        </p:nvSpPr>
        <p:spPr>
          <a:xfrm>
            <a:off x="7294249" y="2004042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5545190" y="1788010"/>
            <a:ext cx="53741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545190" y="2004043"/>
            <a:ext cx="53741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536847" y="2259947"/>
            <a:ext cx="54575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545190" y="2498410"/>
            <a:ext cx="53741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511395" y="3065433"/>
            <a:ext cx="270202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778023" y="1792879"/>
            <a:ext cx="0" cy="12745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778023" y="1877790"/>
            <a:ext cx="30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778023" y="2123733"/>
            <a:ext cx="30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778023" y="2377183"/>
            <a:ext cx="30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>
            <a:off x="5778023" y="2593416"/>
            <a:ext cx="30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/>
          <p:cNvSpPr/>
          <p:nvPr/>
        </p:nvSpPr>
        <p:spPr>
          <a:xfrm>
            <a:off x="4813619" y="3296919"/>
            <a:ext cx="708554" cy="466146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92" name="TextBox 291"/>
          <p:cNvSpPr txBox="1"/>
          <p:nvPr/>
        </p:nvSpPr>
        <p:spPr>
          <a:xfrm>
            <a:off x="4883565" y="3275752"/>
            <a:ext cx="588569" cy="487313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Trigger</a:t>
            </a:r>
          </a:p>
          <a:p>
            <a:pPr algn="ctr"/>
            <a:r>
              <a:rPr lang="en-US" sz="1500" dirty="0"/>
              <a:t>word</a:t>
            </a:r>
          </a:p>
        </p:txBody>
      </p:sp>
      <p:cxnSp>
        <p:nvCxnSpPr>
          <p:cNvPr id="294" name="Straight Connector 293"/>
          <p:cNvCxnSpPr/>
          <p:nvPr/>
        </p:nvCxnSpPr>
        <p:spPr>
          <a:xfrm>
            <a:off x="4592690" y="3067454"/>
            <a:ext cx="0" cy="4625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>
            <a:endCxn id="291" idx="1"/>
          </p:cNvCxnSpPr>
          <p:nvPr/>
        </p:nvCxnSpPr>
        <p:spPr>
          <a:xfrm>
            <a:off x="4596995" y="3529992"/>
            <a:ext cx="21662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 298"/>
          <p:cNvSpPr/>
          <p:nvPr/>
        </p:nvSpPr>
        <p:spPr>
          <a:xfrm>
            <a:off x="6977845" y="3264495"/>
            <a:ext cx="799951" cy="243681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300" name="TextBox 299"/>
          <p:cNvSpPr txBox="1"/>
          <p:nvPr/>
        </p:nvSpPr>
        <p:spPr>
          <a:xfrm>
            <a:off x="6997000" y="3264495"/>
            <a:ext cx="761640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 err="1"/>
              <a:t>Serializer</a:t>
            </a:r>
            <a:endParaRPr lang="en-US" sz="1500" dirty="0"/>
          </a:p>
        </p:txBody>
      </p:sp>
      <p:sp>
        <p:nvSpPr>
          <p:cNvPr id="301" name="Rectangle 300"/>
          <p:cNvSpPr/>
          <p:nvPr/>
        </p:nvSpPr>
        <p:spPr>
          <a:xfrm>
            <a:off x="6972370" y="3861641"/>
            <a:ext cx="1294413" cy="233073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302" name="TextBox 301"/>
          <p:cNvSpPr txBox="1"/>
          <p:nvPr/>
        </p:nvSpPr>
        <p:spPr>
          <a:xfrm>
            <a:off x="6990720" y="3840474"/>
            <a:ext cx="1232300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 err="1"/>
              <a:t>Serializer</a:t>
            </a:r>
            <a:r>
              <a:rPr lang="en-US" sz="1500" dirty="0"/>
              <a:t>/Fiber</a:t>
            </a:r>
          </a:p>
        </p:txBody>
      </p:sp>
      <p:sp>
        <p:nvSpPr>
          <p:cNvPr id="303" name="Rectangle 302"/>
          <p:cNvSpPr/>
          <p:nvPr/>
        </p:nvSpPr>
        <p:spPr>
          <a:xfrm>
            <a:off x="6977844" y="3576836"/>
            <a:ext cx="1294413" cy="233073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304" name="TextBox 303"/>
          <p:cNvSpPr txBox="1"/>
          <p:nvPr/>
        </p:nvSpPr>
        <p:spPr>
          <a:xfrm>
            <a:off x="6996194" y="3555669"/>
            <a:ext cx="1232300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 err="1"/>
              <a:t>Serializer</a:t>
            </a:r>
            <a:r>
              <a:rPr lang="en-US" sz="1500" dirty="0"/>
              <a:t>/Fiber</a:t>
            </a:r>
          </a:p>
        </p:txBody>
      </p:sp>
      <p:cxnSp>
        <p:nvCxnSpPr>
          <p:cNvPr id="306" name="Straight Connector 305"/>
          <p:cNvCxnSpPr>
            <a:endCxn id="303" idx="1"/>
          </p:cNvCxnSpPr>
          <p:nvPr/>
        </p:nvCxnSpPr>
        <p:spPr>
          <a:xfrm>
            <a:off x="5513512" y="3693373"/>
            <a:ext cx="14643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6780141" y="3354706"/>
            <a:ext cx="0" cy="6234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>
            <a:off x="6780141" y="3354706"/>
            <a:ext cx="19770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endCxn id="301" idx="1"/>
          </p:cNvCxnSpPr>
          <p:nvPr/>
        </p:nvCxnSpPr>
        <p:spPr>
          <a:xfrm>
            <a:off x="6780141" y="3978178"/>
            <a:ext cx="19222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/>
          <p:cNvCxnSpPr/>
          <p:nvPr/>
        </p:nvCxnSpPr>
        <p:spPr>
          <a:xfrm>
            <a:off x="8270217" y="3709041"/>
            <a:ext cx="700536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/>
          <p:cNvCxnSpPr/>
          <p:nvPr/>
        </p:nvCxnSpPr>
        <p:spPr>
          <a:xfrm>
            <a:off x="8260853" y="3993847"/>
            <a:ext cx="700536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3" name="Picture 3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22" y="4102694"/>
            <a:ext cx="5747311" cy="1961529"/>
          </a:xfrm>
          <a:prstGeom prst="rect">
            <a:avLst/>
          </a:prstGeom>
        </p:spPr>
      </p:pic>
      <p:cxnSp>
        <p:nvCxnSpPr>
          <p:cNvPr id="324" name="Straight Arrow Connector 323"/>
          <p:cNvCxnSpPr/>
          <p:nvPr/>
        </p:nvCxnSpPr>
        <p:spPr>
          <a:xfrm>
            <a:off x="552515" y="1690906"/>
            <a:ext cx="656633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/>
          <p:nvPr/>
        </p:nvCxnSpPr>
        <p:spPr>
          <a:xfrm>
            <a:off x="543695" y="2179608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/>
          <p:nvPr/>
        </p:nvCxnSpPr>
        <p:spPr>
          <a:xfrm>
            <a:off x="549364" y="2018429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/>
          <p:nvPr/>
        </p:nvCxnSpPr>
        <p:spPr>
          <a:xfrm>
            <a:off x="549811" y="1855992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ctangle 353"/>
          <p:cNvSpPr/>
          <p:nvPr/>
        </p:nvSpPr>
        <p:spPr>
          <a:xfrm>
            <a:off x="1924129" y="2859632"/>
            <a:ext cx="1653038" cy="1022165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355" name="TextBox 354"/>
          <p:cNvSpPr txBox="1"/>
          <p:nvPr/>
        </p:nvSpPr>
        <p:spPr>
          <a:xfrm>
            <a:off x="2050927" y="2948154"/>
            <a:ext cx="1420054" cy="748915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700" dirty="0" smtClean="0"/>
              <a:t>Delay</a:t>
            </a:r>
            <a:r>
              <a:rPr lang="en-US" sz="1700" dirty="0"/>
              <a:t>, </a:t>
            </a:r>
            <a:r>
              <a:rPr lang="en-US" sz="1700" dirty="0" err="1"/>
              <a:t>Prescale</a:t>
            </a:r>
            <a:r>
              <a:rPr lang="en-US" sz="1700" dirty="0"/>
              <a:t>,</a:t>
            </a:r>
          </a:p>
          <a:p>
            <a:pPr algn="ctr"/>
            <a:r>
              <a:rPr lang="en-US" sz="1500" dirty="0"/>
              <a:t>Lookup table,</a:t>
            </a:r>
          </a:p>
          <a:p>
            <a:pPr algn="ctr"/>
            <a:r>
              <a:rPr lang="en-US" sz="1500" dirty="0"/>
              <a:t>Trigger Rule</a:t>
            </a:r>
          </a:p>
        </p:txBody>
      </p:sp>
      <p:cxnSp>
        <p:nvCxnSpPr>
          <p:cNvPr id="357" name="Straight Arrow Connector 356"/>
          <p:cNvCxnSpPr/>
          <p:nvPr/>
        </p:nvCxnSpPr>
        <p:spPr>
          <a:xfrm>
            <a:off x="1273166" y="3826269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/>
          <p:nvPr/>
        </p:nvCxnSpPr>
        <p:spPr>
          <a:xfrm>
            <a:off x="1264056" y="2986866"/>
            <a:ext cx="656633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/>
          <p:cNvCxnSpPr/>
          <p:nvPr/>
        </p:nvCxnSpPr>
        <p:spPr>
          <a:xfrm>
            <a:off x="1270014" y="3629629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/>
          <p:nvPr/>
        </p:nvCxnSpPr>
        <p:spPr>
          <a:xfrm>
            <a:off x="1270014" y="3400552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/>
          <p:cNvCxnSpPr/>
          <p:nvPr/>
        </p:nvCxnSpPr>
        <p:spPr>
          <a:xfrm>
            <a:off x="1265412" y="3230009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5984438" y="2935425"/>
            <a:ext cx="885470" cy="243681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84" name="TextBox 183"/>
          <p:cNvSpPr txBox="1"/>
          <p:nvPr/>
        </p:nvSpPr>
        <p:spPr>
          <a:xfrm>
            <a:off x="5966305" y="2950017"/>
            <a:ext cx="931558" cy="230833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300" dirty="0"/>
              <a:t>Delay/Width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5680941" y="3296919"/>
            <a:ext cx="547275" cy="350353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5680941" y="3250243"/>
            <a:ext cx="544131" cy="436017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300" dirty="0"/>
              <a:t>second</a:t>
            </a:r>
          </a:p>
          <a:p>
            <a:pPr algn="ctr"/>
            <a:r>
              <a:rPr lang="en-US" sz="1300" dirty="0"/>
              <a:t>word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536796" y="2654556"/>
            <a:ext cx="0" cy="280869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92593" y="2386785"/>
            <a:ext cx="74907" cy="0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667500" y="2391305"/>
            <a:ext cx="0" cy="544120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6592593" y="2151037"/>
            <a:ext cx="138407" cy="0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6731000" y="2163069"/>
            <a:ext cx="0" cy="777385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6592593" y="1908338"/>
            <a:ext cx="187548" cy="0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6780141" y="1855992"/>
            <a:ext cx="0" cy="1084462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6061215" y="3180850"/>
            <a:ext cx="0" cy="1160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849380" y="3647271"/>
            <a:ext cx="0" cy="46101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 dirty="0"/>
          </a:p>
        </p:txBody>
      </p:sp>
      <p:sp>
        <p:nvSpPr>
          <p:cNvPr id="20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0627" y="990678"/>
            <a:ext cx="93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Local Trigger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1789" y="3037939"/>
            <a:ext cx="1180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ReadOut</a:t>
            </a:r>
            <a:r>
              <a:rPr lang="en-US" dirty="0"/>
              <a:t> Trigger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9800" y="877669"/>
            <a:ext cx="1757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Gate / </a:t>
            </a:r>
            <a:br>
              <a:rPr lang="en-US" dirty="0" smtClean="0"/>
            </a:br>
            <a:r>
              <a:rPr lang="en-US" dirty="0" smtClean="0"/>
              <a:t>Common Stop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402270" y="1730592"/>
            <a:ext cx="6671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Fast</a:t>
            </a:r>
          </a:p>
          <a:p>
            <a:pPr algn="ctr"/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17741" y="1108805"/>
            <a:ext cx="566052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BUSY</a:t>
            </a:r>
            <a:endParaRPr lang="en-US" sz="1400" dirty="0"/>
          </a:p>
        </p:txBody>
      </p:sp>
      <p:cxnSp>
        <p:nvCxnSpPr>
          <p:cNvPr id="202" name="Straight Arrow Connector 201"/>
          <p:cNvCxnSpPr/>
          <p:nvPr/>
        </p:nvCxnSpPr>
        <p:spPr>
          <a:xfrm>
            <a:off x="7799992" y="3392735"/>
            <a:ext cx="1161397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7415405" y="4078069"/>
            <a:ext cx="1446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Readout  Module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2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Crate vs. Trigger Switching</a:t>
            </a:r>
            <a:endParaRPr lang="en-US" dirty="0"/>
          </a:p>
        </p:txBody>
      </p:sp>
      <p:pic>
        <p:nvPicPr>
          <p:cNvPr id="4" name="Picture 3" descr="Switching_FixedReadout_v2_nomode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66" y="1643884"/>
            <a:ext cx="7195429" cy="43885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8703" y="990600"/>
            <a:ext cx="7626595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Readout trigger rate ~ 5 kHz</a:t>
            </a:r>
          </a:p>
          <a:p>
            <a:pPr algn="ctr"/>
            <a:r>
              <a:rPr lang="en-US" dirty="0" smtClean="0"/>
              <a:t>Buffer </a:t>
            </a:r>
            <a:r>
              <a:rPr lang="en-US" dirty="0"/>
              <a:t>Level = </a:t>
            </a:r>
            <a:r>
              <a:rPr lang="en-US" dirty="0" smtClean="0"/>
              <a:t>4</a:t>
            </a:r>
          </a:p>
          <a:p>
            <a:pPr algn="ctr"/>
            <a:r>
              <a:rPr lang="en-US" dirty="0" smtClean="0"/>
              <a:t>8ADC - (</a:t>
            </a:r>
            <a:r>
              <a:rPr lang="en-US" dirty="0"/>
              <a:t>reading pedestals on 6 channels in each ADC)</a:t>
            </a:r>
          </a:p>
        </p:txBody>
      </p:sp>
    </p:spTree>
    <p:extLst>
      <p:ext uri="{BB962C8B-B14F-4D97-AF65-F5344CB8AC3E}">
        <p14:creationId xmlns:p14="http://schemas.microsoft.com/office/powerpoint/2010/main" val="2770918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FADC 16 delivered</a:t>
            </a:r>
          </a:p>
          <a:p>
            <a:r>
              <a:rPr lang="en-US" dirty="0" smtClean="0"/>
              <a:t>2 VXS crates delivered</a:t>
            </a:r>
          </a:p>
          <a:p>
            <a:r>
              <a:rPr lang="en-US" dirty="0" smtClean="0"/>
              <a:t>2 Intel Concurrent CPU delivered</a:t>
            </a:r>
          </a:p>
          <a:p>
            <a:endParaRPr lang="en-US" dirty="0"/>
          </a:p>
          <a:p>
            <a:r>
              <a:rPr lang="en-US" dirty="0" smtClean="0"/>
              <a:t>Readout tested</a:t>
            </a:r>
          </a:p>
          <a:p>
            <a:r>
              <a:rPr lang="en-US" dirty="0" smtClean="0"/>
              <a:t>Development of trigger using HPS firmware and GTP</a:t>
            </a:r>
          </a:p>
          <a:p>
            <a:r>
              <a:rPr lang="en-US" dirty="0" smtClean="0"/>
              <a:t>New VTP ordered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HCAL FADC electronics</a:t>
            </a:r>
            <a:endParaRPr lang="en-US" dirty="0"/>
          </a:p>
        </p:txBody>
      </p:sp>
      <p:pic>
        <p:nvPicPr>
          <p:cNvPr id="3074" name="Picture 2" descr="C:\Users\camsonne\Downloads\20150905_02055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9731"/>
            <a:ext cx="33718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bWO4-pulses-run2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71600"/>
            <a:ext cx="5077509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48200" y="50292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Cosmics</a:t>
            </a:r>
            <a:r>
              <a:rPr lang="en-US" dirty="0" smtClean="0"/>
              <a:t> from calorimeter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Will test later with HCAL module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8" t="3543" r="2901"/>
          <a:stretch/>
        </p:blipFill>
        <p:spPr bwMode="auto">
          <a:xfrm>
            <a:off x="3505200" y="914400"/>
            <a:ext cx="5377754" cy="402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200" dirty="0" smtClean="0"/>
              <a:t>Hadron Arm - HCAL DAQ: proton trigger</a:t>
            </a:r>
            <a:endParaRPr lang="it-IT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914683"/>
            <a:ext cx="2993790" cy="313074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122" indent="-105122">
              <a:buFont typeface="Arial" panose="020B0604020202020204" pitchFamily="34" charset="0"/>
              <a:buChar char="•"/>
            </a:pPr>
            <a:r>
              <a:rPr lang="en-US" dirty="0" smtClean="0"/>
              <a:t>2 VME switched Serial (VXS) Crates</a:t>
            </a:r>
          </a:p>
          <a:p>
            <a:pPr marL="105122" indent="-105122">
              <a:buFont typeface="Arial" panose="020B0604020202020204" pitchFamily="34" charset="0"/>
              <a:buChar char="•"/>
            </a:pPr>
            <a:r>
              <a:rPr lang="en-US" dirty="0" smtClean="0"/>
              <a:t>JLAB </a:t>
            </a:r>
            <a:r>
              <a:rPr lang="en-US" dirty="0"/>
              <a:t>FADC250, a </a:t>
            </a:r>
            <a:r>
              <a:rPr lang="en-US" dirty="0" smtClean="0"/>
              <a:t>16-channel</a:t>
            </a:r>
            <a:br>
              <a:rPr lang="en-US" dirty="0" smtClean="0"/>
            </a:br>
            <a:r>
              <a:rPr lang="en-US" dirty="0" smtClean="0"/>
              <a:t>12-bit FADC </a:t>
            </a:r>
            <a:r>
              <a:rPr lang="en-US" dirty="0"/>
              <a:t>sampling at 250 </a:t>
            </a:r>
            <a:r>
              <a:rPr lang="en-US" dirty="0" smtClean="0"/>
              <a:t>MHz</a:t>
            </a:r>
          </a:p>
          <a:p>
            <a:pPr marL="309605" lvl="1" indent="105122">
              <a:buFont typeface="Arial" panose="020B0604020202020204" pitchFamily="34" charset="0"/>
              <a:buChar char="•"/>
            </a:pPr>
            <a:r>
              <a:rPr lang="en-US" dirty="0" smtClean="0"/>
              <a:t>16 FADC in VXS Crate 1</a:t>
            </a:r>
          </a:p>
          <a:p>
            <a:pPr lvl="1" indent="-105122">
              <a:buFont typeface="Arial" panose="020B0604020202020204" pitchFamily="34" charset="0"/>
              <a:buChar char="•"/>
            </a:pPr>
            <a:r>
              <a:rPr lang="en-US" dirty="0" smtClean="0"/>
              <a:t>2 FADC in VXS Crate 2</a:t>
            </a:r>
          </a:p>
          <a:p>
            <a:pPr lvl="1" indent="-105122">
              <a:buFont typeface="Arial" panose="020B0604020202020204" pitchFamily="34" charset="0"/>
              <a:buChar char="•"/>
            </a:pPr>
            <a:r>
              <a:rPr lang="en-US" dirty="0" smtClean="0"/>
              <a:t>If signal pass threshold </a:t>
            </a:r>
          </a:p>
          <a:p>
            <a:pPr marL="573128" lvl="2" indent="-105122">
              <a:buFont typeface="Arial" panose="020B0604020202020204" pitchFamily="34" charset="0"/>
              <a:buChar char="•"/>
            </a:pPr>
            <a:r>
              <a:rPr lang="en-US" dirty="0" smtClean="0"/>
              <a:t>Integrates signal and subtracts pedestal</a:t>
            </a:r>
          </a:p>
          <a:p>
            <a:pPr marL="573128" lvl="2" indent="-105122">
              <a:buFont typeface="Arial" panose="020B0604020202020204" pitchFamily="34" charset="0"/>
              <a:buChar char="•"/>
            </a:pPr>
            <a:r>
              <a:rPr lang="en-US" dirty="0" smtClean="0"/>
              <a:t>Sends time frame info</a:t>
            </a:r>
          </a:p>
        </p:txBody>
      </p:sp>
      <p:sp>
        <p:nvSpPr>
          <p:cNvPr id="10" name="TextBox 5"/>
          <p:cNvSpPr txBox="1"/>
          <p:nvPr/>
        </p:nvSpPr>
        <p:spPr>
          <a:xfrm>
            <a:off x="2057400" y="926911"/>
            <a:ext cx="1884469" cy="63775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HCal</a:t>
            </a:r>
            <a:r>
              <a:rPr lang="en-US" b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Signals to FADC inputs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46925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122" indent="-105122">
              <a:buFont typeface="Arial" panose="020B0604020202020204" pitchFamily="34" charset="0"/>
              <a:buChar char="•"/>
            </a:pPr>
            <a:r>
              <a:rPr lang="en-US" dirty="0" smtClean="0"/>
              <a:t>VTP </a:t>
            </a:r>
            <a:r>
              <a:rPr lang="en-US" dirty="0"/>
              <a:t>(Crate Trigger Processor)</a:t>
            </a:r>
          </a:p>
          <a:p>
            <a:pPr marL="519848" lvl="1" indent="-105122">
              <a:buFont typeface="Arial" panose="020B0604020202020204" pitchFamily="34" charset="0"/>
              <a:buChar char="•"/>
            </a:pPr>
            <a:r>
              <a:rPr lang="en-US" dirty="0"/>
              <a:t>Located in VXS </a:t>
            </a:r>
            <a:r>
              <a:rPr lang="en-US" dirty="0" smtClean="0"/>
              <a:t>crates</a:t>
            </a:r>
            <a:endParaRPr lang="en-US" dirty="0"/>
          </a:p>
          <a:p>
            <a:pPr marL="519848" lvl="1" indent="-105122">
              <a:buFont typeface="Arial" panose="020B0604020202020204" pitchFamily="34" charset="0"/>
              <a:buChar char="•"/>
            </a:pPr>
            <a:r>
              <a:rPr lang="en-US" dirty="0"/>
              <a:t>Collects integrated signal and timing from FADC channels</a:t>
            </a:r>
          </a:p>
          <a:p>
            <a:pPr marL="522728" lvl="1" indent="-108002">
              <a:buFont typeface="Arial" panose="020B0604020202020204" pitchFamily="34" charset="0"/>
              <a:buChar char="•"/>
            </a:pPr>
            <a:r>
              <a:rPr lang="en-US" dirty="0"/>
              <a:t>Sends data </a:t>
            </a:r>
            <a:r>
              <a:rPr lang="en-US" dirty="0" smtClean="0"/>
              <a:t>to the second VTP for clustering</a:t>
            </a:r>
            <a:endParaRPr lang="en-US" dirty="0"/>
          </a:p>
          <a:p>
            <a:endParaRPr lang="en-US" dirty="0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8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HCAL trigger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HPS firmware installed on FADC and GTP</a:t>
            </a:r>
          </a:p>
          <a:p>
            <a:r>
              <a:rPr lang="en-US" dirty="0" smtClean="0"/>
              <a:t>FADC readout tested with </a:t>
            </a:r>
            <a:r>
              <a:rPr lang="en-US" dirty="0" err="1" smtClean="0"/>
              <a:t>cosmics</a:t>
            </a:r>
            <a:endParaRPr lang="en-US" dirty="0" smtClean="0"/>
          </a:p>
          <a:p>
            <a:r>
              <a:rPr lang="en-US" dirty="0" smtClean="0"/>
              <a:t>Testing triggering capability</a:t>
            </a:r>
          </a:p>
          <a:p>
            <a:endParaRPr lang="en-US" dirty="0"/>
          </a:p>
          <a:p>
            <a:r>
              <a:rPr lang="en-US" dirty="0" smtClean="0"/>
              <a:t>Need</a:t>
            </a:r>
          </a:p>
          <a:p>
            <a:pPr lvl="1"/>
            <a:r>
              <a:rPr lang="en-US" dirty="0" smtClean="0"/>
              <a:t>implement decoder for analysis</a:t>
            </a:r>
          </a:p>
          <a:p>
            <a:pPr lvl="1"/>
            <a:r>
              <a:rPr lang="en-US" dirty="0" smtClean="0"/>
              <a:t>Test using 2 crates and new VTP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 MPD readout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INFN MPD used for several years using custom C++ package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Package ported to intel CPU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New C library written for easy integration into CODA </a:t>
            </a:r>
          </a:p>
          <a:p>
            <a:pPr marL="0" indent="0">
              <a:buNone/>
            </a:pPr>
            <a:r>
              <a:rPr lang="en-US" dirty="0" smtClean="0"/>
              <a:t>( Bryan </a:t>
            </a:r>
            <a:r>
              <a:rPr lang="en-US" dirty="0" err="1" smtClean="0"/>
              <a:t>Moffit</a:t>
            </a:r>
            <a:r>
              <a:rPr lang="en-US" dirty="0" smtClean="0"/>
              <a:t>, </a:t>
            </a:r>
            <a:r>
              <a:rPr lang="en-US" dirty="0" err="1" smtClean="0"/>
              <a:t>Evaristo</a:t>
            </a:r>
            <a:r>
              <a:rPr lang="en-US" dirty="0" smtClean="0"/>
              <a:t> </a:t>
            </a:r>
            <a:r>
              <a:rPr lang="en-US" dirty="0" err="1" smtClean="0"/>
              <a:t>Cisbani</a:t>
            </a:r>
            <a:r>
              <a:rPr lang="en-US" dirty="0" smtClean="0"/>
              <a:t>, </a:t>
            </a:r>
            <a:r>
              <a:rPr lang="en-US" dirty="0" err="1" smtClean="0"/>
              <a:t>Danning</a:t>
            </a:r>
            <a:r>
              <a:rPr lang="en-US" dirty="0" smtClean="0"/>
              <a:t> Di 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CODA configuration running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Debugging module initialization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MPD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752600"/>
            <a:ext cx="5486400" cy="3395828"/>
          </a:xfrm>
          <a:prstGeom prst="rect">
            <a:avLst/>
          </a:prstGeom>
        </p:spPr>
      </p:pic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36576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VME part works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Data structure looks fine but data from APV has unexpected small dispersion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Maybe issue with APV </a:t>
            </a:r>
            <a:r>
              <a:rPr lang="en-US" sz="2400" dirty="0" smtClean="0"/>
              <a:t>configuration and/or power supply.</a:t>
            </a:r>
            <a:endParaRPr lang="en-US" sz="2400" dirty="0" smtClean="0"/>
          </a:p>
          <a:p>
            <a:pPr lvl="1"/>
            <a:r>
              <a:rPr lang="en-US" sz="2000" dirty="0" smtClean="0"/>
              <a:t>being investigated</a:t>
            </a:r>
          </a:p>
        </p:txBody>
      </p:sp>
    </p:spTree>
    <p:extLst>
      <p:ext uri="{BB962C8B-B14F-4D97-AF65-F5344CB8AC3E}">
        <p14:creationId xmlns:p14="http://schemas.microsoft.com/office/powerpoint/2010/main" val="144000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 optical link readout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Aurora protocol based</a:t>
            </a:r>
          </a:p>
          <a:p>
            <a:pPr lvl="1"/>
            <a:r>
              <a:rPr lang="en-US" dirty="0" smtClean="0"/>
              <a:t>Implemented by Paolo </a:t>
            </a:r>
            <a:r>
              <a:rPr lang="en-US" dirty="0" err="1" smtClean="0"/>
              <a:t>Musico</a:t>
            </a:r>
            <a:r>
              <a:rPr lang="en-US" dirty="0" smtClean="0"/>
              <a:t>. To be tested.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Gbit</a:t>
            </a:r>
            <a:r>
              <a:rPr lang="en-US" dirty="0" smtClean="0"/>
              <a:t> optical link</a:t>
            </a:r>
          </a:p>
          <a:p>
            <a:pPr lvl="1"/>
            <a:r>
              <a:rPr lang="en-US" dirty="0" smtClean="0"/>
              <a:t>250 MB/s per link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Readout up to 32 MPD in parallel</a:t>
            </a:r>
          </a:p>
          <a:p>
            <a:pPr lvl="1"/>
            <a:r>
              <a:rPr lang="en-US" dirty="0" smtClean="0"/>
              <a:t>8 GB/s bandwidth compared to ~100 MB/s using VME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SSP library</a:t>
            </a:r>
          </a:p>
          <a:p>
            <a:pPr lvl="1"/>
            <a:r>
              <a:rPr lang="en-US" dirty="0" smtClean="0"/>
              <a:t>Readout routines </a:t>
            </a:r>
            <a:r>
              <a:rPr lang="en-US" dirty="0"/>
              <a:t>– </a:t>
            </a:r>
            <a:r>
              <a:rPr lang="en-US" dirty="0" smtClean="0"/>
              <a:t>Completed.</a:t>
            </a:r>
          </a:p>
          <a:p>
            <a:pPr lvl="1"/>
            <a:r>
              <a:rPr lang="en-US" dirty="0" smtClean="0"/>
              <a:t>MPD configuration routines – In progress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Link from MPD to SSP module</a:t>
            </a:r>
          </a:p>
          <a:p>
            <a:pPr lvl="1"/>
            <a:r>
              <a:rPr lang="en-US" dirty="0" smtClean="0"/>
              <a:t>Implemented by Ben </a:t>
            </a:r>
            <a:r>
              <a:rPr lang="en-US" dirty="0" err="1" smtClean="0"/>
              <a:t>Raydo</a:t>
            </a:r>
            <a:r>
              <a:rPr lang="en-US" dirty="0" smtClean="0"/>
              <a:t>. Works.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629220"/>
              </p:ext>
            </p:extLst>
          </p:nvPr>
        </p:nvGraphicFramePr>
        <p:xfrm>
          <a:off x="152400" y="868680"/>
          <a:ext cx="8763000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38314788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353922506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44958672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3861353694"/>
                    </a:ext>
                  </a:extLst>
                </a:gridCol>
              </a:tblGrid>
              <a:tr h="6065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quarter 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quarter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2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quarter 2016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0863743"/>
                  </a:ext>
                </a:extLst>
              </a:tr>
              <a:tr h="456370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Finish MPD CODA readout</a:t>
                      </a:r>
                      <a:r>
                        <a:rPr lang="en-US" sz="1600" baseline="0" dirty="0" smtClean="0"/>
                        <a:t> – </a:t>
                      </a:r>
                      <a:r>
                        <a:rPr lang="en-US" sz="1600" dirty="0" smtClean="0"/>
                        <a:t>debug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Finish </a:t>
                      </a:r>
                      <a:r>
                        <a:rPr lang="en-US" sz="1600" dirty="0" err="1" smtClean="0"/>
                        <a:t>Fastbus</a:t>
                      </a:r>
                      <a:r>
                        <a:rPr lang="en-US" sz="1600" dirty="0" smtClean="0"/>
                        <a:t> Readout – debug</a:t>
                      </a:r>
                      <a:br>
                        <a:rPr lang="en-US" sz="1600" dirty="0" smtClean="0"/>
                      </a:br>
                      <a:endParaRPr lang="en-US" sz="16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Small scale setup 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200 KHz L1 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5 kHz </a:t>
                      </a:r>
                      <a:r>
                        <a:rPr lang="en-US" sz="1400" dirty="0" err="1" smtClean="0"/>
                        <a:t>coinc</a:t>
                      </a:r>
                      <a:endParaRPr lang="en-US" sz="1400" dirty="0" smtClean="0"/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Fastbus</a:t>
                      </a:r>
                      <a:r>
                        <a:rPr lang="en-US" sz="1400" dirty="0" smtClean="0"/>
                        <a:t>, MPD, and HCAL FADC</a:t>
                      </a:r>
                      <a:br>
                        <a:rPr lang="en-US" sz="1400" dirty="0" smtClean="0"/>
                      </a:br>
                      <a:endParaRPr lang="en-US" sz="14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 smtClean="0"/>
                        <a:t>Cdet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Fastbus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endParaRPr lang="en-US" sz="16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Analysis software : check</a:t>
                      </a:r>
                      <a:r>
                        <a:rPr lang="en-US" sz="1600" baseline="0" dirty="0" smtClean="0"/>
                        <a:t> s</a:t>
                      </a:r>
                      <a:r>
                        <a:rPr lang="en-US" sz="1600" dirty="0" smtClean="0"/>
                        <a:t>ynchronization</a:t>
                      </a:r>
                      <a:br>
                        <a:rPr lang="en-US" sz="1600" dirty="0" smtClean="0"/>
                      </a:br>
                      <a:endParaRPr lang="en-US" sz="16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Test MPD optical readout (SSP)</a:t>
                      </a:r>
                      <a:br>
                        <a:rPr lang="en-US" sz="1600" dirty="0" smtClean="0"/>
                      </a:br>
                      <a:endParaRPr lang="en-US" sz="16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HCAL</a:t>
                      </a:r>
                      <a:r>
                        <a:rPr lang="en-US" sz="1600" baseline="0" dirty="0" smtClean="0"/>
                        <a:t> trigger ordered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Implement new HCAL Trigger module</a:t>
                      </a:r>
                      <a:br>
                        <a:rPr lang="en-US" dirty="0" smtClean="0"/>
                      </a:br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HCAL </a:t>
                      </a:r>
                      <a:r>
                        <a:rPr lang="en-US" dirty="0" err="1" smtClean="0"/>
                        <a:t>cosmics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cosmics</a:t>
                      </a:r>
                      <a:r>
                        <a:rPr lang="en-US" baseline="0" dirty="0" smtClean="0"/>
                        <a:t> with MPD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baseline="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Test GEM readout with optical link in high background at UVA</a:t>
                      </a:r>
                      <a:br>
                        <a:rPr lang="en-US" baseline="0" dirty="0" smtClean="0"/>
                      </a:br>
                      <a:endParaRPr lang="en-US" baseline="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Develop GEM analysis software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GEM installed on </a:t>
                      </a:r>
                      <a:r>
                        <a:rPr lang="en-US" dirty="0" err="1" smtClean="0"/>
                        <a:t>BigBite</a:t>
                      </a:r>
                      <a:r>
                        <a:rPr lang="en-US" baseline="0" dirty="0" smtClean="0"/>
                        <a:t> for tritium experiment</a:t>
                      </a:r>
                      <a:endParaRPr lang="en-US" dirty="0" smtClean="0"/>
                    </a:p>
                    <a:p>
                      <a:pPr algn="l"/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ECal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cosmics</a:t>
                      </a:r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DVCS experiment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Parasitic test: </a:t>
                      </a:r>
                      <a:r>
                        <a:rPr lang="en-US" dirty="0" err="1" smtClean="0"/>
                        <a:t>Fastbus</a:t>
                      </a:r>
                      <a:r>
                        <a:rPr lang="en-US" dirty="0" smtClean="0"/>
                        <a:t> and FADC setup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Tritium experiment</a:t>
                      </a:r>
                    </a:p>
                    <a:p>
                      <a:pPr marL="457200" lvl="1" indent="0" algn="l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Parasitic test: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Fastbus</a:t>
                      </a:r>
                      <a:r>
                        <a:rPr lang="en-US" dirty="0" smtClean="0"/>
                        <a:t> and FADC setup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56349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5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295400"/>
            <a:ext cx="4724400" cy="4038600"/>
          </a:xfrm>
        </p:spPr>
        <p:txBody>
          <a:bodyPr/>
          <a:lstStyle/>
          <a:p>
            <a:r>
              <a:rPr lang="en-US" dirty="0" smtClean="0"/>
              <a:t>SBS requirements</a:t>
            </a:r>
          </a:p>
          <a:p>
            <a:r>
              <a:rPr lang="en-US" dirty="0" smtClean="0"/>
              <a:t>Fastbus Readout</a:t>
            </a:r>
          </a:p>
          <a:p>
            <a:r>
              <a:rPr lang="en-US" dirty="0" smtClean="0"/>
              <a:t>FADC HCAL readout</a:t>
            </a:r>
          </a:p>
          <a:p>
            <a:r>
              <a:rPr lang="en-US" dirty="0" smtClean="0"/>
              <a:t>GEM readout</a:t>
            </a:r>
          </a:p>
          <a:p>
            <a:r>
              <a:rPr lang="en-US" dirty="0" smtClean="0"/>
              <a:t>Timeline</a:t>
            </a:r>
          </a:p>
          <a:p>
            <a:r>
              <a:rPr lang="en-US" dirty="0" smtClean="0"/>
              <a:t>Manpower</a:t>
            </a:r>
          </a:p>
          <a:p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Fastbus</a:t>
            </a:r>
            <a:endParaRPr lang="en-US" dirty="0"/>
          </a:p>
          <a:p>
            <a:pPr lvl="1"/>
            <a:r>
              <a:rPr lang="en-US" dirty="0" smtClean="0"/>
              <a:t>JLAB : </a:t>
            </a:r>
            <a:r>
              <a:rPr lang="en-US" dirty="0" err="1" smtClean="0"/>
              <a:t>Dasuni</a:t>
            </a:r>
            <a:r>
              <a:rPr lang="en-US" dirty="0" smtClean="0"/>
              <a:t> </a:t>
            </a:r>
            <a:r>
              <a:rPr lang="en-US" dirty="0" err="1" smtClean="0"/>
              <a:t>Adikaram</a:t>
            </a:r>
            <a:r>
              <a:rPr lang="en-US" dirty="0" smtClean="0"/>
              <a:t>, Mark Jones, </a:t>
            </a:r>
            <a:br>
              <a:rPr lang="en-US" dirty="0" smtClean="0"/>
            </a:br>
            <a:r>
              <a:rPr lang="en-US" dirty="0" smtClean="0"/>
              <a:t>Robert Michaels, Bryan </a:t>
            </a:r>
            <a:r>
              <a:rPr lang="en-US" dirty="0" err="1" smtClean="0"/>
              <a:t>Moffit</a:t>
            </a:r>
            <a:r>
              <a:rPr lang="en-US" dirty="0" smtClean="0"/>
              <a:t>, William </a:t>
            </a:r>
            <a:r>
              <a:rPr lang="en-US" dirty="0" err="1" smtClean="0"/>
              <a:t>Gu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MPD</a:t>
            </a:r>
          </a:p>
          <a:p>
            <a:pPr lvl="1"/>
            <a:r>
              <a:rPr lang="en-US" dirty="0" smtClean="0"/>
              <a:t>INFN : </a:t>
            </a:r>
            <a:r>
              <a:rPr lang="en-US" dirty="0" err="1" smtClean="0"/>
              <a:t>Evaristo</a:t>
            </a:r>
            <a:r>
              <a:rPr lang="en-US" dirty="0" smtClean="0"/>
              <a:t> </a:t>
            </a:r>
            <a:r>
              <a:rPr lang="en-US" dirty="0" err="1" smtClean="0"/>
              <a:t>Cisbani</a:t>
            </a:r>
            <a:r>
              <a:rPr lang="en-US" dirty="0" smtClean="0"/>
              <a:t>, Paolo </a:t>
            </a:r>
            <a:r>
              <a:rPr lang="en-US" dirty="0" err="1" smtClean="0"/>
              <a:t>Musico</a:t>
            </a:r>
            <a:endParaRPr lang="en-US" dirty="0" smtClean="0"/>
          </a:p>
          <a:p>
            <a:pPr lvl="1"/>
            <a:r>
              <a:rPr lang="en-US" dirty="0" smtClean="0"/>
              <a:t>UVA : </a:t>
            </a:r>
            <a:r>
              <a:rPr lang="en-US" dirty="0" err="1" smtClean="0"/>
              <a:t>Danning</a:t>
            </a:r>
            <a:r>
              <a:rPr lang="en-US" dirty="0" smtClean="0"/>
              <a:t> Di, Kondo </a:t>
            </a:r>
            <a:r>
              <a:rPr lang="en-US" dirty="0" err="1" smtClean="0"/>
              <a:t>Gnanvo</a:t>
            </a:r>
            <a:r>
              <a:rPr lang="en-US" dirty="0" smtClean="0"/>
              <a:t>, </a:t>
            </a:r>
            <a:r>
              <a:rPr lang="en-US" dirty="0" err="1" smtClean="0"/>
              <a:t>Nilanga</a:t>
            </a:r>
            <a:r>
              <a:rPr lang="en-US" dirty="0" smtClean="0"/>
              <a:t> </a:t>
            </a:r>
            <a:r>
              <a:rPr lang="en-US" dirty="0" err="1" smtClean="0"/>
              <a:t>Liyanage</a:t>
            </a:r>
            <a:endParaRPr lang="en-US" dirty="0"/>
          </a:p>
          <a:p>
            <a:pPr lvl="1"/>
            <a:r>
              <a:rPr lang="en-US" dirty="0" smtClean="0"/>
              <a:t>JLAB : Ben </a:t>
            </a:r>
            <a:r>
              <a:rPr lang="en-US" dirty="0" err="1" smtClean="0"/>
              <a:t>Raydo</a:t>
            </a:r>
            <a:r>
              <a:rPr lang="en-US" dirty="0" smtClean="0"/>
              <a:t>, Bryan </a:t>
            </a:r>
            <a:r>
              <a:rPr lang="en-US" dirty="0" err="1" smtClean="0"/>
              <a:t>Moffit</a:t>
            </a:r>
            <a:endParaRPr lang="en-US" dirty="0" smtClean="0"/>
          </a:p>
          <a:p>
            <a:pPr lvl="1"/>
            <a:r>
              <a:rPr lang="en-US" dirty="0" smtClean="0"/>
              <a:t>Stony Brook : Seamus Riordan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HCAL</a:t>
            </a:r>
          </a:p>
          <a:p>
            <a:pPr lvl="1"/>
            <a:r>
              <a:rPr lang="en-US" dirty="0" smtClean="0"/>
              <a:t>JLAB : Alexandre Camsonne, Ben </a:t>
            </a:r>
            <a:r>
              <a:rPr lang="en-US" dirty="0" err="1" smtClean="0"/>
              <a:t>Raydo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Bryan </a:t>
            </a:r>
            <a:r>
              <a:rPr lang="en-US" dirty="0" err="1" smtClean="0"/>
              <a:t>Moffit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7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Fastbus flipping module close to be complete</a:t>
            </a:r>
          </a:p>
          <a:p>
            <a:pPr lvl="1"/>
            <a:r>
              <a:rPr lang="en-US" dirty="0" smtClean="0"/>
              <a:t>Preliminary results show acceptable dead time in experiment conditions</a:t>
            </a:r>
          </a:p>
          <a:p>
            <a:pPr lvl="1"/>
            <a:r>
              <a:rPr lang="en-US" dirty="0" smtClean="0"/>
              <a:t>Need to develop software and check synchronization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HCAL: </a:t>
            </a:r>
          </a:p>
          <a:p>
            <a:pPr lvl="1"/>
            <a:r>
              <a:rPr lang="en-US" dirty="0" smtClean="0"/>
              <a:t>FADC ready</a:t>
            </a:r>
          </a:p>
          <a:p>
            <a:pPr lvl="1"/>
            <a:r>
              <a:rPr lang="en-US" dirty="0" smtClean="0"/>
              <a:t>trigger implemented and being tested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MPD: </a:t>
            </a:r>
          </a:p>
          <a:p>
            <a:pPr lvl="1"/>
            <a:r>
              <a:rPr lang="en-US" dirty="0" smtClean="0"/>
              <a:t>CODA readout implemented</a:t>
            </a:r>
          </a:p>
          <a:p>
            <a:pPr lvl="1"/>
            <a:r>
              <a:rPr lang="en-US" dirty="0" smtClean="0"/>
              <a:t>Debugging of the software driver</a:t>
            </a:r>
          </a:p>
          <a:p>
            <a:pPr lvl="1"/>
            <a:r>
              <a:rPr lang="en-US" dirty="0" smtClean="0"/>
              <a:t>Optical readout in progress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Small scale test setup in a few weeks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 </m:t>
                        </m:r>
                        <m:r>
                          <a:rPr lang="en-US" sz="3600" i="1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sz="3600" i="1">
                            <a:latin typeface="Cambria Math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dirty="0" smtClean="0"/>
                  <a:t>- 5 DAQ </a:t>
                </a:r>
                <a:r>
                  <a:rPr lang="en-US" dirty="0" smtClean="0"/>
                  <a:t>requirements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75385" b="-1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/>
              <a:t>Focal Plane </a:t>
            </a:r>
            <a:r>
              <a:rPr lang="en-US" dirty="0" err="1"/>
              <a:t>Polarimeter</a:t>
            </a:r>
            <a:endParaRPr lang="en-US" dirty="0"/>
          </a:p>
          <a:p>
            <a:pPr lvl="1"/>
            <a:r>
              <a:rPr lang="en-US" dirty="0"/>
              <a:t>Front tracker</a:t>
            </a:r>
          </a:p>
          <a:p>
            <a:pPr lvl="1"/>
            <a:r>
              <a:rPr lang="en-US" dirty="0"/>
              <a:t>Back tracker GEM 128 K channels</a:t>
            </a:r>
          </a:p>
          <a:p>
            <a:pPr lvl="1"/>
            <a:r>
              <a:rPr lang="en-US" dirty="0"/>
              <a:t>288 channels HCAL on FADC ( 10 samples 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Electron detector</a:t>
            </a:r>
          </a:p>
          <a:p>
            <a:pPr lvl="1"/>
            <a:r>
              <a:rPr lang="en-US" dirty="0"/>
              <a:t>1800 channels ECAL</a:t>
            </a:r>
          </a:p>
          <a:p>
            <a:pPr lvl="1"/>
            <a:r>
              <a:rPr lang="en-US" dirty="0" err="1" smtClean="0"/>
              <a:t>CDet</a:t>
            </a:r>
            <a:r>
              <a:rPr lang="en-US" dirty="0" smtClean="0"/>
              <a:t> </a:t>
            </a:r>
            <a:r>
              <a:rPr lang="en-US" dirty="0"/>
              <a:t>2152 Channels ( TDC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6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 </m:t>
                        </m:r>
                        <m:r>
                          <a:rPr lang="en-US" sz="3600" i="1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sz="3600" i="1">
                            <a:latin typeface="Cambria Math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sz="3600" dirty="0"/>
                  <a:t>- 5 </a:t>
                </a:r>
                <a:r>
                  <a:rPr lang="en-US" sz="3600" dirty="0"/>
                  <a:t>event size ( after deconvolution)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53846" r="-370" b="-8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312224"/>
              </p:ext>
            </p:extLst>
          </p:nvPr>
        </p:nvGraphicFramePr>
        <p:xfrm>
          <a:off x="228601" y="990600"/>
          <a:ext cx="8762999" cy="462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857"/>
                <a:gridCol w="1251857"/>
                <a:gridCol w="1251857"/>
                <a:gridCol w="1251857"/>
                <a:gridCol w="1251857"/>
                <a:gridCol w="1251857"/>
                <a:gridCol w="1251857"/>
              </a:tblGrid>
              <a:tr h="9166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Detector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Occupancy</a:t>
                      </a:r>
                    </a:p>
                    <a:p>
                      <a:pPr algn="ctr"/>
                      <a:r>
                        <a:rPr lang="en-US" dirty="0" smtClean="0"/>
                        <a:t>75 ns in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 firing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 size</a:t>
                      </a:r>
                    </a:p>
                    <a:p>
                      <a:pPr algn="ctr"/>
                      <a:r>
                        <a:rPr lang="en-US" dirty="0" smtClean="0"/>
                        <a:t>(bytes)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5 KHz</a:t>
                      </a:r>
                    </a:p>
                    <a:p>
                      <a:pPr algn="ctr"/>
                      <a:r>
                        <a:rPr lang="en-US" baseline="0" dirty="0" smtClean="0"/>
                        <a:t>MB/s</a:t>
                      </a:r>
                      <a:endParaRPr lang="en-US" dirty="0"/>
                    </a:p>
                  </a:txBody>
                  <a:tcPr anchor="ctr"/>
                </a:tc>
              </a:tr>
              <a:tr h="9166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Front tracker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3.3e9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79,200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210</a:t>
                      </a:r>
                      <a:endParaRPr lang="en-US" dirty="0"/>
                    </a:p>
                  </a:txBody>
                  <a:tcPr anchor="ctr"/>
                </a:tc>
              </a:tr>
              <a:tr h="664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 tracker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3.36e9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80,600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1800 + 225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8,100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2152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4.3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371 MB/s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5791200"/>
            <a:ext cx="69166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HCAL and ECAL occupancies need to be evaluated : using 100 % for now</a:t>
            </a:r>
          </a:p>
        </p:txBody>
      </p:sp>
    </p:spTree>
    <p:extLst>
      <p:ext uri="{BB962C8B-B14F-4D97-AF65-F5344CB8AC3E}">
        <p14:creationId xmlns:p14="http://schemas.microsoft.com/office/powerpoint/2010/main" val="397286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44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4400" i="1">
                            <a:latin typeface="Cambria Math"/>
                          </a:rPr>
                          <m:t> </m:t>
                        </m:r>
                        <m:r>
                          <a:rPr lang="en-US" sz="4400" i="1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sz="4400" b="0" i="1" smtClean="0">
                            <a:latin typeface="Cambria Math"/>
                          </a:rPr>
                          <m:t>𝑛</m:t>
                        </m:r>
                      </m:sup>
                    </m:sSubSup>
                    <m:r>
                      <a:rPr lang="en-US" sz="4400" b="0" i="0" smtClean="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4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44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4400" i="1">
                            <a:latin typeface="Cambria Math"/>
                          </a:rPr>
                          <m:t> </m:t>
                        </m:r>
                        <m:r>
                          <a:rPr lang="en-US" sz="4400" b="0" i="1" smtClean="0">
                            <a:latin typeface="Cambria Math"/>
                          </a:rPr>
                          <m:t>𝑀</m:t>
                        </m:r>
                      </m:sub>
                      <m:sup>
                        <m:r>
                          <a:rPr lang="en-US" sz="4400" i="1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 smtClean="0"/>
                  <a:t> DAQ </a:t>
                </a:r>
                <a:r>
                  <a:rPr lang="en-US" dirty="0"/>
                  <a:t>requirements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72308" b="-1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Bigbite</a:t>
            </a:r>
            <a:endParaRPr lang="en-US" dirty="0"/>
          </a:p>
          <a:p>
            <a:pPr lvl="1"/>
            <a:r>
              <a:rPr lang="en-US" dirty="0"/>
              <a:t>GEM 128 K channels</a:t>
            </a:r>
          </a:p>
          <a:p>
            <a:pPr lvl="1"/>
            <a:r>
              <a:rPr lang="en-US" dirty="0"/>
              <a:t>Shower 189 blocks (ADC)</a:t>
            </a:r>
          </a:p>
          <a:p>
            <a:pPr lvl="1"/>
            <a:r>
              <a:rPr lang="en-US" dirty="0" err="1"/>
              <a:t>Preshower</a:t>
            </a:r>
            <a:r>
              <a:rPr lang="en-US" dirty="0"/>
              <a:t> 54 blocks (ADC)</a:t>
            </a:r>
          </a:p>
          <a:p>
            <a:pPr lvl="1"/>
            <a:r>
              <a:rPr lang="en-US" dirty="0"/>
              <a:t>Scintillator 180 bars 360 PMTs ( ADC/TDC)</a:t>
            </a:r>
          </a:p>
          <a:p>
            <a:pPr lvl="1"/>
            <a:r>
              <a:rPr lang="en-US" dirty="0"/>
              <a:t>Cerenkov 550 PMTs (TDC)</a:t>
            </a:r>
          </a:p>
          <a:p>
            <a:endParaRPr lang="en-US" dirty="0"/>
          </a:p>
          <a:p>
            <a:r>
              <a:rPr lang="en-US" dirty="0"/>
              <a:t>Neutron detector</a:t>
            </a:r>
          </a:p>
          <a:p>
            <a:pPr lvl="1"/>
            <a:r>
              <a:rPr lang="en-US" dirty="0"/>
              <a:t>288 channels HCAL ( FADC + high res TDC )</a:t>
            </a:r>
          </a:p>
          <a:p>
            <a:pPr lvl="1"/>
            <a:r>
              <a:rPr lang="en-US" dirty="0" err="1"/>
              <a:t>CDet</a:t>
            </a:r>
            <a:r>
              <a:rPr lang="en-US" dirty="0"/>
              <a:t> 2152 Channels ( TDC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85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 </m:t>
                        </m:r>
                        <m:r>
                          <a:rPr lang="en-US" sz="3200" i="1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</m:sup>
                    </m:sSubSup>
                    <m:r>
                      <a:rPr lang="en-US" sz="320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 </m:t>
                        </m:r>
                        <m:r>
                          <a:rPr lang="en-US" sz="3200" i="1">
                            <a:latin typeface="Cambria Math"/>
                          </a:rPr>
                          <m:t>𝑀</m:t>
                        </m:r>
                      </m:sub>
                      <m:sup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3200" dirty="0"/>
                  <a:t> event size ( after deconvolution)</a:t>
                </a:r>
                <a:endParaRPr lang="en-US" sz="32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3077" b="-7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355475"/>
              </p:ext>
            </p:extLst>
          </p:nvPr>
        </p:nvGraphicFramePr>
        <p:xfrm>
          <a:off x="228600" y="866633"/>
          <a:ext cx="8762999" cy="5039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514"/>
                <a:gridCol w="1348285"/>
                <a:gridCol w="1371600"/>
                <a:gridCol w="762000"/>
                <a:gridCol w="815535"/>
                <a:gridCol w="1074355"/>
                <a:gridCol w="1074355"/>
                <a:gridCol w="1074355"/>
              </a:tblGrid>
              <a:tr h="9166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Detector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Occupancy</a:t>
                      </a:r>
                    </a:p>
                    <a:p>
                      <a:pPr algn="ctr"/>
                      <a:r>
                        <a:rPr lang="en-US" dirty="0" smtClean="0"/>
                        <a:t>100 ns in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 firing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 size</a:t>
                      </a:r>
                    </a:p>
                    <a:p>
                      <a:pPr algn="ctr"/>
                      <a:r>
                        <a:rPr lang="en-US" dirty="0" smtClean="0"/>
                        <a:t>(bytes)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5 KHz</a:t>
                      </a:r>
                    </a:p>
                    <a:p>
                      <a:pPr algn="ctr"/>
                      <a:r>
                        <a:rPr lang="en-US" baseline="0" dirty="0" smtClean="0"/>
                        <a:t>MB/s</a:t>
                      </a:r>
                      <a:endParaRPr lang="en-US" dirty="0"/>
                    </a:p>
                  </a:txBody>
                  <a:tcPr anchor="ctr"/>
                </a:tc>
              </a:tr>
              <a:tr h="6648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BigBite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112,640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2.6e9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5248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62,976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660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Lead glass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Scintillators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1485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7.4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Cerenkov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2269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11.34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Neutron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HCAL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5.85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2152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05600" y="5943600"/>
            <a:ext cx="22098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Total  180.59 MB/s</a:t>
            </a:r>
          </a:p>
        </p:txBody>
      </p:sp>
    </p:spTree>
    <p:extLst>
      <p:ext uri="{BB962C8B-B14F-4D97-AF65-F5344CB8AC3E}">
        <p14:creationId xmlns:p14="http://schemas.microsoft.com/office/powerpoint/2010/main" val="354406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Fastbus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 new CODA 3.0 TI and TS</a:t>
            </a:r>
          </a:p>
          <a:p>
            <a:pPr lvl="1"/>
            <a:r>
              <a:rPr lang="en-US" dirty="0" smtClean="0"/>
              <a:t>More flexibility in programming</a:t>
            </a:r>
          </a:p>
          <a:p>
            <a:pPr lvl="1"/>
            <a:r>
              <a:rPr lang="en-US" dirty="0" smtClean="0"/>
              <a:t>Event blocking</a:t>
            </a:r>
          </a:p>
          <a:p>
            <a:pPr lvl="1"/>
            <a:r>
              <a:rPr lang="en-US" dirty="0" smtClean="0"/>
              <a:t>Absolute timestamp for synchronization check</a:t>
            </a:r>
          </a:p>
          <a:p>
            <a:pPr lvl="1"/>
            <a:r>
              <a:rPr lang="en-US" dirty="0" smtClean="0"/>
              <a:t>Trigger partitioning capability only use a subset of modules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Asked for modified firmware to DAQ group in May 2015 ( William </a:t>
            </a:r>
            <a:r>
              <a:rPr lang="en-US" dirty="0" err="1" smtClean="0"/>
              <a:t>Gu</a:t>
            </a:r>
            <a:r>
              <a:rPr lang="en-US" dirty="0" smtClean="0"/>
              <a:t> and Bryan </a:t>
            </a:r>
            <a:r>
              <a:rPr lang="en-US" dirty="0" err="1" smtClean="0"/>
              <a:t>Moffit</a:t>
            </a:r>
            <a:r>
              <a:rPr lang="en-US" dirty="0" smtClean="0"/>
              <a:t> 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Firmware being developed and tested</a:t>
            </a:r>
          </a:p>
          <a:p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Fastbus update</a:t>
            </a:r>
            <a:endParaRPr lang="it-IT" dirty="0"/>
          </a:p>
        </p:txBody>
      </p:sp>
      <p:sp>
        <p:nvSpPr>
          <p:cNvPr id="7" name="TextBox 6"/>
          <p:cNvSpPr txBox="1"/>
          <p:nvPr/>
        </p:nvSpPr>
        <p:spPr>
          <a:xfrm>
            <a:off x="536028" y="1495097"/>
            <a:ext cx="8455572" cy="3631753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>
              <a:buFont typeface="Arial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 </a:t>
            </a:r>
            <a:r>
              <a:rPr lang="en-US" sz="2000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Have sufficient   TDCs</a:t>
            </a:r>
            <a:r>
              <a:rPr lang="en-US" sz="2000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,    ADCs,   crates</a:t>
            </a:r>
            <a:r>
              <a:rPr lang="en-US" sz="2000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,  SFI,   aux</a:t>
            </a:r>
            <a:r>
              <a:rPr lang="en-US" sz="2000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. cards</a:t>
            </a: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70C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70C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000" dirty="0" smtClean="0">
                <a:solidFill>
                  <a:srgbClr val="00B050"/>
                </a:solidFill>
                <a:latin typeface="Minion Pro"/>
                <a:cs typeface="Times New Roman" pitchFamily="18" charset="0"/>
              </a:rPr>
              <a:t> Making </a:t>
            </a:r>
            <a:r>
              <a:rPr lang="en-US" sz="2000" dirty="0">
                <a:solidFill>
                  <a:srgbClr val="00B050"/>
                </a:solidFill>
                <a:latin typeface="Minion Pro"/>
                <a:cs typeface="Times New Roman" pitchFamily="18" charset="0"/>
              </a:rPr>
              <a:t>FB </a:t>
            </a:r>
            <a:r>
              <a:rPr lang="en-US" sz="2000" dirty="0" smtClean="0">
                <a:solidFill>
                  <a:srgbClr val="00B050"/>
                </a:solidFill>
                <a:latin typeface="Minion Pro"/>
                <a:cs typeface="Times New Roman" pitchFamily="18" charset="0"/>
              </a:rPr>
              <a:t>faster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Minion Pro"/>
                <a:cs typeface="Times New Roman" pitchFamily="18" charset="0"/>
              </a:rPr>
              <a:t>sparsification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– works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event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blocking – works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event </a:t>
            </a: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switching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– being tested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merging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with </a:t>
            </a: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pipelining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VME – </a:t>
            </a: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to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be tried</a:t>
            </a:r>
            <a:endParaRPr lang="en-US" sz="2000" dirty="0">
              <a:solidFill>
                <a:srgbClr val="00B05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B05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  </a:t>
            </a: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Three large </a:t>
            </a:r>
            <a:r>
              <a:rPr lang="en-US" sz="2000" dirty="0" err="1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Fastbus</a:t>
            </a: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systems </a:t>
            </a: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assembled </a:t>
            </a:r>
            <a:b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</a:b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in the test lab</a:t>
            </a:r>
            <a:r>
              <a:rPr lang="en-US" sz="2000" dirty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.</a:t>
            </a:r>
            <a:endParaRPr lang="en-US" dirty="0" smtClean="0">
              <a:solidFill>
                <a:srgbClr val="7030A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b="0" dirty="0" smtClean="0">
              <a:solidFill>
                <a:srgbClr val="0070C0"/>
              </a:solidFill>
              <a:latin typeface="Minion Pro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25717" y="2551181"/>
            <a:ext cx="3000702" cy="286973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800600" y="4619297"/>
            <a:ext cx="762000" cy="0"/>
          </a:xfrm>
          <a:prstGeom prst="straightConnector1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57600" y="1879213"/>
            <a:ext cx="889647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have  113</a:t>
            </a: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94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7000" y="1890074"/>
            <a:ext cx="889647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have  236</a:t>
            </a: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124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5812" y="1876097"/>
            <a:ext cx="880839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have  30</a:t>
            </a: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21</a:t>
            </a:r>
          </a:p>
        </p:txBody>
      </p:sp>
      <p:sp>
        <p:nvSpPr>
          <p:cNvPr id="13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8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48400" y="1871642"/>
            <a:ext cx="1981200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 smtClean="0">
                <a:latin typeface="Minion Pro"/>
                <a:cs typeface="Times New Roman" pitchFamily="18" charset="0"/>
              </a:rPr>
              <a:t>have  15 (20 being made)</a:t>
            </a:r>
            <a:endParaRPr lang="en-US" sz="1200" dirty="0">
              <a:latin typeface="Minion Pro"/>
              <a:cs typeface="Times New Roman" pitchFamily="18" charset="0"/>
            </a:endParaRP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</a:t>
            </a:r>
            <a:r>
              <a:rPr lang="en-US" sz="1200" dirty="0" smtClean="0">
                <a:latin typeface="Minion Pro"/>
                <a:cs typeface="Times New Roman" pitchFamily="18" charset="0"/>
              </a:rPr>
              <a:t>30</a:t>
            </a:r>
            <a:endParaRPr lang="en-US" sz="1200" dirty="0">
              <a:latin typeface="Minion Pro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26980" y="1876096"/>
            <a:ext cx="880839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have  </a:t>
            </a:r>
            <a:r>
              <a:rPr lang="en-US" sz="1200" dirty="0" smtClean="0">
                <a:latin typeface="Minion Pro"/>
                <a:cs typeface="Times New Roman" pitchFamily="18" charset="0"/>
              </a:rPr>
              <a:t>21</a:t>
            </a:r>
            <a:endParaRPr lang="en-US" sz="1200" dirty="0">
              <a:latin typeface="Minion Pro"/>
              <a:cs typeface="Times New Roman" pitchFamily="18" charset="0"/>
            </a:endParaRP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21</a:t>
            </a:r>
          </a:p>
        </p:txBody>
      </p:sp>
    </p:spTree>
    <p:extLst>
      <p:ext uri="{BB962C8B-B14F-4D97-AF65-F5344CB8AC3E}">
        <p14:creationId xmlns:p14="http://schemas.microsoft.com/office/powerpoint/2010/main" val="389365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00" y="840058"/>
            <a:ext cx="8948160" cy="540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it-IT" dirty="0" smtClean="0"/>
                  <a:t> DAQ Configuration / both arms</a:t>
                </a:r>
                <a:endParaRPr lang="it-IT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60000" b="-9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4345" y="5410062"/>
            <a:ext cx="4376272" cy="63775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it-IT" dirty="0" smtClean="0"/>
              <a:t>T2 distributed to Hadron and Electron Arms;</a:t>
            </a:r>
          </a:p>
          <a:p>
            <a:r>
              <a:rPr lang="it-IT" dirty="0" smtClean="0"/>
              <a:t>if no L2A, Fast Clear to Fastbus</a:t>
            </a:r>
            <a:endParaRPr lang="it-IT" dirty="0"/>
          </a:p>
        </p:txBody>
      </p:sp>
      <p:sp>
        <p:nvSpPr>
          <p:cNvPr id="10" name="AutoShape 3"/>
          <p:cNvSpPr>
            <a:spLocks noChangeAspect="1" noChangeArrowheads="1" noTextEdit="1"/>
          </p:cNvSpPr>
          <p:nvPr/>
        </p:nvSpPr>
        <p:spPr bwMode="auto">
          <a:xfrm>
            <a:off x="195840" y="1077234"/>
            <a:ext cx="8750880" cy="5257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094539" y="1926539"/>
            <a:ext cx="0" cy="195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81758" y="3298351"/>
            <a:ext cx="382312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28380" y="4957253"/>
            <a:ext cx="382312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66028" y="2947517"/>
            <a:ext cx="382312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05000" y="838200"/>
            <a:ext cx="875268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/>
              <a:t>Fastbus</a:t>
            </a:r>
            <a:endParaRPr lang="en-US" dirty="0"/>
          </a:p>
        </p:txBody>
      </p:sp>
      <p:sp>
        <p:nvSpPr>
          <p:cNvPr id="13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 dirty="0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4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Lab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JLabPowerPoint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1674</TotalTime>
  <Words>810</Words>
  <Application>Microsoft Office PowerPoint</Application>
  <PresentationFormat>On-screen Show (4:3)</PresentationFormat>
  <Paragraphs>370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JLab_Theme</vt:lpstr>
      <vt:lpstr>JLabPowerPointMain</vt:lpstr>
      <vt:lpstr>SuperBigBite DAQ update</vt:lpstr>
      <vt:lpstr>Outline</vt:lpstr>
      <vt:lpstr>G_( E)^p- 5 DAQ requirements</vt:lpstr>
      <vt:lpstr>G_( E)^p- 5 event size ( after deconvolution)</vt:lpstr>
      <vt:lpstr>G_( E)^n,G_( M)^n DAQ requirements</vt:lpstr>
      <vt:lpstr>G_( E)^n,G_( M)^n event size ( after deconvolution)</vt:lpstr>
      <vt:lpstr>Fastbus update</vt:lpstr>
      <vt:lpstr>Fastbus update</vt:lpstr>
      <vt:lpstr>G_( E)^p DAQ Configuration / both arms</vt:lpstr>
      <vt:lpstr>PowerPoint Presentation</vt:lpstr>
      <vt:lpstr>Single Crate vs. Trigger Switching</vt:lpstr>
      <vt:lpstr>HCAL</vt:lpstr>
      <vt:lpstr>HCAL FADC electronics</vt:lpstr>
      <vt:lpstr>Hadron Arm - HCAL DAQ: proton trigger</vt:lpstr>
      <vt:lpstr>HCAL trigger development</vt:lpstr>
      <vt:lpstr>GEM MPD readout</vt:lpstr>
      <vt:lpstr>Status MPD</vt:lpstr>
      <vt:lpstr>GEM optical link readout</vt:lpstr>
      <vt:lpstr>Timeline</vt:lpstr>
      <vt:lpstr>Manpower</vt:lpstr>
      <vt:lpstr>Conclusion</vt:lpstr>
    </vt:vector>
  </TitlesOfParts>
  <Company>Jefferson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SuperBigBite DAQ update</dc:title>
  <dc:creator>camsonne</dc:creator>
  <cp:lastModifiedBy>moffit</cp:lastModifiedBy>
  <cp:revision>78</cp:revision>
  <dcterms:created xsi:type="dcterms:W3CDTF">2015-10-17T21:51:26Z</dcterms:created>
  <dcterms:modified xsi:type="dcterms:W3CDTF">2015-11-11T21:26:09Z</dcterms:modified>
</cp:coreProperties>
</file>