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7" r:id="rId3"/>
    <p:sldId id="257" r:id="rId4"/>
    <p:sldId id="258" r:id="rId5"/>
    <p:sldId id="259" r:id="rId6"/>
    <p:sldId id="268" r:id="rId7"/>
    <p:sldId id="260" r:id="rId8"/>
    <p:sldId id="279" r:id="rId9"/>
    <p:sldId id="263" r:id="rId10"/>
    <p:sldId id="278" r:id="rId11"/>
    <p:sldId id="267" r:id="rId12"/>
    <p:sldId id="265" r:id="rId13"/>
    <p:sldId id="272" r:id="rId14"/>
    <p:sldId id="274" r:id="rId15"/>
    <p:sldId id="273" r:id="rId16"/>
    <p:sldId id="266" r:id="rId17"/>
    <p:sldId id="275" r:id="rId18"/>
    <p:sldId id="270" r:id="rId19"/>
    <p:sldId id="271" r:id="rId20"/>
    <p:sldId id="276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3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suni:Desktop:Deadtime_fbthree_V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suni:Desktop:Deadtime_fbthree_V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DASUNI:Deadtime_fbthree_V1_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893263342082"/>
          <c:y val="3.4312573443008199E-2"/>
          <c:w val="0.84123409962094398"/>
          <c:h val="0.80927560905650597"/>
        </c:manualLayout>
      </c:layout>
      <c:scatterChart>
        <c:scatterStyle val="lineMarker"/>
        <c:varyColors val="0"/>
        <c:ser>
          <c:idx val="0"/>
          <c:order val="0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'FixedLocal-1DAQ'!$B$9:$H$9</c:f>
              <c:numCache>
                <c:formatCode>General</c:formatCode>
                <c:ptCount val="7"/>
                <c:pt idx="0">
                  <c:v>1145.4000000000001</c:v>
                </c:pt>
                <c:pt idx="1">
                  <c:v>8119.1</c:v>
                </c:pt>
                <c:pt idx="2">
                  <c:v>10814.7</c:v>
                </c:pt>
                <c:pt idx="3">
                  <c:v>4913.8999999999996</c:v>
                </c:pt>
                <c:pt idx="4">
                  <c:v>13093.1</c:v>
                </c:pt>
                <c:pt idx="5">
                  <c:v>16890</c:v>
                </c:pt>
                <c:pt idx="6">
                  <c:v>22452.5</c:v>
                </c:pt>
              </c:numCache>
            </c:numRef>
          </c:xVal>
          <c:yVal>
            <c:numRef>
              <c:f>'FixedLocal-1DAQ'!$B$11:$H$11</c:f>
              <c:numCache>
                <c:formatCode>0.00</c:formatCode>
                <c:ptCount val="7"/>
                <c:pt idx="0">
                  <c:v>10.1100052383447</c:v>
                </c:pt>
                <c:pt idx="1">
                  <c:v>14.597677082435251</c:v>
                </c:pt>
                <c:pt idx="2">
                  <c:v>15.743386316772551</c:v>
                </c:pt>
                <c:pt idx="3">
                  <c:v>12.920490852479711</c:v>
                </c:pt>
                <c:pt idx="4">
                  <c:v>17.3198096707426</c:v>
                </c:pt>
                <c:pt idx="5">
                  <c:v>23.043220840734119</c:v>
                </c:pt>
                <c:pt idx="6">
                  <c:v>34.899899788442227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CEB-4785-90F1-18F40A6B124B}"/>
            </c:ext>
          </c:extLst>
        </c:ser>
        <c:ser>
          <c:idx val="1"/>
          <c:order val="1"/>
          <c:tx>
            <c:v>Local_100kHz_pedeSup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'FixedLocal-1DAQ'!$B$21:$H$21</c:f>
              <c:numCache>
                <c:formatCode>General</c:formatCode>
                <c:ptCount val="7"/>
                <c:pt idx="0">
                  <c:v>1229</c:v>
                </c:pt>
                <c:pt idx="1">
                  <c:v>2546.5</c:v>
                </c:pt>
                <c:pt idx="2">
                  <c:v>4739</c:v>
                </c:pt>
                <c:pt idx="3">
                  <c:v>7059.6</c:v>
                </c:pt>
                <c:pt idx="4">
                  <c:v>10610.4</c:v>
                </c:pt>
                <c:pt idx="5">
                  <c:v>17665.2</c:v>
                </c:pt>
                <c:pt idx="6">
                  <c:v>22771</c:v>
                </c:pt>
              </c:numCache>
            </c:numRef>
          </c:xVal>
          <c:yVal>
            <c:numRef>
              <c:f>'FixedLocal-1DAQ'!$B$23:$H$23</c:f>
              <c:numCache>
                <c:formatCode>0.00</c:formatCode>
                <c:ptCount val="7"/>
                <c:pt idx="0">
                  <c:v>18.53539462978031</c:v>
                </c:pt>
                <c:pt idx="1">
                  <c:v>18.93972118594149</c:v>
                </c:pt>
                <c:pt idx="2">
                  <c:v>20.56341000211015</c:v>
                </c:pt>
                <c:pt idx="3">
                  <c:v>21.208000453283471</c:v>
                </c:pt>
                <c:pt idx="4">
                  <c:v>23.132021412953328</c:v>
                </c:pt>
                <c:pt idx="5">
                  <c:v>28.938817562212719</c:v>
                </c:pt>
                <c:pt idx="6">
                  <c:v>37.052830354398139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CEB-4785-90F1-18F40A6B124B}"/>
            </c:ext>
          </c:extLst>
        </c:ser>
        <c:ser>
          <c:idx val="2"/>
          <c:order val="2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'FixedLocal-1DAQ'!$B$33:$H$33</c:f>
              <c:numCache>
                <c:formatCode>General</c:formatCode>
                <c:ptCount val="7"/>
                <c:pt idx="0">
                  <c:v>1238.8</c:v>
                </c:pt>
                <c:pt idx="1">
                  <c:v>2612.6</c:v>
                </c:pt>
                <c:pt idx="2">
                  <c:v>5253</c:v>
                </c:pt>
                <c:pt idx="3">
                  <c:v>8418.4</c:v>
                </c:pt>
                <c:pt idx="4">
                  <c:v>12498.2</c:v>
                </c:pt>
                <c:pt idx="5">
                  <c:v>19905.900000000001</c:v>
                </c:pt>
                <c:pt idx="6">
                  <c:v>23678.3</c:v>
                </c:pt>
              </c:numCache>
            </c:numRef>
          </c:xVal>
          <c:yVal>
            <c:numRef>
              <c:f>'FixedLocal-1DAQ'!$B$35:$H$35</c:f>
              <c:numCache>
                <c:formatCode>0.00</c:formatCode>
                <c:ptCount val="7"/>
                <c:pt idx="0">
                  <c:v>25.637713916693571</c:v>
                </c:pt>
                <c:pt idx="1">
                  <c:v>26.743473934012101</c:v>
                </c:pt>
                <c:pt idx="2">
                  <c:v>27.93070626308776</c:v>
                </c:pt>
                <c:pt idx="3">
                  <c:v>28.947305901358931</c:v>
                </c:pt>
                <c:pt idx="4">
                  <c:v>30.224352306732172</c:v>
                </c:pt>
                <c:pt idx="5">
                  <c:v>35.836611255959284</c:v>
                </c:pt>
                <c:pt idx="6">
                  <c:v>40.877512321408197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CEB-4785-90F1-18F40A6B124B}"/>
            </c:ext>
          </c:extLst>
        </c:ser>
        <c:ser>
          <c:idx val="3"/>
          <c:order val="3"/>
          <c:tx>
            <c:v>Local_50kHz_NopedSup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'FixedLocal-1DAQ'!$B$69:$K$69</c:f>
              <c:numCache>
                <c:formatCode>General</c:formatCode>
                <c:ptCount val="10"/>
                <c:pt idx="0">
                  <c:v>4299.3999999999996</c:v>
                </c:pt>
                <c:pt idx="1">
                  <c:v>5198.8</c:v>
                </c:pt>
                <c:pt idx="2">
                  <c:v>2920.1</c:v>
                </c:pt>
                <c:pt idx="3">
                  <c:v>1254.4000000000001</c:v>
                </c:pt>
                <c:pt idx="4">
                  <c:v>8065.3</c:v>
                </c:pt>
                <c:pt idx="5">
                  <c:v>12585.7</c:v>
                </c:pt>
                <c:pt idx="6">
                  <c:v>19174.5</c:v>
                </c:pt>
                <c:pt idx="7">
                  <c:v>23432.9</c:v>
                </c:pt>
                <c:pt idx="8">
                  <c:v>3494.3</c:v>
                </c:pt>
                <c:pt idx="9">
                  <c:v>2443.6</c:v>
                </c:pt>
              </c:numCache>
            </c:numRef>
          </c:xVal>
          <c:yVal>
            <c:numRef>
              <c:f>'FixedLocal-1DAQ'!$B$71:$K$71</c:f>
              <c:numCache>
                <c:formatCode>0.00</c:formatCode>
                <c:ptCount val="10"/>
                <c:pt idx="0">
                  <c:v>24.803460948039259</c:v>
                </c:pt>
                <c:pt idx="1">
                  <c:v>42.948372701392643</c:v>
                </c:pt>
                <c:pt idx="2">
                  <c:v>12.46532652991336</c:v>
                </c:pt>
                <c:pt idx="3">
                  <c:v>10.068558673469401</c:v>
                </c:pt>
                <c:pt idx="4">
                  <c:v>57.417579011320093</c:v>
                </c:pt>
                <c:pt idx="5">
                  <c:v>72.421875620744174</c:v>
                </c:pt>
                <c:pt idx="6">
                  <c:v>81.830034681477997</c:v>
                </c:pt>
                <c:pt idx="7">
                  <c:v>85.115371977006575</c:v>
                </c:pt>
                <c:pt idx="8">
                  <c:v>13.27876827976992</c:v>
                </c:pt>
                <c:pt idx="9">
                  <c:v>12.09281388115895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CEB-4785-90F1-18F40A6B124B}"/>
            </c:ext>
          </c:extLst>
        </c:ser>
        <c:ser>
          <c:idx val="4"/>
          <c:order val="4"/>
          <c:tx>
            <c:v>Local_100kHz_NopedSup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'FixedLocal-1DAQ'!$B$57:$I$57</c:f>
              <c:numCache>
                <c:formatCode>General</c:formatCode>
                <c:ptCount val="8"/>
                <c:pt idx="0">
                  <c:v>1320.7</c:v>
                </c:pt>
                <c:pt idx="1">
                  <c:v>2386.5</c:v>
                </c:pt>
                <c:pt idx="2">
                  <c:v>4041.6</c:v>
                </c:pt>
                <c:pt idx="3">
                  <c:v>5123.1000000000004</c:v>
                </c:pt>
                <c:pt idx="4">
                  <c:v>7289.6</c:v>
                </c:pt>
                <c:pt idx="5">
                  <c:v>10800.7</c:v>
                </c:pt>
                <c:pt idx="6">
                  <c:v>16088.4</c:v>
                </c:pt>
                <c:pt idx="7">
                  <c:v>22848.400000000001</c:v>
                </c:pt>
              </c:numCache>
            </c:numRef>
          </c:xVal>
          <c:yVal>
            <c:numRef>
              <c:f>'FixedLocal-1DAQ'!$B$59:$I$59</c:f>
              <c:numCache>
                <c:formatCode>0.00</c:formatCode>
                <c:ptCount val="8"/>
                <c:pt idx="0">
                  <c:v>19.747103808586349</c:v>
                </c:pt>
                <c:pt idx="1">
                  <c:v>20.611774565262941</c:v>
                </c:pt>
                <c:pt idx="2">
                  <c:v>22.090261282660329</c:v>
                </c:pt>
                <c:pt idx="3">
                  <c:v>37.770100134684071</c:v>
                </c:pt>
                <c:pt idx="4">
                  <c:v>53.832857769973643</c:v>
                </c:pt>
                <c:pt idx="5">
                  <c:v>67.574323886414746</c:v>
                </c:pt>
                <c:pt idx="6">
                  <c:v>78.129584048134049</c:v>
                </c:pt>
                <c:pt idx="7">
                  <c:v>84.567847201554528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CEB-4785-90F1-18F40A6B124B}"/>
            </c:ext>
          </c:extLst>
        </c:ser>
        <c:ser>
          <c:idx val="5"/>
          <c:order val="5"/>
          <c:tx>
            <c:v>Local_200kHz_NopedSup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'FixedLocal-1DAQ'!$B$45:$K$45</c:f>
              <c:numCache>
                <c:formatCode>General</c:formatCode>
                <c:ptCount val="10"/>
                <c:pt idx="0">
                  <c:v>1317.7</c:v>
                </c:pt>
                <c:pt idx="1">
                  <c:v>2285.1</c:v>
                </c:pt>
                <c:pt idx="2">
                  <c:v>5174.1000000000004</c:v>
                </c:pt>
                <c:pt idx="3">
                  <c:v>6698.1</c:v>
                </c:pt>
                <c:pt idx="4">
                  <c:v>4848.2</c:v>
                </c:pt>
                <c:pt idx="6">
                  <c:v>11577.5</c:v>
                </c:pt>
                <c:pt idx="7">
                  <c:v>16911.099999999999</c:v>
                </c:pt>
                <c:pt idx="9">
                  <c:v>4159.8</c:v>
                </c:pt>
              </c:numCache>
            </c:numRef>
          </c:xVal>
          <c:yVal>
            <c:numRef>
              <c:f>'FixedLocal-1DAQ'!$B$47:$K$47</c:f>
              <c:numCache>
                <c:formatCode>0.00</c:formatCode>
                <c:ptCount val="10"/>
                <c:pt idx="0">
                  <c:v>25.111937466798199</c:v>
                </c:pt>
                <c:pt idx="1">
                  <c:v>26.19579011859437</c:v>
                </c:pt>
                <c:pt idx="2">
                  <c:v>38.980692294312043</c:v>
                </c:pt>
                <c:pt idx="3">
                  <c:v>52.402920231110308</c:v>
                </c:pt>
                <c:pt idx="4">
                  <c:v>34.371519326760449</c:v>
                </c:pt>
                <c:pt idx="6">
                  <c:v>69.973655797883808</c:v>
                </c:pt>
                <c:pt idx="7">
                  <c:v>79.108987588033841</c:v>
                </c:pt>
                <c:pt idx="9">
                  <c:v>28.051829414875719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CEB-4785-90F1-18F40A6B1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09696"/>
        <c:axId val="81312000"/>
      </c:scatterChart>
      <c:valAx>
        <c:axId val="81309696"/>
        <c:scaling>
          <c:orientation val="minMax"/>
        </c:scaling>
        <c:delete val="0"/>
        <c:axPos val="b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1312000"/>
        <c:crosses val="autoZero"/>
        <c:crossBetween val="midCat"/>
      </c:valAx>
      <c:valAx>
        <c:axId val="81312000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813096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Local_50kHz_pedSup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'FixedLocal-3DAQ'!$B$10:$I$10</c:f>
              <c:numCache>
                <c:formatCode>General</c:formatCode>
                <c:ptCount val="8"/>
                <c:pt idx="0">
                  <c:v>1179.4000000000001</c:v>
                </c:pt>
                <c:pt idx="1">
                  <c:v>1302.5999999999999</c:v>
                </c:pt>
                <c:pt idx="2">
                  <c:v>2259.6999999999998</c:v>
                </c:pt>
                <c:pt idx="3">
                  <c:v>3761.9</c:v>
                </c:pt>
                <c:pt idx="4">
                  <c:v>3194</c:v>
                </c:pt>
                <c:pt idx="5">
                  <c:v>7769.2</c:v>
                </c:pt>
                <c:pt idx="6">
                  <c:v>12436.7</c:v>
                </c:pt>
                <c:pt idx="7">
                  <c:v>17482.099999999999</c:v>
                </c:pt>
              </c:numCache>
            </c:numRef>
          </c:xVal>
          <c:yVal>
            <c:numRef>
              <c:f>'FixedLocal-3DAQ'!$B$12:$I$12</c:f>
              <c:numCache>
                <c:formatCode>0.00</c:formatCode>
                <c:ptCount val="8"/>
                <c:pt idx="0">
                  <c:v>0.92419874512463795</c:v>
                </c:pt>
                <c:pt idx="1">
                  <c:v>1.1515430677107359</c:v>
                </c:pt>
                <c:pt idx="2">
                  <c:v>1.960437226180467</c:v>
                </c:pt>
                <c:pt idx="3">
                  <c:v>2.1212685079348148</c:v>
                </c:pt>
                <c:pt idx="4">
                  <c:v>2.038196618659982</c:v>
                </c:pt>
                <c:pt idx="5">
                  <c:v>2.3335735983112782</c:v>
                </c:pt>
                <c:pt idx="6">
                  <c:v>4.0074939493595494</c:v>
                </c:pt>
                <c:pt idx="7">
                  <c:v>11.6421940155931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A1B-46C8-9317-A6CD2A376A8C}"/>
            </c:ext>
          </c:extLst>
        </c:ser>
        <c:ser>
          <c:idx val="1"/>
          <c:order val="1"/>
          <c:tx>
            <c:v>Local_100kHz_pedSup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'FixedLocal-3DAQ'!$D$22:$L$22</c:f>
              <c:numCache>
                <c:formatCode>General</c:formatCode>
                <c:ptCount val="9"/>
                <c:pt idx="0">
                  <c:v>1198.5999999999999</c:v>
                </c:pt>
                <c:pt idx="1">
                  <c:v>1898.1</c:v>
                </c:pt>
                <c:pt idx="2">
                  <c:v>3364</c:v>
                </c:pt>
                <c:pt idx="3">
                  <c:v>5959.4</c:v>
                </c:pt>
                <c:pt idx="4">
                  <c:v>10277.9</c:v>
                </c:pt>
                <c:pt idx="5">
                  <c:v>17516.5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xVal>
          <c:yVal>
            <c:numRef>
              <c:f>'FixedLocal-3DAQ'!$D$24:$L$24</c:f>
              <c:numCache>
                <c:formatCode>0.00</c:formatCode>
                <c:ptCount val="9"/>
                <c:pt idx="0">
                  <c:v>3.220423827799102</c:v>
                </c:pt>
                <c:pt idx="1">
                  <c:v>3.840682788051208</c:v>
                </c:pt>
                <c:pt idx="2">
                  <c:v>4.1557669441141467</c:v>
                </c:pt>
                <c:pt idx="3">
                  <c:v>4.4366882572071002</c:v>
                </c:pt>
                <c:pt idx="4">
                  <c:v>5.2403701145175559</c:v>
                </c:pt>
                <c:pt idx="5">
                  <c:v>12.845031827134409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A1B-46C8-9317-A6CD2A376A8C}"/>
            </c:ext>
          </c:extLst>
        </c:ser>
        <c:ser>
          <c:idx val="2"/>
          <c:order val="2"/>
          <c:tx>
            <c:v>Local_200kHz_pedSup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'FixedLocal-3DAQ'!$C$34:$H$34</c:f>
              <c:numCache>
                <c:formatCode>General</c:formatCode>
                <c:ptCount val="6"/>
                <c:pt idx="0">
                  <c:v>8251.7000000000007</c:v>
                </c:pt>
                <c:pt idx="1">
                  <c:v>6649.9</c:v>
                </c:pt>
                <c:pt idx="2">
                  <c:v>3229.6</c:v>
                </c:pt>
                <c:pt idx="3">
                  <c:v>1308.2</c:v>
                </c:pt>
                <c:pt idx="4">
                  <c:v>10791.8</c:v>
                </c:pt>
                <c:pt idx="5">
                  <c:v>17003.5</c:v>
                </c:pt>
              </c:numCache>
            </c:numRef>
          </c:xVal>
          <c:yVal>
            <c:numRef>
              <c:f>'FixedLocal-3DAQ'!$C$36:$H$36</c:f>
              <c:numCache>
                <c:formatCode>0.00</c:formatCode>
                <c:ptCount val="6"/>
                <c:pt idx="0">
                  <c:v>5.8896954566937767</c:v>
                </c:pt>
                <c:pt idx="1">
                  <c:v>6.0542263793440476</c:v>
                </c:pt>
                <c:pt idx="2">
                  <c:v>5.635372801585337</c:v>
                </c:pt>
                <c:pt idx="3">
                  <c:v>5.4196606023543801</c:v>
                </c:pt>
                <c:pt idx="4">
                  <c:v>6.5447840026686874</c:v>
                </c:pt>
                <c:pt idx="5">
                  <c:v>10.478430911282979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A1B-46C8-9317-A6CD2A376A8C}"/>
            </c:ext>
          </c:extLst>
        </c:ser>
        <c:ser>
          <c:idx val="3"/>
          <c:order val="3"/>
          <c:tx>
            <c:v>Local_50kHz_NopedSup</c:v>
          </c:tx>
          <c:spPr>
            <a:ln w="47625">
              <a:noFill/>
            </a:ln>
          </c:spPr>
          <c:marker>
            <c:symbol val="circle"/>
            <c:size val="6"/>
            <c:spPr>
              <a:noFill/>
              <a:ln>
                <a:solidFill>
                  <a:srgbClr val="0000FF"/>
                </a:solidFill>
              </a:ln>
            </c:spPr>
          </c:marker>
          <c:xVal>
            <c:numRef>
              <c:f>'FixedLocal-3DAQ'!$B$70:$P$70</c:f>
              <c:numCache>
                <c:formatCode>General</c:formatCode>
                <c:ptCount val="15"/>
                <c:pt idx="0">
                  <c:v>4572</c:v>
                </c:pt>
                <c:pt idx="1">
                  <c:v>3425.5</c:v>
                </c:pt>
                <c:pt idx="2">
                  <c:v>2141.1999999999998</c:v>
                </c:pt>
                <c:pt idx="3">
                  <c:v>11429</c:v>
                </c:pt>
                <c:pt idx="4">
                  <c:v>9380.799999999992</c:v>
                </c:pt>
                <c:pt idx="5">
                  <c:v>2665.3</c:v>
                </c:pt>
                <c:pt idx="6">
                  <c:v>6771.1</c:v>
                </c:pt>
                <c:pt idx="7">
                  <c:v>11943.2</c:v>
                </c:pt>
                <c:pt idx="8">
                  <c:v>7609.7</c:v>
                </c:pt>
                <c:pt idx="9">
                  <c:v>13076.5</c:v>
                </c:pt>
                <c:pt idx="10">
                  <c:v>0</c:v>
                </c:pt>
                <c:pt idx="11">
                  <c:v>1162.5</c:v>
                </c:pt>
                <c:pt idx="12">
                  <c:v>7989.5</c:v>
                </c:pt>
                <c:pt idx="13">
                  <c:v>10065.1</c:v>
                </c:pt>
                <c:pt idx="14">
                  <c:v>7829.4</c:v>
                </c:pt>
              </c:numCache>
            </c:numRef>
          </c:xVal>
          <c:yVal>
            <c:numRef>
              <c:f>'FixedLocal-3DAQ'!$B$72:$P$72</c:f>
              <c:numCache>
                <c:formatCode>0.00</c:formatCode>
                <c:ptCount val="15"/>
                <c:pt idx="0">
                  <c:v>2.2200349956255421</c:v>
                </c:pt>
                <c:pt idx="1">
                  <c:v>1.4362866734783259</c:v>
                </c:pt>
                <c:pt idx="2">
                  <c:v>1.0648234634784259</c:v>
                </c:pt>
                <c:pt idx="3">
                  <c:v>31.73943477119608</c:v>
                </c:pt>
                <c:pt idx="4">
                  <c:v>15.408067542213891</c:v>
                </c:pt>
                <c:pt idx="5">
                  <c:v>1.301917232581695</c:v>
                </c:pt>
                <c:pt idx="6">
                  <c:v>3.5282302727769439</c:v>
                </c:pt>
                <c:pt idx="7">
                  <c:v>32.24345234108111</c:v>
                </c:pt>
                <c:pt idx="8">
                  <c:v>4.4679816549929656</c:v>
                </c:pt>
                <c:pt idx="9">
                  <c:v>38.85596298703782</c:v>
                </c:pt>
                <c:pt idx="10">
                  <c:v>0</c:v>
                </c:pt>
                <c:pt idx="11">
                  <c:v>0.739784946236555</c:v>
                </c:pt>
                <c:pt idx="12">
                  <c:v>8.6513549033105868</c:v>
                </c:pt>
                <c:pt idx="13">
                  <c:v>20.83238119839843</c:v>
                </c:pt>
                <c:pt idx="14">
                  <c:v>7.95335530181113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A1B-46C8-9317-A6CD2A376A8C}"/>
            </c:ext>
          </c:extLst>
        </c:ser>
        <c:ser>
          <c:idx val="4"/>
          <c:order val="4"/>
          <c:tx>
            <c:v>Local_50kHz_NopedSup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'FixedLocal-3DAQ'!$C$58:$O$58</c:f>
              <c:numCache>
                <c:formatCode>General</c:formatCode>
                <c:ptCount val="13"/>
                <c:pt idx="0">
                  <c:v>3105.2</c:v>
                </c:pt>
                <c:pt idx="1">
                  <c:v>2350.3000000000002</c:v>
                </c:pt>
                <c:pt idx="2">
                  <c:v>10192.799999999999</c:v>
                </c:pt>
                <c:pt idx="3">
                  <c:v>7891.5</c:v>
                </c:pt>
                <c:pt idx="4">
                  <c:v>12836.8</c:v>
                </c:pt>
                <c:pt idx="5">
                  <c:v>14673.5</c:v>
                </c:pt>
                <c:pt idx="6">
                  <c:v>12476.9</c:v>
                </c:pt>
                <c:pt idx="7">
                  <c:v>11580.3</c:v>
                </c:pt>
                <c:pt idx="8">
                  <c:v>7791.3</c:v>
                </c:pt>
                <c:pt idx="9">
                  <c:v>6887</c:v>
                </c:pt>
                <c:pt idx="10">
                  <c:v>5330.5</c:v>
                </c:pt>
                <c:pt idx="11">
                  <c:v>4292.8</c:v>
                </c:pt>
                <c:pt idx="12">
                  <c:v>1191.9000000000001</c:v>
                </c:pt>
              </c:numCache>
            </c:numRef>
          </c:xVal>
          <c:yVal>
            <c:numRef>
              <c:f>'FixedLocal-3DAQ'!$C$60:$O$60</c:f>
              <c:numCache>
                <c:formatCode>0.00</c:formatCode>
                <c:ptCount val="13"/>
                <c:pt idx="0">
                  <c:v>2.3380136545150032</c:v>
                </c:pt>
                <c:pt idx="1">
                  <c:v>2.2167382887291032</c:v>
                </c:pt>
                <c:pt idx="2">
                  <c:v>23.815830782513149</c:v>
                </c:pt>
                <c:pt idx="3">
                  <c:v>9.2238484445289206</c:v>
                </c:pt>
                <c:pt idx="4">
                  <c:v>37.88638913124759</c:v>
                </c:pt>
                <c:pt idx="5">
                  <c:v>44.016764916345799</c:v>
                </c:pt>
                <c:pt idx="6">
                  <c:v>34.480520000961768</c:v>
                </c:pt>
                <c:pt idx="7">
                  <c:v>31.835099263404231</c:v>
                </c:pt>
                <c:pt idx="8">
                  <c:v>8.8881187991734318</c:v>
                </c:pt>
                <c:pt idx="9">
                  <c:v>6.7968636561637874</c:v>
                </c:pt>
                <c:pt idx="10">
                  <c:v>4.15720851702467</c:v>
                </c:pt>
                <c:pt idx="11">
                  <c:v>2.8745806932538209</c:v>
                </c:pt>
                <c:pt idx="12">
                  <c:v>1.426294152193974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4A1B-46C8-9317-A6CD2A376A8C}"/>
            </c:ext>
          </c:extLst>
        </c:ser>
        <c:ser>
          <c:idx val="5"/>
          <c:order val="5"/>
          <c:tx>
            <c:v>Local_200kHz_NopedSup</c:v>
          </c:tx>
          <c:spPr>
            <a:ln w="47625">
              <a:noFill/>
            </a:ln>
          </c:spPr>
          <c:marker>
            <c:symbol val="circle"/>
            <c:size val="6"/>
            <c:spPr>
              <a:noFill/>
              <a:ln>
                <a:solidFill>
                  <a:srgbClr val="008000"/>
                </a:solidFill>
              </a:ln>
            </c:spPr>
          </c:marker>
          <c:xVal>
            <c:numRef>
              <c:f>'FixedLocal-3DAQ'!$B$46:$M$46</c:f>
              <c:numCache>
                <c:formatCode>General</c:formatCode>
                <c:ptCount val="12"/>
                <c:pt idx="0">
                  <c:v>1127.9000000000001</c:v>
                </c:pt>
                <c:pt idx="1">
                  <c:v>2324.9</c:v>
                </c:pt>
                <c:pt idx="2">
                  <c:v>0</c:v>
                </c:pt>
                <c:pt idx="3">
                  <c:v>4423.5</c:v>
                </c:pt>
                <c:pt idx="4">
                  <c:v>7616.1</c:v>
                </c:pt>
                <c:pt idx="5">
                  <c:v>10029.200000000001</c:v>
                </c:pt>
                <c:pt idx="6">
                  <c:v>15035.4</c:v>
                </c:pt>
                <c:pt idx="7">
                  <c:v>11842.3</c:v>
                </c:pt>
                <c:pt idx="8">
                  <c:v>8394.7000000000007</c:v>
                </c:pt>
                <c:pt idx="9">
                  <c:v>17954.3</c:v>
                </c:pt>
                <c:pt idx="10">
                  <c:v>21696.400000000001</c:v>
                </c:pt>
                <c:pt idx="11">
                  <c:v>5757.3</c:v>
                </c:pt>
              </c:numCache>
            </c:numRef>
          </c:xVal>
          <c:yVal>
            <c:numRef>
              <c:f>'FixedLocal-3DAQ'!$B$48:$M$48</c:f>
              <c:numCache>
                <c:formatCode>0.00</c:formatCode>
                <c:ptCount val="12"/>
                <c:pt idx="0">
                  <c:v>4.539409522120752</c:v>
                </c:pt>
                <c:pt idx="1">
                  <c:v>5.1787173641876976</c:v>
                </c:pt>
                <c:pt idx="2">
                  <c:v>0</c:v>
                </c:pt>
                <c:pt idx="3">
                  <c:v>5.7375381485249228</c:v>
                </c:pt>
                <c:pt idx="4">
                  <c:v>10.96624256509237</c:v>
                </c:pt>
                <c:pt idx="5">
                  <c:v>20.85111474494477</c:v>
                </c:pt>
                <c:pt idx="6">
                  <c:v>49.097463319898367</c:v>
                </c:pt>
                <c:pt idx="7">
                  <c:v>31.861209393445531</c:v>
                </c:pt>
                <c:pt idx="8">
                  <c:v>12.64607430879007</c:v>
                </c:pt>
                <c:pt idx="9">
                  <c:v>56.715104459655898</c:v>
                </c:pt>
                <c:pt idx="10">
                  <c:v>63.4492358179237</c:v>
                </c:pt>
                <c:pt idx="11">
                  <c:v>7.5695204349260896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4A1B-46C8-9317-A6CD2A376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802368"/>
        <c:axId val="79804672"/>
      </c:scatterChart>
      <c:valAx>
        <c:axId val="79802368"/>
        <c:scaling>
          <c:orientation val="minMax"/>
        </c:scaling>
        <c:delete val="0"/>
        <c:axPos val="b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 (Hz)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804672"/>
        <c:crosses val="autoZero"/>
        <c:crossBetween val="midCat"/>
      </c:valAx>
      <c:valAx>
        <c:axId val="79804672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798023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buffer4_3daq_nopedsup</c:v>
                </c:pt>
              </c:strCache>
            </c:strRef>
          </c:tx>
          <c:spPr>
            <a:ln w="28800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0</c:f>
              <c:numCache>
                <c:formatCode>General</c:formatCode>
                <c:ptCount val="11"/>
                <c:pt idx="0">
                  <c:v>44669.2</c:v>
                </c:pt>
                <c:pt idx="1">
                  <c:v>104913.7</c:v>
                </c:pt>
                <c:pt idx="2">
                  <c:v>150700.4</c:v>
                </c:pt>
                <c:pt idx="3">
                  <c:v>194717.3</c:v>
                </c:pt>
                <c:pt idx="4">
                  <c:v>27297.9</c:v>
                </c:pt>
                <c:pt idx="5">
                  <c:v>11369.4</c:v>
                </c:pt>
                <c:pt idx="6">
                  <c:v>199979.1</c:v>
                </c:pt>
                <c:pt idx="7">
                  <c:v>170920.4</c:v>
                </c:pt>
                <c:pt idx="8">
                  <c:v>65165.5</c:v>
                </c:pt>
                <c:pt idx="9">
                  <c:v>83922.7</c:v>
                </c:pt>
                <c:pt idx="10">
                  <c:v>8182.8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1"/>
                <c:pt idx="0">
                  <c:v>2.509859439781577</c:v>
                </c:pt>
                <c:pt idx="1">
                  <c:v>3.7419380603422399</c:v>
                </c:pt>
                <c:pt idx="2">
                  <c:v>4.1960721054966301</c:v>
                </c:pt>
                <c:pt idx="3">
                  <c:v>6.5881833861457597</c:v>
                </c:pt>
                <c:pt idx="4">
                  <c:v>2.0286562643231498</c:v>
                </c:pt>
                <c:pt idx="5">
                  <c:v>1.3511068218831099</c:v>
                </c:pt>
                <c:pt idx="6">
                  <c:v>6.8403908794788286</c:v>
                </c:pt>
                <c:pt idx="7">
                  <c:v>5.28668217211042</c:v>
                </c:pt>
                <c:pt idx="8">
                  <c:v>3.0340507869382201</c:v>
                </c:pt>
                <c:pt idx="9">
                  <c:v>3.6756840856492801</c:v>
                </c:pt>
                <c:pt idx="10">
                  <c:v>1.13285483508169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037-4256-A393-D4E9A60DE223}"/>
            </c:ext>
          </c:extLst>
        </c:ser>
        <c:ser>
          <c:idx val="1"/>
          <c:order val="1"/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FixedReadout!$D$26:$K$26</c:f>
              <c:numCache>
                <c:formatCode>0.000</c:formatCode>
                <c:ptCount val="8"/>
                <c:pt idx="0">
                  <c:v>6518.9</c:v>
                </c:pt>
                <c:pt idx="1">
                  <c:v>10719.9</c:v>
                </c:pt>
                <c:pt idx="2">
                  <c:v>14109.3</c:v>
                </c:pt>
                <c:pt idx="3">
                  <c:v>45539.3</c:v>
                </c:pt>
                <c:pt idx="4">
                  <c:v>74031.600000000006</c:v>
                </c:pt>
                <c:pt idx="5">
                  <c:v>104839.2</c:v>
                </c:pt>
                <c:pt idx="6">
                  <c:v>137392.4</c:v>
                </c:pt>
                <c:pt idx="7">
                  <c:v>194914.7</c:v>
                </c:pt>
              </c:numCache>
            </c:numRef>
          </c:xVal>
          <c:yVal>
            <c:numRef>
              <c:f>FixedReadout!$D$28:$K$28</c:f>
              <c:numCache>
                <c:formatCode>0.00</c:formatCode>
                <c:ptCount val="8"/>
                <c:pt idx="0">
                  <c:v>1.7390764904154361</c:v>
                </c:pt>
                <c:pt idx="1">
                  <c:v>2.3605807518735529</c:v>
                </c:pt>
                <c:pt idx="2">
                  <c:v>2.6502387695615299</c:v>
                </c:pt>
                <c:pt idx="3">
                  <c:v>4.4902009426941216</c:v>
                </c:pt>
                <c:pt idx="4">
                  <c:v>6.5756259052348378</c:v>
                </c:pt>
                <c:pt idx="5">
                  <c:v>9.4732300612236475</c:v>
                </c:pt>
                <c:pt idx="6">
                  <c:v>11.13857307628934</c:v>
                </c:pt>
                <c:pt idx="7">
                  <c:v>17.57705092953584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37-4256-A393-D4E9A60DE223}"/>
            </c:ext>
          </c:extLst>
        </c:ser>
        <c:ser>
          <c:idx val="2"/>
          <c:order val="2"/>
          <c:spPr>
            <a:ln w="47625">
              <a:noFill/>
            </a:ln>
          </c:spPr>
          <c:marker>
            <c:symbol val="circle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FixedReadout!$C$40:$I$40</c:f>
              <c:numCache>
                <c:formatCode>General</c:formatCode>
                <c:ptCount val="7"/>
                <c:pt idx="0">
                  <c:v>10626.2</c:v>
                </c:pt>
                <c:pt idx="1">
                  <c:v>25253.9</c:v>
                </c:pt>
                <c:pt idx="2">
                  <c:v>5043.6000000000004</c:v>
                </c:pt>
                <c:pt idx="3">
                  <c:v>0</c:v>
                </c:pt>
                <c:pt idx="4">
                  <c:v>52688.7</c:v>
                </c:pt>
                <c:pt idx="5">
                  <c:v>104390.3</c:v>
                </c:pt>
                <c:pt idx="6">
                  <c:v>189480.4</c:v>
                </c:pt>
              </c:numCache>
            </c:numRef>
          </c:xVal>
          <c:yVal>
            <c:numRef>
              <c:f>FixedReadout!$C$41:$I$41</c:f>
              <c:numCache>
                <c:formatCode>0.00</c:formatCode>
                <c:ptCount val="7"/>
                <c:pt idx="0">
                  <c:v>26.39990801425779</c:v>
                </c:pt>
                <c:pt idx="1">
                  <c:v>26.12135388002201</c:v>
                </c:pt>
                <c:pt idx="2">
                  <c:v>27.593307593307589</c:v>
                </c:pt>
                <c:pt idx="3">
                  <c:v>0</c:v>
                </c:pt>
                <c:pt idx="4">
                  <c:v>28.70486486486487</c:v>
                </c:pt>
                <c:pt idx="5">
                  <c:v>28.032422193343749</c:v>
                </c:pt>
                <c:pt idx="6">
                  <c:v>28.17506488857067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37-4256-A393-D4E9A60DE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864192"/>
        <c:axId val="79866496"/>
      </c:scatterChart>
      <c:valAx>
        <c:axId val="79864192"/>
        <c:scaling>
          <c:orientation val="minMax"/>
          <c:max val="200000"/>
        </c:scaling>
        <c:delete val="0"/>
        <c:axPos val="b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Local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9866496"/>
        <c:crossesAt val="0"/>
        <c:crossBetween val="midCat"/>
      </c:valAx>
      <c:valAx>
        <c:axId val="7986649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9864192"/>
        <c:crossesAt val="0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zero"/>
    <c:showDLblsOverMax val="1"/>
  </c:chart>
  <c:spPr>
    <a:solidFill>
      <a:srgbClr val="FFFFFF"/>
    </a:solidFill>
    <a:ln>
      <a:noFill/>
    </a:ln>
  </c:spPr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5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2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9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5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 defTabSz="457200"/>
              <a:t>11/4/2015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B58F48A6-A3E1-4848-9AC3-B43F560BE4FE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 anchor="ctr"/>
          <a:lstStyle/>
          <a:p>
            <a:r>
              <a:rPr lang="en-US" dirty="0" err="1"/>
              <a:t>SuperBigBite</a:t>
            </a:r>
            <a:r>
              <a:rPr lang="en-US" dirty="0"/>
              <a:t> DAQ update</a:t>
            </a:r>
            <a:endParaRPr lang="en-US" dirty="0">
              <a:latin typeface="Minion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 smtClean="0">
                <a:latin typeface="Minion Pro"/>
              </a:rPr>
              <a:t>Bryan </a:t>
            </a:r>
            <a:r>
              <a:rPr lang="en-US" dirty="0" err="1" smtClean="0">
                <a:latin typeface="Minion Pro"/>
              </a:rPr>
              <a:t>Moffit</a:t>
            </a:r>
            <a:endParaRPr lang="en-US" dirty="0" smtClean="0">
              <a:latin typeface="Minion Pro"/>
            </a:endParaRPr>
          </a:p>
          <a:p>
            <a:r>
              <a:rPr lang="en-US" dirty="0" smtClean="0"/>
              <a:t>Jefferson Lab</a:t>
            </a:r>
          </a:p>
          <a:p>
            <a:endParaRPr lang="en-US" dirty="0">
              <a:latin typeface="Minion Pro"/>
            </a:endParaRPr>
          </a:p>
          <a:p>
            <a:r>
              <a:rPr lang="en-US" dirty="0" smtClean="0"/>
              <a:t>SBS DOE Review – November 2015</a:t>
            </a:r>
            <a:endParaRPr lang="en-US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8452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298516"/>
              </p:ext>
            </p:extLst>
          </p:nvPr>
        </p:nvGraphicFramePr>
        <p:xfrm>
          <a:off x="1295400" y="1326536"/>
          <a:ext cx="6341180" cy="502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61444" y="4951359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 smtClean="0">
                <a:solidFill>
                  <a:srgbClr val="0000FF"/>
                </a:solidFill>
              </a:rPr>
              <a:t> crates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5952" y="3837966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 crates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8974" y="1603441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crates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91230" y="989929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 pedestal suppression (8ADC)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1005984"/>
            <a:ext cx="2796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Readout trigger rate ~ 5kHz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Switching – near 5 kHz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FADC 16 delivered</a:t>
            </a:r>
          </a:p>
          <a:p>
            <a:r>
              <a:rPr lang="en-US" dirty="0" smtClean="0"/>
              <a:t>2 VXS crates delivered</a:t>
            </a:r>
          </a:p>
          <a:p>
            <a:r>
              <a:rPr lang="en-US" dirty="0" smtClean="0"/>
              <a:t>2 Intel Concurrent CPU delivered</a:t>
            </a:r>
          </a:p>
          <a:p>
            <a:endParaRPr lang="en-US" dirty="0"/>
          </a:p>
          <a:p>
            <a:r>
              <a:rPr lang="en-US" dirty="0" smtClean="0"/>
              <a:t>Readout tested</a:t>
            </a:r>
          </a:p>
          <a:p>
            <a:r>
              <a:rPr lang="en-US" dirty="0" smtClean="0"/>
              <a:t>Development of trigger using HPS firmware and GTP</a:t>
            </a:r>
          </a:p>
          <a:p>
            <a:r>
              <a:rPr lang="en-US" dirty="0" smtClean="0"/>
              <a:t>New VTP ordered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FADC electronics</a:t>
            </a:r>
            <a:endParaRPr lang="en-US" dirty="0"/>
          </a:p>
        </p:txBody>
      </p:sp>
      <p:pic>
        <p:nvPicPr>
          <p:cNvPr id="3074" name="Picture 2" descr="C:\Users\camsonne\Downloads\20150905_020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9731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WO4-pulses-run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5077509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502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Cosmics</a:t>
            </a:r>
            <a:r>
              <a:rPr lang="en-US" dirty="0" smtClean="0"/>
              <a:t> from calorimeter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test later with HCAL module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3543" r="2901"/>
          <a:stretch/>
        </p:blipFill>
        <p:spPr bwMode="auto">
          <a:xfrm>
            <a:off x="3505200" y="914400"/>
            <a:ext cx="5377754" cy="40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Hadron Arm - HCAL DAQ: proton trigger</a:t>
            </a:r>
            <a:endParaRPr lang="it-IT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914683"/>
            <a:ext cx="299379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2 VME switched Serial (VXS) Crates</a:t>
            </a:r>
          </a:p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JLAB </a:t>
            </a:r>
            <a:r>
              <a:rPr lang="en-US" dirty="0"/>
              <a:t>FADC250, a </a:t>
            </a:r>
            <a:r>
              <a:rPr lang="en-US" dirty="0" smtClean="0"/>
              <a:t>16-channel</a:t>
            </a:r>
            <a:br>
              <a:rPr lang="en-US" dirty="0" smtClean="0"/>
            </a:br>
            <a:r>
              <a:rPr lang="en-US" dirty="0" smtClean="0"/>
              <a:t>12-bit FADC </a:t>
            </a:r>
            <a:r>
              <a:rPr lang="en-US" dirty="0"/>
              <a:t>sampling at 250 </a:t>
            </a:r>
            <a:r>
              <a:rPr lang="en-US" dirty="0" smtClean="0"/>
              <a:t>MHz</a:t>
            </a:r>
          </a:p>
          <a:p>
            <a:pPr marL="309605" lvl="1" indent="105122">
              <a:buFont typeface="Arial" panose="020B0604020202020204" pitchFamily="34" charset="0"/>
              <a:buChar char="•"/>
            </a:pPr>
            <a:r>
              <a:rPr lang="en-US" dirty="0" smtClean="0"/>
              <a:t>16 FADC in VXS Crate 1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2 FADC in VXS Crate 2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If signal pass threshold 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Integrates signal and subtracts pedestal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Sends time frame info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2057400" y="926911"/>
            <a:ext cx="1884469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HCal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Signals to 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FADC inputs</a:t>
            </a:r>
            <a:endParaRPr lang="en-US" b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46925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(Crate Trigger Processor)</a:t>
            </a:r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Located in VXS </a:t>
            </a:r>
            <a:r>
              <a:rPr lang="en-US" dirty="0" smtClean="0"/>
              <a:t>crates</a:t>
            </a:r>
            <a:endParaRPr lang="en-US" dirty="0"/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Collects integrated signal and timing from FADC channels</a:t>
            </a:r>
          </a:p>
          <a:p>
            <a:pPr marL="522728" lvl="1" indent="-108002">
              <a:buFont typeface="Arial" panose="020B0604020202020204" pitchFamily="34" charset="0"/>
              <a:buChar char="•"/>
            </a:pPr>
            <a:r>
              <a:rPr lang="en-US" dirty="0"/>
              <a:t>Sends data </a:t>
            </a:r>
            <a:r>
              <a:rPr lang="en-US" dirty="0" smtClean="0"/>
              <a:t>to the second VTP for clustering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trigger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HPS </a:t>
            </a:r>
            <a:r>
              <a:rPr lang="en-US" dirty="0" smtClean="0"/>
              <a:t>firmware installed on FADC </a:t>
            </a:r>
            <a:r>
              <a:rPr lang="en-US" dirty="0" smtClean="0"/>
              <a:t>and GTP</a:t>
            </a:r>
          </a:p>
          <a:p>
            <a:r>
              <a:rPr lang="en-US" dirty="0" smtClean="0"/>
              <a:t>FADC readout tested with </a:t>
            </a:r>
            <a:r>
              <a:rPr lang="en-US" dirty="0" err="1" smtClean="0"/>
              <a:t>cosmics</a:t>
            </a:r>
            <a:endParaRPr lang="en-US" dirty="0" smtClean="0"/>
          </a:p>
          <a:p>
            <a:r>
              <a:rPr lang="en-US" dirty="0" smtClean="0"/>
              <a:t>Testing triggering capability</a:t>
            </a:r>
          </a:p>
          <a:p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implement decoder for analysis</a:t>
            </a:r>
          </a:p>
          <a:p>
            <a:pPr lvl="1"/>
            <a:r>
              <a:rPr lang="en-US" dirty="0" smtClean="0"/>
              <a:t>Test using 2 crates and new VTP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MPD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INFN MPD used for several years using custom C++ </a:t>
            </a:r>
            <a:r>
              <a:rPr lang="en-US" dirty="0" smtClean="0"/>
              <a:t>package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Package ported to intel </a:t>
            </a:r>
            <a:r>
              <a:rPr lang="en-US" dirty="0" smtClean="0"/>
              <a:t>CPU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New C library written for easy integration into CODA </a:t>
            </a:r>
          </a:p>
          <a:p>
            <a:pPr marL="0" indent="0">
              <a:buNone/>
            </a:pPr>
            <a:r>
              <a:rPr lang="en-US" dirty="0" smtClean="0"/>
              <a:t>( Bryan </a:t>
            </a:r>
            <a:r>
              <a:rPr lang="en-US" dirty="0" err="1" smtClean="0"/>
              <a:t>Moffit</a:t>
            </a:r>
            <a:r>
              <a:rPr lang="en-US" dirty="0" smtClean="0"/>
              <a:t>,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</a:t>
            </a:r>
            <a:r>
              <a:rPr lang="en-US" dirty="0" err="1" smtClean="0"/>
              <a:t>Danning</a:t>
            </a:r>
            <a:r>
              <a:rPr lang="en-US" dirty="0" smtClean="0"/>
              <a:t> Di 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CODA configuration </a:t>
            </a:r>
            <a:r>
              <a:rPr lang="en-US" dirty="0" smtClean="0"/>
              <a:t>running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Debugging module initialization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MPD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52600"/>
            <a:ext cx="5486400" cy="3395828"/>
          </a:xfrm>
          <a:prstGeom prst="rect">
            <a:avLst/>
          </a:prstGeom>
        </p:spPr>
      </p:pic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3657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VME </a:t>
            </a:r>
            <a:r>
              <a:rPr lang="en-US" sz="2400" dirty="0" smtClean="0"/>
              <a:t>part works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Data structure looks fine </a:t>
            </a:r>
            <a:r>
              <a:rPr lang="en-US" sz="2400" dirty="0" smtClean="0"/>
              <a:t>but data </a:t>
            </a:r>
            <a:r>
              <a:rPr lang="en-US" sz="2400" dirty="0" smtClean="0"/>
              <a:t>from </a:t>
            </a:r>
            <a:r>
              <a:rPr lang="en-US" sz="2400" dirty="0" smtClean="0"/>
              <a:t>APV has unexpected small dispersion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Maybe issue </a:t>
            </a:r>
            <a:r>
              <a:rPr lang="en-US" sz="2400" dirty="0" smtClean="0"/>
              <a:t>with </a:t>
            </a:r>
            <a:r>
              <a:rPr lang="en-US" sz="2400" dirty="0" smtClean="0"/>
              <a:t>APV </a:t>
            </a:r>
            <a:r>
              <a:rPr lang="en-US" sz="2400" dirty="0" smtClean="0"/>
              <a:t>configuration </a:t>
            </a:r>
            <a:br>
              <a:rPr lang="en-US" sz="2400" dirty="0" smtClean="0"/>
            </a:br>
            <a:r>
              <a:rPr lang="en-US" sz="2400" dirty="0" smtClean="0"/>
              <a:t>(I2C timing) </a:t>
            </a:r>
          </a:p>
          <a:p>
            <a:pPr lvl="1"/>
            <a:r>
              <a:rPr lang="en-US" sz="2000" dirty="0" smtClean="0"/>
              <a:t>being </a:t>
            </a:r>
            <a:r>
              <a:rPr lang="en-US" sz="2000" dirty="0" smtClean="0"/>
              <a:t>investigated</a:t>
            </a:r>
          </a:p>
        </p:txBody>
      </p:sp>
    </p:spTree>
    <p:extLst>
      <p:ext uri="{BB962C8B-B14F-4D97-AF65-F5344CB8AC3E}">
        <p14:creationId xmlns:p14="http://schemas.microsoft.com/office/powerpoint/2010/main" val="14400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optical link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Aurora </a:t>
            </a:r>
            <a:r>
              <a:rPr lang="en-US" dirty="0" smtClean="0"/>
              <a:t>protocol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Implemented by Paolo </a:t>
            </a:r>
            <a:r>
              <a:rPr lang="en-US" dirty="0" err="1" smtClean="0"/>
              <a:t>Musico</a:t>
            </a:r>
            <a:r>
              <a:rPr lang="en-US" dirty="0" smtClean="0"/>
              <a:t>. To be tested.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Gbit</a:t>
            </a:r>
            <a:r>
              <a:rPr lang="en-US" dirty="0" smtClean="0"/>
              <a:t> optical </a:t>
            </a:r>
            <a:r>
              <a:rPr lang="en-US" dirty="0" smtClean="0"/>
              <a:t>link</a:t>
            </a:r>
          </a:p>
          <a:p>
            <a:pPr lvl="1"/>
            <a:r>
              <a:rPr lang="en-US" dirty="0" smtClean="0"/>
              <a:t>250 </a:t>
            </a:r>
            <a:r>
              <a:rPr lang="en-US" dirty="0" smtClean="0"/>
              <a:t>MB/s per </a:t>
            </a:r>
            <a:r>
              <a:rPr lang="en-US" dirty="0" smtClean="0"/>
              <a:t>link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Readout up to 32 MPD in </a:t>
            </a:r>
            <a:r>
              <a:rPr lang="en-US" dirty="0" smtClean="0"/>
              <a:t>parallel</a:t>
            </a:r>
          </a:p>
          <a:p>
            <a:pPr lvl="1"/>
            <a:r>
              <a:rPr lang="en-US" dirty="0" smtClean="0"/>
              <a:t>8 </a:t>
            </a:r>
            <a:r>
              <a:rPr lang="en-US" dirty="0" smtClean="0"/>
              <a:t>GB/s bandwidth compared to </a:t>
            </a:r>
            <a:r>
              <a:rPr lang="en-US" dirty="0" smtClean="0"/>
              <a:t>~100 </a:t>
            </a:r>
            <a:r>
              <a:rPr lang="en-US" dirty="0" smtClean="0"/>
              <a:t>MB/s using </a:t>
            </a:r>
            <a:r>
              <a:rPr lang="en-US" dirty="0" smtClean="0"/>
              <a:t>VME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SSP </a:t>
            </a:r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Readout routines </a:t>
            </a:r>
            <a:r>
              <a:rPr lang="en-US" dirty="0"/>
              <a:t>– </a:t>
            </a:r>
            <a:r>
              <a:rPr lang="en-US" dirty="0" smtClean="0"/>
              <a:t>Completed.</a:t>
            </a:r>
          </a:p>
          <a:p>
            <a:pPr lvl="1"/>
            <a:r>
              <a:rPr lang="en-US" dirty="0" smtClean="0"/>
              <a:t>MPD configuration routines – In progress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Link from MPD to SSP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Implemented by </a:t>
            </a:r>
            <a:r>
              <a:rPr lang="en-US" dirty="0" smtClean="0"/>
              <a:t>Ben </a:t>
            </a:r>
            <a:r>
              <a:rPr lang="en-US" dirty="0" err="1" smtClean="0"/>
              <a:t>Raydo</a:t>
            </a:r>
            <a:r>
              <a:rPr lang="en-US" dirty="0" smtClean="0"/>
              <a:t>. Works.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848211"/>
              </p:ext>
            </p:extLst>
          </p:nvPr>
        </p:nvGraphicFramePr>
        <p:xfrm>
          <a:off x="152400" y="914400"/>
          <a:ext cx="8763000" cy="539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38314788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353922506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44958672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861353694"/>
                    </a:ext>
                  </a:extLst>
                </a:gridCol>
              </a:tblGrid>
              <a:tr h="6217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quarter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863743"/>
                  </a:ext>
                </a:extLst>
              </a:tr>
              <a:tr h="475801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MPD CODA readout</a:t>
                      </a:r>
                      <a:r>
                        <a:rPr lang="en-US" sz="1600" baseline="0" dirty="0" smtClean="0"/>
                        <a:t> - </a:t>
                      </a:r>
                      <a:r>
                        <a:rPr lang="en-US" sz="1600" dirty="0" smtClean="0"/>
                        <a:t>debug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 Readout – debug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Small scale setup</a:t>
                      </a:r>
                    </a:p>
                    <a:p>
                      <a:pPr algn="l"/>
                      <a:r>
                        <a:rPr lang="en-US" sz="1600" dirty="0" smtClean="0"/>
                        <a:t>Test </a:t>
                      </a:r>
                    </a:p>
                    <a:p>
                      <a:pPr lvl="1" algn="l"/>
                      <a:r>
                        <a:rPr lang="en-US" sz="1600" dirty="0" smtClean="0"/>
                        <a:t>200 KHz L1 and 5 kHz </a:t>
                      </a:r>
                      <a:r>
                        <a:rPr lang="en-US" sz="1600" dirty="0" err="1" smtClean="0"/>
                        <a:t>coinc</a:t>
                      </a:r>
                      <a:r>
                        <a:rPr lang="en-US" sz="1600" dirty="0" smtClean="0"/>
                        <a:t> with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, MPD, and HCAL FADC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Cdet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Fastbus</a:t>
                      </a: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Analysis software : check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ynchronization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Test MPD optical readout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HCAL</a:t>
                      </a:r>
                      <a:r>
                        <a:rPr lang="en-US" sz="1600" baseline="0" dirty="0" smtClean="0"/>
                        <a:t> trigger ordered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Implement new HCAL Trigger module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HCAL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cosmics</a:t>
                      </a:r>
                      <a:r>
                        <a:rPr lang="en-US" baseline="0" dirty="0" smtClean="0"/>
                        <a:t> with MPD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Test GEM readout with optical link in high background at UVA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Develop GEM analysis software</a:t>
                      </a:r>
                    </a:p>
                    <a:p>
                      <a:pPr algn="l"/>
                      <a:endParaRPr lang="en-US" baseline="0" dirty="0" smtClean="0"/>
                    </a:p>
                    <a:p>
                      <a:pPr algn="l"/>
                      <a:endParaRPr lang="en-US" baseline="0" dirty="0" smtClean="0"/>
                    </a:p>
                    <a:p>
                      <a:pPr algn="l"/>
                      <a:endParaRPr lang="en-US" baseline="0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GEM installed on </a:t>
                      </a:r>
                      <a:r>
                        <a:rPr lang="en-US" dirty="0" err="1" smtClean="0"/>
                        <a:t>BigBite</a:t>
                      </a:r>
                      <a:r>
                        <a:rPr lang="en-US" baseline="0" dirty="0" smtClean="0"/>
                        <a:t> for tritium experiment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ECal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Parasitic test during DVCS 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Tritium experiment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Parasitic test during Tritium 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56349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Fastbus</a:t>
            </a:r>
            <a:endParaRPr lang="en-US" dirty="0"/>
          </a:p>
          <a:p>
            <a:pPr lvl="1"/>
            <a:r>
              <a:rPr lang="en-US" dirty="0" smtClean="0"/>
              <a:t>JLAB : </a:t>
            </a:r>
            <a:r>
              <a:rPr lang="en-US" dirty="0" err="1" smtClean="0"/>
              <a:t>Dasuni</a:t>
            </a:r>
            <a:r>
              <a:rPr lang="en-US" dirty="0" smtClean="0"/>
              <a:t> </a:t>
            </a:r>
            <a:r>
              <a:rPr lang="en-US" dirty="0" err="1" smtClean="0"/>
              <a:t>Adikaram</a:t>
            </a:r>
            <a:r>
              <a:rPr lang="en-US" dirty="0" smtClean="0"/>
              <a:t>, Mark Jones, </a:t>
            </a:r>
            <a:br>
              <a:rPr lang="en-US" dirty="0" smtClean="0"/>
            </a:br>
            <a:r>
              <a:rPr lang="en-US" dirty="0" smtClean="0"/>
              <a:t>Robert Michaels, Bryan </a:t>
            </a:r>
            <a:r>
              <a:rPr lang="en-US" dirty="0" err="1" smtClean="0"/>
              <a:t>Moffit</a:t>
            </a:r>
            <a:r>
              <a:rPr lang="en-US" dirty="0" smtClean="0"/>
              <a:t>, William </a:t>
            </a:r>
            <a:r>
              <a:rPr lang="en-US" dirty="0" err="1" smtClean="0"/>
              <a:t>Gu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</a:t>
            </a:r>
          </a:p>
          <a:p>
            <a:pPr lvl="1"/>
            <a:r>
              <a:rPr lang="en-US" dirty="0" smtClean="0"/>
              <a:t>INFN :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Paolo </a:t>
            </a:r>
            <a:r>
              <a:rPr lang="en-US" dirty="0" err="1" smtClean="0"/>
              <a:t>Musico</a:t>
            </a:r>
            <a:endParaRPr lang="en-US" dirty="0" smtClean="0"/>
          </a:p>
          <a:p>
            <a:pPr lvl="1"/>
            <a:r>
              <a:rPr lang="en-US" dirty="0" smtClean="0"/>
              <a:t>UVA : </a:t>
            </a:r>
            <a:r>
              <a:rPr lang="en-US" dirty="0" err="1" smtClean="0"/>
              <a:t>Danning</a:t>
            </a:r>
            <a:r>
              <a:rPr lang="en-US" dirty="0" smtClean="0"/>
              <a:t> Di, Kondo </a:t>
            </a:r>
            <a:r>
              <a:rPr lang="en-US" dirty="0" err="1" smtClean="0"/>
              <a:t>Gnanvo</a:t>
            </a:r>
            <a:r>
              <a:rPr lang="en-US" dirty="0" smtClean="0"/>
              <a:t>, </a:t>
            </a:r>
            <a:r>
              <a:rPr lang="en-US" dirty="0" err="1" smtClean="0"/>
              <a:t>Nilanga</a:t>
            </a:r>
            <a:r>
              <a:rPr lang="en-US" dirty="0" smtClean="0"/>
              <a:t> </a:t>
            </a:r>
            <a:r>
              <a:rPr lang="en-US" dirty="0" err="1" smtClean="0"/>
              <a:t>Liyanage</a:t>
            </a:r>
            <a:endParaRPr lang="en-US" dirty="0"/>
          </a:p>
          <a:p>
            <a:pPr lvl="1"/>
            <a:r>
              <a:rPr lang="en-US" dirty="0" smtClean="0"/>
              <a:t>JLAB : Ben </a:t>
            </a:r>
            <a:r>
              <a:rPr lang="en-US" dirty="0" err="1" smtClean="0"/>
              <a:t>Raydo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endParaRPr lang="en-US" dirty="0" smtClean="0"/>
          </a:p>
          <a:p>
            <a:pPr lvl="1"/>
            <a:r>
              <a:rPr lang="en-US" dirty="0" smtClean="0"/>
              <a:t>Stony Brook : Seamus Riordan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</a:t>
            </a:r>
          </a:p>
          <a:p>
            <a:pPr lvl="1"/>
            <a:r>
              <a:rPr lang="en-US" dirty="0" smtClean="0"/>
              <a:t>JLAB : Alexandre Camsonne, Ben </a:t>
            </a:r>
            <a:r>
              <a:rPr lang="en-US" dirty="0" err="1" smtClean="0"/>
              <a:t>Raydo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4724400" cy="4038600"/>
          </a:xfrm>
        </p:spPr>
        <p:txBody>
          <a:bodyPr/>
          <a:lstStyle/>
          <a:p>
            <a:r>
              <a:rPr lang="en-US" dirty="0" smtClean="0"/>
              <a:t>SBS requirements</a:t>
            </a:r>
          </a:p>
          <a:p>
            <a:r>
              <a:rPr lang="en-US" dirty="0" smtClean="0"/>
              <a:t>Fastbus Readout</a:t>
            </a:r>
          </a:p>
          <a:p>
            <a:r>
              <a:rPr lang="en-US" dirty="0" smtClean="0"/>
              <a:t>FADC HCAL readout</a:t>
            </a:r>
          </a:p>
          <a:p>
            <a:r>
              <a:rPr lang="en-US" dirty="0" smtClean="0"/>
              <a:t>GEM readout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Manpower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Fastbus flipping module close to be complete</a:t>
            </a:r>
          </a:p>
          <a:p>
            <a:pPr lvl="1"/>
            <a:r>
              <a:rPr lang="en-US" dirty="0" smtClean="0"/>
              <a:t>Preliminary results show acceptable dead time in experiment conditions</a:t>
            </a:r>
          </a:p>
          <a:p>
            <a:pPr lvl="1"/>
            <a:r>
              <a:rPr lang="en-US" dirty="0" smtClean="0"/>
              <a:t>Need to develop software and check </a:t>
            </a:r>
            <a:r>
              <a:rPr lang="en-US" dirty="0" smtClean="0"/>
              <a:t>synchronization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HCAL: </a:t>
            </a:r>
          </a:p>
          <a:p>
            <a:pPr lvl="1"/>
            <a:r>
              <a:rPr lang="en-US" dirty="0" smtClean="0"/>
              <a:t>FADC ready</a:t>
            </a:r>
          </a:p>
          <a:p>
            <a:pPr lvl="1"/>
            <a:r>
              <a:rPr lang="en-US" dirty="0" smtClean="0"/>
              <a:t>trigger </a:t>
            </a:r>
            <a:r>
              <a:rPr lang="en-US" dirty="0" smtClean="0"/>
              <a:t>implemented and being </a:t>
            </a:r>
            <a:r>
              <a:rPr lang="en-US" dirty="0" smtClean="0"/>
              <a:t>tested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MPD: </a:t>
            </a:r>
          </a:p>
          <a:p>
            <a:pPr lvl="1"/>
            <a:r>
              <a:rPr lang="en-US" dirty="0" smtClean="0"/>
              <a:t>CODA </a:t>
            </a:r>
            <a:r>
              <a:rPr lang="en-US" dirty="0" smtClean="0"/>
              <a:t>readout </a:t>
            </a:r>
            <a:r>
              <a:rPr lang="en-US" dirty="0" smtClean="0"/>
              <a:t>implemented</a:t>
            </a:r>
          </a:p>
          <a:p>
            <a:pPr lvl="1"/>
            <a:r>
              <a:rPr lang="en-US" dirty="0" smtClean="0"/>
              <a:t>Debugging </a:t>
            </a:r>
            <a:r>
              <a:rPr lang="en-US" dirty="0" smtClean="0"/>
              <a:t>of the </a:t>
            </a:r>
            <a:r>
              <a:rPr lang="en-US" dirty="0" smtClean="0"/>
              <a:t>software driver</a:t>
            </a:r>
          </a:p>
          <a:p>
            <a:pPr lvl="1"/>
            <a:r>
              <a:rPr lang="en-US" dirty="0" smtClean="0"/>
              <a:t>Optical </a:t>
            </a:r>
            <a:r>
              <a:rPr lang="en-US" dirty="0" smtClean="0"/>
              <a:t>readout in </a:t>
            </a:r>
            <a:r>
              <a:rPr lang="en-US" dirty="0" smtClean="0"/>
              <a:t>progress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Small scale test setup in a few weeks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SBS DAQ requirements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200 kHz L1, 3 kHz of L2 Electromagnetic Calorimeter Fastbus</a:t>
                </a:r>
              </a:p>
              <a:p>
                <a:pPr lvl="1"/>
                <a:r>
                  <a:rPr lang="en-US" dirty="0" smtClean="0"/>
                  <a:t>Coordinate detector </a:t>
                </a:r>
                <a:r>
                  <a:rPr lang="en-US" dirty="0" err="1" smtClean="0"/>
                  <a:t>Fastbus</a:t>
                </a:r>
                <a:r>
                  <a:rPr lang="en-US" dirty="0" smtClean="0"/>
                  <a:t> readout 1877S</a:t>
                </a:r>
              </a:p>
              <a:p>
                <a:pPr lvl="1"/>
                <a:r>
                  <a:rPr lang="en-US" dirty="0" smtClean="0"/>
                  <a:t>GEM readout VME</a:t>
                </a:r>
              </a:p>
              <a:p>
                <a:pPr lvl="1"/>
                <a:r>
                  <a:rPr lang="en-US" dirty="0" smtClean="0"/>
                  <a:t>HCAL trigger pipeline FADC and L2 trigger</a:t>
                </a:r>
                <a:br>
                  <a:rPr lang="en-US" dirty="0" smtClean="0"/>
                </a:br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Bigbite</a:t>
                </a:r>
                <a:r>
                  <a:rPr lang="en-US" dirty="0" smtClean="0"/>
                  <a:t> readout Fastbus</a:t>
                </a:r>
              </a:p>
              <a:p>
                <a:pPr lvl="1"/>
                <a:r>
                  <a:rPr lang="en-US" dirty="0" smtClean="0"/>
                  <a:t>HCAL as neutron detector using FADC and high resolution TDC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  <a:blipFill rotWithShape="1">
                <a:blip r:embed="rId2"/>
                <a:stretch>
                  <a:fillRect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Fastbus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new CODA 3.0 TI and TS</a:t>
            </a:r>
          </a:p>
          <a:p>
            <a:pPr lvl="1"/>
            <a:r>
              <a:rPr lang="en-US" dirty="0" smtClean="0"/>
              <a:t>More flexibility in programming</a:t>
            </a:r>
          </a:p>
          <a:p>
            <a:pPr lvl="1"/>
            <a:r>
              <a:rPr lang="en-US" dirty="0" smtClean="0"/>
              <a:t>Event blocking</a:t>
            </a:r>
          </a:p>
          <a:p>
            <a:pPr lvl="1"/>
            <a:r>
              <a:rPr lang="en-US" dirty="0" smtClean="0"/>
              <a:t>Absolute timestamp for synchronization check</a:t>
            </a:r>
          </a:p>
          <a:p>
            <a:pPr lvl="1"/>
            <a:r>
              <a:rPr lang="en-US" dirty="0" smtClean="0"/>
              <a:t>Trigger partitioning capability only use a subset of modules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Asked for modified firmware to DAQ group in May 2015 ( William </a:t>
            </a:r>
            <a:r>
              <a:rPr lang="en-US" dirty="0" err="1" smtClean="0"/>
              <a:t>Gu</a:t>
            </a:r>
            <a:r>
              <a:rPr lang="en-US" dirty="0" smtClean="0"/>
              <a:t> and Bryan </a:t>
            </a:r>
            <a:r>
              <a:rPr lang="en-US" dirty="0" err="1" smtClean="0"/>
              <a:t>Moffit</a:t>
            </a:r>
            <a:r>
              <a:rPr lang="en-US" dirty="0" smtClean="0"/>
              <a:t>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Firmware being developed and tested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Fastbus update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536028" y="1219200"/>
            <a:ext cx="6626772" cy="440119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Have sufficient   TDCs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  ADCs,   crates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aux. cards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Minion Pro"/>
                <a:cs typeface="Times New Roman" pitchFamily="18" charset="0"/>
              </a:rPr>
              <a:t>Like to scrounge ~3 </a:t>
            </a:r>
            <a:r>
              <a:rPr lang="en-US" sz="2000" dirty="0">
                <a:solidFill>
                  <a:srgbClr val="C00000"/>
                </a:solidFill>
                <a:latin typeface="Minion Pro"/>
                <a:cs typeface="Times New Roman" pitchFamily="18" charset="0"/>
              </a:rPr>
              <a:t>more SFI </a:t>
            </a:r>
            <a:r>
              <a:rPr lang="en-US" sz="1200" dirty="0">
                <a:latin typeface="Minion Pro"/>
                <a:cs typeface="Times New Roman" pitchFamily="18" charset="0"/>
              </a:rPr>
              <a:t>(Struck  </a:t>
            </a:r>
            <a:r>
              <a:rPr lang="en-US" sz="1200" dirty="0" err="1">
                <a:latin typeface="Minion Pro"/>
                <a:cs typeface="Times New Roman" pitchFamily="18" charset="0"/>
              </a:rPr>
              <a:t>Fastbus</a:t>
            </a:r>
            <a:r>
              <a:rPr lang="en-US" sz="1200" dirty="0">
                <a:latin typeface="Minion Pro"/>
                <a:cs typeface="Times New Roman" pitchFamily="18" charset="0"/>
              </a:rPr>
              <a:t> Interface)</a:t>
            </a:r>
          </a:p>
          <a:p>
            <a:pPr eaLnBrk="1" hangingPunct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inion Pro"/>
                <a:cs typeface="Times New Roman" pitchFamily="18" charset="0"/>
              </a:rPr>
              <a:t>  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inion Pro"/>
                <a:cs typeface="Times New Roman" pitchFamily="18" charset="0"/>
              </a:rPr>
              <a:t>(backup plan:  fewer crates, reduced performance)</a:t>
            </a:r>
          </a:p>
          <a:p>
            <a:pPr eaLnBrk="1" hangingPunct="1">
              <a:buFont typeface="Arial" charset="0"/>
              <a:buChar char="•"/>
            </a:pPr>
            <a:endParaRPr lang="en-US" sz="12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Making FB </a:t>
            </a: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faster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sparsification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event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blocking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event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switching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– being tested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merging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with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pipelining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VME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–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be tried</a:t>
            </a: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Three large </a:t>
            </a:r>
            <a:r>
              <a:rPr lang="en-US" sz="2000" dirty="0" err="1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Fastbus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systems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assembled </a:t>
            </a:r>
            <a:b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in the test lab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.</a:t>
            </a:r>
            <a:endParaRPr lang="en-US" dirty="0" smtClean="0">
              <a:solidFill>
                <a:srgbClr val="7030A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b="0" dirty="0" smtClean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01917" y="2808684"/>
            <a:ext cx="3000702" cy="286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934610" y="5507420"/>
            <a:ext cx="762000" cy="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1603316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113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1614177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236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124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1408" y="1600200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30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00" y="840058"/>
            <a:ext cx="8948160" cy="540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dirty="0" smtClean="0"/>
                  <a:t> DAQ Configuration / both arms</a:t>
                </a:r>
                <a:endParaRPr lang="it-IT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60000" b="-9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4345" y="5410062"/>
            <a:ext cx="4376272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T2 distributed to Hadron and Electron Arms;</a:t>
            </a:r>
          </a:p>
          <a:p>
            <a:r>
              <a:rPr lang="it-IT" dirty="0" smtClean="0"/>
              <a:t>if no L2A, Fast Clear to Fastbus</a:t>
            </a:r>
            <a:endParaRPr lang="it-IT" dirty="0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95840" y="1077234"/>
            <a:ext cx="8750880" cy="52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4539" y="1926539"/>
            <a:ext cx="0" cy="1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1758" y="3298351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8380" y="4957253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66028" y="2947517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838200"/>
            <a:ext cx="875268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Fastbus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1353" y="76200"/>
            <a:ext cx="7121294" cy="6104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3800" dirty="0" err="1">
                <a:latin typeface="Minion Pro"/>
              </a:rPr>
              <a:t>HallA</a:t>
            </a:r>
            <a:r>
              <a:rPr lang="en-US" sz="3800" dirty="0">
                <a:latin typeface="Minion Pro"/>
              </a:rPr>
              <a:t> SBS Trigger block diagram</a:t>
            </a:r>
            <a:endParaRPr lang="en-US" sz="3800" dirty="0">
              <a:latin typeface="Minion Pro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09641" y="882660"/>
            <a:ext cx="1270000" cy="15780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37190" y="1623415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05450" y="868409"/>
            <a:ext cx="1016000" cy="160868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56617" y="935953"/>
            <a:ext cx="1159919" cy="1472190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700" dirty="0"/>
              <a:t>Local Trigger</a:t>
            </a:r>
          </a:p>
          <a:p>
            <a:pPr algn="ctr"/>
            <a:endParaRPr lang="en-US" sz="1700" dirty="0"/>
          </a:p>
          <a:p>
            <a:pPr algn="ctr"/>
            <a:r>
              <a:rPr lang="en-US" sz="1500" dirty="0"/>
              <a:t>Lookup table</a:t>
            </a:r>
          </a:p>
          <a:p>
            <a:pPr algn="ctr"/>
            <a:r>
              <a:rPr lang="en-US" sz="1500" dirty="0"/>
              <a:t>32x1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Trigger Rule</a:t>
            </a:r>
            <a:endParaRPr lang="en-US" sz="15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297995" y="1274156"/>
            <a:ext cx="103090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Local Trigger</a:t>
            </a:r>
          </a:p>
          <a:p>
            <a:pPr algn="ctr"/>
            <a:r>
              <a:rPr lang="en-US" sz="1500" dirty="0"/>
              <a:t>distribution</a:t>
            </a:r>
            <a:endParaRPr lang="en-US" sz="15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037190" y="1581081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  <a:endParaRPr lang="en-US" sz="15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86357" y="1127218"/>
            <a:ext cx="7232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6357" y="982499"/>
            <a:ext cx="730955" cy="3026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/>
              <a:t>VME reg. 0x6C</a:t>
            </a:r>
          </a:p>
          <a:p>
            <a:r>
              <a:rPr lang="en-US" sz="900" dirty="0"/>
              <a:t>Program table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6779" y="1006364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613359" y="856750"/>
            <a:ext cx="591494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L5/6, BIP#1</a:t>
            </a:r>
            <a:endParaRPr lang="en-US" sz="900" b="1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552516" y="2342080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82829" y="2192467"/>
            <a:ext cx="784264" cy="164139"/>
          </a:xfrm>
          <a:prstGeom prst="rect">
            <a:avLst/>
          </a:prstGeom>
          <a:noFill/>
        </p:spPr>
        <p:txBody>
          <a:bodyPr wrap="square" lIns="25393" tIns="12696" rIns="25393" bIns="12696" rtlCol="0">
            <a:spAutoFit/>
          </a:bodyPr>
          <a:lstStyle/>
          <a:p>
            <a:r>
              <a:rPr lang="en-US" sz="900" b="1" dirty="0"/>
              <a:t>UL9/10, TRG#5</a:t>
            </a:r>
            <a:endParaRPr lang="en-US" sz="900" b="1" dirty="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2641110" y="1495066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607690" y="1345453"/>
            <a:ext cx="706911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L11/12, BIP#4</a:t>
            </a:r>
            <a:endParaRPr lang="en-US" sz="900" b="1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2646779" y="1333887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613359" y="1184274"/>
            <a:ext cx="649203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L9/10, BIP#3</a:t>
            </a:r>
            <a:endParaRPr lang="en-US" sz="900" b="1" dirty="0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647226" y="1171450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613806" y="1021836"/>
            <a:ext cx="591494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L7/8, BIP#2</a:t>
            </a:r>
            <a:endParaRPr lang="en-US" sz="900" b="1" dirty="0"/>
          </a:p>
        </p:txBody>
      </p:sp>
      <p:cxnSp>
        <p:nvCxnSpPr>
          <p:cNvPr id="11" name="Straight Arrow Connector 10"/>
          <p:cNvCxnSpPr>
            <a:stCxn id="93" idx="3"/>
          </p:cNvCxnSpPr>
          <p:nvPr/>
        </p:nvCxnSpPr>
        <p:spPr>
          <a:xfrm>
            <a:off x="2479640" y="1671689"/>
            <a:ext cx="821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641110" y="2260862"/>
            <a:ext cx="65978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07690" y="2111248"/>
            <a:ext cx="668439" cy="441138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/>
              <a:t>VME 0x28 </a:t>
            </a:r>
          </a:p>
          <a:p>
            <a:r>
              <a:rPr lang="en-US" sz="900" dirty="0"/>
              <a:t>Bit(16:12)</a:t>
            </a:r>
          </a:p>
          <a:p>
            <a:r>
              <a:rPr lang="en-US" sz="900" dirty="0"/>
              <a:t>DAQ# enable</a:t>
            </a:r>
            <a:endParaRPr lang="en-US" sz="900" dirty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4330362" y="1038070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322907" y="888456"/>
            <a:ext cx="621951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/>
              <a:t>Local TRG#1</a:t>
            </a:r>
            <a:endParaRPr lang="en-US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4322907" y="1558075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325437" y="1413847"/>
            <a:ext cx="621951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/>
              <a:t>Local TRG#4</a:t>
            </a:r>
            <a:endParaRPr lang="en-US" sz="900" dirty="0"/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4315759" y="1371412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321449" y="1221798"/>
            <a:ext cx="621951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/>
              <a:t>Local TRG#3</a:t>
            </a:r>
            <a:endParaRPr lang="en-US" sz="900" dirty="0"/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4328904" y="1200508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321450" y="1050894"/>
            <a:ext cx="621951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/>
              <a:t>Local TRG#2</a:t>
            </a:r>
            <a:endParaRPr lang="en-US" sz="900" dirty="0"/>
          </a:p>
        </p:txBody>
      </p:sp>
      <p:sp>
        <p:nvSpPr>
          <p:cNvPr id="167" name="Rectangle 166"/>
          <p:cNvSpPr/>
          <p:nvPr/>
        </p:nvSpPr>
        <p:spPr>
          <a:xfrm>
            <a:off x="5037190" y="2089101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037190" y="2046767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  <a:endParaRPr lang="en-US" sz="1500" dirty="0"/>
          </a:p>
        </p:txBody>
      </p:sp>
      <p:sp>
        <p:nvSpPr>
          <p:cNvPr id="169" name="Rectangle 168"/>
          <p:cNvSpPr/>
          <p:nvPr/>
        </p:nvSpPr>
        <p:spPr>
          <a:xfrm>
            <a:off x="5037189" y="2322588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5037189" y="2280254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  <a:endParaRPr lang="en-US" sz="1500" dirty="0"/>
          </a:p>
        </p:txBody>
      </p:sp>
      <p:sp>
        <p:nvSpPr>
          <p:cNvPr id="171" name="Rectangle 170"/>
          <p:cNvSpPr/>
          <p:nvPr/>
        </p:nvSpPr>
        <p:spPr>
          <a:xfrm>
            <a:off x="5037190" y="1856248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037190" y="1813914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  <a:endParaRPr lang="en-US" sz="15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846690" y="1558076"/>
            <a:ext cx="0" cy="1512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3" idx="1"/>
          </p:cNvCxnSpPr>
          <p:nvPr/>
        </p:nvCxnSpPr>
        <p:spPr>
          <a:xfrm>
            <a:off x="4846690" y="1709321"/>
            <a:ext cx="1905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83190" y="1371412"/>
            <a:ext cx="0" cy="5818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1"/>
          </p:cNvCxnSpPr>
          <p:nvPr/>
        </p:nvCxnSpPr>
        <p:spPr>
          <a:xfrm flipV="1">
            <a:off x="4783190" y="1951498"/>
            <a:ext cx="254000" cy="17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705404" y="1200508"/>
            <a:ext cx="0" cy="974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68" idx="1"/>
          </p:cNvCxnSpPr>
          <p:nvPr/>
        </p:nvCxnSpPr>
        <p:spPr>
          <a:xfrm>
            <a:off x="4705404" y="2175007"/>
            <a:ext cx="33178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628164" y="1038070"/>
            <a:ext cx="0" cy="13739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169" idx="1"/>
          </p:cNvCxnSpPr>
          <p:nvPr/>
        </p:nvCxnSpPr>
        <p:spPr>
          <a:xfrm>
            <a:off x="4628164" y="2412042"/>
            <a:ext cx="409025" cy="57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536776" y="102657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5529322" y="876964"/>
            <a:ext cx="766221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R17/18, TRG#1</a:t>
            </a:r>
            <a:endParaRPr lang="en-US" sz="900" b="1" dirty="0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5529322" y="1546583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5531852" y="1402355"/>
            <a:ext cx="766221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R23/24, TRG#4</a:t>
            </a:r>
            <a:endParaRPr lang="en-US" sz="900" b="1" dirty="0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5522174" y="1359920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5527864" y="1210306"/>
            <a:ext cx="766221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R21/22, TRG#3</a:t>
            </a:r>
            <a:endParaRPr lang="en-US" sz="900" b="1" dirty="0"/>
          </a:p>
        </p:txBody>
      </p:sp>
      <p:cxnSp>
        <p:nvCxnSpPr>
          <p:cNvPr id="188" name="Straight Arrow Connector 187"/>
          <p:cNvCxnSpPr/>
          <p:nvPr/>
        </p:nvCxnSpPr>
        <p:spPr>
          <a:xfrm>
            <a:off x="5535319" y="1189015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527864" y="1039402"/>
            <a:ext cx="766221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R19/20, TRG#2</a:t>
            </a:r>
            <a:endParaRPr lang="en-US" sz="900" b="1" dirty="0"/>
          </a:p>
        </p:txBody>
      </p:sp>
      <p:sp>
        <p:nvSpPr>
          <p:cNvPr id="190" name="Rectangle 189"/>
          <p:cNvSpPr/>
          <p:nvPr/>
        </p:nvSpPr>
        <p:spPr>
          <a:xfrm>
            <a:off x="5019684" y="964781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031741" y="924835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  <a:endParaRPr lang="en-US" sz="1200" dirty="0"/>
          </a:p>
        </p:txBody>
      </p:sp>
      <p:sp>
        <p:nvSpPr>
          <p:cNvPr id="210" name="Rectangle 209"/>
          <p:cNvSpPr/>
          <p:nvPr/>
        </p:nvSpPr>
        <p:spPr>
          <a:xfrm>
            <a:off x="5028847" y="147196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5040903" y="1432017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  <a:endParaRPr lang="en-US" sz="1200" dirty="0"/>
          </a:p>
        </p:txBody>
      </p:sp>
      <p:sp>
        <p:nvSpPr>
          <p:cNvPr id="223" name="Rectangle 222"/>
          <p:cNvSpPr/>
          <p:nvPr/>
        </p:nvSpPr>
        <p:spPr>
          <a:xfrm>
            <a:off x="5025911" y="129282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028167" y="1252883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  <a:endParaRPr lang="en-US" sz="1200" dirty="0"/>
          </a:p>
        </p:txBody>
      </p:sp>
      <p:sp>
        <p:nvSpPr>
          <p:cNvPr id="235" name="Rectangle 234"/>
          <p:cNvSpPr/>
          <p:nvPr/>
        </p:nvSpPr>
        <p:spPr>
          <a:xfrm>
            <a:off x="5021801" y="1135685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33858" y="1095740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  <a:endParaRPr lang="en-US" sz="1200" dirty="0"/>
          </a:p>
        </p:txBody>
      </p:sp>
      <p:sp>
        <p:nvSpPr>
          <p:cNvPr id="239" name="Rectangle 238"/>
          <p:cNvSpPr/>
          <p:nvPr/>
        </p:nvSpPr>
        <p:spPr>
          <a:xfrm>
            <a:off x="4804958" y="2672385"/>
            <a:ext cx="708554" cy="254000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4801985" y="2651218"/>
            <a:ext cx="734407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Width Ext</a:t>
            </a:r>
            <a:endParaRPr lang="en-US" sz="1300" dirty="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577167" y="2799385"/>
            <a:ext cx="12277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4074058" y="2566532"/>
            <a:ext cx="528884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1300" dirty="0"/>
              <a:t>Trigger</a:t>
            </a:r>
            <a:endParaRPr lang="en-US" sz="1300" dirty="0"/>
          </a:p>
        </p:txBody>
      </p:sp>
      <p:sp>
        <p:nvSpPr>
          <p:cNvPr id="248" name="Rectangle 247"/>
          <p:cNvSpPr/>
          <p:nvPr/>
        </p:nvSpPr>
        <p:spPr>
          <a:xfrm>
            <a:off x="6082602" y="2343681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1215" y="2299468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  <a:endParaRPr lang="en-US" sz="1500" dirty="0"/>
          </a:p>
        </p:txBody>
      </p:sp>
      <p:sp>
        <p:nvSpPr>
          <p:cNvPr id="250" name="Rectangle 249"/>
          <p:cNvSpPr/>
          <p:nvPr/>
        </p:nvSpPr>
        <p:spPr>
          <a:xfrm>
            <a:off x="6082602" y="1639144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061215" y="1594930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  <a:endParaRPr lang="en-US" sz="1500" dirty="0"/>
          </a:p>
        </p:txBody>
      </p:sp>
      <p:sp>
        <p:nvSpPr>
          <p:cNvPr id="254" name="Rectangle 253"/>
          <p:cNvSpPr/>
          <p:nvPr/>
        </p:nvSpPr>
        <p:spPr>
          <a:xfrm>
            <a:off x="6082602" y="1873857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6061215" y="1829643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  <a:endParaRPr lang="en-US" sz="1500" dirty="0"/>
          </a:p>
        </p:txBody>
      </p:sp>
      <p:sp>
        <p:nvSpPr>
          <p:cNvPr id="256" name="Rectangle 255"/>
          <p:cNvSpPr/>
          <p:nvPr/>
        </p:nvSpPr>
        <p:spPr>
          <a:xfrm>
            <a:off x="6082603" y="2107654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6061216" y="2063441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  <a:endParaRPr lang="en-US" sz="1500" dirty="0"/>
          </a:p>
        </p:txBody>
      </p:sp>
      <p:cxnSp>
        <p:nvCxnSpPr>
          <p:cNvPr id="258" name="Straight Arrow Connector 257"/>
          <p:cNvCxnSpPr/>
          <p:nvPr/>
        </p:nvCxnSpPr>
        <p:spPr>
          <a:xfrm>
            <a:off x="6596292" y="1734394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588838" y="1584780"/>
            <a:ext cx="597906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/>
              <a:t>FastClear#1</a:t>
            </a:r>
            <a:endParaRPr lang="en-US" sz="900" dirty="0"/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6590063" y="2445098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6592593" y="2300870"/>
            <a:ext cx="597906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/>
              <a:t>FastClear#4</a:t>
            </a:r>
            <a:endParaRPr lang="en-US" sz="900" dirty="0"/>
          </a:p>
        </p:txBody>
      </p:sp>
      <p:cxnSp>
        <p:nvCxnSpPr>
          <p:cNvPr id="262" name="Straight Arrow Connector 261"/>
          <p:cNvCxnSpPr/>
          <p:nvPr/>
        </p:nvCxnSpPr>
        <p:spPr>
          <a:xfrm>
            <a:off x="6590602" y="2215005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6596292" y="2065391"/>
            <a:ext cx="597906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/>
              <a:t>FastClear#3</a:t>
            </a:r>
            <a:endParaRPr lang="en-US" sz="900" dirty="0"/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6597174" y="1994588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6589720" y="1844975"/>
            <a:ext cx="597906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/>
              <a:t>FastClear#2</a:t>
            </a:r>
            <a:endParaRPr lang="en-US" sz="900" dirty="0"/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7795710" y="1726837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7788255" y="1577223"/>
            <a:ext cx="740573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R5/6, FastCl#1</a:t>
            </a:r>
            <a:endParaRPr lang="en-US" sz="900" b="1" dirty="0"/>
          </a:p>
        </p:txBody>
      </p:sp>
      <p:cxnSp>
        <p:nvCxnSpPr>
          <p:cNvPr id="268" name="Straight Arrow Connector 267"/>
          <p:cNvCxnSpPr/>
          <p:nvPr/>
        </p:nvCxnSpPr>
        <p:spPr>
          <a:xfrm flipV="1">
            <a:off x="7789033" y="2436637"/>
            <a:ext cx="692426" cy="770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7791563" y="2300109"/>
            <a:ext cx="855989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R11/12, FastCl#4</a:t>
            </a:r>
            <a:endParaRPr lang="en-US" sz="900" b="1" dirty="0"/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7788255" y="2210717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7793946" y="2061104"/>
            <a:ext cx="798281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R9/10, FastCl#3</a:t>
            </a:r>
            <a:endParaRPr lang="en-US" sz="900" b="1" dirty="0"/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7795710" y="1980997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7793302" y="1840472"/>
            <a:ext cx="740573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R7/8, FastCl#2</a:t>
            </a:r>
            <a:endParaRPr lang="en-US" sz="900" b="1" dirty="0"/>
          </a:p>
        </p:txBody>
      </p:sp>
      <p:sp>
        <p:nvSpPr>
          <p:cNvPr id="274" name="Rectangle 273"/>
          <p:cNvSpPr/>
          <p:nvPr/>
        </p:nvSpPr>
        <p:spPr>
          <a:xfrm>
            <a:off x="7285946" y="1663671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7298002" y="1623725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  <a:endParaRPr lang="en-US" sz="1200" dirty="0"/>
          </a:p>
        </p:txBody>
      </p:sp>
      <p:sp>
        <p:nvSpPr>
          <p:cNvPr id="276" name="Rectangle 275"/>
          <p:cNvSpPr/>
          <p:nvPr/>
        </p:nvSpPr>
        <p:spPr>
          <a:xfrm>
            <a:off x="7288558" y="2369716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7300614" y="2329771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  <a:endParaRPr lang="en-US" sz="1200" dirty="0"/>
          </a:p>
        </p:txBody>
      </p:sp>
      <p:sp>
        <p:nvSpPr>
          <p:cNvPr id="278" name="Rectangle 277"/>
          <p:cNvSpPr/>
          <p:nvPr/>
        </p:nvSpPr>
        <p:spPr>
          <a:xfrm>
            <a:off x="7291992" y="2143626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7294249" y="2103680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  <a:endParaRPr lang="en-US" sz="1200" dirty="0"/>
          </a:p>
        </p:txBody>
      </p:sp>
      <p:sp>
        <p:nvSpPr>
          <p:cNvPr id="280" name="Rectangle 279"/>
          <p:cNvSpPr/>
          <p:nvPr/>
        </p:nvSpPr>
        <p:spPr>
          <a:xfrm>
            <a:off x="7282193" y="192766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294249" y="1887721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  <a:endParaRPr lang="en-US" sz="12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45190" y="1671689"/>
            <a:ext cx="5374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45190" y="1887722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536847" y="2143626"/>
            <a:ext cx="5457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545190" y="2382089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511395" y="2797364"/>
            <a:ext cx="27020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778023" y="1761469"/>
            <a:ext cx="0" cy="1037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78023" y="1761469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778023" y="2007412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778023" y="2260862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5778023" y="2477095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4813619" y="3028850"/>
            <a:ext cx="708554" cy="466146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4883565" y="3007683"/>
            <a:ext cx="58856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Trigger</a:t>
            </a:r>
          </a:p>
          <a:p>
            <a:pPr algn="ctr"/>
            <a:r>
              <a:rPr lang="en-US" sz="1500" dirty="0"/>
              <a:t>word</a:t>
            </a:r>
            <a:endParaRPr lang="en-US" sz="1500" dirty="0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4592690" y="2799385"/>
            <a:ext cx="0" cy="8594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endCxn id="291" idx="1"/>
          </p:cNvCxnSpPr>
          <p:nvPr/>
        </p:nvCxnSpPr>
        <p:spPr>
          <a:xfrm>
            <a:off x="4596995" y="3261923"/>
            <a:ext cx="2166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977845" y="2996426"/>
            <a:ext cx="799951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6997000" y="2996426"/>
            <a:ext cx="76164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endParaRPr lang="en-US" sz="1500" dirty="0"/>
          </a:p>
        </p:txBody>
      </p:sp>
      <p:sp>
        <p:nvSpPr>
          <p:cNvPr id="301" name="Rectangle 300"/>
          <p:cNvSpPr/>
          <p:nvPr/>
        </p:nvSpPr>
        <p:spPr>
          <a:xfrm>
            <a:off x="6972370" y="3593572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6990720" y="3572405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977844" y="3308767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6996194" y="3287600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cxnSp>
        <p:nvCxnSpPr>
          <p:cNvPr id="306" name="Straight Connector 305"/>
          <p:cNvCxnSpPr>
            <a:endCxn id="303" idx="1"/>
          </p:cNvCxnSpPr>
          <p:nvPr/>
        </p:nvCxnSpPr>
        <p:spPr>
          <a:xfrm>
            <a:off x="5513512" y="3425304"/>
            <a:ext cx="14643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780141" y="3086637"/>
            <a:ext cx="0" cy="623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6780141" y="3086637"/>
            <a:ext cx="1977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301" idx="1"/>
          </p:cNvCxnSpPr>
          <p:nvPr/>
        </p:nvCxnSpPr>
        <p:spPr>
          <a:xfrm>
            <a:off x="6780141" y="3710109"/>
            <a:ext cx="1922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299" idx="3"/>
          </p:cNvCxnSpPr>
          <p:nvPr/>
        </p:nvCxnSpPr>
        <p:spPr>
          <a:xfrm>
            <a:off x="7777795" y="3118267"/>
            <a:ext cx="700536" cy="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785128" y="2964895"/>
            <a:ext cx="617142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/>
              <a:t>VXS P0, TRG</a:t>
            </a:r>
            <a:endParaRPr lang="en-US" sz="900" dirty="0"/>
          </a:p>
        </p:txBody>
      </p:sp>
      <p:cxnSp>
        <p:nvCxnSpPr>
          <p:cNvPr id="319" name="Straight Arrow Connector 318"/>
          <p:cNvCxnSpPr/>
          <p:nvPr/>
        </p:nvCxnSpPr>
        <p:spPr>
          <a:xfrm>
            <a:off x="8270217" y="3440972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8277549" y="3287600"/>
            <a:ext cx="637981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QSF#A, to TI</a:t>
            </a:r>
            <a:endParaRPr lang="en-US" sz="900" b="1" dirty="0"/>
          </a:p>
        </p:txBody>
      </p:sp>
      <p:cxnSp>
        <p:nvCxnSpPr>
          <p:cNvPr id="321" name="Straight Arrow Connector 320"/>
          <p:cNvCxnSpPr/>
          <p:nvPr/>
        </p:nvCxnSpPr>
        <p:spPr>
          <a:xfrm>
            <a:off x="8260853" y="3725778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8268186" y="3572405"/>
            <a:ext cx="631569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QSF#B, to TI</a:t>
            </a:r>
            <a:endParaRPr lang="en-US" sz="900" b="1" dirty="0"/>
          </a:p>
        </p:txBody>
      </p:sp>
      <p:pic>
        <p:nvPicPr>
          <p:cNvPr id="323" name="Picture 3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22" y="4102694"/>
            <a:ext cx="5747311" cy="1961529"/>
          </a:xfrm>
          <a:prstGeom prst="rect">
            <a:avLst/>
          </a:prstGeom>
        </p:spPr>
      </p:pic>
      <p:cxnSp>
        <p:nvCxnSpPr>
          <p:cNvPr id="324" name="Straight Arrow Connector 323"/>
          <p:cNvCxnSpPr/>
          <p:nvPr/>
        </p:nvCxnSpPr>
        <p:spPr>
          <a:xfrm>
            <a:off x="552515" y="169090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515944" y="1541292"/>
            <a:ext cx="708513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UL1/2, TRG#1</a:t>
            </a:r>
            <a:endParaRPr lang="en-US" sz="900" b="1" dirty="0"/>
          </a:p>
        </p:txBody>
      </p:sp>
      <p:cxnSp>
        <p:nvCxnSpPr>
          <p:cNvPr id="326" name="Straight Arrow Connector 325"/>
          <p:cNvCxnSpPr/>
          <p:nvPr/>
        </p:nvCxnSpPr>
        <p:spPr>
          <a:xfrm>
            <a:off x="543695" y="2179608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510275" y="2029995"/>
            <a:ext cx="708513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UL7/8, TRG#4</a:t>
            </a:r>
            <a:endParaRPr lang="en-US" sz="900" b="1" dirty="0"/>
          </a:p>
        </p:txBody>
      </p:sp>
      <p:cxnSp>
        <p:nvCxnSpPr>
          <p:cNvPr id="328" name="Straight Arrow Connector 327"/>
          <p:cNvCxnSpPr/>
          <p:nvPr/>
        </p:nvCxnSpPr>
        <p:spPr>
          <a:xfrm>
            <a:off x="549364" y="20184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515943" y="1868816"/>
            <a:ext cx="708513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UL5/6, TRG#3</a:t>
            </a:r>
            <a:endParaRPr lang="en-US" sz="900" b="1" dirty="0"/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549811" y="185599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516391" y="1706378"/>
            <a:ext cx="708513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b="1" dirty="0"/>
              <a:t>UL3/4, TRG#2</a:t>
            </a:r>
            <a:endParaRPr lang="en-US" sz="900" b="1" dirty="0"/>
          </a:p>
        </p:txBody>
      </p:sp>
      <p:sp>
        <p:nvSpPr>
          <p:cNvPr id="354" name="Rectangle 353"/>
          <p:cNvSpPr/>
          <p:nvPr/>
        </p:nvSpPr>
        <p:spPr>
          <a:xfrm>
            <a:off x="1924129" y="2591563"/>
            <a:ext cx="1653038" cy="102216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55" name="TextBox 354"/>
          <p:cNvSpPr txBox="1"/>
          <p:nvPr/>
        </p:nvSpPr>
        <p:spPr>
          <a:xfrm>
            <a:off x="2020117" y="2590483"/>
            <a:ext cx="1481674" cy="101052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700" dirty="0" err="1"/>
              <a:t>ReadOut</a:t>
            </a:r>
            <a:r>
              <a:rPr lang="en-US" sz="1700" dirty="0"/>
              <a:t> Trigger</a:t>
            </a:r>
          </a:p>
          <a:p>
            <a:pPr algn="ctr"/>
            <a:r>
              <a:rPr lang="en-US" sz="1700" dirty="0"/>
              <a:t>Delay, </a:t>
            </a:r>
            <a:r>
              <a:rPr lang="en-US" sz="1700" dirty="0" err="1"/>
              <a:t>Prescale</a:t>
            </a:r>
            <a:r>
              <a:rPr lang="en-US" sz="1700" dirty="0"/>
              <a:t>,</a:t>
            </a:r>
          </a:p>
          <a:p>
            <a:pPr algn="ctr"/>
            <a:r>
              <a:rPr lang="en-US" sz="1500" dirty="0"/>
              <a:t>Lookup table,</a:t>
            </a:r>
          </a:p>
          <a:p>
            <a:pPr algn="ctr"/>
            <a:r>
              <a:rPr lang="en-US" sz="1500" dirty="0"/>
              <a:t>Trigger Rule</a:t>
            </a:r>
            <a:endParaRPr lang="en-US" sz="1500" dirty="0"/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1273166" y="3558200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1203479" y="3408586"/>
            <a:ext cx="784264" cy="302639"/>
          </a:xfrm>
          <a:prstGeom prst="rect">
            <a:avLst/>
          </a:prstGeom>
          <a:noFill/>
        </p:spPr>
        <p:txBody>
          <a:bodyPr wrap="square" lIns="25393" tIns="12696" rIns="25393" bIns="12696" rtlCol="0">
            <a:spAutoFit/>
          </a:bodyPr>
          <a:lstStyle/>
          <a:p>
            <a:r>
              <a:rPr lang="en-US" sz="900" dirty="0"/>
              <a:t>VME P2 GTP </a:t>
            </a:r>
          </a:p>
          <a:p>
            <a:r>
              <a:rPr lang="en-US" sz="900" dirty="0"/>
              <a:t>#1 --- #32</a:t>
            </a:r>
            <a:endParaRPr lang="en-US" sz="900" dirty="0"/>
          </a:p>
        </p:txBody>
      </p:sp>
      <p:cxnSp>
        <p:nvCxnSpPr>
          <p:cNvPr id="359" name="Straight Arrow Connector 358"/>
          <p:cNvCxnSpPr/>
          <p:nvPr/>
        </p:nvCxnSpPr>
        <p:spPr>
          <a:xfrm>
            <a:off x="1264056" y="2718797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/>
          <p:cNvSpPr txBox="1"/>
          <p:nvPr/>
        </p:nvSpPr>
        <p:spPr>
          <a:xfrm>
            <a:off x="1227485" y="2569184"/>
            <a:ext cx="477681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dirty="0"/>
              <a:t>L1/2, #1</a:t>
            </a:r>
            <a:endParaRPr lang="en-US" sz="900" dirty="0"/>
          </a:p>
        </p:txBody>
      </p:sp>
      <p:cxnSp>
        <p:nvCxnSpPr>
          <p:cNvPr id="361" name="Straight Arrow Connector 360"/>
          <p:cNvCxnSpPr/>
          <p:nvPr/>
        </p:nvCxnSpPr>
        <p:spPr>
          <a:xfrm>
            <a:off x="1270014" y="3361560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>
          <a:xfrm>
            <a:off x="1236594" y="3211947"/>
            <a:ext cx="665233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/>
              <a:t>LR15/16, #16</a:t>
            </a:r>
            <a:endParaRPr lang="en-US" sz="900" dirty="0"/>
          </a:p>
        </p:txBody>
      </p:sp>
      <p:cxnSp>
        <p:nvCxnSpPr>
          <p:cNvPr id="363" name="Straight Arrow Connector 362"/>
          <p:cNvCxnSpPr/>
          <p:nvPr/>
        </p:nvCxnSpPr>
        <p:spPr>
          <a:xfrm>
            <a:off x="1270014" y="3132483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/>
          <p:cNvSpPr txBox="1"/>
          <p:nvPr/>
        </p:nvSpPr>
        <p:spPr>
          <a:xfrm>
            <a:off x="1236594" y="2982869"/>
            <a:ext cx="492108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/>
              <a:t>LR1/2, #9</a:t>
            </a:r>
            <a:endParaRPr lang="en-US" sz="900" dirty="0"/>
          </a:p>
        </p:txBody>
      </p:sp>
      <p:cxnSp>
        <p:nvCxnSpPr>
          <p:cNvPr id="365" name="Straight Arrow Connector 364"/>
          <p:cNvCxnSpPr/>
          <p:nvPr/>
        </p:nvCxnSpPr>
        <p:spPr>
          <a:xfrm>
            <a:off x="1265412" y="2961940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>
            <a:off x="1231992" y="2812326"/>
            <a:ext cx="593097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/>
              <a:t>LL15/16, #8</a:t>
            </a:r>
            <a:endParaRPr lang="en-US" sz="900" dirty="0"/>
          </a:p>
        </p:txBody>
      </p:sp>
      <p:sp>
        <p:nvSpPr>
          <p:cNvPr id="374" name="TextBox 373"/>
          <p:cNvSpPr txBox="1"/>
          <p:nvPr/>
        </p:nvSpPr>
        <p:spPr>
          <a:xfrm>
            <a:off x="2623914" y="3712294"/>
            <a:ext cx="659101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1500" dirty="0"/>
              <a:t>VME P1</a:t>
            </a:r>
            <a:endParaRPr lang="en-US" sz="1500" dirty="0"/>
          </a:p>
        </p:txBody>
      </p:sp>
      <p:cxnSp>
        <p:nvCxnSpPr>
          <p:cNvPr id="376" name="Straight Arrow Connector 375"/>
          <p:cNvCxnSpPr>
            <a:stCxn id="374" idx="2"/>
          </p:cNvCxnSpPr>
          <p:nvPr/>
        </p:nvCxnSpPr>
        <p:spPr>
          <a:xfrm>
            <a:off x="2953464" y="3968775"/>
            <a:ext cx="6708" cy="239753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3763397" y="3752748"/>
            <a:ext cx="586877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1500" dirty="0"/>
              <a:t>VXS P0</a:t>
            </a:r>
            <a:endParaRPr lang="en-US" sz="1500" dirty="0"/>
          </a:p>
        </p:txBody>
      </p:sp>
      <p:cxnSp>
        <p:nvCxnSpPr>
          <p:cNvPr id="378" name="Straight Arrow Connector 377"/>
          <p:cNvCxnSpPr>
            <a:stCxn id="377" idx="2"/>
          </p:cNvCxnSpPr>
          <p:nvPr/>
        </p:nvCxnSpPr>
        <p:spPr>
          <a:xfrm>
            <a:off x="4056835" y="4009228"/>
            <a:ext cx="42820" cy="239753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/>
          <p:cNvSpPr txBox="1"/>
          <p:nvPr/>
        </p:nvSpPr>
        <p:spPr>
          <a:xfrm>
            <a:off x="4711352" y="3754627"/>
            <a:ext cx="659101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1500" dirty="0"/>
              <a:t>VME P2</a:t>
            </a:r>
            <a:endParaRPr lang="en-US" sz="1500" dirty="0"/>
          </a:p>
        </p:txBody>
      </p:sp>
      <p:cxnSp>
        <p:nvCxnSpPr>
          <p:cNvPr id="380" name="Straight Arrow Connector 379"/>
          <p:cNvCxnSpPr>
            <a:stCxn id="379" idx="2"/>
          </p:cNvCxnSpPr>
          <p:nvPr/>
        </p:nvCxnSpPr>
        <p:spPr>
          <a:xfrm>
            <a:off x="5040903" y="4011108"/>
            <a:ext cx="6708" cy="239753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1405398" y="6165783"/>
            <a:ext cx="255679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1500" dirty="0"/>
              <a:t>UL</a:t>
            </a:r>
            <a:endParaRPr lang="en-US" sz="1500" dirty="0"/>
          </a:p>
        </p:txBody>
      </p:sp>
      <p:cxnSp>
        <p:nvCxnSpPr>
          <p:cNvPr id="382" name="Straight Arrow Connector 381"/>
          <p:cNvCxnSpPr>
            <a:stCxn id="381" idx="0"/>
          </p:cNvCxnSpPr>
          <p:nvPr/>
        </p:nvCxnSpPr>
        <p:spPr>
          <a:xfrm flipV="1">
            <a:off x="1533238" y="5647861"/>
            <a:ext cx="169110" cy="51792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1792849" y="6165783"/>
            <a:ext cx="279279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1500" dirty="0"/>
              <a:t>UR</a:t>
            </a:r>
            <a:endParaRPr lang="en-US" sz="1500" dirty="0"/>
          </a:p>
        </p:txBody>
      </p:sp>
      <p:cxnSp>
        <p:nvCxnSpPr>
          <p:cNvPr id="388" name="Straight Arrow Connector 387"/>
          <p:cNvCxnSpPr>
            <a:stCxn id="387" idx="0"/>
          </p:cNvCxnSpPr>
          <p:nvPr/>
        </p:nvCxnSpPr>
        <p:spPr>
          <a:xfrm flipV="1">
            <a:off x="1932488" y="5436194"/>
            <a:ext cx="55254" cy="729589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2593708" y="6181713"/>
            <a:ext cx="213378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1500" dirty="0"/>
              <a:t>L</a:t>
            </a:r>
            <a:r>
              <a:rPr lang="en-US" sz="1500" dirty="0"/>
              <a:t>L</a:t>
            </a:r>
            <a:endParaRPr lang="en-US" sz="1500" dirty="0"/>
          </a:p>
        </p:txBody>
      </p:sp>
      <p:cxnSp>
        <p:nvCxnSpPr>
          <p:cNvPr id="391" name="Straight Arrow Connector 390"/>
          <p:cNvCxnSpPr>
            <a:stCxn id="390" idx="0"/>
          </p:cNvCxnSpPr>
          <p:nvPr/>
        </p:nvCxnSpPr>
        <p:spPr>
          <a:xfrm flipV="1">
            <a:off x="2700397" y="5663791"/>
            <a:ext cx="190261" cy="51792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/>
          <p:cNvSpPr txBox="1"/>
          <p:nvPr/>
        </p:nvSpPr>
        <p:spPr>
          <a:xfrm>
            <a:off x="2981159" y="6181713"/>
            <a:ext cx="236978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1500" dirty="0"/>
              <a:t>L</a:t>
            </a:r>
            <a:r>
              <a:rPr lang="en-US" sz="1500" dirty="0"/>
              <a:t>R</a:t>
            </a:r>
            <a:endParaRPr lang="en-US" sz="1500" dirty="0"/>
          </a:p>
        </p:txBody>
      </p:sp>
      <p:cxnSp>
        <p:nvCxnSpPr>
          <p:cNvPr id="393" name="Straight Arrow Connector 392"/>
          <p:cNvCxnSpPr>
            <a:stCxn id="392" idx="0"/>
          </p:cNvCxnSpPr>
          <p:nvPr/>
        </p:nvCxnSpPr>
        <p:spPr>
          <a:xfrm flipV="1">
            <a:off x="3099648" y="5452125"/>
            <a:ext cx="76404" cy="72958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xtBox 393"/>
          <p:cNvSpPr txBox="1"/>
          <p:nvPr/>
        </p:nvSpPr>
        <p:spPr>
          <a:xfrm>
            <a:off x="5383961" y="6220519"/>
            <a:ext cx="132337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1500" dirty="0"/>
              <a:t>L</a:t>
            </a:r>
            <a:endParaRPr lang="en-US" sz="1500" dirty="0"/>
          </a:p>
        </p:txBody>
      </p:sp>
      <p:cxnSp>
        <p:nvCxnSpPr>
          <p:cNvPr id="395" name="Straight Arrow Connector 394"/>
          <p:cNvCxnSpPr>
            <a:stCxn id="394" idx="0"/>
          </p:cNvCxnSpPr>
          <p:nvPr/>
        </p:nvCxnSpPr>
        <p:spPr>
          <a:xfrm flipV="1">
            <a:off x="5450130" y="5702597"/>
            <a:ext cx="230781" cy="51792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/>
          <p:cNvSpPr txBox="1"/>
          <p:nvPr/>
        </p:nvSpPr>
        <p:spPr>
          <a:xfrm>
            <a:off x="5771412" y="6220519"/>
            <a:ext cx="155937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1500" dirty="0"/>
              <a:t>R</a:t>
            </a:r>
            <a:endParaRPr lang="en-US" sz="1500" dirty="0"/>
          </a:p>
        </p:txBody>
      </p:sp>
      <p:cxnSp>
        <p:nvCxnSpPr>
          <p:cNvPr id="397" name="Straight Arrow Connector 396"/>
          <p:cNvCxnSpPr>
            <a:stCxn id="396" idx="0"/>
          </p:cNvCxnSpPr>
          <p:nvPr/>
        </p:nvCxnSpPr>
        <p:spPr>
          <a:xfrm flipV="1">
            <a:off x="5849380" y="5490931"/>
            <a:ext cx="116925" cy="72958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/>
          <p:cNvSpPr txBox="1"/>
          <p:nvPr/>
        </p:nvSpPr>
        <p:spPr>
          <a:xfrm>
            <a:off x="3648240" y="6199738"/>
            <a:ext cx="457729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1500" dirty="0"/>
              <a:t>QSFA</a:t>
            </a:r>
            <a:endParaRPr lang="en-US" sz="1500" dirty="0"/>
          </a:p>
        </p:txBody>
      </p:sp>
      <p:cxnSp>
        <p:nvCxnSpPr>
          <p:cNvPr id="399" name="Straight Arrow Connector 398"/>
          <p:cNvCxnSpPr>
            <a:stCxn id="398" idx="0"/>
          </p:cNvCxnSpPr>
          <p:nvPr/>
        </p:nvCxnSpPr>
        <p:spPr>
          <a:xfrm flipV="1">
            <a:off x="3877104" y="5961558"/>
            <a:ext cx="0" cy="23818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Box 399"/>
          <p:cNvSpPr txBox="1"/>
          <p:nvPr/>
        </p:nvSpPr>
        <p:spPr>
          <a:xfrm>
            <a:off x="4384427" y="6217873"/>
            <a:ext cx="4618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1500" dirty="0"/>
              <a:t>QSFB</a:t>
            </a:r>
            <a:endParaRPr lang="en-US" sz="1500" dirty="0"/>
          </a:p>
        </p:txBody>
      </p:sp>
      <p:cxnSp>
        <p:nvCxnSpPr>
          <p:cNvPr id="401" name="Straight Arrow Connector 400"/>
          <p:cNvCxnSpPr>
            <a:stCxn id="400" idx="0"/>
          </p:cNvCxnSpPr>
          <p:nvPr/>
        </p:nvCxnSpPr>
        <p:spPr>
          <a:xfrm flipH="1" flipV="1">
            <a:off x="4615348" y="5961558"/>
            <a:ext cx="0" cy="25631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>
            <a:off x="1568531" y="2739106"/>
            <a:ext cx="0" cy="93589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1565436" y="3145307"/>
            <a:ext cx="0" cy="93589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984438" y="2667356"/>
            <a:ext cx="885470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966305" y="2681948"/>
            <a:ext cx="931558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Delay/Width</a:t>
            </a:r>
            <a:endParaRPr lang="en-US" sz="1300" dirty="0"/>
          </a:p>
        </p:txBody>
      </p:sp>
      <p:sp>
        <p:nvSpPr>
          <p:cNvPr id="187" name="Rectangle 186"/>
          <p:cNvSpPr/>
          <p:nvPr/>
        </p:nvSpPr>
        <p:spPr>
          <a:xfrm>
            <a:off x="5680941" y="3028850"/>
            <a:ext cx="547275" cy="35035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680941" y="2982174"/>
            <a:ext cx="544131" cy="436017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second</a:t>
            </a:r>
          </a:p>
          <a:p>
            <a:pPr algn="ctr"/>
            <a:r>
              <a:rPr lang="en-US" sz="1300" dirty="0"/>
              <a:t>word</a:t>
            </a:r>
            <a:endParaRPr lang="en-US" sz="13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36796" y="2536735"/>
            <a:ext cx="0" cy="130621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92593" y="2270464"/>
            <a:ext cx="749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67500" y="2273686"/>
            <a:ext cx="0" cy="398699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592593" y="2034716"/>
            <a:ext cx="1384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731000" y="2037938"/>
            <a:ext cx="0" cy="629418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592593" y="1792017"/>
            <a:ext cx="187548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780141" y="1792017"/>
            <a:ext cx="0" cy="875340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39248" y="2540678"/>
            <a:ext cx="216392" cy="164139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</a:rPr>
              <a:t>YES</a:t>
            </a:r>
            <a:endParaRPr lang="en-US" sz="900" dirty="0">
              <a:solidFill>
                <a:srgbClr val="008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7334" y="2402631"/>
            <a:ext cx="237868" cy="19663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NO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225" name="Straight Arrow Connector 224"/>
          <p:cNvCxnSpPr/>
          <p:nvPr/>
        </p:nvCxnSpPr>
        <p:spPr>
          <a:xfrm>
            <a:off x="6061215" y="2912781"/>
            <a:ext cx="0" cy="116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849380" y="3379202"/>
            <a:ext cx="0" cy="4610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4814314" y="3563007"/>
            <a:ext cx="1246901" cy="162771"/>
          </a:xfrm>
          <a:prstGeom prst="rect">
            <a:avLst/>
          </a:prstGeom>
          <a:solidFill>
            <a:srgbClr val="00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4846690" y="3501625"/>
            <a:ext cx="121559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Prompt Trigger</a:t>
            </a:r>
            <a:endParaRPr lang="en-US" sz="1500" dirty="0"/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4588334" y="3658817"/>
            <a:ext cx="2166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20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Pedestal Suppression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091857"/>
              </p:ext>
            </p:extLst>
          </p:nvPr>
        </p:nvGraphicFramePr>
        <p:xfrm>
          <a:off x="609600" y="814702"/>
          <a:ext cx="6084764" cy="543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4212" y="1160312"/>
            <a:ext cx="25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 Pedestal </a:t>
            </a:r>
          </a:p>
          <a:p>
            <a:r>
              <a:rPr lang="en-US" sz="2000" b="1" dirty="0" smtClean="0"/>
              <a:t>Suppression (8ADCs)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62638" y="4605492"/>
            <a:ext cx="182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Pedestal </a:t>
            </a:r>
          </a:p>
          <a:p>
            <a:pPr algn="r"/>
            <a:r>
              <a:rPr lang="en-US" sz="2000" b="1" dirty="0" smtClean="0"/>
              <a:t>Suppressed 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17224" y="2362200"/>
            <a:ext cx="230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Crate</a:t>
            </a:r>
          </a:p>
          <a:p>
            <a:r>
              <a:rPr lang="en-US" dirty="0" smtClean="0"/>
              <a:t>8 ADCs</a:t>
            </a:r>
          </a:p>
          <a:p>
            <a:r>
              <a:rPr lang="en-US" dirty="0" smtClean="0"/>
              <a:t>Buffer level =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59199" y="1005103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</a:rPr>
              <a:t>Local trigger ~ 50 kHz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Local trigger ~ 100 kHz</a:t>
            </a:r>
          </a:p>
          <a:p>
            <a:r>
              <a:rPr lang="en-US" sz="2000" dirty="0">
                <a:solidFill>
                  <a:srgbClr val="008000"/>
                </a:solidFill>
              </a:rPr>
              <a:t>Local trigger ~ 200 kHz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5400000" flipH="1" flipV="1">
            <a:off x="1947620" y="5824782"/>
            <a:ext cx="420127" cy="200566"/>
          </a:xfrm>
          <a:prstGeom prst="bentConnector3">
            <a:avLst>
              <a:gd name="adj1" fmla="val 2223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" y="5925065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94364" y="3886200"/>
            <a:ext cx="230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time at</a:t>
            </a:r>
          </a:p>
          <a:p>
            <a:r>
              <a:rPr lang="en-US" dirty="0" smtClean="0"/>
              <a:t>Local ~ 200 kHz and Readout ~5kHz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~40%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Switching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73381" y="4459585"/>
            <a:ext cx="1592560" cy="595836"/>
          </a:xfrm>
          <a:prstGeom prst="roundRect">
            <a:avLst/>
          </a:prstGeom>
          <a:noFill/>
          <a:ln w="381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079830"/>
              </p:ext>
            </p:extLst>
          </p:nvPr>
        </p:nvGraphicFramePr>
        <p:xfrm>
          <a:off x="457201" y="809012"/>
          <a:ext cx="6237164" cy="5363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4798" y="1010003"/>
            <a:ext cx="25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 Pedestal </a:t>
            </a:r>
          </a:p>
          <a:p>
            <a:r>
              <a:rPr lang="en-US" sz="2000" b="1" dirty="0" smtClean="0"/>
              <a:t>Suppression (8ADCs)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36211" y="4580623"/>
            <a:ext cx="182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Pedestal </a:t>
            </a:r>
          </a:p>
          <a:p>
            <a:pPr algn="r"/>
            <a:r>
              <a:rPr lang="en-US" sz="2000" b="1" dirty="0" smtClean="0"/>
              <a:t>Suppressed 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59199" y="1005103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</a:rPr>
              <a:t>Local trigger ~ 50 kHz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Local trigger ~ 100 kHz</a:t>
            </a:r>
          </a:p>
          <a:p>
            <a:r>
              <a:rPr lang="en-US" sz="2000" dirty="0">
                <a:solidFill>
                  <a:srgbClr val="008000"/>
                </a:solidFill>
              </a:rPr>
              <a:t>Local trigger ~ 200 kHz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1947620" y="5824782"/>
            <a:ext cx="420127" cy="200566"/>
          </a:xfrm>
          <a:prstGeom prst="bentConnector3">
            <a:avLst>
              <a:gd name="adj1" fmla="val 2223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5925065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4364" y="2734795"/>
            <a:ext cx="230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time at</a:t>
            </a:r>
          </a:p>
          <a:p>
            <a:r>
              <a:rPr lang="en-US" dirty="0" smtClean="0"/>
              <a:t>Local ~ 200 kHz and Readout ~5kHz</a:t>
            </a:r>
          </a:p>
          <a:p>
            <a:r>
              <a:rPr lang="en-US" dirty="0" smtClean="0"/>
              <a:t>D</a:t>
            </a:r>
            <a:r>
              <a:rPr lang="en-US" baseline="-25000" dirty="0"/>
              <a:t>3</a:t>
            </a:r>
            <a:r>
              <a:rPr lang="en-US" dirty="0" smtClean="0"/>
              <a:t> ~6%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94364" y="4506625"/>
            <a:ext cx="199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3 </a:t>
            </a:r>
            <a:r>
              <a:rPr lang="en-US" sz="2400" dirty="0" smtClean="0"/>
              <a:t> ~ (D</a:t>
            </a:r>
            <a:r>
              <a:rPr lang="en-US" sz="2400" baseline="-25000" dirty="0"/>
              <a:t>1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JLabPowerPoint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880</Words>
  <Application>Microsoft Office PowerPoint</Application>
  <PresentationFormat>On-screen Show (4:3)</PresentationFormat>
  <Paragraphs>333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JLab_Theme</vt:lpstr>
      <vt:lpstr>JLabPowerPointMain</vt:lpstr>
      <vt:lpstr>SuperBigBite DAQ update</vt:lpstr>
      <vt:lpstr>Outline</vt:lpstr>
      <vt:lpstr>SBS DAQ requirements</vt:lpstr>
      <vt:lpstr>Fastbus update</vt:lpstr>
      <vt:lpstr>Fastbus update</vt:lpstr>
      <vt:lpstr>G_( E)^p DAQ Configuration / both arms</vt:lpstr>
      <vt:lpstr>PowerPoint Presentation</vt:lpstr>
      <vt:lpstr>Pedestal Suppression</vt:lpstr>
      <vt:lpstr>Trigger Switching</vt:lpstr>
      <vt:lpstr>Trigger Switching – near 5 kHz</vt:lpstr>
      <vt:lpstr>HCAL</vt:lpstr>
      <vt:lpstr>HCAL FADC electronics</vt:lpstr>
      <vt:lpstr>Hadron Arm - HCAL DAQ: proton trigger</vt:lpstr>
      <vt:lpstr>HCAL trigger development</vt:lpstr>
      <vt:lpstr>GEM MPD readout</vt:lpstr>
      <vt:lpstr>Status MPD</vt:lpstr>
      <vt:lpstr>GEM optical link readout</vt:lpstr>
      <vt:lpstr>Timeline</vt:lpstr>
      <vt:lpstr>Manpower</vt:lpstr>
      <vt:lpstr>Conclusion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SuperBigBite DAQ update</dc:title>
  <dc:creator>camsonne</dc:creator>
  <cp:lastModifiedBy>moffit</cp:lastModifiedBy>
  <cp:revision>54</cp:revision>
  <dcterms:created xsi:type="dcterms:W3CDTF">2015-10-17T21:51:26Z</dcterms:created>
  <dcterms:modified xsi:type="dcterms:W3CDTF">2015-11-04T21:54:26Z</dcterms:modified>
</cp:coreProperties>
</file>