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SUNI:Deadtime_fbthree_V1_new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suni:Desktop:Deadtime_fbthree_V1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asuni:Desktop:Deadtime_fbthree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69021072317999"/>
          <c:y val="0.12035374268842799"/>
          <c:w val="0.76399800471323098"/>
          <c:h val="0.678500694823268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1</c:f>
              <c:strCache>
                <c:ptCount val="1"/>
                <c:pt idx="0">
                  <c:v>buffer4_3daq_nopedsup</c:v>
                </c:pt>
              </c:strCache>
            </c:strRef>
          </c:tx>
          <c:spPr>
            <a:ln w="28800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0</c:f>
              <c:numCache>
                <c:formatCode>General</c:formatCode>
                <c:ptCount val="11"/>
                <c:pt idx="0">
                  <c:v>44669.2</c:v>
                </c:pt>
                <c:pt idx="1">
                  <c:v>104913.7</c:v>
                </c:pt>
                <c:pt idx="2">
                  <c:v>150700.4</c:v>
                </c:pt>
                <c:pt idx="3">
                  <c:v>194717.3</c:v>
                </c:pt>
                <c:pt idx="4">
                  <c:v>27297.9</c:v>
                </c:pt>
                <c:pt idx="5">
                  <c:v>11369.4</c:v>
                </c:pt>
                <c:pt idx="6">
                  <c:v>199979.1</c:v>
                </c:pt>
                <c:pt idx="7">
                  <c:v>170920.4</c:v>
                </c:pt>
                <c:pt idx="8">
                  <c:v>65165.5</c:v>
                </c:pt>
                <c:pt idx="9">
                  <c:v>83922.7</c:v>
                </c:pt>
                <c:pt idx="10">
                  <c:v>8182.8</c:v>
                </c:pt>
              </c:numCache>
            </c:numRef>
          </c:xVal>
          <c:yVal>
            <c:numRef>
              <c:f>1</c:f>
              <c:numCache>
                <c:formatCode>General</c:formatCode>
                <c:ptCount val="11"/>
                <c:pt idx="0">
                  <c:v>2.509859439781577</c:v>
                </c:pt>
                <c:pt idx="1">
                  <c:v>3.7419380603422399</c:v>
                </c:pt>
                <c:pt idx="2">
                  <c:v>4.1960721054966301</c:v>
                </c:pt>
                <c:pt idx="3">
                  <c:v>6.5881833861457597</c:v>
                </c:pt>
                <c:pt idx="4">
                  <c:v>2.0286562643231498</c:v>
                </c:pt>
                <c:pt idx="5">
                  <c:v>1.3511068218831099</c:v>
                </c:pt>
                <c:pt idx="6">
                  <c:v>6.8403908794788286</c:v>
                </c:pt>
                <c:pt idx="7">
                  <c:v>5.28668217211042</c:v>
                </c:pt>
                <c:pt idx="8">
                  <c:v>3.0340507869382201</c:v>
                </c:pt>
                <c:pt idx="9">
                  <c:v>3.6756840856492801</c:v>
                </c:pt>
                <c:pt idx="10">
                  <c:v>1.13285483508169</c:v>
                </c:pt>
              </c:numCache>
            </c:numRef>
          </c:yVal>
          <c:smooth val="1"/>
        </c:ser>
        <c:ser>
          <c:idx val="1"/>
          <c:order val="1"/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FixedReadout!$D$26:$K$26</c:f>
              <c:numCache>
                <c:formatCode>0.000</c:formatCode>
                <c:ptCount val="8"/>
                <c:pt idx="0">
                  <c:v>6518.9</c:v>
                </c:pt>
                <c:pt idx="1">
                  <c:v>10719.9</c:v>
                </c:pt>
                <c:pt idx="2">
                  <c:v>14109.3</c:v>
                </c:pt>
                <c:pt idx="3">
                  <c:v>45539.3</c:v>
                </c:pt>
                <c:pt idx="4">
                  <c:v>74031.600000000006</c:v>
                </c:pt>
                <c:pt idx="5">
                  <c:v>104839.2</c:v>
                </c:pt>
                <c:pt idx="6">
                  <c:v>137392.4</c:v>
                </c:pt>
                <c:pt idx="7">
                  <c:v>194914.7</c:v>
                </c:pt>
              </c:numCache>
            </c:numRef>
          </c:xVal>
          <c:yVal>
            <c:numRef>
              <c:f>FixedReadout!$D$28:$K$28</c:f>
              <c:numCache>
                <c:formatCode>0.00</c:formatCode>
                <c:ptCount val="8"/>
                <c:pt idx="0">
                  <c:v>1.7390764904154361</c:v>
                </c:pt>
                <c:pt idx="1">
                  <c:v>2.3605807518735529</c:v>
                </c:pt>
                <c:pt idx="2">
                  <c:v>2.6502387695615299</c:v>
                </c:pt>
                <c:pt idx="3">
                  <c:v>4.4902009426941278</c:v>
                </c:pt>
                <c:pt idx="4">
                  <c:v>6.5756259052348396</c:v>
                </c:pt>
                <c:pt idx="5">
                  <c:v>9.4732300612236493</c:v>
                </c:pt>
                <c:pt idx="6">
                  <c:v>11.13857307628934</c:v>
                </c:pt>
                <c:pt idx="7">
                  <c:v>17.57705092953584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marker>
            <c:symbol val="circle"/>
            <c:size val="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FixedReadout!$C$40:$H$40</c:f>
              <c:numCache>
                <c:formatCode>General</c:formatCode>
                <c:ptCount val="6"/>
                <c:pt idx="0">
                  <c:v>10626.2</c:v>
                </c:pt>
                <c:pt idx="1">
                  <c:v>25253.9</c:v>
                </c:pt>
                <c:pt idx="2">
                  <c:v>5043.6000000000004</c:v>
                </c:pt>
                <c:pt idx="3">
                  <c:v>52688.7</c:v>
                </c:pt>
                <c:pt idx="4">
                  <c:v>104390.3</c:v>
                </c:pt>
                <c:pt idx="5">
                  <c:v>189480.4</c:v>
                </c:pt>
              </c:numCache>
            </c:numRef>
          </c:xVal>
          <c:yVal>
            <c:numRef>
              <c:f>FixedReadout!$C$41:$H$41</c:f>
              <c:numCache>
                <c:formatCode>0.00</c:formatCode>
                <c:ptCount val="6"/>
                <c:pt idx="0">
                  <c:v>26.3999080142578</c:v>
                </c:pt>
                <c:pt idx="1">
                  <c:v>26.12135388002201</c:v>
                </c:pt>
                <c:pt idx="2">
                  <c:v>27.593307593307589</c:v>
                </c:pt>
                <c:pt idx="3">
                  <c:v>28.70486486486487</c:v>
                </c:pt>
                <c:pt idx="4">
                  <c:v>28.03242219334372</c:v>
                </c:pt>
                <c:pt idx="5">
                  <c:v>28.17506488857067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444736"/>
        <c:axId val="122566144"/>
      </c:scatterChart>
      <c:valAx>
        <c:axId val="115444736"/>
        <c:scaling>
          <c:orientation val="minMax"/>
          <c:max val="20000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Local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9591157174937"/>
              <c:y val="0.905942033025009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2566144"/>
        <c:crossesAt val="0"/>
        <c:crossBetween val="midCat"/>
      </c:valAx>
      <c:valAx>
        <c:axId val="12256614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7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>
            <c:manualLayout>
              <c:xMode val="edge"/>
              <c:yMode val="edge"/>
              <c:x val="3.5785307252747402E-2"/>
              <c:y val="0.35729106524967802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15444736"/>
        <c:crossesAt val="0"/>
        <c:crossBetween val="midCat"/>
      </c:valAx>
      <c:spPr>
        <a:noFill/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  <a:ln>
      <a:noFill/>
    </a:ln>
  </c:spPr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893263342082"/>
          <c:y val="3.4312573443008199E-2"/>
          <c:w val="0.84123409962094398"/>
          <c:h val="0.80927560905650597"/>
        </c:manualLayout>
      </c:layout>
      <c:scatterChart>
        <c:scatterStyle val="lineMarker"/>
        <c:varyColors val="0"/>
        <c:ser>
          <c:idx val="0"/>
          <c:order val="0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'FixedLocal-1DAQ'!$B$9:$H$9</c:f>
              <c:numCache>
                <c:formatCode>General</c:formatCode>
                <c:ptCount val="7"/>
                <c:pt idx="0">
                  <c:v>1145.4000000000001</c:v>
                </c:pt>
                <c:pt idx="1">
                  <c:v>8119.1</c:v>
                </c:pt>
                <c:pt idx="2">
                  <c:v>10814.7</c:v>
                </c:pt>
                <c:pt idx="3">
                  <c:v>4913.8999999999996</c:v>
                </c:pt>
                <c:pt idx="4">
                  <c:v>13093.1</c:v>
                </c:pt>
                <c:pt idx="5">
                  <c:v>16890</c:v>
                </c:pt>
                <c:pt idx="6">
                  <c:v>22452.5</c:v>
                </c:pt>
              </c:numCache>
            </c:numRef>
          </c:xVal>
          <c:yVal>
            <c:numRef>
              <c:f>'FixedLocal-1DAQ'!$B$11:$H$11</c:f>
              <c:numCache>
                <c:formatCode>0.00</c:formatCode>
                <c:ptCount val="7"/>
                <c:pt idx="0">
                  <c:v>10.1100052383447</c:v>
                </c:pt>
                <c:pt idx="1">
                  <c:v>14.597677082435251</c:v>
                </c:pt>
                <c:pt idx="2">
                  <c:v>15.743386316772551</c:v>
                </c:pt>
                <c:pt idx="3">
                  <c:v>12.920490852479711</c:v>
                </c:pt>
                <c:pt idx="4">
                  <c:v>17.3198096707426</c:v>
                </c:pt>
                <c:pt idx="5">
                  <c:v>23.043220840734119</c:v>
                </c:pt>
                <c:pt idx="6">
                  <c:v>34.899899788442227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CEB-4785-90F1-18F40A6B124B}"/>
            </c:ext>
          </c:extLst>
        </c:ser>
        <c:ser>
          <c:idx val="1"/>
          <c:order val="1"/>
          <c:tx>
            <c:v>Local_100kHz_pedeSup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'FixedLocal-1DAQ'!$B$21:$H$21</c:f>
              <c:numCache>
                <c:formatCode>General</c:formatCode>
                <c:ptCount val="7"/>
                <c:pt idx="0">
                  <c:v>1229</c:v>
                </c:pt>
                <c:pt idx="1">
                  <c:v>2546.5</c:v>
                </c:pt>
                <c:pt idx="2">
                  <c:v>4739</c:v>
                </c:pt>
                <c:pt idx="3">
                  <c:v>7059.6</c:v>
                </c:pt>
                <c:pt idx="4">
                  <c:v>10610.4</c:v>
                </c:pt>
                <c:pt idx="5">
                  <c:v>17665.2</c:v>
                </c:pt>
                <c:pt idx="6">
                  <c:v>22771</c:v>
                </c:pt>
              </c:numCache>
            </c:numRef>
          </c:xVal>
          <c:yVal>
            <c:numRef>
              <c:f>'FixedLocal-1DAQ'!$B$23:$H$23</c:f>
              <c:numCache>
                <c:formatCode>0.00</c:formatCode>
                <c:ptCount val="7"/>
                <c:pt idx="0">
                  <c:v>18.53539462978031</c:v>
                </c:pt>
                <c:pt idx="1">
                  <c:v>18.93972118594149</c:v>
                </c:pt>
                <c:pt idx="2">
                  <c:v>20.56341000211015</c:v>
                </c:pt>
                <c:pt idx="3">
                  <c:v>21.208000453283471</c:v>
                </c:pt>
                <c:pt idx="4">
                  <c:v>23.132021412953328</c:v>
                </c:pt>
                <c:pt idx="5">
                  <c:v>28.938817562212719</c:v>
                </c:pt>
                <c:pt idx="6">
                  <c:v>37.052830354398139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EB-4785-90F1-18F40A6B124B}"/>
            </c:ext>
          </c:extLst>
        </c:ser>
        <c:ser>
          <c:idx val="2"/>
          <c:order val="2"/>
          <c:tx>
            <c:v>Local_50kHz_pedeSup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'FixedLocal-1DAQ'!$B$33:$H$33</c:f>
              <c:numCache>
                <c:formatCode>General</c:formatCode>
                <c:ptCount val="7"/>
                <c:pt idx="0">
                  <c:v>1238.8</c:v>
                </c:pt>
                <c:pt idx="1">
                  <c:v>2612.6</c:v>
                </c:pt>
                <c:pt idx="2">
                  <c:v>5253</c:v>
                </c:pt>
                <c:pt idx="3">
                  <c:v>8418.4</c:v>
                </c:pt>
                <c:pt idx="4">
                  <c:v>12498.2</c:v>
                </c:pt>
                <c:pt idx="5">
                  <c:v>19905.900000000001</c:v>
                </c:pt>
                <c:pt idx="6">
                  <c:v>23678.3</c:v>
                </c:pt>
              </c:numCache>
            </c:numRef>
          </c:xVal>
          <c:yVal>
            <c:numRef>
              <c:f>'FixedLocal-1DAQ'!$B$35:$H$35</c:f>
              <c:numCache>
                <c:formatCode>0.00</c:formatCode>
                <c:ptCount val="7"/>
                <c:pt idx="0">
                  <c:v>25.637713916693571</c:v>
                </c:pt>
                <c:pt idx="1">
                  <c:v>26.743473934012101</c:v>
                </c:pt>
                <c:pt idx="2">
                  <c:v>27.93070626308776</c:v>
                </c:pt>
                <c:pt idx="3">
                  <c:v>28.947305901358931</c:v>
                </c:pt>
                <c:pt idx="4">
                  <c:v>30.224352306732172</c:v>
                </c:pt>
                <c:pt idx="5">
                  <c:v>35.836611255959284</c:v>
                </c:pt>
                <c:pt idx="6">
                  <c:v>40.877512321408197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CEB-4785-90F1-18F40A6B124B}"/>
            </c:ext>
          </c:extLst>
        </c:ser>
        <c:ser>
          <c:idx val="3"/>
          <c:order val="3"/>
          <c:tx>
            <c:v>Local_50kHz_NopedSup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00FF"/>
                </a:solidFill>
              </a:ln>
              <a:effectLst/>
            </c:spPr>
          </c:marker>
          <c:xVal>
            <c:numRef>
              <c:f>'FixedLocal-1DAQ'!$B$69:$K$69</c:f>
              <c:numCache>
                <c:formatCode>General</c:formatCode>
                <c:ptCount val="10"/>
                <c:pt idx="0">
                  <c:v>4299.3999999999996</c:v>
                </c:pt>
                <c:pt idx="1">
                  <c:v>5198.8</c:v>
                </c:pt>
                <c:pt idx="2">
                  <c:v>2920.1</c:v>
                </c:pt>
                <c:pt idx="3">
                  <c:v>1254.4000000000001</c:v>
                </c:pt>
                <c:pt idx="4">
                  <c:v>8065.3</c:v>
                </c:pt>
                <c:pt idx="5">
                  <c:v>12585.7</c:v>
                </c:pt>
                <c:pt idx="6">
                  <c:v>19174.5</c:v>
                </c:pt>
                <c:pt idx="7">
                  <c:v>23432.9</c:v>
                </c:pt>
                <c:pt idx="8">
                  <c:v>3494.3</c:v>
                </c:pt>
                <c:pt idx="9">
                  <c:v>2443.6</c:v>
                </c:pt>
              </c:numCache>
            </c:numRef>
          </c:xVal>
          <c:yVal>
            <c:numRef>
              <c:f>'FixedLocal-1DAQ'!$B$71:$K$71</c:f>
              <c:numCache>
                <c:formatCode>0.00</c:formatCode>
                <c:ptCount val="10"/>
                <c:pt idx="0">
                  <c:v>24.803460948039259</c:v>
                </c:pt>
                <c:pt idx="1">
                  <c:v>42.948372701392643</c:v>
                </c:pt>
                <c:pt idx="2">
                  <c:v>12.46532652991336</c:v>
                </c:pt>
                <c:pt idx="3">
                  <c:v>10.068558673469401</c:v>
                </c:pt>
                <c:pt idx="4">
                  <c:v>57.417579011320093</c:v>
                </c:pt>
                <c:pt idx="5">
                  <c:v>72.421875620744174</c:v>
                </c:pt>
                <c:pt idx="6">
                  <c:v>81.830034681477997</c:v>
                </c:pt>
                <c:pt idx="7">
                  <c:v>85.115371977006575</c:v>
                </c:pt>
                <c:pt idx="8">
                  <c:v>13.27876827976992</c:v>
                </c:pt>
                <c:pt idx="9">
                  <c:v>12.09281388115895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9CEB-4785-90F1-18F40A6B124B}"/>
            </c:ext>
          </c:extLst>
        </c:ser>
        <c:ser>
          <c:idx val="4"/>
          <c:order val="4"/>
          <c:tx>
            <c:v>Local_100kHz_NopedSup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FF0000"/>
                </a:solidFill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53.832857769973643</c:v>
                </c:pt>
                <c:pt idx="5">
                  <c:v>67.574323886414746</c:v>
                </c:pt>
                <c:pt idx="6">
                  <c:v>78.129584048134049</c:v>
                </c:pt>
                <c:pt idx="7">
                  <c:v>84.567847201554528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9CEB-4785-90F1-18F40A6B124B}"/>
            </c:ext>
          </c:extLst>
        </c:ser>
        <c:ser>
          <c:idx val="5"/>
          <c:order val="5"/>
          <c:tx>
            <c:v>Local_200kHz_NopedSup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noFill/>
              <a:ln>
                <a:solidFill>
                  <a:srgbClr val="008000"/>
                </a:solidFill>
              </a:ln>
              <a:effectLst/>
            </c:spPr>
          </c:marker>
          <c:xVal>
            <c:numRef>
              <c:f>'FixedLocal-1DAQ'!$B$45:$K$45</c:f>
              <c:numCache>
                <c:formatCode>General</c:formatCode>
                <c:ptCount val="10"/>
                <c:pt idx="0">
                  <c:v>1317.7</c:v>
                </c:pt>
                <c:pt idx="1">
                  <c:v>2285.1</c:v>
                </c:pt>
                <c:pt idx="2">
                  <c:v>5174.1000000000004</c:v>
                </c:pt>
                <c:pt idx="3">
                  <c:v>6698.1</c:v>
                </c:pt>
                <c:pt idx="4">
                  <c:v>4848.2</c:v>
                </c:pt>
                <c:pt idx="6">
                  <c:v>11577.5</c:v>
                </c:pt>
                <c:pt idx="7">
                  <c:v>16911.099999999999</c:v>
                </c:pt>
                <c:pt idx="9">
                  <c:v>4159.8</c:v>
                </c:pt>
              </c:numCache>
            </c:numRef>
          </c:xVal>
          <c:yVal>
            <c:numRef>
              <c:f>'FixedLocal-1DAQ'!$B$47:$K$47</c:f>
              <c:numCache>
                <c:formatCode>0.00</c:formatCode>
                <c:ptCount val="10"/>
                <c:pt idx="0">
                  <c:v>25.111937466798199</c:v>
                </c:pt>
                <c:pt idx="1">
                  <c:v>26.19579011859437</c:v>
                </c:pt>
                <c:pt idx="2">
                  <c:v>38.980692294312043</c:v>
                </c:pt>
                <c:pt idx="3">
                  <c:v>52.402920231110308</c:v>
                </c:pt>
                <c:pt idx="4">
                  <c:v>34.371519326760449</c:v>
                </c:pt>
                <c:pt idx="6">
                  <c:v>69.973655797883808</c:v>
                </c:pt>
                <c:pt idx="7">
                  <c:v>79.108987588033841</c:v>
                </c:pt>
                <c:pt idx="9">
                  <c:v>28.051829414875719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9CEB-4785-90F1-18F40A6B1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930688"/>
        <c:axId val="124949632"/>
      </c:scatterChart>
      <c:valAx>
        <c:axId val="124930688"/>
        <c:scaling>
          <c:orientation val="minMax"/>
        </c:scaling>
        <c:delete val="0"/>
        <c:axPos val="b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949632"/>
        <c:crosses val="autoZero"/>
        <c:crossBetween val="midCat"/>
      </c:valAx>
      <c:valAx>
        <c:axId val="124949632"/>
        <c:scaling>
          <c:orientation val="minMax"/>
        </c:scaling>
        <c:delete val="0"/>
        <c:axPos val="l"/>
        <c:majorGridlines/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Dead time (%)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249306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15506365296501"/>
          <c:y val="3.7450256013763401E-2"/>
          <c:w val="0.80521349959002098"/>
          <c:h val="0.74104628445269005"/>
        </c:manualLayout>
      </c:layout>
      <c:scatterChart>
        <c:scatterStyle val="lineMarker"/>
        <c:varyColors val="0"/>
        <c:ser>
          <c:idx val="0"/>
          <c:order val="0"/>
          <c:tx>
            <c:v>Single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0000FF"/>
              </a:solidFill>
              <a:ln>
                <a:noFill/>
              </a:ln>
              <a:effectLst/>
            </c:spPr>
          </c:marker>
          <c:xVal>
            <c:numRef>
              <c:f>'FixedLocal-1DAQ'!$B$57:$I$57</c:f>
              <c:numCache>
                <c:formatCode>General</c:formatCode>
                <c:ptCount val="8"/>
                <c:pt idx="0">
                  <c:v>1320.7</c:v>
                </c:pt>
                <c:pt idx="1">
                  <c:v>2386.5</c:v>
                </c:pt>
                <c:pt idx="2">
                  <c:v>4041.6</c:v>
                </c:pt>
                <c:pt idx="3">
                  <c:v>5123.1000000000004</c:v>
                </c:pt>
                <c:pt idx="4">
                  <c:v>7289.6</c:v>
                </c:pt>
                <c:pt idx="5">
                  <c:v>10800.7</c:v>
                </c:pt>
                <c:pt idx="6">
                  <c:v>16088.4</c:v>
                </c:pt>
                <c:pt idx="7">
                  <c:v>22848.400000000001</c:v>
                </c:pt>
              </c:numCache>
            </c:numRef>
          </c:xVal>
          <c:yVal>
            <c:numRef>
              <c:f>'FixedLocal-1DAQ'!$B$59:$I$59</c:f>
              <c:numCache>
                <c:formatCode>0.00</c:formatCode>
                <c:ptCount val="8"/>
                <c:pt idx="0">
                  <c:v>19.747103808586349</c:v>
                </c:pt>
                <c:pt idx="1">
                  <c:v>20.611774565262941</c:v>
                </c:pt>
                <c:pt idx="2">
                  <c:v>22.090261282660329</c:v>
                </c:pt>
                <c:pt idx="3">
                  <c:v>37.770100134684071</c:v>
                </c:pt>
                <c:pt idx="4">
                  <c:v>53.832857769973657</c:v>
                </c:pt>
                <c:pt idx="5">
                  <c:v>67.574323886414774</c:v>
                </c:pt>
                <c:pt idx="6">
                  <c:v>78.129584048134063</c:v>
                </c:pt>
                <c:pt idx="7">
                  <c:v>84.567847201554585</c:v>
                </c:pt>
              </c:numCache>
            </c:numRef>
          </c:yVal>
          <c:smooth val="0"/>
        </c:ser>
        <c:ser>
          <c:idx val="1"/>
          <c:order val="1"/>
          <c:tx>
            <c:v>3Crates</c:v>
          </c:tx>
          <c:spPr>
            <a:ln w="47625">
              <a:noFill/>
            </a:ln>
            <a:effectLst/>
          </c:spPr>
          <c:marker>
            <c:symbol val="circle"/>
            <c:size val="6"/>
            <c:spPr>
              <a:solidFill>
                <a:srgbClr val="FF0000"/>
              </a:solidFill>
              <a:effectLst/>
            </c:spPr>
          </c:marker>
          <c:xVal>
            <c:numRef>
              <c:f>'FixedLocal-3DAQ'!$B$58:$N$58</c:f>
              <c:numCache>
                <c:formatCode>General</c:formatCode>
                <c:ptCount val="13"/>
                <c:pt idx="0">
                  <c:v>3105.2</c:v>
                </c:pt>
                <c:pt idx="1">
                  <c:v>2350.3000000000002</c:v>
                </c:pt>
                <c:pt idx="2">
                  <c:v>10192.799999999999</c:v>
                </c:pt>
                <c:pt idx="3">
                  <c:v>7891.5</c:v>
                </c:pt>
                <c:pt idx="4">
                  <c:v>12836.8</c:v>
                </c:pt>
                <c:pt idx="5">
                  <c:v>14673.5</c:v>
                </c:pt>
                <c:pt idx="6">
                  <c:v>12476.9</c:v>
                </c:pt>
                <c:pt idx="7">
                  <c:v>11580.3</c:v>
                </c:pt>
                <c:pt idx="8">
                  <c:v>7791.3</c:v>
                </c:pt>
                <c:pt idx="9">
                  <c:v>6887</c:v>
                </c:pt>
                <c:pt idx="10">
                  <c:v>5330.5</c:v>
                </c:pt>
                <c:pt idx="11">
                  <c:v>4292.8</c:v>
                </c:pt>
                <c:pt idx="12">
                  <c:v>1191.9000000000001</c:v>
                </c:pt>
              </c:numCache>
            </c:numRef>
          </c:xVal>
          <c:yVal>
            <c:numRef>
              <c:f>'FixedLocal-3DAQ'!$B$60:$N$60</c:f>
              <c:numCache>
                <c:formatCode>0.00</c:formatCode>
                <c:ptCount val="13"/>
                <c:pt idx="0">
                  <c:v>2.3380136545150032</c:v>
                </c:pt>
                <c:pt idx="1">
                  <c:v>2.2167382887291032</c:v>
                </c:pt>
                <c:pt idx="2">
                  <c:v>23.815830782513149</c:v>
                </c:pt>
                <c:pt idx="3">
                  <c:v>9.2238484445289259</c:v>
                </c:pt>
                <c:pt idx="4">
                  <c:v>37.886389131247668</c:v>
                </c:pt>
                <c:pt idx="5">
                  <c:v>44.016764916345799</c:v>
                </c:pt>
                <c:pt idx="6">
                  <c:v>34.480520000961768</c:v>
                </c:pt>
                <c:pt idx="7">
                  <c:v>31.835099263404231</c:v>
                </c:pt>
                <c:pt idx="8">
                  <c:v>8.8881187991734389</c:v>
                </c:pt>
                <c:pt idx="9">
                  <c:v>6.7968636561637874</c:v>
                </c:pt>
                <c:pt idx="10">
                  <c:v>4.15720851702467</c:v>
                </c:pt>
                <c:pt idx="11">
                  <c:v>2.8745806932538249</c:v>
                </c:pt>
                <c:pt idx="12">
                  <c:v>1.426294152193974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444928"/>
        <c:axId val="152447232"/>
      </c:scatterChart>
      <c:valAx>
        <c:axId val="152444928"/>
        <c:scaling>
          <c:orientation val="minMax"/>
          <c:max val="17000"/>
          <c:min val="0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Readout trigger rate (Hz)</a:t>
                </a:r>
              </a:p>
            </c:rich>
          </c:tx>
          <c:layout>
            <c:manualLayout>
              <c:xMode val="edge"/>
              <c:yMode val="edge"/>
              <c:x val="0.40036261119259903"/>
              <c:y val="0.887136214753042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52447232"/>
        <c:crosses val="autoZero"/>
        <c:crossBetween val="midCat"/>
      </c:valAx>
      <c:valAx>
        <c:axId val="1524472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Dead time (%)</a:t>
                </a:r>
              </a:p>
            </c:rich>
          </c:tx>
          <c:layout>
            <c:manualLayout>
              <c:xMode val="edge"/>
              <c:yMode val="edge"/>
              <c:x val="4.9785536713566501E-3"/>
              <c:y val="0.2841876988572840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152444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0.23835</cdr:x>
      <cdr:y>0.38438</cdr:y>
    </cdr:from>
    <cdr:to>
      <cdr:x>0.3707</cdr:x>
      <cdr:y>0.55222</cdr:y>
    </cdr:to>
    <cdr:sp macro="" textlink="">
      <cdr:nvSpPr>
        <cdr:cNvPr id="4" name="TextBox 4"/>
        <cdr:cNvSpPr txBox="1"/>
      </cdr:nvSpPr>
      <cdr:spPr>
        <a:xfrm xmlns:a="http://schemas.openxmlformats.org/drawingml/2006/main">
          <a:off x="1824056" y="1903101"/>
          <a:ext cx="1012874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400" dirty="0" smtClean="0">
              <a:solidFill>
                <a:srgbClr val="0000FF"/>
              </a:solidFill>
            </a:rPr>
            <a:t>Single Crate</a:t>
          </a:r>
          <a:endParaRPr lang="en-US" sz="2400" dirty="0">
            <a:solidFill>
              <a:srgbClr val="0000FF"/>
            </a:solidFill>
          </a:endParaRPr>
        </a:p>
      </cdr:txBody>
    </cdr:sp>
  </cdr:relSizeAnchor>
  <cdr:relSizeAnchor xmlns:cdr="http://schemas.openxmlformats.org/drawingml/2006/chartDrawing">
    <cdr:from>
      <cdr:x>0.67639</cdr:x>
      <cdr:y>0.53828</cdr:y>
    </cdr:from>
    <cdr:to>
      <cdr:x>0.84026</cdr:x>
      <cdr:y>0.63153</cdr:y>
    </cdr:to>
    <cdr:sp macro="" textlink="">
      <cdr:nvSpPr>
        <cdr:cNvPr id="5" name="TextBox 5"/>
        <cdr:cNvSpPr txBox="1"/>
      </cdr:nvSpPr>
      <cdr:spPr>
        <a:xfrm xmlns:a="http://schemas.openxmlformats.org/drawingml/2006/main">
          <a:off x="5176325" y="2665101"/>
          <a:ext cx="1254034" cy="46166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>
              <a:solidFill>
                <a:srgbClr val="FF0000"/>
              </a:solidFill>
            </a:rPr>
            <a:t>3 Crates</a:t>
          </a:r>
          <a:endParaRPr lang="en-US" sz="2400" dirty="0">
            <a:solidFill>
              <a:srgbClr val="FF0000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8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5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5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82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2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9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8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6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8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56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23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49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53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86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3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4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7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6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6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9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85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0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851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953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66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9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2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8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1192-2559-4137-A056-32224560FABE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1C06-D7F5-4180-977A-D0197A8B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0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4726"/>
            <a:ext cx="8229600" cy="397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94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645425"/>
            <a:ext cx="2133600" cy="19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Minion Pro"/>
              </a:defRPr>
            </a:lvl1pPr>
          </a:lstStyle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Minion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nion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nion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nion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nion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nion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 – near 5 kHz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864840"/>
              </p:ext>
            </p:extLst>
          </p:nvPr>
        </p:nvGraphicFramePr>
        <p:xfrm>
          <a:off x="685800" y="1143000"/>
          <a:ext cx="7331277" cy="502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86138" y="4692784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 crates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0646" y="3579391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crates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3668" y="2695166"/>
            <a:ext cx="148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1 crates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No pedestal suppression (8ADC)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000" y="1005984"/>
            <a:ext cx="279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Readout trigger rate ~ 5kHz</a:t>
            </a:r>
          </a:p>
        </p:txBody>
      </p:sp>
    </p:spTree>
    <p:extLst>
      <p:ext uri="{BB962C8B-B14F-4D97-AF65-F5344CB8AC3E}">
        <p14:creationId xmlns:p14="http://schemas.microsoft.com/office/powerpoint/2010/main" val="5185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Pedestal Suppression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864070"/>
              </p:ext>
            </p:extLst>
          </p:nvPr>
        </p:nvGraphicFramePr>
        <p:xfrm>
          <a:off x="609600" y="814702"/>
          <a:ext cx="6084764" cy="5433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4212" y="1160312"/>
            <a:ext cx="25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No Pedestal 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Suppression (8ADCs)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2638" y="4605492"/>
            <a:ext cx="182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prstClr val="black"/>
                </a:solidFill>
              </a:rPr>
              <a:t>Pedestal </a:t>
            </a:r>
          </a:p>
          <a:p>
            <a:pPr algn="r"/>
            <a:r>
              <a:rPr lang="en-US" sz="2000" b="1" dirty="0">
                <a:solidFill>
                  <a:prstClr val="black"/>
                </a:solidFill>
              </a:rPr>
              <a:t>Suppressed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224" y="2362200"/>
            <a:ext cx="2304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Single Crate</a:t>
            </a:r>
          </a:p>
          <a:p>
            <a:r>
              <a:rPr lang="en-US" dirty="0">
                <a:solidFill>
                  <a:prstClr val="black"/>
                </a:solidFill>
              </a:rPr>
              <a:t>8 ADCs</a:t>
            </a:r>
          </a:p>
          <a:p>
            <a:r>
              <a:rPr lang="en-US" dirty="0">
                <a:solidFill>
                  <a:prstClr val="black"/>
                </a:solidFill>
              </a:rPr>
              <a:t>Buffer level = 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9199" y="1005103"/>
            <a:ext cx="2539783" cy="47039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FF"/>
                </a:solidFill>
              </a:rPr>
              <a:t>Local trigger ~ 50 kHz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Local trigger ~ 100 kHz</a:t>
            </a:r>
          </a:p>
          <a:p>
            <a:r>
              <a:rPr lang="en-US" sz="2000" dirty="0">
                <a:solidFill>
                  <a:srgbClr val="008000"/>
                </a:solidFill>
              </a:rPr>
              <a:t>Local trigger ~ 200 kHz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 flipH="1" flipV="1">
            <a:off x="1947620" y="5824782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" y="5925065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Expected ~ 5000 Hz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4364" y="3886200"/>
            <a:ext cx="230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Dead time at</a:t>
            </a:r>
          </a:p>
          <a:p>
            <a:r>
              <a:rPr lang="en-US" dirty="0">
                <a:solidFill>
                  <a:prstClr val="black"/>
                </a:solidFill>
              </a:rPr>
              <a:t>Local ~ 200 kHz and Readout ~5kHz</a:t>
            </a:r>
          </a:p>
          <a:p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 ~40%</a:t>
            </a:r>
          </a:p>
        </p:txBody>
      </p:sp>
    </p:spTree>
    <p:extLst>
      <p:ext uri="{BB962C8B-B14F-4D97-AF65-F5344CB8AC3E}">
        <p14:creationId xmlns:p14="http://schemas.microsoft.com/office/powerpoint/2010/main" val="36623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Switching</a:t>
            </a:r>
            <a:endParaRPr lang="en-US" dirty="0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3027158" y="5607076"/>
            <a:ext cx="420127" cy="200566"/>
          </a:xfrm>
          <a:prstGeom prst="bentConnector3">
            <a:avLst>
              <a:gd name="adj1" fmla="val 2223"/>
            </a:avLst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55738" y="5707359"/>
            <a:ext cx="227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Expected ~ 5000 Hz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10"/>
          </p:nvPr>
        </p:nvSpPr>
        <p:spPr>
          <a:xfrm>
            <a:off x="3505200" y="6394375"/>
            <a:ext cx="2133600" cy="365125"/>
          </a:xfrm>
        </p:spPr>
        <p:txBody>
          <a:bodyPr/>
          <a:lstStyle/>
          <a:p>
            <a:fld id="{B41FAE2C-98F2-4AEB-9028-7681F5825C1E}" type="datetimeFigureOut">
              <a:rPr lang="en-US" smtClean="0">
                <a:solidFill>
                  <a:prstClr val="white"/>
                </a:solidFill>
              </a:rPr>
              <a:pPr/>
              <a:t>11/11/2015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05200" y="6645425"/>
            <a:ext cx="2133600" cy="190125"/>
          </a:xfrm>
        </p:spPr>
        <p:txBody>
          <a:bodyPr/>
          <a:lstStyle/>
          <a:p>
            <a:fld id="{123908D8-EB8A-4839-B5DA-E27DEBBAC624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528292"/>
              </p:ext>
            </p:extLst>
          </p:nvPr>
        </p:nvGraphicFramePr>
        <p:xfrm>
          <a:off x="500575" y="1297299"/>
          <a:ext cx="7652825" cy="4951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76400" y="1524000"/>
            <a:ext cx="23046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Dead time at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Readout ~5kHz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D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 ~6%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29000" y="1676400"/>
            <a:ext cx="1592560" cy="595836"/>
            <a:chOff x="3962400" y="1524000"/>
            <a:chExt cx="1592560" cy="595836"/>
          </a:xfrm>
        </p:grpSpPr>
        <p:sp>
          <p:nvSpPr>
            <p:cNvPr id="4" name="Rounded Rectangle 3"/>
            <p:cNvSpPr/>
            <p:nvPr/>
          </p:nvSpPr>
          <p:spPr>
            <a:xfrm>
              <a:off x="3962400" y="1524000"/>
              <a:ext cx="1592560" cy="595836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51729" y="1595735"/>
              <a:ext cx="14291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</a:rPr>
                <a:t>D</a:t>
              </a:r>
              <a:r>
                <a:rPr lang="en-US" sz="2400" baseline="-25000" dirty="0" smtClean="0">
                  <a:solidFill>
                    <a:prstClr val="black"/>
                  </a:solidFill>
                </a:rPr>
                <a:t>3 </a:t>
              </a:r>
              <a:r>
                <a:rPr lang="en-US" sz="2400" dirty="0" smtClean="0">
                  <a:solidFill>
                    <a:prstClr val="black"/>
                  </a:solidFill>
                </a:rPr>
                <a:t> ~ (D</a:t>
              </a:r>
              <a:r>
                <a:rPr lang="en-US" sz="2400" baseline="-25000" dirty="0">
                  <a:solidFill>
                    <a:prstClr val="black"/>
                  </a:solidFill>
                </a:rPr>
                <a:t>1</a:t>
              </a:r>
              <a:r>
                <a:rPr lang="en-US" sz="2400" dirty="0" smtClean="0">
                  <a:solidFill>
                    <a:prstClr val="black"/>
                  </a:solidFill>
                </a:rPr>
                <a:t>)</a:t>
              </a:r>
              <a:r>
                <a:rPr lang="en-US" sz="2400" baseline="30000" dirty="0" smtClean="0">
                  <a:solidFill>
                    <a:prstClr val="black"/>
                  </a:solidFill>
                </a:rPr>
                <a:t>3</a:t>
              </a:r>
              <a:r>
                <a:rPr lang="en-US" sz="2400" dirty="0" smtClean="0">
                  <a:solidFill>
                    <a:prstClr val="black"/>
                  </a:solidFill>
                </a:rPr>
                <a:t> </a:t>
              </a:r>
              <a:endParaRPr lang="en-US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91230" y="989929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No pedestal suppression (8ADC)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15000" y="1005984"/>
            <a:ext cx="271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Local </a:t>
            </a:r>
            <a:r>
              <a:rPr lang="en-US" b="1" dirty="0">
                <a:solidFill>
                  <a:prstClr val="black"/>
                </a:solidFill>
              </a:rPr>
              <a:t>trigger rate ~ </a:t>
            </a:r>
            <a:r>
              <a:rPr lang="en-US" b="1" dirty="0" smtClean="0">
                <a:solidFill>
                  <a:prstClr val="black"/>
                </a:solidFill>
              </a:rPr>
              <a:t>100kHz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J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143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Office Theme</vt:lpstr>
      <vt:lpstr>JLab_Theme</vt:lpstr>
      <vt:lpstr>1_JLab_Theme</vt:lpstr>
      <vt:lpstr>2_JLab_Theme</vt:lpstr>
      <vt:lpstr>PowerPoint Presentation</vt:lpstr>
      <vt:lpstr>Trigger Switching – near 5 kHz</vt:lpstr>
      <vt:lpstr>Pedestal Suppression</vt:lpstr>
      <vt:lpstr>Trigger Switching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Moffit</dc:creator>
  <cp:lastModifiedBy>moffit</cp:lastModifiedBy>
  <cp:revision>2</cp:revision>
  <dcterms:created xsi:type="dcterms:W3CDTF">2015-11-11T00:12:08Z</dcterms:created>
  <dcterms:modified xsi:type="dcterms:W3CDTF">2015-11-11T21:01:49Z</dcterms:modified>
</cp:coreProperties>
</file>