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F1AE-5B1A-74B2-F875-AF475EDEFA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8C0340-AF83-3E08-BF56-3E409D3D0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0264B6-84F9-F671-1CDB-35E4E7DF933B}"/>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5" name="Footer Placeholder 4">
            <a:extLst>
              <a:ext uri="{FF2B5EF4-FFF2-40B4-BE49-F238E27FC236}">
                <a16:creationId xmlns:a16="http://schemas.microsoft.com/office/drawing/2014/main" id="{13E67513-44AF-2E55-3B79-628934B82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503E7-751F-628E-C1C4-54415C7AA158}"/>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379282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72FF-F724-55ED-EEAC-912D8FA2B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D3A7F7-13A8-7439-6A46-6D053C6EE5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0032B-6D8C-8956-F2E1-C367316C2A24}"/>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5" name="Footer Placeholder 4">
            <a:extLst>
              <a:ext uri="{FF2B5EF4-FFF2-40B4-BE49-F238E27FC236}">
                <a16:creationId xmlns:a16="http://schemas.microsoft.com/office/drawing/2014/main" id="{6F454D33-5673-DAC3-C516-CF2C1315B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252B2-CA53-F8C6-5EBF-959AA9C1BBB1}"/>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326545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B039A-3A97-9058-7F7D-3B7DB4DC9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2C3AB7-7423-FC90-4572-AAAF1DCBC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F1234-6EFA-ECA8-1E0A-B56E57F2A3C9}"/>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5" name="Footer Placeholder 4">
            <a:extLst>
              <a:ext uri="{FF2B5EF4-FFF2-40B4-BE49-F238E27FC236}">
                <a16:creationId xmlns:a16="http://schemas.microsoft.com/office/drawing/2014/main" id="{200C2031-297F-68BE-9C4C-002BD415A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5E5D1-FDA0-E432-2BD4-EA32B3EE9882}"/>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383973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B380-EB77-EF67-EE3F-7872B663B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75E22-651A-98A4-69A9-2295A0C71A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F98F8-8D51-4C03-4C63-47BFBAD14563}"/>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5" name="Footer Placeholder 4">
            <a:extLst>
              <a:ext uri="{FF2B5EF4-FFF2-40B4-BE49-F238E27FC236}">
                <a16:creationId xmlns:a16="http://schemas.microsoft.com/office/drawing/2014/main" id="{FE93EA9A-127B-8FF4-4123-1F2212109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6F08B-3EE9-4380-4270-396FEDACB14D}"/>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263184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952D-8D59-7ED4-FF75-92E81EA56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D40A4B-309F-5FAE-F632-AE53AEACC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52934-C4B3-F253-CE3E-71F8D12BDE11}"/>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5" name="Footer Placeholder 4">
            <a:extLst>
              <a:ext uri="{FF2B5EF4-FFF2-40B4-BE49-F238E27FC236}">
                <a16:creationId xmlns:a16="http://schemas.microsoft.com/office/drawing/2014/main" id="{4575E763-B8A3-427A-8CFC-F01A1E9B5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F8233-58CF-FE40-2717-25AC7E887A03}"/>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167187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C36B-445F-6E5B-5F63-703605192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4F613-3A23-E6CF-765E-ABD2CEED04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E49D53-5BCD-C8A7-755A-239C6AF7C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831A3A-9588-A161-6174-DDFDD97B7283}"/>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6" name="Footer Placeholder 5">
            <a:extLst>
              <a:ext uri="{FF2B5EF4-FFF2-40B4-BE49-F238E27FC236}">
                <a16:creationId xmlns:a16="http://schemas.microsoft.com/office/drawing/2014/main" id="{349BBD2C-CDAF-395B-681C-5485976CD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B50E7-0A13-203F-E328-4B06B48BD0FF}"/>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296957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776D-A74A-6DFE-E827-B46BED4752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619A2D-DD5A-AE0C-D8F1-D692BC7AE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3B11E-B3FA-7E2B-1763-67484D502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A3810B-DA0F-D20C-19D7-946674FB8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E95E5-90A5-428B-14A1-32BD4C712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BC8E96-C418-39B8-A397-E6352B938BF9}"/>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8" name="Footer Placeholder 7">
            <a:extLst>
              <a:ext uri="{FF2B5EF4-FFF2-40B4-BE49-F238E27FC236}">
                <a16:creationId xmlns:a16="http://schemas.microsoft.com/office/drawing/2014/main" id="{63D7FD0E-ACD3-AADC-66C7-392893B4F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843D88-DA1A-43EC-8FCC-18CEDA53227C}"/>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157132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6A13-34E8-3A2A-7C0A-E3CF23C79A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A2899B-ECAE-94DA-4E86-F2DB624E3BC8}"/>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4" name="Footer Placeholder 3">
            <a:extLst>
              <a:ext uri="{FF2B5EF4-FFF2-40B4-BE49-F238E27FC236}">
                <a16:creationId xmlns:a16="http://schemas.microsoft.com/office/drawing/2014/main" id="{AAA041F5-4FEC-48B6-DD18-7B0737F934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A2D517-3865-0A12-5FD2-6625B0E07691}"/>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165583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7B412-7351-33F0-A6AD-1A68931E624C}"/>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3" name="Footer Placeholder 2">
            <a:extLst>
              <a:ext uri="{FF2B5EF4-FFF2-40B4-BE49-F238E27FC236}">
                <a16:creationId xmlns:a16="http://schemas.microsoft.com/office/drawing/2014/main" id="{C549C0D7-D52D-96EE-A025-CD0D3C9E81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ECFF1A-0575-60F8-FA31-F2D6EF5A1525}"/>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182337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F17A-75C9-AEDF-0008-46C0C8EF9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1686D-8422-AC15-6F07-0781524E5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45F0F8-BD74-1AE9-93D4-02F7AD883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B2737-AF6E-2F85-1F1B-3AEE7DC251B0}"/>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6" name="Footer Placeholder 5">
            <a:extLst>
              <a:ext uri="{FF2B5EF4-FFF2-40B4-BE49-F238E27FC236}">
                <a16:creationId xmlns:a16="http://schemas.microsoft.com/office/drawing/2014/main" id="{0E1F2863-AF33-DC17-E817-062B3C4AA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771A4-634B-639A-2841-DDEB49C8D251}"/>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286220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E4F6-1D35-FE72-E1BB-3381366AD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5143E9-D025-9098-E704-FAED83B8DF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865EF5-CDBC-3E00-FD35-883E2A1A6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56703-17A4-61D6-2395-B7802BDB9F6F}"/>
              </a:ext>
            </a:extLst>
          </p:cNvPr>
          <p:cNvSpPr>
            <a:spLocks noGrp="1"/>
          </p:cNvSpPr>
          <p:nvPr>
            <p:ph type="dt" sz="half" idx="10"/>
          </p:nvPr>
        </p:nvSpPr>
        <p:spPr/>
        <p:txBody>
          <a:bodyPr/>
          <a:lstStyle/>
          <a:p>
            <a:fld id="{74863756-46E0-45C4-A817-5D7B0416BD8C}" type="datetimeFigureOut">
              <a:rPr lang="en-US" smtClean="0"/>
              <a:t>5/28/2022</a:t>
            </a:fld>
            <a:endParaRPr lang="en-US"/>
          </a:p>
        </p:txBody>
      </p:sp>
      <p:sp>
        <p:nvSpPr>
          <p:cNvPr id="6" name="Footer Placeholder 5">
            <a:extLst>
              <a:ext uri="{FF2B5EF4-FFF2-40B4-BE49-F238E27FC236}">
                <a16:creationId xmlns:a16="http://schemas.microsoft.com/office/drawing/2014/main" id="{D333952B-D834-26D2-5D53-F5782C9E1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D8DA9-BDA6-910D-6871-CD93551A5447}"/>
              </a:ext>
            </a:extLst>
          </p:cNvPr>
          <p:cNvSpPr>
            <a:spLocks noGrp="1"/>
          </p:cNvSpPr>
          <p:nvPr>
            <p:ph type="sldNum" sz="quarter" idx="12"/>
          </p:nvPr>
        </p:nvSpPr>
        <p:spPr/>
        <p:txBody>
          <a:bodyPr/>
          <a:lstStyle/>
          <a:p>
            <a:fld id="{79E39414-DDB4-4257-BA99-A5816D1E6598}" type="slidenum">
              <a:rPr lang="en-US" smtClean="0"/>
              <a:t>‹#›</a:t>
            </a:fld>
            <a:endParaRPr lang="en-US"/>
          </a:p>
        </p:txBody>
      </p:sp>
    </p:spTree>
    <p:extLst>
      <p:ext uri="{BB962C8B-B14F-4D97-AF65-F5344CB8AC3E}">
        <p14:creationId xmlns:p14="http://schemas.microsoft.com/office/powerpoint/2010/main" val="299172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87513-B9FB-F108-36C2-374183C9EF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18BBA5-E72F-DD48-7A27-4DC25D227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7E456-A462-EBE2-F496-CF1756FE6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63756-46E0-45C4-A817-5D7B0416BD8C}" type="datetimeFigureOut">
              <a:rPr lang="en-US" smtClean="0"/>
              <a:t>5/28/2022</a:t>
            </a:fld>
            <a:endParaRPr lang="en-US"/>
          </a:p>
        </p:txBody>
      </p:sp>
      <p:sp>
        <p:nvSpPr>
          <p:cNvPr id="5" name="Footer Placeholder 4">
            <a:extLst>
              <a:ext uri="{FF2B5EF4-FFF2-40B4-BE49-F238E27FC236}">
                <a16:creationId xmlns:a16="http://schemas.microsoft.com/office/drawing/2014/main" id="{40CE4A6C-9CF1-88AC-3147-A361FC04C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D3988A-CEC7-E7A6-FA21-AD4537014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39414-DDB4-4257-BA99-A5816D1E6598}" type="slidenum">
              <a:rPr lang="en-US" smtClean="0"/>
              <a:t>‹#›</a:t>
            </a:fld>
            <a:endParaRPr lang="en-US"/>
          </a:p>
        </p:txBody>
      </p:sp>
    </p:spTree>
    <p:extLst>
      <p:ext uri="{BB962C8B-B14F-4D97-AF65-F5344CB8AC3E}">
        <p14:creationId xmlns:p14="http://schemas.microsoft.com/office/powerpoint/2010/main" val="215334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6056-1DB5-928A-3235-F244D78DFDC2}"/>
              </a:ext>
            </a:extLst>
          </p:cNvPr>
          <p:cNvSpPr>
            <a:spLocks noGrp="1"/>
          </p:cNvSpPr>
          <p:nvPr>
            <p:ph type="ctrTitle"/>
          </p:nvPr>
        </p:nvSpPr>
        <p:spPr/>
        <p:txBody>
          <a:bodyPr/>
          <a:lstStyle/>
          <a:p>
            <a:r>
              <a:rPr lang="en-US" dirty="0"/>
              <a:t>Exception Handling</a:t>
            </a:r>
          </a:p>
        </p:txBody>
      </p:sp>
      <p:sp>
        <p:nvSpPr>
          <p:cNvPr id="3" name="Subtitle 2">
            <a:extLst>
              <a:ext uri="{FF2B5EF4-FFF2-40B4-BE49-F238E27FC236}">
                <a16:creationId xmlns:a16="http://schemas.microsoft.com/office/drawing/2014/main" id="{BDF9D896-2253-AA38-6548-5D4CB574B7F9}"/>
              </a:ext>
            </a:extLst>
          </p:cNvPr>
          <p:cNvSpPr>
            <a:spLocks noGrp="1"/>
          </p:cNvSpPr>
          <p:nvPr>
            <p:ph type="subTitle" idx="1"/>
          </p:nvPr>
        </p:nvSpPr>
        <p:spPr/>
        <p:txBody>
          <a:bodyPr/>
          <a:lstStyle/>
          <a:p>
            <a:r>
              <a:rPr lang="en-US" dirty="0"/>
              <a:t>by B. Molutov</a:t>
            </a:r>
          </a:p>
        </p:txBody>
      </p:sp>
    </p:spTree>
    <p:extLst>
      <p:ext uri="{BB962C8B-B14F-4D97-AF65-F5344CB8AC3E}">
        <p14:creationId xmlns:p14="http://schemas.microsoft.com/office/powerpoint/2010/main" val="1190515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1D70-A65C-D58D-6C5E-FA044BD0E9DF}"/>
              </a:ext>
            </a:extLst>
          </p:cNvPr>
          <p:cNvSpPr>
            <a:spLocks noGrp="1"/>
          </p:cNvSpPr>
          <p:nvPr>
            <p:ph type="title"/>
          </p:nvPr>
        </p:nvSpPr>
        <p:spPr/>
        <p:txBody>
          <a:bodyPr/>
          <a:lstStyle/>
          <a:p>
            <a:r>
              <a:rPr lang="en-US" dirty="0"/>
              <a:t>User-defined Exceptions</a:t>
            </a:r>
          </a:p>
        </p:txBody>
      </p:sp>
      <p:sp>
        <p:nvSpPr>
          <p:cNvPr id="3" name="Content Placeholder 2">
            <a:extLst>
              <a:ext uri="{FF2B5EF4-FFF2-40B4-BE49-F238E27FC236}">
                <a16:creationId xmlns:a16="http://schemas.microsoft.com/office/drawing/2014/main" id="{050CD363-9522-AF21-7EB0-B89916FB1E31}"/>
              </a:ext>
            </a:extLst>
          </p:cNvPr>
          <p:cNvSpPr>
            <a:spLocks noGrp="1"/>
          </p:cNvSpPr>
          <p:nvPr>
            <p:ph idx="1"/>
          </p:nvPr>
        </p:nvSpPr>
        <p:spPr/>
        <p:txBody>
          <a:bodyPr>
            <a:normAutofit lnSpcReduction="10000"/>
          </a:bodyPr>
          <a:lstStyle/>
          <a:p>
            <a:r>
              <a:rPr lang="en-US" dirty="0"/>
              <a:t>You can create your own exceptions in Java. Keep the following points in mind when writing your own exception classes</a:t>
            </a:r>
          </a:p>
          <a:p>
            <a:r>
              <a:rPr lang="en-US" dirty="0"/>
              <a:t>-&gt; All exceptions must be a child of Throwable.</a:t>
            </a:r>
          </a:p>
          <a:p>
            <a:r>
              <a:rPr lang="en-US" dirty="0"/>
              <a:t>-&gt; If you want to write a checked exception that is automatically enforced by the Handle or Declare Rule, you need to extend the Exception class.</a:t>
            </a:r>
          </a:p>
          <a:p>
            <a:r>
              <a:rPr lang="en-US" dirty="0"/>
              <a:t>-&gt; If you want to write a runtime exception, you need to extend the RuntimeException class.</a:t>
            </a:r>
          </a:p>
          <a:p>
            <a:r>
              <a:rPr lang="en-US" dirty="0"/>
              <a:t># see code examples “</a:t>
            </a:r>
            <a:r>
              <a:rPr lang="en-US" b="1" dirty="0"/>
              <a:t>InsufficientFundsException.java</a:t>
            </a:r>
            <a:r>
              <a:rPr lang="en-US" dirty="0"/>
              <a:t>”, “</a:t>
            </a:r>
            <a:r>
              <a:rPr lang="en-US" b="1" dirty="0"/>
              <a:t>CheckingAccount.java</a:t>
            </a:r>
            <a:r>
              <a:rPr lang="en-US" dirty="0"/>
              <a:t>” and “</a:t>
            </a:r>
            <a:r>
              <a:rPr lang="en-US" b="1" dirty="0"/>
              <a:t>BankDemo.java</a:t>
            </a:r>
            <a:r>
              <a:rPr lang="en-US" dirty="0"/>
              <a:t>”.</a:t>
            </a:r>
          </a:p>
        </p:txBody>
      </p:sp>
    </p:spTree>
    <p:extLst>
      <p:ext uri="{BB962C8B-B14F-4D97-AF65-F5344CB8AC3E}">
        <p14:creationId xmlns:p14="http://schemas.microsoft.com/office/powerpoint/2010/main" val="248279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CC67-4985-C029-BE24-FF6F4512D030}"/>
              </a:ext>
            </a:extLst>
          </p:cNvPr>
          <p:cNvSpPr>
            <a:spLocks noGrp="1"/>
          </p:cNvSpPr>
          <p:nvPr>
            <p:ph type="title"/>
          </p:nvPr>
        </p:nvSpPr>
        <p:spPr/>
        <p:txBody>
          <a:bodyPr/>
          <a:lstStyle/>
          <a:p>
            <a:r>
              <a:rPr lang="en-US" dirty="0"/>
              <a:t>Java Exceptions</a:t>
            </a:r>
          </a:p>
        </p:txBody>
      </p:sp>
      <p:sp>
        <p:nvSpPr>
          <p:cNvPr id="3" name="Content Placeholder 2">
            <a:extLst>
              <a:ext uri="{FF2B5EF4-FFF2-40B4-BE49-F238E27FC236}">
                <a16:creationId xmlns:a16="http://schemas.microsoft.com/office/drawing/2014/main" id="{098CDB57-8363-4C81-CF0E-C3DD71CF3945}"/>
              </a:ext>
            </a:extLst>
          </p:cNvPr>
          <p:cNvSpPr>
            <a:spLocks noGrp="1"/>
          </p:cNvSpPr>
          <p:nvPr>
            <p:ph idx="1"/>
          </p:nvPr>
        </p:nvSpPr>
        <p:spPr/>
        <p:txBody>
          <a:bodyPr/>
          <a:lstStyle/>
          <a:p>
            <a:r>
              <a:rPr lang="en-US" dirty="0"/>
              <a:t>When executing Java code, different errors can occur: coding errors made by the programmer, errors due to wrong input, or other unforeseeable things.</a:t>
            </a:r>
          </a:p>
          <a:p>
            <a:r>
              <a:rPr lang="en-US" dirty="0"/>
              <a:t>When an error occurs, Java will normally stop and generate an error message. The technical term for this is: Java will throw an exception (throw an error).</a:t>
            </a:r>
          </a:p>
        </p:txBody>
      </p:sp>
    </p:spTree>
    <p:extLst>
      <p:ext uri="{BB962C8B-B14F-4D97-AF65-F5344CB8AC3E}">
        <p14:creationId xmlns:p14="http://schemas.microsoft.com/office/powerpoint/2010/main" val="258850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C44E-B4C2-901C-3D0F-BFB3F3CAED69}"/>
              </a:ext>
            </a:extLst>
          </p:cNvPr>
          <p:cNvSpPr>
            <a:spLocks noGrp="1"/>
          </p:cNvSpPr>
          <p:nvPr>
            <p:ph type="title"/>
          </p:nvPr>
        </p:nvSpPr>
        <p:spPr/>
        <p:txBody>
          <a:bodyPr/>
          <a:lstStyle/>
          <a:p>
            <a:r>
              <a:rPr lang="en-US" dirty="0"/>
              <a:t>Java try and catch</a:t>
            </a:r>
          </a:p>
        </p:txBody>
      </p:sp>
      <p:sp>
        <p:nvSpPr>
          <p:cNvPr id="3" name="Content Placeholder 2">
            <a:extLst>
              <a:ext uri="{FF2B5EF4-FFF2-40B4-BE49-F238E27FC236}">
                <a16:creationId xmlns:a16="http://schemas.microsoft.com/office/drawing/2014/main" id="{61D46A55-2323-1342-C234-8CD6150E00A4}"/>
              </a:ext>
            </a:extLst>
          </p:cNvPr>
          <p:cNvSpPr>
            <a:spLocks noGrp="1"/>
          </p:cNvSpPr>
          <p:nvPr>
            <p:ph idx="1"/>
          </p:nvPr>
        </p:nvSpPr>
        <p:spPr/>
        <p:txBody>
          <a:bodyPr/>
          <a:lstStyle/>
          <a:p>
            <a:r>
              <a:rPr lang="en-US" dirty="0"/>
              <a:t>The </a:t>
            </a:r>
            <a:r>
              <a:rPr lang="en-US" b="1" dirty="0"/>
              <a:t>try</a:t>
            </a:r>
            <a:r>
              <a:rPr lang="en-US" dirty="0"/>
              <a:t> statement allows you to define a block of code to be tested for errors while it is being executed.</a:t>
            </a:r>
          </a:p>
          <a:p>
            <a:r>
              <a:rPr lang="en-US" dirty="0"/>
              <a:t>The </a:t>
            </a:r>
            <a:r>
              <a:rPr lang="en-US" b="1" dirty="0"/>
              <a:t>catch</a:t>
            </a:r>
            <a:r>
              <a:rPr lang="en-US" dirty="0"/>
              <a:t> statement allows you to define a block of code to be executed, if an error occurs in the try block.</a:t>
            </a:r>
          </a:p>
          <a:p>
            <a:r>
              <a:rPr lang="en-US" dirty="0"/>
              <a:t>The </a:t>
            </a:r>
            <a:r>
              <a:rPr lang="en-US" b="1" dirty="0"/>
              <a:t>try</a:t>
            </a:r>
            <a:r>
              <a:rPr lang="en-US" dirty="0"/>
              <a:t> and </a:t>
            </a:r>
            <a:r>
              <a:rPr lang="en-US" b="1" dirty="0"/>
              <a:t>catch</a:t>
            </a:r>
            <a:r>
              <a:rPr lang="en-US" dirty="0"/>
              <a:t> keywords come in pairs:</a:t>
            </a:r>
          </a:p>
          <a:p>
            <a:r>
              <a:rPr lang="en-US" dirty="0"/>
              <a:t># see code example “</a:t>
            </a:r>
            <a:r>
              <a:rPr lang="en-US" b="1" dirty="0"/>
              <a:t>E1.java</a:t>
            </a:r>
            <a:r>
              <a:rPr lang="en-US" dirty="0"/>
              <a:t>”</a:t>
            </a:r>
          </a:p>
          <a:p>
            <a:r>
              <a:rPr lang="en-US" dirty="0"/>
              <a:t># Consider this example: “</a:t>
            </a:r>
            <a:r>
              <a:rPr lang="en-US" b="1" dirty="0"/>
              <a:t>E2.java</a:t>
            </a:r>
            <a:r>
              <a:rPr lang="en-US" dirty="0"/>
              <a:t>”, If an error occurs we can use </a:t>
            </a:r>
            <a:r>
              <a:rPr lang="en-US" b="1" dirty="0"/>
              <a:t>try…catch</a:t>
            </a:r>
            <a:r>
              <a:rPr lang="en-US" dirty="0"/>
              <a:t> to catch the error and execute some code to handle it (“</a:t>
            </a:r>
            <a:r>
              <a:rPr lang="en-US" b="1" dirty="0"/>
              <a:t>E3.java</a:t>
            </a:r>
            <a:r>
              <a:rPr lang="en-US" dirty="0"/>
              <a:t>”).</a:t>
            </a:r>
          </a:p>
        </p:txBody>
      </p:sp>
    </p:spTree>
    <p:extLst>
      <p:ext uri="{BB962C8B-B14F-4D97-AF65-F5344CB8AC3E}">
        <p14:creationId xmlns:p14="http://schemas.microsoft.com/office/powerpoint/2010/main" val="233073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9D4-FDCF-BB54-CE1B-E23997F0B1EC}"/>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E89190F7-ADFB-4F6F-33F6-E340E30D7B45}"/>
              </a:ext>
            </a:extLst>
          </p:cNvPr>
          <p:cNvSpPr>
            <a:spLocks noGrp="1"/>
          </p:cNvSpPr>
          <p:nvPr>
            <p:ph idx="1"/>
          </p:nvPr>
        </p:nvSpPr>
        <p:spPr/>
        <p:txBody>
          <a:bodyPr/>
          <a:lstStyle/>
          <a:p>
            <a:r>
              <a:rPr lang="en-US" dirty="0"/>
              <a:t>The </a:t>
            </a:r>
            <a:r>
              <a:rPr lang="en-US" b="1" dirty="0"/>
              <a:t>finally</a:t>
            </a:r>
            <a:r>
              <a:rPr lang="en-US" dirty="0"/>
              <a:t> statement lets you execute code, after </a:t>
            </a:r>
            <a:r>
              <a:rPr lang="en-US" b="1" dirty="0"/>
              <a:t>try…catch</a:t>
            </a:r>
            <a:r>
              <a:rPr lang="en-US" dirty="0"/>
              <a:t>, regardless of the result:</a:t>
            </a:r>
          </a:p>
          <a:p>
            <a:r>
              <a:rPr lang="en-US" dirty="0"/>
              <a:t># see code example “</a:t>
            </a:r>
            <a:r>
              <a:rPr lang="en-US" b="1" dirty="0"/>
              <a:t>E4.java</a:t>
            </a:r>
            <a:r>
              <a:rPr lang="en-US" dirty="0"/>
              <a:t>”</a:t>
            </a:r>
          </a:p>
        </p:txBody>
      </p:sp>
    </p:spTree>
    <p:extLst>
      <p:ext uri="{BB962C8B-B14F-4D97-AF65-F5344CB8AC3E}">
        <p14:creationId xmlns:p14="http://schemas.microsoft.com/office/powerpoint/2010/main" val="10585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A20A-333B-E844-382D-2EB6638D0F9F}"/>
              </a:ext>
            </a:extLst>
          </p:cNvPr>
          <p:cNvSpPr>
            <a:spLocks noGrp="1"/>
          </p:cNvSpPr>
          <p:nvPr>
            <p:ph type="title"/>
          </p:nvPr>
        </p:nvSpPr>
        <p:spPr/>
        <p:txBody>
          <a:bodyPr/>
          <a:lstStyle/>
          <a:p>
            <a:r>
              <a:rPr lang="en-US" dirty="0"/>
              <a:t>The throw keyword</a:t>
            </a:r>
          </a:p>
        </p:txBody>
      </p:sp>
      <p:sp>
        <p:nvSpPr>
          <p:cNvPr id="3" name="Content Placeholder 2">
            <a:extLst>
              <a:ext uri="{FF2B5EF4-FFF2-40B4-BE49-F238E27FC236}">
                <a16:creationId xmlns:a16="http://schemas.microsoft.com/office/drawing/2014/main" id="{BA20D1F4-2741-02FD-0548-6835184BA608}"/>
              </a:ext>
            </a:extLst>
          </p:cNvPr>
          <p:cNvSpPr>
            <a:spLocks noGrp="1"/>
          </p:cNvSpPr>
          <p:nvPr>
            <p:ph idx="1"/>
          </p:nvPr>
        </p:nvSpPr>
        <p:spPr/>
        <p:txBody>
          <a:bodyPr/>
          <a:lstStyle/>
          <a:p>
            <a:r>
              <a:rPr lang="en-US" dirty="0"/>
              <a:t>The </a:t>
            </a:r>
            <a:r>
              <a:rPr lang="en-US" b="1" dirty="0"/>
              <a:t>throw</a:t>
            </a:r>
            <a:r>
              <a:rPr lang="en-US" dirty="0"/>
              <a:t> statement allows you to create a custom error.</a:t>
            </a:r>
          </a:p>
          <a:p>
            <a:r>
              <a:rPr lang="en-US" dirty="0"/>
              <a:t>The </a:t>
            </a:r>
            <a:r>
              <a:rPr lang="en-US" b="1" dirty="0"/>
              <a:t>throw</a:t>
            </a:r>
            <a:r>
              <a:rPr lang="en-US" dirty="0"/>
              <a:t> statement is used together with an exception type. There are many exception types available in Java: </a:t>
            </a:r>
            <a:r>
              <a:rPr lang="en-US" b="1" dirty="0"/>
              <a:t>ArithmeticException</a:t>
            </a:r>
            <a:r>
              <a:rPr lang="en-US" dirty="0"/>
              <a:t>, </a:t>
            </a:r>
            <a:r>
              <a:rPr lang="en-US" b="1" dirty="0"/>
              <a:t>FileNotFoundException</a:t>
            </a:r>
            <a:r>
              <a:rPr lang="en-US" dirty="0"/>
              <a:t>, </a:t>
            </a:r>
            <a:r>
              <a:rPr lang="en-US" b="1" dirty="0"/>
              <a:t>ArrayIndexOutOfBoundsException</a:t>
            </a:r>
            <a:r>
              <a:rPr lang="en-US" dirty="0"/>
              <a:t>, </a:t>
            </a:r>
            <a:r>
              <a:rPr lang="en-US" b="1" dirty="0"/>
              <a:t>SecurityException</a:t>
            </a:r>
            <a:r>
              <a:rPr lang="en-US" dirty="0"/>
              <a:t>, etc:</a:t>
            </a:r>
          </a:p>
          <a:p>
            <a:r>
              <a:rPr lang="en-US" dirty="0"/>
              <a:t># see code example “</a:t>
            </a:r>
            <a:r>
              <a:rPr lang="en-US" b="1" dirty="0"/>
              <a:t>E5.java</a:t>
            </a:r>
            <a:r>
              <a:rPr lang="en-US" dirty="0"/>
              <a:t>”</a:t>
            </a:r>
          </a:p>
        </p:txBody>
      </p:sp>
    </p:spTree>
    <p:extLst>
      <p:ext uri="{BB962C8B-B14F-4D97-AF65-F5344CB8AC3E}">
        <p14:creationId xmlns:p14="http://schemas.microsoft.com/office/powerpoint/2010/main" val="405109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B748-AA42-2516-B576-1EB44FC1AA10}"/>
              </a:ext>
            </a:extLst>
          </p:cNvPr>
          <p:cNvSpPr>
            <a:spLocks noGrp="1"/>
          </p:cNvSpPr>
          <p:nvPr>
            <p:ph type="title"/>
          </p:nvPr>
        </p:nvSpPr>
        <p:spPr/>
        <p:txBody>
          <a:bodyPr/>
          <a:lstStyle/>
          <a:p>
            <a:r>
              <a:rPr lang="en-US" dirty="0"/>
              <a:t>Exception Hierarchy</a:t>
            </a:r>
          </a:p>
        </p:txBody>
      </p:sp>
      <p:sp>
        <p:nvSpPr>
          <p:cNvPr id="3" name="Content Placeholder 2">
            <a:extLst>
              <a:ext uri="{FF2B5EF4-FFF2-40B4-BE49-F238E27FC236}">
                <a16:creationId xmlns:a16="http://schemas.microsoft.com/office/drawing/2014/main" id="{A50C6FA9-B960-274E-A55C-98614588D725}"/>
              </a:ext>
            </a:extLst>
          </p:cNvPr>
          <p:cNvSpPr>
            <a:spLocks noGrp="1"/>
          </p:cNvSpPr>
          <p:nvPr>
            <p:ph idx="1"/>
          </p:nvPr>
        </p:nvSpPr>
        <p:spPr/>
        <p:txBody>
          <a:bodyPr/>
          <a:lstStyle/>
          <a:p>
            <a:r>
              <a:rPr lang="en-US" dirty="0"/>
              <a:t>All exception classes are subtypes of the </a:t>
            </a:r>
            <a:r>
              <a:rPr lang="en-US" dirty="0" err="1"/>
              <a:t>java.lang.Exception</a:t>
            </a:r>
            <a:r>
              <a:rPr lang="en-US" dirty="0"/>
              <a:t> class. The exception class is a subclass of the Throwable class. Other than the exception class there is another subclass called Error which is derived from the Throwable class.</a:t>
            </a:r>
          </a:p>
          <a:p>
            <a:r>
              <a:rPr lang="en-US" dirty="0"/>
              <a:t>Errors are abnormal conditions that happen in case of severe failures, these are not handled by the Java programs. Errors are generated to indicate errors generated by the runtime environment. Example: JVM is out of memory. Normally, programs cannot recover from errors.</a:t>
            </a:r>
          </a:p>
        </p:txBody>
      </p:sp>
    </p:spTree>
    <p:extLst>
      <p:ext uri="{BB962C8B-B14F-4D97-AF65-F5344CB8AC3E}">
        <p14:creationId xmlns:p14="http://schemas.microsoft.com/office/powerpoint/2010/main" val="23580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xception In JAVA - TECHARGE">
            <a:extLst>
              <a:ext uri="{FF2B5EF4-FFF2-40B4-BE49-F238E27FC236}">
                <a16:creationId xmlns:a16="http://schemas.microsoft.com/office/drawing/2014/main" id="{C6A3146C-E3BC-E7C8-512B-FD0485A0B1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08267" y="643466"/>
            <a:ext cx="10175466"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80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ava - Why does RuntimeException extend Exception and not the other way? -  Stack Overflow">
            <a:extLst>
              <a:ext uri="{FF2B5EF4-FFF2-40B4-BE49-F238E27FC236}">
                <a16:creationId xmlns:a16="http://schemas.microsoft.com/office/drawing/2014/main" id="{861D80E0-DC93-DF10-4562-4B2454307D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7020" y="643466"/>
            <a:ext cx="1003795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E516A2AA-39BF-4985-B9F9-6EDA61CDD47F}"/>
              </a:ext>
            </a:extLst>
          </p:cNvPr>
          <p:cNvPicPr>
            <a:picLocks noGrp="1" noChangeAspect="1"/>
          </p:cNvPicPr>
          <p:nvPr>
            <p:ph idx="1"/>
          </p:nvPr>
        </p:nvPicPr>
        <p:blipFill>
          <a:blip r:embed="rId2"/>
          <a:stretch>
            <a:fillRect/>
          </a:stretch>
        </p:blipFill>
        <p:spPr>
          <a:xfrm>
            <a:off x="3000963" y="643466"/>
            <a:ext cx="6190074" cy="5571067"/>
          </a:xfrm>
          <a:prstGeom prst="rect">
            <a:avLst/>
          </a:prstGeom>
        </p:spPr>
      </p:pic>
    </p:spTree>
    <p:extLst>
      <p:ext uri="{BB962C8B-B14F-4D97-AF65-F5344CB8AC3E}">
        <p14:creationId xmlns:p14="http://schemas.microsoft.com/office/powerpoint/2010/main" val="228006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447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Exception Handling</vt:lpstr>
      <vt:lpstr>Java Exceptions</vt:lpstr>
      <vt:lpstr>Java try and catch</vt:lpstr>
      <vt:lpstr>Finally</vt:lpstr>
      <vt:lpstr>The throw keyword</vt:lpstr>
      <vt:lpstr>Exception Hierarchy</vt:lpstr>
      <vt:lpstr>PowerPoint Presentation</vt:lpstr>
      <vt:lpstr>PowerPoint Presentation</vt:lpstr>
      <vt:lpstr>PowerPoint Presentation</vt:lpstr>
      <vt:lpstr>User-defined 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Bekzat B. Molutov</dc:creator>
  <cp:lastModifiedBy>Bekzat B. Molutov</cp:lastModifiedBy>
  <cp:revision>1</cp:revision>
  <dcterms:created xsi:type="dcterms:W3CDTF">2022-05-28T11:30:28Z</dcterms:created>
  <dcterms:modified xsi:type="dcterms:W3CDTF">2022-05-28T12:17:52Z</dcterms:modified>
</cp:coreProperties>
</file>