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D457-44AB-0D23-FC37-FB9240556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67953-1979-B11B-C5A6-A6CB6C848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0B87-A4BB-4634-28A3-6F3B319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D9D3-2A54-EC84-E18B-FB147E7B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C140-7CCC-9FBE-FF61-B1AF755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4CA0-1B94-DEDE-B036-4804D0BA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FB1D7-244C-9921-A67A-8E04B386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7180-F1AC-F051-731D-329CC325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6AF8-3C29-1B2D-E7B3-E90DCCC9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77A4-F390-52B4-9C71-048AF528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0A850-27B4-1A5F-E9DA-2AC33240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7D10B-0498-DA28-5645-5980B8E8C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481B-3318-4719-2A4E-2AEC4E34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00CC-A899-EBCC-6CA2-733C4F25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890D-7CFA-70B5-4B56-E6B5EAB3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804E-3CD1-8E1A-846D-8200B465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E43E-5CB3-689F-1433-EBE3A85B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04FA-C2AD-3878-DAB2-BFFE3252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6B86-E2F2-946C-4D49-2634E296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DBC8-5935-D110-17F6-8837E85B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BA3F-FEFD-FDAD-343C-BA109997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0C40B-73EE-ED0A-03DA-64899639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339B-ACB7-F0E4-AF7A-2E599727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7387-D572-A06B-2163-5D81BCEF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0B41-237E-6C8B-4F24-2F3D4AB4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3BCC-1FE2-7064-ECC0-D926EFE7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04F2-F8F4-F41B-1D29-E784EB906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3021B-891C-EE01-7FAF-64A23F6B7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D3408-A086-96EE-BC25-B90A62EE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8C309-C70F-5D50-861C-D30B6A39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2F14-73BE-2F69-3E95-458C61F6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9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C642-7277-BC0F-7BBC-59BE8751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058B-B91C-6603-37D7-3920B455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127EC-D5EA-3FE8-181F-97A73B80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8563A-F794-D786-62B2-0543EDFB9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3C6EC-E83E-DA1C-A7A6-B6BAB4D31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775A1-15BF-A993-37EC-0849DF1F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A2A18-2A5C-1158-F86D-C3F5EA15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436EB-3300-562A-67E4-B795839B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E2CF-AAA9-879F-2A5F-2021E82F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BB3C7-EF41-E43C-6B32-05CB8E9C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C6161-A7FF-CC67-BBEF-33BE12F6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3ED6-7C02-87C5-3B4F-A2248F2B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402E2-ECC8-7255-390A-54C67C0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31111-D226-9613-F712-53479C45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FB547-CE1B-42F9-62CF-9B2B2A8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89EA-656F-318B-EFF8-A2B087C4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A8B2-B7E3-0021-B4E8-D19C0843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ED46F-98D1-5ED7-3606-E7F2044E9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B9A48-78D9-73E3-AF29-DFB40B62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5DCA-993C-7413-391F-51DA7061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B1829-9D58-0BED-EB1D-EE374B2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4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ED53-2DA9-B1BF-0FED-E6B1EC3B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3B2C5-FDBB-C7D8-D97F-3C5F7D307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A89B-B8F0-3937-ABC6-8C2265D7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A636-C909-24D8-C253-BC12F662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F7E6C-BD38-5132-7BA6-70599FE4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A8705-7687-93A3-2192-0FA18E3D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6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5104D-7EC7-5ADC-0883-33105917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69FA-7005-572E-676E-80307434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08A40-7B1A-DA10-8F68-BDDF84EFD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7639-7520-4CA3-8C34-94363FC018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D88B-B708-1295-AE14-08517F6EE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3B8B-E1F3-FE81-5AFA-DFA489042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52A2-0A1F-46AD-8E5E-4F5F7D8C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B1D1-2F76-CEE3-0D88-28A09F5BE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189AE-827C-9762-11EA-A72AFF02F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B. Molutov</a:t>
            </a:r>
          </a:p>
        </p:txBody>
      </p:sp>
    </p:spTree>
    <p:extLst>
      <p:ext uri="{BB962C8B-B14F-4D97-AF65-F5344CB8AC3E}">
        <p14:creationId xmlns:p14="http://schemas.microsoft.com/office/powerpoint/2010/main" val="167597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3545-59BB-C17D-6C27-072805B0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9B08-09F9-CF21-70A4-23EE275A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see implementation using generics in “GenericStack.java”</a:t>
            </a:r>
          </a:p>
          <a:p>
            <a:r>
              <a:rPr lang="en-US" dirty="0"/>
              <a:t># also see “TestGenericStack.java” to test the stack</a:t>
            </a:r>
          </a:p>
        </p:txBody>
      </p:sp>
    </p:spTree>
    <p:extLst>
      <p:ext uri="{BB962C8B-B14F-4D97-AF65-F5344CB8AC3E}">
        <p14:creationId xmlns:p14="http://schemas.microsoft.com/office/powerpoint/2010/main" val="303416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DE6F-C8C6-90BD-7055-6C87B88B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F537-323A-CB4F-B00F-98605962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instead of using a </a:t>
            </a:r>
            <a:r>
              <a:rPr lang="en-US" b="1" dirty="0"/>
              <a:t>generic type</a:t>
            </a:r>
            <a:r>
              <a:rPr lang="en-US" dirty="0"/>
              <a:t>, you could simply make the type element </a:t>
            </a:r>
            <a:r>
              <a:rPr lang="en-US" b="1" dirty="0"/>
              <a:t>Object</a:t>
            </a:r>
            <a:r>
              <a:rPr lang="en-US" dirty="0"/>
              <a:t>, which can accommodate any </a:t>
            </a:r>
            <a:r>
              <a:rPr lang="en-US" b="1" dirty="0"/>
              <a:t>object type</a:t>
            </a:r>
            <a:r>
              <a:rPr lang="en-US" dirty="0"/>
              <a:t>. However, using generic types can improve software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readability</a:t>
            </a:r>
            <a:r>
              <a:rPr lang="en-US" dirty="0"/>
              <a:t>, because certain errors can be detected at compile time rather than at runtime. For example, because </a:t>
            </a:r>
            <a:r>
              <a:rPr lang="en-US" b="1" dirty="0"/>
              <a:t>stack1</a:t>
            </a:r>
            <a:r>
              <a:rPr lang="en-US" dirty="0"/>
              <a:t> is declared </a:t>
            </a:r>
            <a:r>
              <a:rPr lang="en-US" b="1" dirty="0"/>
              <a:t>GenericStack&lt;String&gt;</a:t>
            </a:r>
            <a:r>
              <a:rPr lang="en-US" dirty="0"/>
              <a:t>, only strings can be added to the stack. It would be a compile error if you attempted to add an integer to </a:t>
            </a:r>
            <a:r>
              <a:rPr lang="en-US" b="1" dirty="0"/>
              <a:t>stack1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79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80F6-5525-4E27-4FFC-021D58FF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2E91-CFCD-09C2-DB43-77ED9DEC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Occasionally, a generic class may have </a:t>
            </a:r>
            <a:r>
              <a:rPr lang="en-US" b="1" dirty="0"/>
              <a:t>more than one parameter</a:t>
            </a:r>
            <a:r>
              <a:rPr lang="en-US" dirty="0"/>
              <a:t>. In this case, place the parameters together inside the brackets, separated by commas – for example, </a:t>
            </a:r>
            <a:r>
              <a:rPr lang="en-US" b="1" dirty="0"/>
              <a:t>&lt;E1, E2, E3&gt;</a:t>
            </a:r>
          </a:p>
        </p:txBody>
      </p:sp>
    </p:spTree>
    <p:extLst>
      <p:ext uri="{BB962C8B-B14F-4D97-AF65-F5344CB8AC3E}">
        <p14:creationId xmlns:p14="http://schemas.microsoft.com/office/powerpoint/2010/main" val="183102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DC48-D06A-D392-110B-C23C7290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5DAB-27A3-613B-E0C9-AD24E534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or an interface as a subtype of a generic class or interface. For example, the java.lang.String class is defined to implement the Comparable interface in the Java API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8A542-30CD-2CDC-BE5C-F99524E2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3620241"/>
            <a:ext cx="764011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4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9959A-93A7-A074-D73A-55A18ED2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9FFDA-EA69-4E20-FD99-E30062CE0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58012"/>
            <a:ext cx="6780700" cy="43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1B0C6-FA31-7982-AA9A-5C432A43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point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0D4B7E-54C2-0E30-A082-39DA74AD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368351"/>
            <a:ext cx="6780700" cy="21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5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BE2E-1CB6-5C5C-C78B-00363EDC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8CE0-AAA9-EBF8-2A74-F27737DC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point: </a:t>
            </a:r>
            <a:r>
              <a:rPr lang="en-US" dirty="0"/>
              <a:t>a generic type can be defined for a static method.</a:t>
            </a:r>
          </a:p>
          <a:p>
            <a:r>
              <a:rPr lang="en-US" dirty="0"/>
              <a:t># see code example “</a:t>
            </a:r>
            <a:r>
              <a:rPr lang="en-US" b="1" dirty="0"/>
              <a:t>GenericMethodDemo.java</a:t>
            </a:r>
            <a:r>
              <a:rPr lang="en-US" dirty="0"/>
              <a:t>”</a:t>
            </a:r>
            <a:endParaRPr lang="ru-RU" dirty="0"/>
          </a:p>
          <a:p>
            <a:r>
              <a:rPr lang="en-US" dirty="0"/>
              <a:t>To declare a generic method, you place the generic type </a:t>
            </a:r>
            <a:r>
              <a:rPr lang="en-US" b="1" dirty="0"/>
              <a:t>&lt;E&gt;</a:t>
            </a:r>
            <a:r>
              <a:rPr lang="en-US" dirty="0"/>
              <a:t> immediately after the keyword </a:t>
            </a:r>
            <a:r>
              <a:rPr lang="en-US" b="1" dirty="0"/>
              <a:t>static</a:t>
            </a:r>
            <a:r>
              <a:rPr lang="en-US" dirty="0"/>
              <a:t> in the method header. For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E35B7-3FC4-3897-33A8-54E71A9B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4399966"/>
            <a:ext cx="535379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3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3C0A-0148-788F-E8D5-786BCDB2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A67B-CF92-4C08-CFE7-F3307B058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type can be specified as a subtype of another type. Such a generic type is called </a:t>
            </a:r>
            <a:r>
              <a:rPr lang="en-US" b="1" dirty="0"/>
              <a:t>bounded</a:t>
            </a:r>
            <a:r>
              <a:rPr lang="en-US" dirty="0"/>
              <a:t>. </a:t>
            </a:r>
          </a:p>
          <a:p>
            <a:r>
              <a:rPr lang="en-US" dirty="0"/>
              <a:t># see code example “</a:t>
            </a:r>
            <a:r>
              <a:rPr lang="en-US" b="1" dirty="0"/>
              <a:t>BoundedTypeDemo.java</a:t>
            </a:r>
            <a:r>
              <a:rPr lang="en-US" dirty="0"/>
              <a:t>” </a:t>
            </a:r>
          </a:p>
          <a:p>
            <a:r>
              <a:rPr lang="en-US" b="1" dirty="0"/>
              <a:t>Note:</a:t>
            </a:r>
            <a:r>
              <a:rPr lang="en-US" dirty="0"/>
              <a:t> An unbounded generic type </a:t>
            </a:r>
            <a:r>
              <a:rPr lang="en-US" b="1" dirty="0"/>
              <a:t>&lt;E&gt;</a:t>
            </a:r>
            <a:r>
              <a:rPr lang="en-US" dirty="0"/>
              <a:t> is the same as </a:t>
            </a:r>
            <a:r>
              <a:rPr lang="en-US" b="1" dirty="0"/>
              <a:t>&lt;E extends Object&gt;</a:t>
            </a:r>
            <a:r>
              <a:rPr lang="en-US" dirty="0"/>
              <a:t>.</a:t>
            </a:r>
          </a:p>
          <a:p>
            <a:r>
              <a:rPr lang="en-US" b="1" dirty="0"/>
              <a:t>Note: </a:t>
            </a:r>
            <a:r>
              <a:rPr lang="en-US" dirty="0"/>
              <a:t>To define a generic type for a class, place it after the class name, such as </a:t>
            </a:r>
            <a:r>
              <a:rPr lang="en-US" b="1" dirty="0"/>
              <a:t>GenericStack&lt;E&gt;</a:t>
            </a:r>
            <a:r>
              <a:rPr lang="en-US" dirty="0"/>
              <a:t>. To define a generic type for a method, place the generic type before the method return type, such as </a:t>
            </a:r>
            <a:r>
              <a:rPr lang="en-US" b="1" dirty="0"/>
              <a:t>&lt;E&gt; void max(E o1, E o2)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0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886C-DA52-B406-5ECD-3AA78179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Check point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89CA25D-C506-1025-5559-D8942DE5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607211"/>
            <a:ext cx="11496821" cy="16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1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E312-4E62-7BB0-5CEA-598CA31A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Type and Backward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1F8C-3301-DFA0-0C84-F4B2A531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point:</a:t>
            </a:r>
            <a:r>
              <a:rPr lang="en-US" dirty="0"/>
              <a:t> a generic class or interface used without specifying a concrete type, called a raw type, enables backward compatibility with earlier versions of Java.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6169D-E456-072E-52A7-999DB69B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3496348"/>
            <a:ext cx="785922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FA16-B43C-9687-EDB4-41CAE6D2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5A7B-5655-8ED3-A9A6-143AEDAB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already used a </a:t>
            </a:r>
            <a:r>
              <a:rPr lang="en-US" b="1" dirty="0"/>
              <a:t>generic class</a:t>
            </a:r>
            <a:r>
              <a:rPr lang="en-US" dirty="0"/>
              <a:t> ArrayList and </a:t>
            </a:r>
            <a:r>
              <a:rPr lang="en-US" b="1" dirty="0"/>
              <a:t>generic interface </a:t>
            </a:r>
            <a:r>
              <a:rPr lang="en-US" dirty="0"/>
              <a:t>Comparable. </a:t>
            </a:r>
            <a:r>
              <a:rPr lang="en-US" b="1" dirty="0"/>
              <a:t>Generics</a:t>
            </a:r>
            <a:r>
              <a:rPr lang="en-US" dirty="0"/>
              <a:t> let you </a:t>
            </a:r>
            <a:r>
              <a:rPr lang="en-US" b="1" dirty="0"/>
              <a:t>parametrize types</a:t>
            </a:r>
            <a:r>
              <a:rPr lang="en-US" dirty="0"/>
              <a:t>.</a:t>
            </a:r>
          </a:p>
          <a:p>
            <a:r>
              <a:rPr lang="en-US" dirty="0"/>
              <a:t>With this capability, we can define a class or a method with generic types that the compiler can replace with concrete types.</a:t>
            </a:r>
          </a:p>
          <a:p>
            <a:r>
              <a:rPr lang="en-US" dirty="0"/>
              <a:t>For Java defines a </a:t>
            </a:r>
            <a:r>
              <a:rPr lang="en-US" b="1" dirty="0"/>
              <a:t>generic </a:t>
            </a:r>
            <a:r>
              <a:rPr lang="en-US" dirty="0"/>
              <a:t>ArrayList class for storing the elements of a </a:t>
            </a:r>
            <a:r>
              <a:rPr lang="en-US" b="1" dirty="0"/>
              <a:t>generic type</a:t>
            </a:r>
            <a:r>
              <a:rPr lang="en-US" dirty="0"/>
              <a:t>. From this generic class, you can create an ArrayList object for holding </a:t>
            </a:r>
            <a:r>
              <a:rPr lang="en-US" b="1" dirty="0"/>
              <a:t>strings</a:t>
            </a:r>
            <a:r>
              <a:rPr lang="en-US" dirty="0"/>
              <a:t> and an ArrayList object for holding </a:t>
            </a:r>
            <a:r>
              <a:rPr lang="en-US" b="1" dirty="0"/>
              <a:t>numbers</a:t>
            </a:r>
            <a:r>
              <a:rPr lang="en-US" dirty="0"/>
              <a:t>. Here, strings and numbers are </a:t>
            </a:r>
            <a:r>
              <a:rPr lang="en-US" b="1" dirty="0"/>
              <a:t>concrete types</a:t>
            </a:r>
            <a:r>
              <a:rPr lang="en-US" dirty="0"/>
              <a:t> that replace the </a:t>
            </a:r>
            <a:r>
              <a:rPr lang="en-US" b="1" dirty="0"/>
              <a:t>generic type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53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3D1A-D4E8-0629-3811-3254B215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raw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9C72-5EFB-6B7D-253F-C9BDC688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class such as </a:t>
            </a:r>
            <a:r>
              <a:rPr lang="en-US" b="1" dirty="0"/>
              <a:t>GenericStack</a:t>
            </a:r>
            <a:r>
              <a:rPr lang="en-US" dirty="0"/>
              <a:t> and </a:t>
            </a:r>
            <a:r>
              <a:rPr lang="en-US" b="1" dirty="0"/>
              <a:t>ArrayList</a:t>
            </a:r>
            <a:r>
              <a:rPr lang="en-US" dirty="0"/>
              <a:t> used without a type parameter is called a raw type. Using raw types allows for backward compatibility with earlier versions of Java. For example, a generic type has been used in </a:t>
            </a:r>
            <a:r>
              <a:rPr lang="en-US" b="1" dirty="0"/>
              <a:t>java.lang.Comparable</a:t>
            </a:r>
            <a:r>
              <a:rPr lang="en-US" dirty="0"/>
              <a:t> since JDK 1.5, but a lot of code still uses the raw type </a:t>
            </a:r>
            <a:r>
              <a:rPr lang="en-US" b="1" dirty="0"/>
              <a:t>Comparable</a:t>
            </a:r>
            <a:r>
              <a:rPr lang="en-US" dirty="0"/>
              <a:t>.</a:t>
            </a:r>
          </a:p>
          <a:p>
            <a:r>
              <a:rPr lang="en-US" dirty="0"/>
              <a:t># see code example “</a:t>
            </a:r>
            <a:r>
              <a:rPr lang="en-US" b="1" dirty="0"/>
              <a:t>Max.java</a:t>
            </a:r>
            <a:r>
              <a:rPr lang="en-US" dirty="0"/>
              <a:t>” for demo of above content</a:t>
            </a:r>
          </a:p>
          <a:p>
            <a:r>
              <a:rPr lang="en-US" b="1" dirty="0"/>
              <a:t>Comparable o1 </a:t>
            </a:r>
            <a:r>
              <a:rPr lang="en-US" dirty="0"/>
              <a:t>and </a:t>
            </a:r>
            <a:r>
              <a:rPr lang="en-US" b="1" dirty="0"/>
              <a:t>Comparable o2</a:t>
            </a:r>
            <a:r>
              <a:rPr lang="en-US" dirty="0"/>
              <a:t> are raw type declarations. Be careful: </a:t>
            </a:r>
            <a:r>
              <a:rPr lang="en-US" b="1" dirty="0"/>
              <a:t>raw types are unsafe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62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6289-0B4D-6A37-6626-4582C92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raw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F47E-BCF0-CA55-A731-A18390CD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you might invoke the </a:t>
            </a:r>
            <a:r>
              <a:rPr lang="en-US" b="1" dirty="0"/>
              <a:t>max</a:t>
            </a:r>
            <a:r>
              <a:rPr lang="en-US" dirty="0"/>
              <a:t> method using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would cause a runtime error, because you cannot compare a string with an integer object. The Java compiler will also display a warning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8F608-08FD-CD15-0EB4-503885A3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2508719"/>
            <a:ext cx="8564170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4E992-ACB7-02B2-089D-CB413ED3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5" y="4970738"/>
            <a:ext cx="7696862" cy="6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38DB-5BEF-309B-A917-E532D6B6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type for above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3FE1-D852-3405-4D54-ECABAE81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better way to write the max method is to use a generic type</a:t>
            </a:r>
          </a:p>
          <a:p>
            <a:r>
              <a:rPr lang="en-US" dirty="0"/>
              <a:t># see code example “</a:t>
            </a:r>
            <a:r>
              <a:rPr lang="en-US" b="1" dirty="0"/>
              <a:t>MaxUsingGenericType.java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DEA3C-0528-CE74-3CF8-73D94481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3144618"/>
            <a:ext cx="9650172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BA59-4D6F-5BBA-CEF6-6926E33C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point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1ABED-2EE6-0DA0-A780-6D1E3035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2719288"/>
            <a:ext cx="945011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ED51-B288-0C37-C032-085B73D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EE5E-A123-4DDC-8F60-30267360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point: </a:t>
            </a:r>
            <a:r>
              <a:rPr lang="en-US" dirty="0"/>
              <a:t>you can use unbounded wildcards, bounded wildcards, or lower-bound wildcards to specify a range for a generic type.</a:t>
            </a:r>
          </a:p>
          <a:p>
            <a:r>
              <a:rPr lang="en-US" b="1" dirty="0"/>
              <a:t>Firstly</a:t>
            </a:r>
            <a:r>
              <a:rPr lang="en-US" dirty="0"/>
              <a:t>, run this program to see the result and analyze it, “</a:t>
            </a:r>
            <a:r>
              <a:rPr lang="en-US" b="1" dirty="0"/>
              <a:t>WildCardNeedDemo.java</a:t>
            </a:r>
            <a:r>
              <a:rPr lang="en-US" dirty="0"/>
              <a:t>”</a:t>
            </a:r>
          </a:p>
          <a:p>
            <a:r>
              <a:rPr lang="en-US" b="1" dirty="0"/>
              <a:t>We will face an compile error.</a:t>
            </a:r>
            <a:r>
              <a:rPr lang="en-US" dirty="0"/>
              <a:t> The fact is that Integer is a subtype of Number, but GenericStack&lt;Integer&gt; is not a subtype of GenericStack&lt;Number&gt;.</a:t>
            </a:r>
          </a:p>
          <a:p>
            <a:r>
              <a:rPr lang="en-US" b="1" dirty="0"/>
              <a:t>To circumvent</a:t>
            </a:r>
            <a:r>
              <a:rPr lang="en-US" dirty="0"/>
              <a:t> this problem, use wildcard generic types. A wildcard generic type has three forms: </a:t>
            </a:r>
            <a:r>
              <a:rPr lang="en-US" b="1" dirty="0"/>
              <a:t>?</a:t>
            </a:r>
            <a:r>
              <a:rPr lang="en-US" dirty="0"/>
              <a:t> And </a:t>
            </a:r>
            <a:r>
              <a:rPr lang="en-US" b="1" dirty="0"/>
              <a:t>? extends T</a:t>
            </a:r>
            <a:r>
              <a:rPr lang="en-US" dirty="0"/>
              <a:t>, as well as </a:t>
            </a:r>
            <a:r>
              <a:rPr lang="en-US" b="1" dirty="0"/>
              <a:t>? super T</a:t>
            </a:r>
            <a:r>
              <a:rPr lang="en-US" dirty="0"/>
              <a:t>, where </a:t>
            </a:r>
            <a:r>
              <a:rPr lang="en-US" b="1" dirty="0"/>
              <a:t>T</a:t>
            </a:r>
            <a:r>
              <a:rPr lang="en-US" dirty="0"/>
              <a:t> is a generic type. </a:t>
            </a:r>
          </a:p>
        </p:txBody>
      </p:sp>
    </p:spTree>
    <p:extLst>
      <p:ext uri="{BB962C8B-B14F-4D97-AF65-F5344CB8AC3E}">
        <p14:creationId xmlns:p14="http://schemas.microsoft.com/office/powerpoint/2010/main" val="77796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3B9A-C45B-6140-341F-658735C0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74A4-C21C-D249-6C50-19D18869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?</a:t>
            </a:r>
            <a:r>
              <a:rPr lang="en-US" dirty="0"/>
              <a:t> Called an </a:t>
            </a:r>
            <a:r>
              <a:rPr lang="en-US" b="1" dirty="0"/>
              <a:t>unbounded</a:t>
            </a:r>
            <a:r>
              <a:rPr lang="en-US" dirty="0"/>
              <a:t> wildcard, is the same as </a:t>
            </a:r>
            <a:r>
              <a:rPr lang="en-US" b="1" dirty="0"/>
              <a:t>? Extends Object</a:t>
            </a:r>
          </a:p>
          <a:p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b="1" dirty="0"/>
              <a:t>extends T</a:t>
            </a:r>
            <a:r>
              <a:rPr lang="en-US" dirty="0"/>
              <a:t> called a </a:t>
            </a:r>
            <a:r>
              <a:rPr lang="en-US" b="1" dirty="0"/>
              <a:t>bounded</a:t>
            </a:r>
            <a:r>
              <a:rPr lang="en-US" dirty="0"/>
              <a:t> wildcard, represents </a:t>
            </a:r>
            <a:r>
              <a:rPr lang="en-US" b="1" dirty="0"/>
              <a:t>T</a:t>
            </a:r>
            <a:r>
              <a:rPr lang="en-US" dirty="0"/>
              <a:t> or a </a:t>
            </a:r>
            <a:r>
              <a:rPr lang="en-US" b="1" dirty="0"/>
              <a:t>subtype of T</a:t>
            </a:r>
            <a:r>
              <a:rPr lang="en-US" dirty="0"/>
              <a:t>.</a:t>
            </a:r>
          </a:p>
          <a:p>
            <a:r>
              <a:rPr lang="en-US" b="1" dirty="0"/>
              <a:t>? super T</a:t>
            </a:r>
            <a:r>
              <a:rPr lang="en-US" dirty="0"/>
              <a:t>, called a </a:t>
            </a:r>
            <a:r>
              <a:rPr lang="en-US" b="1" dirty="0"/>
              <a:t>lower-bound</a:t>
            </a:r>
            <a:r>
              <a:rPr lang="en-US" dirty="0"/>
              <a:t> wildcard, denotes </a:t>
            </a:r>
            <a:r>
              <a:rPr lang="en-US" b="1" dirty="0"/>
              <a:t>T</a:t>
            </a:r>
            <a:r>
              <a:rPr lang="en-US" dirty="0"/>
              <a:t> or a </a:t>
            </a:r>
            <a:r>
              <a:rPr lang="en-US" b="1" dirty="0"/>
              <a:t>supertype of 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CC98F-615A-95AD-FBCB-C597C7F8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4570432"/>
            <a:ext cx="809738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32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497C-1D8F-D23F-C97F-185C1D37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Generic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0557-B35F-399E-9736-8D081B6C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see demonstration, code example “</a:t>
            </a:r>
            <a:r>
              <a:rPr lang="en-US" b="1" dirty="0"/>
              <a:t>AnyWildCardDemo.java</a:t>
            </a:r>
            <a:r>
              <a:rPr lang="en-US" dirty="0"/>
              <a:t>”</a:t>
            </a:r>
          </a:p>
          <a:p>
            <a:r>
              <a:rPr lang="en-US" dirty="0"/>
              <a:t># see code example “</a:t>
            </a:r>
            <a:r>
              <a:rPr lang="en-US" b="1" dirty="0"/>
              <a:t>SuperWildCardDemo.java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10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4EC7-28F2-0C86-5A54-5B1B2C2C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0F31C-3EBC-9E4A-CEE1-39D67FF5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3" y="2807855"/>
            <a:ext cx="11879033" cy="11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96CC-45AE-B95F-77A5-C0DCFEC3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2507-22D7-D3F2-32CD-8C82EEB3E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benefit of generics is to enable errors to be detected at compile time rather than at runtime. A generic class or method permits you to specify allowable types of objects that the class or method can work with.</a:t>
            </a:r>
          </a:p>
          <a:p>
            <a:r>
              <a:rPr lang="en-US" dirty="0"/>
              <a:t>If you attempt to use an incompatible object, the compiler will detect that error.</a:t>
            </a:r>
          </a:p>
        </p:txBody>
      </p:sp>
    </p:spTree>
    <p:extLst>
      <p:ext uri="{BB962C8B-B14F-4D97-AF65-F5344CB8AC3E}">
        <p14:creationId xmlns:p14="http://schemas.microsoft.com/office/powerpoint/2010/main" val="33084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D78C-090B-6B66-FFD4-1DF3C763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FC11-C325-1B85-F26C-A2F57A7F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allowed us to define generic classes, interfaces, and methods since </a:t>
            </a:r>
            <a:r>
              <a:rPr lang="en-US" b="1" dirty="0"/>
              <a:t>JDK 1.5</a:t>
            </a:r>
            <a:r>
              <a:rPr lang="en-US" dirty="0"/>
              <a:t>. Several interfaces and classes in the Java API were modified using generics. For example, prior to JDK 1.5 the </a:t>
            </a:r>
            <a:r>
              <a:rPr lang="en-US" b="1" dirty="0"/>
              <a:t>java.lang.Comparable</a:t>
            </a:r>
            <a:r>
              <a:rPr lang="en-US" dirty="0"/>
              <a:t> interface was defined as shown in Figure 19.1a, but since JDK 1.5 it is </a:t>
            </a:r>
            <a:r>
              <a:rPr lang="en-US" b="1" dirty="0"/>
              <a:t>modified</a:t>
            </a:r>
            <a:r>
              <a:rPr lang="en-US" dirty="0"/>
              <a:t> as shown in Figure 19.1b.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607A3-91A0-9160-8D5C-989DE6EE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78" y="4001294"/>
            <a:ext cx="9622644" cy="27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0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D6A3-20D0-10E5-BCB4-BDFBD964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865B-05A6-01C3-9EFB-E060BD80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&lt;T&gt;</a:t>
            </a:r>
            <a:r>
              <a:rPr lang="en-US" dirty="0"/>
              <a:t> represents a </a:t>
            </a:r>
            <a:r>
              <a:rPr lang="en-US" b="1" dirty="0"/>
              <a:t>formal generic type</a:t>
            </a:r>
            <a:r>
              <a:rPr lang="en-US" dirty="0"/>
              <a:t>, which can be replaced later with an </a:t>
            </a:r>
            <a:r>
              <a:rPr lang="en-US" b="1" dirty="0"/>
              <a:t>actual concrete type</a:t>
            </a:r>
            <a:r>
              <a:rPr lang="en-US" dirty="0"/>
              <a:t>. Replacing a generic type is called a </a:t>
            </a:r>
            <a:r>
              <a:rPr lang="en-US" b="1" dirty="0"/>
              <a:t>generic instantiation</a:t>
            </a:r>
            <a:r>
              <a:rPr lang="en-US" dirty="0"/>
              <a:t>. By convention, a single capital letter such as </a:t>
            </a:r>
            <a:r>
              <a:rPr lang="en-US" b="1" dirty="0"/>
              <a:t>E</a:t>
            </a:r>
            <a:r>
              <a:rPr lang="en-US" dirty="0"/>
              <a:t> or </a:t>
            </a:r>
            <a:r>
              <a:rPr lang="en-US" b="1" dirty="0"/>
              <a:t>T</a:t>
            </a:r>
            <a:r>
              <a:rPr lang="en-US" dirty="0"/>
              <a:t> is used to denote a </a:t>
            </a:r>
            <a:r>
              <a:rPr lang="en-US" b="1" dirty="0"/>
              <a:t>formal generic type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00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C812-A4D7-AECD-69F3-863E2559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1E4B-6B77-7596-1305-AFA55665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93"/>
            <a:ext cx="10515600" cy="2175669"/>
          </a:xfrm>
        </p:spPr>
        <p:txBody>
          <a:bodyPr>
            <a:noAutofit/>
          </a:bodyPr>
          <a:lstStyle/>
          <a:p>
            <a:r>
              <a:rPr lang="en-US" sz="1800" dirty="0"/>
              <a:t>To see the </a:t>
            </a:r>
            <a:r>
              <a:rPr lang="en-US" sz="1800" b="1" dirty="0"/>
              <a:t>benefits</a:t>
            </a:r>
            <a:r>
              <a:rPr lang="en-US" sz="1800" dirty="0"/>
              <a:t> of using generics, let us examine the code in Figure 19.2. The statement in Figure 19.2a declares that c is a reference variable whose type is Comparable and invokes the </a:t>
            </a:r>
            <a:r>
              <a:rPr lang="en-US" sz="1800" b="1" dirty="0"/>
              <a:t>compareTo</a:t>
            </a:r>
            <a:r>
              <a:rPr lang="en-US" sz="1800" dirty="0"/>
              <a:t> method to compare a Date object with a string. The code compiles fine, but it has a </a:t>
            </a:r>
            <a:r>
              <a:rPr lang="en-US" sz="1800" b="1" dirty="0"/>
              <a:t>runtime error</a:t>
            </a:r>
            <a:r>
              <a:rPr lang="en-US" sz="1800" dirty="0"/>
              <a:t> because as string cannot be compared with a date.</a:t>
            </a:r>
          </a:p>
          <a:p>
            <a:r>
              <a:rPr lang="en-US" sz="1800" dirty="0"/>
              <a:t>The statement in Figure 19.2b declares that c is a reference variable whose type is Comparable&lt;Date&gt; and invokes the </a:t>
            </a:r>
            <a:r>
              <a:rPr lang="en-US" sz="1800" b="1" dirty="0"/>
              <a:t>compareTo</a:t>
            </a:r>
            <a:r>
              <a:rPr lang="en-US" sz="1800" dirty="0"/>
              <a:t> method to compare a Date object with a string. This code generates a compile error, because the argument passes to the </a:t>
            </a:r>
            <a:r>
              <a:rPr lang="en-US" sz="1800" b="1" dirty="0"/>
              <a:t>compareTo</a:t>
            </a:r>
            <a:r>
              <a:rPr lang="en-US" sz="1800" dirty="0"/>
              <a:t> method must be of the Date type. Since the errors can be detected at </a:t>
            </a:r>
            <a:r>
              <a:rPr lang="en-US" sz="1800" b="1" dirty="0"/>
              <a:t>compile time rather than at runtime</a:t>
            </a:r>
            <a:r>
              <a:rPr lang="en-US" sz="1800" dirty="0"/>
              <a:t>, the generic type makes the program more </a:t>
            </a:r>
            <a:r>
              <a:rPr lang="en-US" sz="1800" b="1" dirty="0"/>
              <a:t>reliable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51C87-CBD4-7E47-83F9-3FA49989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8777"/>
            <a:ext cx="10908146" cy="15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4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79B9-6362-A680-0265-0D398C5D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82DA2-0BAA-9C1B-DCCA-E48C7921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26600" cy="46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36D8-9945-C2D7-F3A4-8FA322F6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Generic Classes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2064-A0F2-AE89-BB5E-53D726F6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point: </a:t>
            </a:r>
            <a:r>
              <a:rPr lang="en-US" dirty="0"/>
              <a:t>A generic type can be defined for a class or interface. A concrete type must be specified when using the class to create and object or using the class or interface to declare a reference variable.</a:t>
            </a:r>
          </a:p>
        </p:txBody>
      </p:sp>
    </p:spTree>
    <p:extLst>
      <p:ext uri="{BB962C8B-B14F-4D97-AF65-F5344CB8AC3E}">
        <p14:creationId xmlns:p14="http://schemas.microsoft.com/office/powerpoint/2010/main" val="406231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133D-CDE2-8E3C-0213-383042B9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Generic Stack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53D7CB-BADB-14D9-A14A-5B79841D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487"/>
            <a:ext cx="10515599" cy="41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8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1241</Words>
  <Application>Microsoft Office PowerPoint</Application>
  <PresentationFormat>Widescreen</PresentationFormat>
  <Paragraphs>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Generics</vt:lpstr>
      <vt:lpstr>Introduction</vt:lpstr>
      <vt:lpstr>Introduction</vt:lpstr>
      <vt:lpstr>Motivations and Benefits</vt:lpstr>
      <vt:lpstr>Motivations and Benefits</vt:lpstr>
      <vt:lpstr>Motivations and Benefits</vt:lpstr>
      <vt:lpstr>ArrayList</vt:lpstr>
      <vt:lpstr>Defining Generic Classes and Interfaces</vt:lpstr>
      <vt:lpstr>Generic Stack</vt:lpstr>
      <vt:lpstr>Generic Stack</vt:lpstr>
      <vt:lpstr>Benefits of using generic types</vt:lpstr>
      <vt:lpstr>Multiple generic parameters</vt:lpstr>
      <vt:lpstr>Inheritance with generics</vt:lpstr>
      <vt:lpstr>Check point</vt:lpstr>
      <vt:lpstr>Check point</vt:lpstr>
      <vt:lpstr>Generic Methods</vt:lpstr>
      <vt:lpstr>Generic Methods</vt:lpstr>
      <vt:lpstr>Check point</vt:lpstr>
      <vt:lpstr>Raw Type and Backward Compatibility</vt:lpstr>
      <vt:lpstr>Using raw type</vt:lpstr>
      <vt:lpstr>Using raw type</vt:lpstr>
      <vt:lpstr>Using generic type for above purposes</vt:lpstr>
      <vt:lpstr>Check point</vt:lpstr>
      <vt:lpstr>Wildcard Generic Types</vt:lpstr>
      <vt:lpstr>Wildcard Generic Types</vt:lpstr>
      <vt:lpstr>Wildcard Generic Type</vt:lpstr>
      <vt:lpstr>Check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Bekzat B. Molutov</dc:creator>
  <cp:lastModifiedBy>Bekzat B. Molutov</cp:lastModifiedBy>
  <cp:revision>7</cp:revision>
  <dcterms:created xsi:type="dcterms:W3CDTF">2022-05-20T13:07:09Z</dcterms:created>
  <dcterms:modified xsi:type="dcterms:W3CDTF">2022-05-21T12:13:01Z</dcterms:modified>
</cp:coreProperties>
</file>