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908DD-21E4-9DCF-674A-F61DBBB5C3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983051-88A9-8320-CA9D-0345192214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42DBA2-6500-300B-041D-4EFF16E67DC1}"/>
              </a:ext>
            </a:extLst>
          </p:cNvPr>
          <p:cNvSpPr>
            <a:spLocks noGrp="1"/>
          </p:cNvSpPr>
          <p:nvPr>
            <p:ph type="dt" sz="half" idx="10"/>
          </p:nvPr>
        </p:nvSpPr>
        <p:spPr/>
        <p:txBody>
          <a:bodyPr/>
          <a:lstStyle/>
          <a:p>
            <a:fld id="{095C75A3-3FF0-4413-AC24-586E716184F1}" type="datetimeFigureOut">
              <a:rPr lang="en-US" smtClean="0"/>
              <a:t>5/17/2022</a:t>
            </a:fld>
            <a:endParaRPr lang="en-US"/>
          </a:p>
        </p:txBody>
      </p:sp>
      <p:sp>
        <p:nvSpPr>
          <p:cNvPr id="5" name="Footer Placeholder 4">
            <a:extLst>
              <a:ext uri="{FF2B5EF4-FFF2-40B4-BE49-F238E27FC236}">
                <a16:creationId xmlns:a16="http://schemas.microsoft.com/office/drawing/2014/main" id="{A70FB599-BDE5-D9AB-6E78-CEA85D9BE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D36CB-BE92-ED34-EB95-E07B4F2412D8}"/>
              </a:ext>
            </a:extLst>
          </p:cNvPr>
          <p:cNvSpPr>
            <a:spLocks noGrp="1"/>
          </p:cNvSpPr>
          <p:nvPr>
            <p:ph type="sldNum" sz="quarter" idx="12"/>
          </p:nvPr>
        </p:nvSpPr>
        <p:spPr/>
        <p:txBody>
          <a:bodyPr/>
          <a:lstStyle/>
          <a:p>
            <a:fld id="{1EF9F83C-4440-408F-AAA3-4DBEB2878EBA}" type="slidenum">
              <a:rPr lang="en-US" smtClean="0"/>
              <a:t>‹#›</a:t>
            </a:fld>
            <a:endParaRPr lang="en-US"/>
          </a:p>
        </p:txBody>
      </p:sp>
    </p:spTree>
    <p:extLst>
      <p:ext uri="{BB962C8B-B14F-4D97-AF65-F5344CB8AC3E}">
        <p14:creationId xmlns:p14="http://schemas.microsoft.com/office/powerpoint/2010/main" val="1543001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38300-00D6-CA44-3901-FEC8FFB445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953D4C-EA91-E5BC-15C0-97B1F3D0BC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8565BD-2AF7-A2D3-F9DA-E40AA7E1DA33}"/>
              </a:ext>
            </a:extLst>
          </p:cNvPr>
          <p:cNvSpPr>
            <a:spLocks noGrp="1"/>
          </p:cNvSpPr>
          <p:nvPr>
            <p:ph type="dt" sz="half" idx="10"/>
          </p:nvPr>
        </p:nvSpPr>
        <p:spPr/>
        <p:txBody>
          <a:bodyPr/>
          <a:lstStyle/>
          <a:p>
            <a:fld id="{095C75A3-3FF0-4413-AC24-586E716184F1}" type="datetimeFigureOut">
              <a:rPr lang="en-US" smtClean="0"/>
              <a:t>5/17/2022</a:t>
            </a:fld>
            <a:endParaRPr lang="en-US"/>
          </a:p>
        </p:txBody>
      </p:sp>
      <p:sp>
        <p:nvSpPr>
          <p:cNvPr id="5" name="Footer Placeholder 4">
            <a:extLst>
              <a:ext uri="{FF2B5EF4-FFF2-40B4-BE49-F238E27FC236}">
                <a16:creationId xmlns:a16="http://schemas.microsoft.com/office/drawing/2014/main" id="{8BFD53ED-3E8E-AD41-098F-62E12ECEC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200EC-130C-D91A-703D-C4EFE1459817}"/>
              </a:ext>
            </a:extLst>
          </p:cNvPr>
          <p:cNvSpPr>
            <a:spLocks noGrp="1"/>
          </p:cNvSpPr>
          <p:nvPr>
            <p:ph type="sldNum" sz="quarter" idx="12"/>
          </p:nvPr>
        </p:nvSpPr>
        <p:spPr/>
        <p:txBody>
          <a:bodyPr/>
          <a:lstStyle/>
          <a:p>
            <a:fld id="{1EF9F83C-4440-408F-AAA3-4DBEB2878EBA}" type="slidenum">
              <a:rPr lang="en-US" smtClean="0"/>
              <a:t>‹#›</a:t>
            </a:fld>
            <a:endParaRPr lang="en-US"/>
          </a:p>
        </p:txBody>
      </p:sp>
    </p:spTree>
    <p:extLst>
      <p:ext uri="{BB962C8B-B14F-4D97-AF65-F5344CB8AC3E}">
        <p14:creationId xmlns:p14="http://schemas.microsoft.com/office/powerpoint/2010/main" val="304818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9FE186-C8DA-BD1A-24C7-AB76020322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7DDAC1-3342-13E0-7713-A3CC673A05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BD3116-E938-E92B-C07E-C5664CDBAE53}"/>
              </a:ext>
            </a:extLst>
          </p:cNvPr>
          <p:cNvSpPr>
            <a:spLocks noGrp="1"/>
          </p:cNvSpPr>
          <p:nvPr>
            <p:ph type="dt" sz="half" idx="10"/>
          </p:nvPr>
        </p:nvSpPr>
        <p:spPr/>
        <p:txBody>
          <a:bodyPr/>
          <a:lstStyle/>
          <a:p>
            <a:fld id="{095C75A3-3FF0-4413-AC24-586E716184F1}" type="datetimeFigureOut">
              <a:rPr lang="en-US" smtClean="0"/>
              <a:t>5/17/2022</a:t>
            </a:fld>
            <a:endParaRPr lang="en-US"/>
          </a:p>
        </p:txBody>
      </p:sp>
      <p:sp>
        <p:nvSpPr>
          <p:cNvPr id="5" name="Footer Placeholder 4">
            <a:extLst>
              <a:ext uri="{FF2B5EF4-FFF2-40B4-BE49-F238E27FC236}">
                <a16:creationId xmlns:a16="http://schemas.microsoft.com/office/drawing/2014/main" id="{3EDC6CFD-5E95-1507-FF20-903D8022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098D38-4F98-944A-AAD7-8AB92296E149}"/>
              </a:ext>
            </a:extLst>
          </p:cNvPr>
          <p:cNvSpPr>
            <a:spLocks noGrp="1"/>
          </p:cNvSpPr>
          <p:nvPr>
            <p:ph type="sldNum" sz="quarter" idx="12"/>
          </p:nvPr>
        </p:nvSpPr>
        <p:spPr/>
        <p:txBody>
          <a:bodyPr/>
          <a:lstStyle/>
          <a:p>
            <a:fld id="{1EF9F83C-4440-408F-AAA3-4DBEB2878EBA}" type="slidenum">
              <a:rPr lang="en-US" smtClean="0"/>
              <a:t>‹#›</a:t>
            </a:fld>
            <a:endParaRPr lang="en-US"/>
          </a:p>
        </p:txBody>
      </p:sp>
    </p:spTree>
    <p:extLst>
      <p:ext uri="{BB962C8B-B14F-4D97-AF65-F5344CB8AC3E}">
        <p14:creationId xmlns:p14="http://schemas.microsoft.com/office/powerpoint/2010/main" val="891819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4FBDE-6DB2-2C35-D242-87E1993568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BA8A1E-A3BE-1336-C16B-BB5D816639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1A279-12C4-3B06-F8F8-03DCBFD78CFE}"/>
              </a:ext>
            </a:extLst>
          </p:cNvPr>
          <p:cNvSpPr>
            <a:spLocks noGrp="1"/>
          </p:cNvSpPr>
          <p:nvPr>
            <p:ph type="dt" sz="half" idx="10"/>
          </p:nvPr>
        </p:nvSpPr>
        <p:spPr/>
        <p:txBody>
          <a:bodyPr/>
          <a:lstStyle/>
          <a:p>
            <a:fld id="{095C75A3-3FF0-4413-AC24-586E716184F1}" type="datetimeFigureOut">
              <a:rPr lang="en-US" smtClean="0"/>
              <a:t>5/17/2022</a:t>
            </a:fld>
            <a:endParaRPr lang="en-US"/>
          </a:p>
        </p:txBody>
      </p:sp>
      <p:sp>
        <p:nvSpPr>
          <p:cNvPr id="5" name="Footer Placeholder 4">
            <a:extLst>
              <a:ext uri="{FF2B5EF4-FFF2-40B4-BE49-F238E27FC236}">
                <a16:creationId xmlns:a16="http://schemas.microsoft.com/office/drawing/2014/main" id="{FCFA0D7C-70E4-E97D-BFD5-820219C42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59BFC9-3960-B62A-E78B-A7C0561FFFD1}"/>
              </a:ext>
            </a:extLst>
          </p:cNvPr>
          <p:cNvSpPr>
            <a:spLocks noGrp="1"/>
          </p:cNvSpPr>
          <p:nvPr>
            <p:ph type="sldNum" sz="quarter" idx="12"/>
          </p:nvPr>
        </p:nvSpPr>
        <p:spPr/>
        <p:txBody>
          <a:bodyPr/>
          <a:lstStyle/>
          <a:p>
            <a:fld id="{1EF9F83C-4440-408F-AAA3-4DBEB2878EBA}" type="slidenum">
              <a:rPr lang="en-US" smtClean="0"/>
              <a:t>‹#›</a:t>
            </a:fld>
            <a:endParaRPr lang="en-US"/>
          </a:p>
        </p:txBody>
      </p:sp>
    </p:spTree>
    <p:extLst>
      <p:ext uri="{BB962C8B-B14F-4D97-AF65-F5344CB8AC3E}">
        <p14:creationId xmlns:p14="http://schemas.microsoft.com/office/powerpoint/2010/main" val="3917107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64A8-1768-E840-6C6D-4168241935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28AB6A-884C-9BD4-057B-F5F8495FE2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97920B-5FA8-10A5-842F-92A9FD162370}"/>
              </a:ext>
            </a:extLst>
          </p:cNvPr>
          <p:cNvSpPr>
            <a:spLocks noGrp="1"/>
          </p:cNvSpPr>
          <p:nvPr>
            <p:ph type="dt" sz="half" idx="10"/>
          </p:nvPr>
        </p:nvSpPr>
        <p:spPr/>
        <p:txBody>
          <a:bodyPr/>
          <a:lstStyle/>
          <a:p>
            <a:fld id="{095C75A3-3FF0-4413-AC24-586E716184F1}" type="datetimeFigureOut">
              <a:rPr lang="en-US" smtClean="0"/>
              <a:t>5/17/2022</a:t>
            </a:fld>
            <a:endParaRPr lang="en-US"/>
          </a:p>
        </p:txBody>
      </p:sp>
      <p:sp>
        <p:nvSpPr>
          <p:cNvPr id="5" name="Footer Placeholder 4">
            <a:extLst>
              <a:ext uri="{FF2B5EF4-FFF2-40B4-BE49-F238E27FC236}">
                <a16:creationId xmlns:a16="http://schemas.microsoft.com/office/drawing/2014/main" id="{F13956C9-EE96-9309-5E1C-AB313F925A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5B1C7-7886-8662-28AD-C857EF3122A7}"/>
              </a:ext>
            </a:extLst>
          </p:cNvPr>
          <p:cNvSpPr>
            <a:spLocks noGrp="1"/>
          </p:cNvSpPr>
          <p:nvPr>
            <p:ph type="sldNum" sz="quarter" idx="12"/>
          </p:nvPr>
        </p:nvSpPr>
        <p:spPr/>
        <p:txBody>
          <a:bodyPr/>
          <a:lstStyle/>
          <a:p>
            <a:fld id="{1EF9F83C-4440-408F-AAA3-4DBEB2878EBA}" type="slidenum">
              <a:rPr lang="en-US" smtClean="0"/>
              <a:t>‹#›</a:t>
            </a:fld>
            <a:endParaRPr lang="en-US"/>
          </a:p>
        </p:txBody>
      </p:sp>
    </p:spTree>
    <p:extLst>
      <p:ext uri="{BB962C8B-B14F-4D97-AF65-F5344CB8AC3E}">
        <p14:creationId xmlns:p14="http://schemas.microsoft.com/office/powerpoint/2010/main" val="2953064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29EAF-3952-0C50-9A96-4AC0E04876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E87AB3-2558-C880-1667-8CEB4BB5B5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D8FBDC-4086-ED9A-D526-2917F6B929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EA42BD-D708-4309-214A-9DEA5D75C446}"/>
              </a:ext>
            </a:extLst>
          </p:cNvPr>
          <p:cNvSpPr>
            <a:spLocks noGrp="1"/>
          </p:cNvSpPr>
          <p:nvPr>
            <p:ph type="dt" sz="half" idx="10"/>
          </p:nvPr>
        </p:nvSpPr>
        <p:spPr/>
        <p:txBody>
          <a:bodyPr/>
          <a:lstStyle/>
          <a:p>
            <a:fld id="{095C75A3-3FF0-4413-AC24-586E716184F1}" type="datetimeFigureOut">
              <a:rPr lang="en-US" smtClean="0"/>
              <a:t>5/17/2022</a:t>
            </a:fld>
            <a:endParaRPr lang="en-US"/>
          </a:p>
        </p:txBody>
      </p:sp>
      <p:sp>
        <p:nvSpPr>
          <p:cNvPr id="6" name="Footer Placeholder 5">
            <a:extLst>
              <a:ext uri="{FF2B5EF4-FFF2-40B4-BE49-F238E27FC236}">
                <a16:creationId xmlns:a16="http://schemas.microsoft.com/office/drawing/2014/main" id="{D253B26D-EF1B-697E-F643-0B90CE8E40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173D37-58D3-80F6-571C-35627A56FE5D}"/>
              </a:ext>
            </a:extLst>
          </p:cNvPr>
          <p:cNvSpPr>
            <a:spLocks noGrp="1"/>
          </p:cNvSpPr>
          <p:nvPr>
            <p:ph type="sldNum" sz="quarter" idx="12"/>
          </p:nvPr>
        </p:nvSpPr>
        <p:spPr/>
        <p:txBody>
          <a:bodyPr/>
          <a:lstStyle/>
          <a:p>
            <a:fld id="{1EF9F83C-4440-408F-AAA3-4DBEB2878EBA}" type="slidenum">
              <a:rPr lang="en-US" smtClean="0"/>
              <a:t>‹#›</a:t>
            </a:fld>
            <a:endParaRPr lang="en-US"/>
          </a:p>
        </p:txBody>
      </p:sp>
    </p:spTree>
    <p:extLst>
      <p:ext uri="{BB962C8B-B14F-4D97-AF65-F5344CB8AC3E}">
        <p14:creationId xmlns:p14="http://schemas.microsoft.com/office/powerpoint/2010/main" val="242993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4C768-6F87-3D26-7366-B0530C5E02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32469F-2164-019C-E662-43D6486A46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DB112E-B7B1-E6A9-A260-9A818B73A6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547AEC-10E7-F331-22E6-4AADBF5F63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97BDF-C734-8689-CBE5-171067D27A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28CF70-A7A7-678D-4273-A012AA182053}"/>
              </a:ext>
            </a:extLst>
          </p:cNvPr>
          <p:cNvSpPr>
            <a:spLocks noGrp="1"/>
          </p:cNvSpPr>
          <p:nvPr>
            <p:ph type="dt" sz="half" idx="10"/>
          </p:nvPr>
        </p:nvSpPr>
        <p:spPr/>
        <p:txBody>
          <a:bodyPr/>
          <a:lstStyle/>
          <a:p>
            <a:fld id="{095C75A3-3FF0-4413-AC24-586E716184F1}" type="datetimeFigureOut">
              <a:rPr lang="en-US" smtClean="0"/>
              <a:t>5/17/2022</a:t>
            </a:fld>
            <a:endParaRPr lang="en-US"/>
          </a:p>
        </p:txBody>
      </p:sp>
      <p:sp>
        <p:nvSpPr>
          <p:cNvPr id="8" name="Footer Placeholder 7">
            <a:extLst>
              <a:ext uri="{FF2B5EF4-FFF2-40B4-BE49-F238E27FC236}">
                <a16:creationId xmlns:a16="http://schemas.microsoft.com/office/drawing/2014/main" id="{46410A34-05DB-FD06-2399-CDB51EA351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01EAB9-CA17-0D5F-D218-BA699F4A0375}"/>
              </a:ext>
            </a:extLst>
          </p:cNvPr>
          <p:cNvSpPr>
            <a:spLocks noGrp="1"/>
          </p:cNvSpPr>
          <p:nvPr>
            <p:ph type="sldNum" sz="quarter" idx="12"/>
          </p:nvPr>
        </p:nvSpPr>
        <p:spPr/>
        <p:txBody>
          <a:bodyPr/>
          <a:lstStyle/>
          <a:p>
            <a:fld id="{1EF9F83C-4440-408F-AAA3-4DBEB2878EBA}" type="slidenum">
              <a:rPr lang="en-US" smtClean="0"/>
              <a:t>‹#›</a:t>
            </a:fld>
            <a:endParaRPr lang="en-US"/>
          </a:p>
        </p:txBody>
      </p:sp>
    </p:spTree>
    <p:extLst>
      <p:ext uri="{BB962C8B-B14F-4D97-AF65-F5344CB8AC3E}">
        <p14:creationId xmlns:p14="http://schemas.microsoft.com/office/powerpoint/2010/main" val="2259201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8006-9EFE-A8E0-44C1-AB98556EDF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6DB4-D2D4-31B7-0990-252D3349C0BF}"/>
              </a:ext>
            </a:extLst>
          </p:cNvPr>
          <p:cNvSpPr>
            <a:spLocks noGrp="1"/>
          </p:cNvSpPr>
          <p:nvPr>
            <p:ph type="dt" sz="half" idx="10"/>
          </p:nvPr>
        </p:nvSpPr>
        <p:spPr/>
        <p:txBody>
          <a:bodyPr/>
          <a:lstStyle/>
          <a:p>
            <a:fld id="{095C75A3-3FF0-4413-AC24-586E716184F1}" type="datetimeFigureOut">
              <a:rPr lang="en-US" smtClean="0"/>
              <a:t>5/17/2022</a:t>
            </a:fld>
            <a:endParaRPr lang="en-US"/>
          </a:p>
        </p:txBody>
      </p:sp>
      <p:sp>
        <p:nvSpPr>
          <p:cNvPr id="4" name="Footer Placeholder 3">
            <a:extLst>
              <a:ext uri="{FF2B5EF4-FFF2-40B4-BE49-F238E27FC236}">
                <a16:creationId xmlns:a16="http://schemas.microsoft.com/office/drawing/2014/main" id="{BBEB3D20-0BCB-492F-4687-33F1848884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EE5085-F3FC-CCDD-EAB1-F59386BF9F13}"/>
              </a:ext>
            </a:extLst>
          </p:cNvPr>
          <p:cNvSpPr>
            <a:spLocks noGrp="1"/>
          </p:cNvSpPr>
          <p:nvPr>
            <p:ph type="sldNum" sz="quarter" idx="12"/>
          </p:nvPr>
        </p:nvSpPr>
        <p:spPr/>
        <p:txBody>
          <a:bodyPr/>
          <a:lstStyle/>
          <a:p>
            <a:fld id="{1EF9F83C-4440-408F-AAA3-4DBEB2878EBA}" type="slidenum">
              <a:rPr lang="en-US" smtClean="0"/>
              <a:t>‹#›</a:t>
            </a:fld>
            <a:endParaRPr lang="en-US"/>
          </a:p>
        </p:txBody>
      </p:sp>
    </p:spTree>
    <p:extLst>
      <p:ext uri="{BB962C8B-B14F-4D97-AF65-F5344CB8AC3E}">
        <p14:creationId xmlns:p14="http://schemas.microsoft.com/office/powerpoint/2010/main" val="4217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DD4F7E-59E8-06E9-F380-FB7404CD54B8}"/>
              </a:ext>
            </a:extLst>
          </p:cNvPr>
          <p:cNvSpPr>
            <a:spLocks noGrp="1"/>
          </p:cNvSpPr>
          <p:nvPr>
            <p:ph type="dt" sz="half" idx="10"/>
          </p:nvPr>
        </p:nvSpPr>
        <p:spPr/>
        <p:txBody>
          <a:bodyPr/>
          <a:lstStyle/>
          <a:p>
            <a:fld id="{095C75A3-3FF0-4413-AC24-586E716184F1}" type="datetimeFigureOut">
              <a:rPr lang="en-US" smtClean="0"/>
              <a:t>5/17/2022</a:t>
            </a:fld>
            <a:endParaRPr lang="en-US"/>
          </a:p>
        </p:txBody>
      </p:sp>
      <p:sp>
        <p:nvSpPr>
          <p:cNvPr id="3" name="Footer Placeholder 2">
            <a:extLst>
              <a:ext uri="{FF2B5EF4-FFF2-40B4-BE49-F238E27FC236}">
                <a16:creationId xmlns:a16="http://schemas.microsoft.com/office/drawing/2014/main" id="{4DBD0D00-3AD2-90EE-E11C-E4CA196DD2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455509-955E-10E4-7DDB-EC45202CF9DC}"/>
              </a:ext>
            </a:extLst>
          </p:cNvPr>
          <p:cNvSpPr>
            <a:spLocks noGrp="1"/>
          </p:cNvSpPr>
          <p:nvPr>
            <p:ph type="sldNum" sz="quarter" idx="12"/>
          </p:nvPr>
        </p:nvSpPr>
        <p:spPr/>
        <p:txBody>
          <a:bodyPr/>
          <a:lstStyle/>
          <a:p>
            <a:fld id="{1EF9F83C-4440-408F-AAA3-4DBEB2878EBA}" type="slidenum">
              <a:rPr lang="en-US" smtClean="0"/>
              <a:t>‹#›</a:t>
            </a:fld>
            <a:endParaRPr lang="en-US"/>
          </a:p>
        </p:txBody>
      </p:sp>
    </p:spTree>
    <p:extLst>
      <p:ext uri="{BB962C8B-B14F-4D97-AF65-F5344CB8AC3E}">
        <p14:creationId xmlns:p14="http://schemas.microsoft.com/office/powerpoint/2010/main" val="1659229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789F4-3FFC-1865-B45A-F83F70AD53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A559C4-E84A-BF7C-E6CC-4F6DB7C27E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A25DBA-8287-11F8-E57E-AEEB97CCE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2BF1AF-563D-D907-5032-68B1D0361DE2}"/>
              </a:ext>
            </a:extLst>
          </p:cNvPr>
          <p:cNvSpPr>
            <a:spLocks noGrp="1"/>
          </p:cNvSpPr>
          <p:nvPr>
            <p:ph type="dt" sz="half" idx="10"/>
          </p:nvPr>
        </p:nvSpPr>
        <p:spPr/>
        <p:txBody>
          <a:bodyPr/>
          <a:lstStyle/>
          <a:p>
            <a:fld id="{095C75A3-3FF0-4413-AC24-586E716184F1}" type="datetimeFigureOut">
              <a:rPr lang="en-US" smtClean="0"/>
              <a:t>5/17/2022</a:t>
            </a:fld>
            <a:endParaRPr lang="en-US"/>
          </a:p>
        </p:txBody>
      </p:sp>
      <p:sp>
        <p:nvSpPr>
          <p:cNvPr id="6" name="Footer Placeholder 5">
            <a:extLst>
              <a:ext uri="{FF2B5EF4-FFF2-40B4-BE49-F238E27FC236}">
                <a16:creationId xmlns:a16="http://schemas.microsoft.com/office/drawing/2014/main" id="{43B592D2-0F72-3BF0-059A-9C230A0E91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1D4B0-CEDE-F357-CB36-34AD71856627}"/>
              </a:ext>
            </a:extLst>
          </p:cNvPr>
          <p:cNvSpPr>
            <a:spLocks noGrp="1"/>
          </p:cNvSpPr>
          <p:nvPr>
            <p:ph type="sldNum" sz="quarter" idx="12"/>
          </p:nvPr>
        </p:nvSpPr>
        <p:spPr/>
        <p:txBody>
          <a:bodyPr/>
          <a:lstStyle/>
          <a:p>
            <a:fld id="{1EF9F83C-4440-408F-AAA3-4DBEB2878EBA}" type="slidenum">
              <a:rPr lang="en-US" smtClean="0"/>
              <a:t>‹#›</a:t>
            </a:fld>
            <a:endParaRPr lang="en-US"/>
          </a:p>
        </p:txBody>
      </p:sp>
    </p:spTree>
    <p:extLst>
      <p:ext uri="{BB962C8B-B14F-4D97-AF65-F5344CB8AC3E}">
        <p14:creationId xmlns:p14="http://schemas.microsoft.com/office/powerpoint/2010/main" val="3729304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1BBA-84F8-FB97-EB29-A1B02F7EE9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6BA7CD-2654-3F22-F972-D3FE348E3E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F90157-8F3D-1987-3B2F-5B034DA9CC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B01801-0110-34A5-6415-A591F904CBBB}"/>
              </a:ext>
            </a:extLst>
          </p:cNvPr>
          <p:cNvSpPr>
            <a:spLocks noGrp="1"/>
          </p:cNvSpPr>
          <p:nvPr>
            <p:ph type="dt" sz="half" idx="10"/>
          </p:nvPr>
        </p:nvSpPr>
        <p:spPr/>
        <p:txBody>
          <a:bodyPr/>
          <a:lstStyle/>
          <a:p>
            <a:fld id="{095C75A3-3FF0-4413-AC24-586E716184F1}" type="datetimeFigureOut">
              <a:rPr lang="en-US" smtClean="0"/>
              <a:t>5/17/2022</a:t>
            </a:fld>
            <a:endParaRPr lang="en-US"/>
          </a:p>
        </p:txBody>
      </p:sp>
      <p:sp>
        <p:nvSpPr>
          <p:cNvPr id="6" name="Footer Placeholder 5">
            <a:extLst>
              <a:ext uri="{FF2B5EF4-FFF2-40B4-BE49-F238E27FC236}">
                <a16:creationId xmlns:a16="http://schemas.microsoft.com/office/drawing/2014/main" id="{C40C2962-2BEE-E1A7-C542-0B9C763DDC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B66091-13D4-C93A-D4C2-7A1A9D80BAD2}"/>
              </a:ext>
            </a:extLst>
          </p:cNvPr>
          <p:cNvSpPr>
            <a:spLocks noGrp="1"/>
          </p:cNvSpPr>
          <p:nvPr>
            <p:ph type="sldNum" sz="quarter" idx="12"/>
          </p:nvPr>
        </p:nvSpPr>
        <p:spPr/>
        <p:txBody>
          <a:bodyPr/>
          <a:lstStyle/>
          <a:p>
            <a:fld id="{1EF9F83C-4440-408F-AAA3-4DBEB2878EBA}" type="slidenum">
              <a:rPr lang="en-US" smtClean="0"/>
              <a:t>‹#›</a:t>
            </a:fld>
            <a:endParaRPr lang="en-US"/>
          </a:p>
        </p:txBody>
      </p:sp>
    </p:spTree>
    <p:extLst>
      <p:ext uri="{BB962C8B-B14F-4D97-AF65-F5344CB8AC3E}">
        <p14:creationId xmlns:p14="http://schemas.microsoft.com/office/powerpoint/2010/main" val="3244913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DA5470-F819-F4B2-04BC-C6D7E7E92D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B2C532-B27F-9EC8-BD9F-A3A1812962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8EC378-F650-B867-4921-1F59C3984E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5C75A3-3FF0-4413-AC24-586E716184F1}" type="datetimeFigureOut">
              <a:rPr lang="en-US" smtClean="0"/>
              <a:t>5/17/2022</a:t>
            </a:fld>
            <a:endParaRPr lang="en-US"/>
          </a:p>
        </p:txBody>
      </p:sp>
      <p:sp>
        <p:nvSpPr>
          <p:cNvPr id="5" name="Footer Placeholder 4">
            <a:extLst>
              <a:ext uri="{FF2B5EF4-FFF2-40B4-BE49-F238E27FC236}">
                <a16:creationId xmlns:a16="http://schemas.microsoft.com/office/drawing/2014/main" id="{852E6B13-A7E3-6D90-F36E-3FD7E58A48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C76E2A-AB67-5B9A-0B45-09DAEF203B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F9F83C-4440-408F-AAA3-4DBEB2878EBA}" type="slidenum">
              <a:rPr lang="en-US" smtClean="0"/>
              <a:t>‹#›</a:t>
            </a:fld>
            <a:endParaRPr lang="en-US"/>
          </a:p>
        </p:txBody>
      </p:sp>
    </p:spTree>
    <p:extLst>
      <p:ext uri="{BB962C8B-B14F-4D97-AF65-F5344CB8AC3E}">
        <p14:creationId xmlns:p14="http://schemas.microsoft.com/office/powerpoint/2010/main" val="1795532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0058-828E-1F06-15C9-CC21B411CBE7}"/>
              </a:ext>
            </a:extLst>
          </p:cNvPr>
          <p:cNvSpPr>
            <a:spLocks noGrp="1"/>
          </p:cNvSpPr>
          <p:nvPr>
            <p:ph type="ctrTitle"/>
          </p:nvPr>
        </p:nvSpPr>
        <p:spPr/>
        <p:txBody>
          <a:bodyPr/>
          <a:lstStyle/>
          <a:p>
            <a:r>
              <a:rPr lang="en-US" dirty="0"/>
              <a:t>Enumerated Types</a:t>
            </a:r>
          </a:p>
        </p:txBody>
      </p:sp>
      <p:sp>
        <p:nvSpPr>
          <p:cNvPr id="3" name="Subtitle 2">
            <a:extLst>
              <a:ext uri="{FF2B5EF4-FFF2-40B4-BE49-F238E27FC236}">
                <a16:creationId xmlns:a16="http://schemas.microsoft.com/office/drawing/2014/main" id="{1C1D48F2-144E-C3E2-CA59-2D26B7C77AD1}"/>
              </a:ext>
            </a:extLst>
          </p:cNvPr>
          <p:cNvSpPr>
            <a:spLocks noGrp="1"/>
          </p:cNvSpPr>
          <p:nvPr>
            <p:ph type="subTitle" idx="1"/>
          </p:nvPr>
        </p:nvSpPr>
        <p:spPr/>
        <p:txBody>
          <a:bodyPr/>
          <a:lstStyle/>
          <a:p>
            <a:r>
              <a:rPr lang="en-US" dirty="0"/>
              <a:t>by B. Molutov</a:t>
            </a:r>
          </a:p>
        </p:txBody>
      </p:sp>
    </p:spTree>
    <p:extLst>
      <p:ext uri="{BB962C8B-B14F-4D97-AF65-F5344CB8AC3E}">
        <p14:creationId xmlns:p14="http://schemas.microsoft.com/office/powerpoint/2010/main" val="4275422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5415A-28B1-90C1-89E4-7640668B07E2}"/>
              </a:ext>
            </a:extLst>
          </p:cNvPr>
          <p:cNvSpPr>
            <a:spLocks noGrp="1"/>
          </p:cNvSpPr>
          <p:nvPr>
            <p:ph type="title"/>
          </p:nvPr>
        </p:nvSpPr>
        <p:spPr/>
        <p:txBody>
          <a:bodyPr/>
          <a:lstStyle/>
          <a:p>
            <a:r>
              <a:rPr lang="en-US" dirty="0"/>
              <a:t>Important note</a:t>
            </a:r>
          </a:p>
        </p:txBody>
      </p:sp>
      <p:sp>
        <p:nvSpPr>
          <p:cNvPr id="3" name="Content Placeholder 2">
            <a:extLst>
              <a:ext uri="{FF2B5EF4-FFF2-40B4-BE49-F238E27FC236}">
                <a16:creationId xmlns:a16="http://schemas.microsoft.com/office/drawing/2014/main" id="{F52371D8-BC6C-3021-FBB2-BCDD6A6816B5}"/>
              </a:ext>
            </a:extLst>
          </p:cNvPr>
          <p:cNvSpPr>
            <a:spLocks noGrp="1"/>
          </p:cNvSpPr>
          <p:nvPr>
            <p:ph idx="1"/>
          </p:nvPr>
        </p:nvSpPr>
        <p:spPr/>
        <p:txBody>
          <a:bodyPr/>
          <a:lstStyle/>
          <a:p>
            <a:r>
              <a:rPr lang="en-US" dirty="0"/>
              <a:t>The java syntax requires that the constructor for enumerated types be private to prevent it from being invoked directly. The private modifier may be omitted. In this case, it is considered private by default.</a:t>
            </a:r>
          </a:p>
        </p:txBody>
      </p:sp>
    </p:spTree>
    <p:extLst>
      <p:ext uri="{BB962C8B-B14F-4D97-AF65-F5344CB8AC3E}">
        <p14:creationId xmlns:p14="http://schemas.microsoft.com/office/powerpoint/2010/main" val="2296078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654FC-09E6-6BAB-8ECC-33273E4AC1C8}"/>
              </a:ext>
            </a:extLst>
          </p:cNvPr>
          <p:cNvSpPr>
            <a:spLocks noGrp="1"/>
          </p:cNvSpPr>
          <p:nvPr>
            <p:ph type="title"/>
          </p:nvPr>
        </p:nvSpPr>
        <p:spPr/>
        <p:txBody>
          <a:bodyPr/>
          <a:lstStyle/>
          <a:p>
            <a:r>
              <a:rPr lang="en-US" dirty="0"/>
              <a:t>Also see examples:</a:t>
            </a:r>
          </a:p>
        </p:txBody>
      </p:sp>
      <p:sp>
        <p:nvSpPr>
          <p:cNvPr id="3" name="Content Placeholder 2">
            <a:extLst>
              <a:ext uri="{FF2B5EF4-FFF2-40B4-BE49-F238E27FC236}">
                <a16:creationId xmlns:a16="http://schemas.microsoft.com/office/drawing/2014/main" id="{9FB10F18-D395-0A4C-A20A-69B0B9018031}"/>
              </a:ext>
            </a:extLst>
          </p:cNvPr>
          <p:cNvSpPr>
            <a:spLocks noGrp="1"/>
          </p:cNvSpPr>
          <p:nvPr>
            <p:ph idx="1"/>
          </p:nvPr>
        </p:nvSpPr>
        <p:spPr/>
        <p:txBody>
          <a:bodyPr/>
          <a:lstStyle/>
          <a:p>
            <a:r>
              <a:rPr lang="en-US" dirty="0"/>
              <a:t>SwitchExample.java</a:t>
            </a:r>
          </a:p>
          <a:p>
            <a:r>
              <a:rPr lang="en-US" dirty="0"/>
              <a:t>LoopingExample.java</a:t>
            </a:r>
          </a:p>
          <a:p>
            <a:endParaRPr lang="en-US" dirty="0"/>
          </a:p>
        </p:txBody>
      </p:sp>
    </p:spTree>
    <p:extLst>
      <p:ext uri="{BB962C8B-B14F-4D97-AF65-F5344CB8AC3E}">
        <p14:creationId xmlns:p14="http://schemas.microsoft.com/office/powerpoint/2010/main" val="4222434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2276F-E550-F673-9BD0-571627779673}"/>
              </a:ext>
            </a:extLst>
          </p:cNvPr>
          <p:cNvSpPr>
            <a:spLocks noGrp="1"/>
          </p:cNvSpPr>
          <p:nvPr>
            <p:ph type="title"/>
          </p:nvPr>
        </p:nvSpPr>
        <p:spPr/>
        <p:txBody>
          <a:bodyPr/>
          <a:lstStyle/>
          <a:p>
            <a:r>
              <a:rPr lang="en-US" dirty="0"/>
              <a:t>Difference between Enums and Classes</a:t>
            </a:r>
          </a:p>
        </p:txBody>
      </p:sp>
      <p:sp>
        <p:nvSpPr>
          <p:cNvPr id="3" name="Content Placeholder 2">
            <a:extLst>
              <a:ext uri="{FF2B5EF4-FFF2-40B4-BE49-F238E27FC236}">
                <a16:creationId xmlns:a16="http://schemas.microsoft.com/office/drawing/2014/main" id="{3C13E079-13C1-7D7C-467A-910B1401D167}"/>
              </a:ext>
            </a:extLst>
          </p:cNvPr>
          <p:cNvSpPr>
            <a:spLocks noGrp="1"/>
          </p:cNvSpPr>
          <p:nvPr>
            <p:ph idx="1"/>
          </p:nvPr>
        </p:nvSpPr>
        <p:spPr/>
        <p:txBody>
          <a:bodyPr/>
          <a:lstStyle/>
          <a:p>
            <a:r>
              <a:rPr lang="en-US" dirty="0"/>
              <a:t>An </a:t>
            </a:r>
            <a:r>
              <a:rPr lang="en-US" b="1" dirty="0"/>
              <a:t>enum</a:t>
            </a:r>
            <a:r>
              <a:rPr lang="en-US" dirty="0"/>
              <a:t> can, just like a </a:t>
            </a:r>
            <a:r>
              <a:rPr lang="en-US" b="1" dirty="0"/>
              <a:t>class</a:t>
            </a:r>
            <a:r>
              <a:rPr lang="en-US" dirty="0"/>
              <a:t>, have </a:t>
            </a:r>
            <a:r>
              <a:rPr lang="en-US" b="1" dirty="0"/>
              <a:t>attributes</a:t>
            </a:r>
            <a:r>
              <a:rPr lang="en-US" dirty="0"/>
              <a:t> and </a:t>
            </a:r>
            <a:r>
              <a:rPr lang="en-US" b="1" dirty="0"/>
              <a:t>methods</a:t>
            </a:r>
            <a:r>
              <a:rPr lang="en-US" dirty="0"/>
              <a:t>. The only difference is that enum constants are </a:t>
            </a:r>
            <a:r>
              <a:rPr lang="en-US" b="1" dirty="0"/>
              <a:t>public</a:t>
            </a:r>
            <a:r>
              <a:rPr lang="en-US" dirty="0"/>
              <a:t>, </a:t>
            </a:r>
            <a:r>
              <a:rPr lang="en-US" b="1" dirty="0"/>
              <a:t>static</a:t>
            </a:r>
            <a:r>
              <a:rPr lang="en-US" dirty="0"/>
              <a:t> and </a:t>
            </a:r>
            <a:r>
              <a:rPr lang="en-US" b="1" dirty="0"/>
              <a:t>final</a:t>
            </a:r>
            <a:r>
              <a:rPr lang="en-US" dirty="0"/>
              <a:t> (unchangeable – cannot be overridden).</a:t>
            </a:r>
          </a:p>
          <a:p>
            <a:r>
              <a:rPr lang="en-US" dirty="0"/>
              <a:t>An </a:t>
            </a:r>
            <a:r>
              <a:rPr lang="en-US" b="1" dirty="0"/>
              <a:t>enum</a:t>
            </a:r>
            <a:r>
              <a:rPr lang="en-US" dirty="0"/>
              <a:t> cannot be used to create objects, and it cannot extend other classes (but it can implement interfaces).</a:t>
            </a:r>
          </a:p>
        </p:txBody>
      </p:sp>
    </p:spTree>
    <p:extLst>
      <p:ext uri="{BB962C8B-B14F-4D97-AF65-F5344CB8AC3E}">
        <p14:creationId xmlns:p14="http://schemas.microsoft.com/office/powerpoint/2010/main" val="1585495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20F5-7200-C994-F981-6CC32A22AA0D}"/>
              </a:ext>
            </a:extLst>
          </p:cNvPr>
          <p:cNvSpPr>
            <a:spLocks noGrp="1"/>
          </p:cNvSpPr>
          <p:nvPr>
            <p:ph type="title"/>
          </p:nvPr>
        </p:nvSpPr>
        <p:spPr/>
        <p:txBody>
          <a:bodyPr/>
          <a:lstStyle/>
          <a:p>
            <a:r>
              <a:rPr lang="en-US" dirty="0"/>
              <a:t>Why And When To Use Enums?</a:t>
            </a:r>
          </a:p>
        </p:txBody>
      </p:sp>
      <p:sp>
        <p:nvSpPr>
          <p:cNvPr id="3" name="Content Placeholder 2">
            <a:extLst>
              <a:ext uri="{FF2B5EF4-FFF2-40B4-BE49-F238E27FC236}">
                <a16:creationId xmlns:a16="http://schemas.microsoft.com/office/drawing/2014/main" id="{0366BC8A-9818-1B4F-74FA-4B050A9CA609}"/>
              </a:ext>
            </a:extLst>
          </p:cNvPr>
          <p:cNvSpPr>
            <a:spLocks noGrp="1"/>
          </p:cNvSpPr>
          <p:nvPr>
            <p:ph idx="1"/>
          </p:nvPr>
        </p:nvSpPr>
        <p:spPr/>
        <p:txBody>
          <a:bodyPr/>
          <a:lstStyle/>
          <a:p>
            <a:r>
              <a:rPr lang="en-US" dirty="0"/>
              <a:t>Use </a:t>
            </a:r>
            <a:r>
              <a:rPr lang="en-US" b="1" dirty="0"/>
              <a:t>enums</a:t>
            </a:r>
            <a:r>
              <a:rPr lang="en-US" dirty="0"/>
              <a:t> when you have values that you know aren’t going to change, like month days, days, colors, deck of cards, etc.</a:t>
            </a:r>
          </a:p>
        </p:txBody>
      </p:sp>
    </p:spTree>
    <p:extLst>
      <p:ext uri="{BB962C8B-B14F-4D97-AF65-F5344CB8AC3E}">
        <p14:creationId xmlns:p14="http://schemas.microsoft.com/office/powerpoint/2010/main" val="665227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28DA4-7402-17A8-BC42-21C55A166A1F}"/>
              </a:ext>
            </a:extLst>
          </p:cNvPr>
          <p:cNvSpPr>
            <a:spLocks noGrp="1"/>
          </p:cNvSpPr>
          <p:nvPr>
            <p:ph type="title"/>
          </p:nvPr>
        </p:nvSpPr>
        <p:spPr/>
        <p:txBody>
          <a:bodyPr/>
          <a:lstStyle/>
          <a:p>
            <a:r>
              <a:rPr lang="en-US" dirty="0"/>
              <a:t>Simple Enumerated Types</a:t>
            </a:r>
          </a:p>
        </p:txBody>
      </p:sp>
      <p:sp>
        <p:nvSpPr>
          <p:cNvPr id="3" name="Content Placeholder 2">
            <a:extLst>
              <a:ext uri="{FF2B5EF4-FFF2-40B4-BE49-F238E27FC236}">
                <a16:creationId xmlns:a16="http://schemas.microsoft.com/office/drawing/2014/main" id="{1B30E7CF-8CD4-7389-0DAD-9D85850C16E2}"/>
              </a:ext>
            </a:extLst>
          </p:cNvPr>
          <p:cNvSpPr>
            <a:spLocks noGrp="1"/>
          </p:cNvSpPr>
          <p:nvPr>
            <p:ph idx="1"/>
          </p:nvPr>
        </p:nvSpPr>
        <p:spPr/>
        <p:txBody>
          <a:bodyPr/>
          <a:lstStyle/>
          <a:p>
            <a:r>
              <a:rPr lang="en-US" dirty="0"/>
              <a:t>An enumerated type defines a list of enumerated values. Each value is an identifier.</a:t>
            </a:r>
          </a:p>
          <a:p>
            <a:r>
              <a:rPr lang="en-US" dirty="0"/>
              <a:t>Example, the following statement declares a type, name </a:t>
            </a:r>
            <a:r>
              <a:rPr lang="en-US" b="1" dirty="0"/>
              <a:t>MyFavoriteColor</a:t>
            </a:r>
            <a:r>
              <a:rPr lang="en-US" dirty="0"/>
              <a:t>, with values </a:t>
            </a:r>
            <a:r>
              <a:rPr lang="en-US" b="1" dirty="0"/>
              <a:t>RED</a:t>
            </a:r>
            <a:r>
              <a:rPr lang="en-US" dirty="0"/>
              <a:t>, </a:t>
            </a:r>
            <a:r>
              <a:rPr lang="en-US" b="1" dirty="0"/>
              <a:t>BLUE</a:t>
            </a:r>
            <a:r>
              <a:rPr lang="en-US" dirty="0"/>
              <a:t>, </a:t>
            </a:r>
            <a:r>
              <a:rPr lang="en-US" b="1" dirty="0"/>
              <a:t>GREEN</a:t>
            </a:r>
            <a:r>
              <a:rPr lang="en-US" dirty="0"/>
              <a:t>, and </a:t>
            </a:r>
            <a:r>
              <a:rPr lang="en-US" b="1" dirty="0"/>
              <a:t>YELLOW</a:t>
            </a:r>
            <a:r>
              <a:rPr lang="en-US" dirty="0"/>
              <a:t>.</a:t>
            </a:r>
          </a:p>
        </p:txBody>
      </p:sp>
      <p:pic>
        <p:nvPicPr>
          <p:cNvPr id="5" name="Picture 4">
            <a:extLst>
              <a:ext uri="{FF2B5EF4-FFF2-40B4-BE49-F238E27FC236}">
                <a16:creationId xmlns:a16="http://schemas.microsoft.com/office/drawing/2014/main" id="{04AB0E95-008F-3F72-95BA-E855C91B8BAA}"/>
              </a:ext>
            </a:extLst>
          </p:cNvPr>
          <p:cNvPicPr>
            <a:picLocks noChangeAspect="1"/>
          </p:cNvPicPr>
          <p:nvPr/>
        </p:nvPicPr>
        <p:blipFill>
          <a:blip r:embed="rId2"/>
          <a:stretch>
            <a:fillRect/>
          </a:stretch>
        </p:blipFill>
        <p:spPr>
          <a:xfrm>
            <a:off x="2639324" y="4416056"/>
            <a:ext cx="6430272" cy="562053"/>
          </a:xfrm>
          <a:prstGeom prst="rect">
            <a:avLst/>
          </a:prstGeom>
        </p:spPr>
      </p:pic>
    </p:spTree>
    <p:extLst>
      <p:ext uri="{BB962C8B-B14F-4D97-AF65-F5344CB8AC3E}">
        <p14:creationId xmlns:p14="http://schemas.microsoft.com/office/powerpoint/2010/main" val="4260594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53124-FEAF-B945-BD08-C1A16F3FDBB4}"/>
              </a:ext>
            </a:extLst>
          </p:cNvPr>
          <p:cNvSpPr>
            <a:spLocks noGrp="1"/>
          </p:cNvSpPr>
          <p:nvPr>
            <p:ph type="title"/>
          </p:nvPr>
        </p:nvSpPr>
        <p:spPr/>
        <p:txBody>
          <a:bodyPr/>
          <a:lstStyle/>
          <a:p>
            <a:r>
              <a:rPr lang="en-US" dirty="0"/>
              <a:t>Simple Enumerated Types</a:t>
            </a:r>
          </a:p>
        </p:txBody>
      </p:sp>
      <p:sp>
        <p:nvSpPr>
          <p:cNvPr id="3" name="Content Placeholder 2">
            <a:extLst>
              <a:ext uri="{FF2B5EF4-FFF2-40B4-BE49-F238E27FC236}">
                <a16:creationId xmlns:a16="http://schemas.microsoft.com/office/drawing/2014/main" id="{115E3AB2-6173-4E88-144E-80F19D78D45E}"/>
              </a:ext>
            </a:extLst>
          </p:cNvPr>
          <p:cNvSpPr>
            <a:spLocks noGrp="1"/>
          </p:cNvSpPr>
          <p:nvPr>
            <p:ph idx="1"/>
          </p:nvPr>
        </p:nvSpPr>
        <p:spPr/>
        <p:txBody>
          <a:bodyPr>
            <a:normAutofit/>
          </a:bodyPr>
          <a:lstStyle/>
          <a:p>
            <a:r>
              <a:rPr lang="en-US" dirty="0"/>
              <a:t>A value of an enumerated type is like a constant and so, by convention, is spelled all uppercase letters.</a:t>
            </a:r>
          </a:p>
          <a:p>
            <a:r>
              <a:rPr lang="en-US" dirty="0"/>
              <a:t>Once a type is defined, you can declare a variable of that </a:t>
            </a:r>
            <a:r>
              <a:rPr lang="en-US" b="1" dirty="0"/>
              <a:t>type</a:t>
            </a:r>
            <a:r>
              <a:rPr lang="en-US" dirty="0"/>
              <a:t>:</a:t>
            </a:r>
          </a:p>
          <a:p>
            <a:endParaRPr lang="en-US" dirty="0"/>
          </a:p>
          <a:p>
            <a:endParaRPr lang="en-US" dirty="0"/>
          </a:p>
          <a:p>
            <a:r>
              <a:rPr lang="en-US" sz="2400" dirty="0"/>
              <a:t>The variable color can hold one of the values defined in the enumerated type </a:t>
            </a:r>
            <a:r>
              <a:rPr lang="en-US" sz="2400" b="1" dirty="0"/>
              <a:t>MyFavoriteColor</a:t>
            </a:r>
            <a:r>
              <a:rPr lang="en-US" sz="2400" dirty="0"/>
              <a:t> or </a:t>
            </a:r>
            <a:r>
              <a:rPr lang="en-US" sz="2400" b="1" dirty="0"/>
              <a:t>null</a:t>
            </a:r>
            <a:r>
              <a:rPr lang="en-US" sz="2400" dirty="0"/>
              <a:t>, but </a:t>
            </a:r>
            <a:r>
              <a:rPr lang="en-US" sz="2400" b="1" dirty="0"/>
              <a:t>nothing else</a:t>
            </a:r>
            <a:r>
              <a:rPr lang="en-US" sz="2400" dirty="0"/>
              <a:t>. Java enumerated type is </a:t>
            </a:r>
            <a:r>
              <a:rPr lang="en-US" sz="2400" b="1" dirty="0"/>
              <a:t>type-safe</a:t>
            </a:r>
            <a:r>
              <a:rPr lang="en-US" sz="2400" dirty="0"/>
              <a:t>, meaning that an attempt to assign a value other than one of the </a:t>
            </a:r>
            <a:r>
              <a:rPr lang="en-US" sz="2400" b="1" dirty="0"/>
              <a:t>enumerated values</a:t>
            </a:r>
            <a:r>
              <a:rPr lang="en-US" sz="2400" dirty="0"/>
              <a:t> or </a:t>
            </a:r>
            <a:r>
              <a:rPr lang="en-US" sz="2400" b="1" dirty="0"/>
              <a:t>null</a:t>
            </a:r>
            <a:r>
              <a:rPr lang="en-US" sz="2400" dirty="0"/>
              <a:t> will result in a compile error.</a:t>
            </a:r>
          </a:p>
        </p:txBody>
      </p:sp>
      <p:pic>
        <p:nvPicPr>
          <p:cNvPr id="5" name="Picture 4">
            <a:extLst>
              <a:ext uri="{FF2B5EF4-FFF2-40B4-BE49-F238E27FC236}">
                <a16:creationId xmlns:a16="http://schemas.microsoft.com/office/drawing/2014/main" id="{153D61CB-FF8A-C2A6-D16A-6868A90D8438}"/>
              </a:ext>
            </a:extLst>
          </p:cNvPr>
          <p:cNvPicPr>
            <a:picLocks noChangeAspect="1"/>
          </p:cNvPicPr>
          <p:nvPr/>
        </p:nvPicPr>
        <p:blipFill>
          <a:blip r:embed="rId2"/>
          <a:stretch>
            <a:fillRect/>
          </a:stretch>
        </p:blipFill>
        <p:spPr>
          <a:xfrm>
            <a:off x="4159673" y="3429000"/>
            <a:ext cx="3372321" cy="609685"/>
          </a:xfrm>
          <a:prstGeom prst="rect">
            <a:avLst/>
          </a:prstGeom>
        </p:spPr>
      </p:pic>
    </p:spTree>
    <p:extLst>
      <p:ext uri="{BB962C8B-B14F-4D97-AF65-F5344CB8AC3E}">
        <p14:creationId xmlns:p14="http://schemas.microsoft.com/office/powerpoint/2010/main" val="1183757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B34B-3326-B2AC-FE57-F254BF588371}"/>
              </a:ext>
            </a:extLst>
          </p:cNvPr>
          <p:cNvSpPr>
            <a:spLocks noGrp="1"/>
          </p:cNvSpPr>
          <p:nvPr>
            <p:ph type="title"/>
          </p:nvPr>
        </p:nvSpPr>
        <p:spPr/>
        <p:txBody>
          <a:bodyPr/>
          <a:lstStyle/>
          <a:p>
            <a:r>
              <a:rPr lang="en-US" dirty="0"/>
              <a:t>Simple Enumerated Types</a:t>
            </a:r>
          </a:p>
        </p:txBody>
      </p:sp>
      <p:sp>
        <p:nvSpPr>
          <p:cNvPr id="3" name="Content Placeholder 2">
            <a:extLst>
              <a:ext uri="{FF2B5EF4-FFF2-40B4-BE49-F238E27FC236}">
                <a16:creationId xmlns:a16="http://schemas.microsoft.com/office/drawing/2014/main" id="{8CCE1A6D-141F-35ED-61C3-803E7F1BC29A}"/>
              </a:ext>
            </a:extLst>
          </p:cNvPr>
          <p:cNvSpPr>
            <a:spLocks noGrp="1"/>
          </p:cNvSpPr>
          <p:nvPr>
            <p:ph idx="1"/>
          </p:nvPr>
        </p:nvSpPr>
        <p:spPr/>
        <p:txBody>
          <a:bodyPr/>
          <a:lstStyle/>
          <a:p>
            <a:r>
              <a:rPr lang="en-US" dirty="0"/>
              <a:t>The enumerated values can be accessed using the syntax</a:t>
            </a:r>
          </a:p>
          <a:p>
            <a:endParaRPr lang="en-US" dirty="0"/>
          </a:p>
          <a:p>
            <a:endParaRPr lang="en-US" dirty="0"/>
          </a:p>
          <a:p>
            <a:r>
              <a:rPr lang="en-US" dirty="0"/>
              <a:t>The following statement enumerated value </a:t>
            </a:r>
            <a:r>
              <a:rPr lang="en-US" b="1" dirty="0"/>
              <a:t>BLUE</a:t>
            </a:r>
            <a:r>
              <a:rPr lang="en-US" dirty="0"/>
              <a:t> to variable </a:t>
            </a:r>
            <a:r>
              <a:rPr lang="en-US" b="1" dirty="0"/>
              <a:t>color</a:t>
            </a:r>
          </a:p>
          <a:p>
            <a:endParaRPr lang="en-US" b="1" dirty="0"/>
          </a:p>
          <a:p>
            <a:endParaRPr lang="en-US" b="1" dirty="0"/>
          </a:p>
          <a:p>
            <a:r>
              <a:rPr lang="en-US" dirty="0"/>
              <a:t>As with any other type, you can declare and initialize a variable in one statement</a:t>
            </a:r>
          </a:p>
        </p:txBody>
      </p:sp>
      <p:pic>
        <p:nvPicPr>
          <p:cNvPr id="5" name="Picture 4">
            <a:extLst>
              <a:ext uri="{FF2B5EF4-FFF2-40B4-BE49-F238E27FC236}">
                <a16:creationId xmlns:a16="http://schemas.microsoft.com/office/drawing/2014/main" id="{B5DC94C9-FAFE-2EC6-B8B4-6AFD43815F63}"/>
              </a:ext>
            </a:extLst>
          </p:cNvPr>
          <p:cNvPicPr>
            <a:picLocks noChangeAspect="1"/>
          </p:cNvPicPr>
          <p:nvPr/>
        </p:nvPicPr>
        <p:blipFill>
          <a:blip r:embed="rId2"/>
          <a:stretch>
            <a:fillRect/>
          </a:stretch>
        </p:blipFill>
        <p:spPr>
          <a:xfrm>
            <a:off x="3788256" y="2417427"/>
            <a:ext cx="3839111" cy="504895"/>
          </a:xfrm>
          <a:prstGeom prst="rect">
            <a:avLst/>
          </a:prstGeom>
        </p:spPr>
      </p:pic>
      <p:pic>
        <p:nvPicPr>
          <p:cNvPr id="7" name="Picture 6">
            <a:extLst>
              <a:ext uri="{FF2B5EF4-FFF2-40B4-BE49-F238E27FC236}">
                <a16:creationId xmlns:a16="http://schemas.microsoft.com/office/drawing/2014/main" id="{644D1A40-8210-FFE3-155C-E6633DCEE300}"/>
              </a:ext>
            </a:extLst>
          </p:cNvPr>
          <p:cNvPicPr>
            <a:picLocks noChangeAspect="1"/>
          </p:cNvPicPr>
          <p:nvPr/>
        </p:nvPicPr>
        <p:blipFill>
          <a:blip r:embed="rId3"/>
          <a:stretch>
            <a:fillRect/>
          </a:stretch>
        </p:blipFill>
        <p:spPr>
          <a:xfrm>
            <a:off x="3742248" y="3935679"/>
            <a:ext cx="4010585" cy="514422"/>
          </a:xfrm>
          <a:prstGeom prst="rect">
            <a:avLst/>
          </a:prstGeom>
        </p:spPr>
      </p:pic>
      <p:pic>
        <p:nvPicPr>
          <p:cNvPr id="9" name="Picture 8">
            <a:extLst>
              <a:ext uri="{FF2B5EF4-FFF2-40B4-BE49-F238E27FC236}">
                <a16:creationId xmlns:a16="http://schemas.microsoft.com/office/drawing/2014/main" id="{98D24538-CD8E-993F-01E9-05F2D0E37CA5}"/>
              </a:ext>
            </a:extLst>
          </p:cNvPr>
          <p:cNvPicPr>
            <a:picLocks noChangeAspect="1"/>
          </p:cNvPicPr>
          <p:nvPr/>
        </p:nvPicPr>
        <p:blipFill>
          <a:blip r:embed="rId4"/>
          <a:stretch>
            <a:fillRect/>
          </a:stretch>
        </p:blipFill>
        <p:spPr>
          <a:xfrm>
            <a:off x="2884878" y="5776857"/>
            <a:ext cx="5725324" cy="400106"/>
          </a:xfrm>
          <a:prstGeom prst="rect">
            <a:avLst/>
          </a:prstGeom>
        </p:spPr>
      </p:pic>
    </p:spTree>
    <p:extLst>
      <p:ext uri="{BB962C8B-B14F-4D97-AF65-F5344CB8AC3E}">
        <p14:creationId xmlns:p14="http://schemas.microsoft.com/office/powerpoint/2010/main" val="2574245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53EB2-CD18-29DC-FB02-51C4FB24ED9E}"/>
              </a:ext>
            </a:extLst>
          </p:cNvPr>
          <p:cNvSpPr>
            <a:spLocks noGrp="1"/>
          </p:cNvSpPr>
          <p:nvPr>
            <p:ph type="title"/>
          </p:nvPr>
        </p:nvSpPr>
        <p:spPr/>
        <p:txBody>
          <a:bodyPr/>
          <a:lstStyle/>
          <a:p>
            <a:r>
              <a:rPr lang="en-US" dirty="0"/>
              <a:t>Simple Enumerated Types</a:t>
            </a:r>
          </a:p>
        </p:txBody>
      </p:sp>
      <p:sp>
        <p:nvSpPr>
          <p:cNvPr id="3" name="Content Placeholder 2">
            <a:extLst>
              <a:ext uri="{FF2B5EF4-FFF2-40B4-BE49-F238E27FC236}">
                <a16:creationId xmlns:a16="http://schemas.microsoft.com/office/drawing/2014/main" id="{65713850-D2F3-6414-9DE5-66E9F0B21197}"/>
              </a:ext>
            </a:extLst>
          </p:cNvPr>
          <p:cNvSpPr>
            <a:spLocks noGrp="1"/>
          </p:cNvSpPr>
          <p:nvPr>
            <p:ph idx="1"/>
          </p:nvPr>
        </p:nvSpPr>
        <p:spPr/>
        <p:txBody>
          <a:bodyPr/>
          <a:lstStyle/>
          <a:p>
            <a:r>
              <a:rPr lang="en-US" dirty="0"/>
              <a:t>An </a:t>
            </a:r>
            <a:r>
              <a:rPr lang="en-US" b="1" dirty="0"/>
              <a:t>enumerated type </a:t>
            </a:r>
            <a:r>
              <a:rPr lang="en-US" dirty="0"/>
              <a:t>is treated as a </a:t>
            </a:r>
            <a:r>
              <a:rPr lang="en-US" b="1" dirty="0"/>
              <a:t>special class</a:t>
            </a:r>
            <a:r>
              <a:rPr lang="en-US" dirty="0"/>
              <a:t>. An enumerated type is a </a:t>
            </a:r>
            <a:r>
              <a:rPr lang="en-US" b="1" dirty="0"/>
              <a:t>subtype</a:t>
            </a:r>
            <a:r>
              <a:rPr lang="en-US" dirty="0"/>
              <a:t> of the </a:t>
            </a:r>
            <a:r>
              <a:rPr lang="en-US" b="1" dirty="0"/>
              <a:t>Object class </a:t>
            </a:r>
            <a:r>
              <a:rPr lang="en-US" dirty="0"/>
              <a:t>and the </a:t>
            </a:r>
            <a:r>
              <a:rPr lang="en-US" b="1" dirty="0"/>
              <a:t>Comparable interface</a:t>
            </a:r>
            <a:r>
              <a:rPr lang="en-US" dirty="0"/>
              <a:t>.</a:t>
            </a:r>
          </a:p>
          <a:p>
            <a:r>
              <a:rPr lang="en-US" dirty="0"/>
              <a:t>Therefore, an enumerated type inherits all the methods in the Object class and the </a:t>
            </a:r>
            <a:r>
              <a:rPr lang="en-US" b="1" dirty="0"/>
              <a:t>compareTo</a:t>
            </a:r>
            <a:r>
              <a:rPr lang="en-US" dirty="0"/>
              <a:t> method in the Comparable interface. Additionally, you can use the following methods on an enumerated object</a:t>
            </a:r>
          </a:p>
        </p:txBody>
      </p:sp>
      <p:pic>
        <p:nvPicPr>
          <p:cNvPr id="5" name="Picture 4">
            <a:extLst>
              <a:ext uri="{FF2B5EF4-FFF2-40B4-BE49-F238E27FC236}">
                <a16:creationId xmlns:a16="http://schemas.microsoft.com/office/drawing/2014/main" id="{3A2E40CB-223D-EC13-AA09-7A6DF010F8FD}"/>
              </a:ext>
            </a:extLst>
          </p:cNvPr>
          <p:cNvPicPr>
            <a:picLocks noChangeAspect="1"/>
          </p:cNvPicPr>
          <p:nvPr/>
        </p:nvPicPr>
        <p:blipFill>
          <a:blip r:embed="rId2"/>
          <a:stretch>
            <a:fillRect/>
          </a:stretch>
        </p:blipFill>
        <p:spPr>
          <a:xfrm>
            <a:off x="1790099" y="4362215"/>
            <a:ext cx="8611802" cy="2067213"/>
          </a:xfrm>
          <a:prstGeom prst="rect">
            <a:avLst/>
          </a:prstGeom>
        </p:spPr>
      </p:pic>
    </p:spTree>
    <p:extLst>
      <p:ext uri="{BB962C8B-B14F-4D97-AF65-F5344CB8AC3E}">
        <p14:creationId xmlns:p14="http://schemas.microsoft.com/office/powerpoint/2010/main" val="1933976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ED94-E393-8940-4467-D480BDC48D9A}"/>
              </a:ext>
            </a:extLst>
          </p:cNvPr>
          <p:cNvSpPr>
            <a:spLocks noGrp="1"/>
          </p:cNvSpPr>
          <p:nvPr>
            <p:ph type="title"/>
          </p:nvPr>
        </p:nvSpPr>
        <p:spPr/>
        <p:txBody>
          <a:bodyPr/>
          <a:lstStyle/>
          <a:p>
            <a:r>
              <a:rPr lang="en-US" dirty="0"/>
              <a:t>Simple Enumerated Types</a:t>
            </a:r>
          </a:p>
        </p:txBody>
      </p:sp>
      <p:sp>
        <p:nvSpPr>
          <p:cNvPr id="3" name="Content Placeholder 2">
            <a:extLst>
              <a:ext uri="{FF2B5EF4-FFF2-40B4-BE49-F238E27FC236}">
                <a16:creationId xmlns:a16="http://schemas.microsoft.com/office/drawing/2014/main" id="{73D8F9EB-135E-8E1C-768A-19B855AC851A}"/>
              </a:ext>
            </a:extLst>
          </p:cNvPr>
          <p:cNvSpPr>
            <a:spLocks noGrp="1"/>
          </p:cNvSpPr>
          <p:nvPr>
            <p:ph idx="1"/>
          </p:nvPr>
        </p:nvSpPr>
        <p:spPr/>
        <p:txBody>
          <a:bodyPr/>
          <a:lstStyle/>
          <a:p>
            <a:r>
              <a:rPr lang="en-US" dirty="0"/>
              <a:t># see code example </a:t>
            </a:r>
            <a:r>
              <a:rPr lang="en-US" b="1" dirty="0"/>
              <a:t>EnumeratedTypeDemo.java</a:t>
            </a:r>
          </a:p>
          <a:p>
            <a:r>
              <a:rPr lang="en-US" dirty="0"/>
              <a:t># see code example </a:t>
            </a:r>
            <a:r>
              <a:rPr lang="en-US" b="1" dirty="0"/>
              <a:t>StandaloneEnumeratedTypeDemo.java</a:t>
            </a:r>
          </a:p>
          <a:p>
            <a:pPr marL="0" indent="0">
              <a:buNone/>
            </a:pPr>
            <a:endParaRPr lang="en-US" dirty="0"/>
          </a:p>
        </p:txBody>
      </p:sp>
    </p:spTree>
    <p:extLst>
      <p:ext uri="{BB962C8B-B14F-4D97-AF65-F5344CB8AC3E}">
        <p14:creationId xmlns:p14="http://schemas.microsoft.com/office/powerpoint/2010/main" val="1251283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0CB4F-F227-9105-8A94-ADB0469AA40E}"/>
              </a:ext>
            </a:extLst>
          </p:cNvPr>
          <p:cNvSpPr>
            <a:spLocks noGrp="1"/>
          </p:cNvSpPr>
          <p:nvPr>
            <p:ph type="title"/>
          </p:nvPr>
        </p:nvSpPr>
        <p:spPr/>
        <p:txBody>
          <a:bodyPr/>
          <a:lstStyle/>
          <a:p>
            <a:r>
              <a:rPr lang="en-US" dirty="0"/>
              <a:t>Using </a:t>
            </a:r>
            <a:r>
              <a:rPr lang="en-US" b="1" dirty="0"/>
              <a:t>if</a:t>
            </a:r>
            <a:r>
              <a:rPr lang="en-US" dirty="0"/>
              <a:t> or </a:t>
            </a:r>
            <a:r>
              <a:rPr lang="en-US" b="1" dirty="0"/>
              <a:t>switch</a:t>
            </a:r>
            <a:r>
              <a:rPr lang="en-US" dirty="0"/>
              <a:t> Statements with an Enumerated Variables</a:t>
            </a:r>
          </a:p>
        </p:txBody>
      </p:sp>
      <p:sp>
        <p:nvSpPr>
          <p:cNvPr id="3" name="Content Placeholder 2">
            <a:extLst>
              <a:ext uri="{FF2B5EF4-FFF2-40B4-BE49-F238E27FC236}">
                <a16:creationId xmlns:a16="http://schemas.microsoft.com/office/drawing/2014/main" id="{7FE77556-986E-6423-7A32-E021ED979EAC}"/>
              </a:ext>
            </a:extLst>
          </p:cNvPr>
          <p:cNvSpPr>
            <a:spLocks noGrp="1"/>
          </p:cNvSpPr>
          <p:nvPr>
            <p:ph idx="1"/>
          </p:nvPr>
        </p:nvSpPr>
        <p:spPr/>
        <p:txBody>
          <a:bodyPr>
            <a:normAutofit/>
          </a:bodyPr>
          <a:lstStyle/>
          <a:p>
            <a:r>
              <a:rPr lang="en-US" sz="2000" dirty="0"/>
              <a:t>An enumerated variable holds a value. Often your program needs to perform a specific action depending on the value. For example, if the value is </a:t>
            </a:r>
            <a:r>
              <a:rPr lang="en-US" sz="2000" b="1" dirty="0"/>
              <a:t>Day.Monday</a:t>
            </a:r>
            <a:r>
              <a:rPr lang="en-US" sz="2000" dirty="0"/>
              <a:t>, play soccer; if the value is </a:t>
            </a:r>
            <a:r>
              <a:rPr lang="en-US" sz="2000" b="1" dirty="0"/>
              <a:t>Day.TUESDAY</a:t>
            </a:r>
            <a:r>
              <a:rPr lang="en-US" sz="2000" dirty="0"/>
              <a:t>, take piano lesson, and so on. You can use an </a:t>
            </a:r>
            <a:r>
              <a:rPr lang="en-US" sz="2000" b="1" dirty="0"/>
              <a:t>if</a:t>
            </a:r>
            <a:r>
              <a:rPr lang="en-US" sz="2000" dirty="0"/>
              <a:t> statement or a </a:t>
            </a:r>
            <a:r>
              <a:rPr lang="en-US" sz="2000" b="1" dirty="0"/>
              <a:t>switch</a:t>
            </a:r>
            <a:r>
              <a:rPr lang="en-US" sz="2000" dirty="0"/>
              <a:t> statement </a:t>
            </a:r>
            <a:r>
              <a:rPr lang="en-US" sz="2000"/>
              <a:t>to test </a:t>
            </a:r>
            <a:r>
              <a:rPr lang="en-US" sz="2000" dirty="0"/>
              <a:t>the value in the variable.</a:t>
            </a:r>
          </a:p>
        </p:txBody>
      </p:sp>
      <p:pic>
        <p:nvPicPr>
          <p:cNvPr id="5" name="Picture 4">
            <a:extLst>
              <a:ext uri="{FF2B5EF4-FFF2-40B4-BE49-F238E27FC236}">
                <a16:creationId xmlns:a16="http://schemas.microsoft.com/office/drawing/2014/main" id="{8E33C1E8-9693-F9C6-E922-4A6554A0CB33}"/>
              </a:ext>
            </a:extLst>
          </p:cNvPr>
          <p:cNvPicPr>
            <a:picLocks noChangeAspect="1"/>
          </p:cNvPicPr>
          <p:nvPr/>
        </p:nvPicPr>
        <p:blipFill>
          <a:blip r:embed="rId2"/>
          <a:stretch>
            <a:fillRect/>
          </a:stretch>
        </p:blipFill>
        <p:spPr>
          <a:xfrm>
            <a:off x="1397432" y="3225344"/>
            <a:ext cx="9535856" cy="3267531"/>
          </a:xfrm>
          <a:prstGeom prst="rect">
            <a:avLst/>
          </a:prstGeom>
        </p:spPr>
      </p:pic>
    </p:spTree>
    <p:extLst>
      <p:ext uri="{BB962C8B-B14F-4D97-AF65-F5344CB8AC3E}">
        <p14:creationId xmlns:p14="http://schemas.microsoft.com/office/powerpoint/2010/main" val="2281438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70FA2-9951-0E89-F41C-07CDD09D42AF}"/>
              </a:ext>
            </a:extLst>
          </p:cNvPr>
          <p:cNvSpPr>
            <a:spLocks noGrp="1"/>
          </p:cNvSpPr>
          <p:nvPr>
            <p:ph type="title"/>
          </p:nvPr>
        </p:nvSpPr>
        <p:spPr/>
        <p:txBody>
          <a:bodyPr/>
          <a:lstStyle/>
          <a:p>
            <a:r>
              <a:rPr lang="en-US" dirty="0"/>
              <a:t>Processing Enumerated Values Using a Foreach Loop</a:t>
            </a:r>
          </a:p>
        </p:txBody>
      </p:sp>
      <p:sp>
        <p:nvSpPr>
          <p:cNvPr id="3" name="Content Placeholder 2">
            <a:extLst>
              <a:ext uri="{FF2B5EF4-FFF2-40B4-BE49-F238E27FC236}">
                <a16:creationId xmlns:a16="http://schemas.microsoft.com/office/drawing/2014/main" id="{E1590404-4C7C-2767-D7D1-53EA9A202155}"/>
              </a:ext>
            </a:extLst>
          </p:cNvPr>
          <p:cNvSpPr>
            <a:spLocks noGrp="1"/>
          </p:cNvSpPr>
          <p:nvPr>
            <p:ph idx="1"/>
          </p:nvPr>
        </p:nvSpPr>
        <p:spPr/>
        <p:txBody>
          <a:bodyPr/>
          <a:lstStyle/>
          <a:p>
            <a:r>
              <a:rPr lang="en-US" dirty="0"/>
              <a:t>Each enumerated type has a static method values() that returns all enumerated values for the type in an array. For example,</a:t>
            </a:r>
          </a:p>
        </p:txBody>
      </p:sp>
      <p:pic>
        <p:nvPicPr>
          <p:cNvPr id="5" name="Picture 4">
            <a:extLst>
              <a:ext uri="{FF2B5EF4-FFF2-40B4-BE49-F238E27FC236}">
                <a16:creationId xmlns:a16="http://schemas.microsoft.com/office/drawing/2014/main" id="{F4BC0AAC-EF96-1233-18BC-D11E43B10C7E}"/>
              </a:ext>
            </a:extLst>
          </p:cNvPr>
          <p:cNvPicPr>
            <a:picLocks noChangeAspect="1"/>
          </p:cNvPicPr>
          <p:nvPr/>
        </p:nvPicPr>
        <p:blipFill>
          <a:blip r:embed="rId2"/>
          <a:stretch>
            <a:fillRect/>
          </a:stretch>
        </p:blipFill>
        <p:spPr>
          <a:xfrm>
            <a:off x="4305050" y="2810875"/>
            <a:ext cx="3581900" cy="562053"/>
          </a:xfrm>
          <a:prstGeom prst="rect">
            <a:avLst/>
          </a:prstGeom>
        </p:spPr>
      </p:pic>
      <p:pic>
        <p:nvPicPr>
          <p:cNvPr id="7" name="Picture 6">
            <a:extLst>
              <a:ext uri="{FF2B5EF4-FFF2-40B4-BE49-F238E27FC236}">
                <a16:creationId xmlns:a16="http://schemas.microsoft.com/office/drawing/2014/main" id="{30FCC637-98BB-F8F1-0D89-CF1B42D1BFDD}"/>
              </a:ext>
            </a:extLst>
          </p:cNvPr>
          <p:cNvPicPr>
            <a:picLocks noChangeAspect="1"/>
          </p:cNvPicPr>
          <p:nvPr/>
        </p:nvPicPr>
        <p:blipFill>
          <a:blip r:embed="rId3"/>
          <a:stretch>
            <a:fillRect/>
          </a:stretch>
        </p:blipFill>
        <p:spPr>
          <a:xfrm>
            <a:off x="1356651" y="3876234"/>
            <a:ext cx="9478698" cy="2172003"/>
          </a:xfrm>
          <a:prstGeom prst="rect">
            <a:avLst/>
          </a:prstGeom>
        </p:spPr>
      </p:pic>
    </p:spTree>
    <p:extLst>
      <p:ext uri="{BB962C8B-B14F-4D97-AF65-F5344CB8AC3E}">
        <p14:creationId xmlns:p14="http://schemas.microsoft.com/office/powerpoint/2010/main" val="3874470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2B243-85DB-D278-5769-637CE55AA1D9}"/>
              </a:ext>
            </a:extLst>
          </p:cNvPr>
          <p:cNvSpPr>
            <a:spLocks noGrp="1"/>
          </p:cNvSpPr>
          <p:nvPr>
            <p:ph type="title"/>
          </p:nvPr>
        </p:nvSpPr>
        <p:spPr/>
        <p:txBody>
          <a:bodyPr/>
          <a:lstStyle/>
          <a:p>
            <a:r>
              <a:rPr lang="en-US" dirty="0"/>
              <a:t>Enumerated Types with Data Fields, Constructors, and Methods</a:t>
            </a:r>
          </a:p>
        </p:txBody>
      </p:sp>
      <p:sp>
        <p:nvSpPr>
          <p:cNvPr id="3" name="Content Placeholder 2">
            <a:extLst>
              <a:ext uri="{FF2B5EF4-FFF2-40B4-BE49-F238E27FC236}">
                <a16:creationId xmlns:a16="http://schemas.microsoft.com/office/drawing/2014/main" id="{9E0FF2B0-F216-7D40-E6FA-CC3347AE4BE6}"/>
              </a:ext>
            </a:extLst>
          </p:cNvPr>
          <p:cNvSpPr>
            <a:spLocks noGrp="1"/>
          </p:cNvSpPr>
          <p:nvPr>
            <p:ph idx="1"/>
          </p:nvPr>
        </p:nvSpPr>
        <p:spPr/>
        <p:txBody>
          <a:bodyPr/>
          <a:lstStyle/>
          <a:p>
            <a:r>
              <a:rPr lang="en-US" dirty="0"/>
              <a:t>You can also define enumerate type with data fields, constructors, and methods.</a:t>
            </a:r>
          </a:p>
          <a:p>
            <a:r>
              <a:rPr lang="en-US" dirty="0"/>
              <a:t># see code example </a:t>
            </a:r>
            <a:r>
              <a:rPr lang="en-US" b="1" dirty="0"/>
              <a:t>TrafficLight.java</a:t>
            </a:r>
          </a:p>
        </p:txBody>
      </p:sp>
    </p:spTree>
    <p:extLst>
      <p:ext uri="{BB962C8B-B14F-4D97-AF65-F5344CB8AC3E}">
        <p14:creationId xmlns:p14="http://schemas.microsoft.com/office/powerpoint/2010/main" val="1839372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543</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Enumerated Types</vt:lpstr>
      <vt:lpstr>Simple Enumerated Types</vt:lpstr>
      <vt:lpstr>Simple Enumerated Types</vt:lpstr>
      <vt:lpstr>Simple Enumerated Types</vt:lpstr>
      <vt:lpstr>Simple Enumerated Types</vt:lpstr>
      <vt:lpstr>Simple Enumerated Types</vt:lpstr>
      <vt:lpstr>Using if or switch Statements with an Enumerated Variables</vt:lpstr>
      <vt:lpstr>Processing Enumerated Values Using a Foreach Loop</vt:lpstr>
      <vt:lpstr>Enumerated Types with Data Fields, Constructors, and Methods</vt:lpstr>
      <vt:lpstr>Important note</vt:lpstr>
      <vt:lpstr>Also see examples:</vt:lpstr>
      <vt:lpstr>Difference between Enums and Classes</vt:lpstr>
      <vt:lpstr>Why And When To Use Enums?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Enumerated Types</dc:title>
  <dc:creator>Bekzat B. Molutov</dc:creator>
  <cp:lastModifiedBy>Bekzat B. Molutov</cp:lastModifiedBy>
  <cp:revision>3</cp:revision>
  <dcterms:created xsi:type="dcterms:W3CDTF">2022-05-17T10:07:34Z</dcterms:created>
  <dcterms:modified xsi:type="dcterms:W3CDTF">2022-05-17T13:11:23Z</dcterms:modified>
</cp:coreProperties>
</file>