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F0DC-72D0-091D-390B-1EA3A1E1E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AB4933-C106-C5DD-AF3B-002F768C31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5A3FBD-7CA0-13D8-DDBE-097FF674A5B8}"/>
              </a:ext>
            </a:extLst>
          </p:cNvPr>
          <p:cNvSpPr>
            <a:spLocks noGrp="1"/>
          </p:cNvSpPr>
          <p:nvPr>
            <p:ph type="dt" sz="half" idx="10"/>
          </p:nvPr>
        </p:nvSpPr>
        <p:spPr/>
        <p:txBody>
          <a:bodyPr/>
          <a:lstStyle/>
          <a:p>
            <a:fld id="{CF479C47-9CBE-40BE-8423-9D7DC9126B85}" type="datetimeFigureOut">
              <a:rPr lang="en-US" smtClean="0"/>
              <a:t>5/16/2022</a:t>
            </a:fld>
            <a:endParaRPr lang="en-US"/>
          </a:p>
        </p:txBody>
      </p:sp>
      <p:sp>
        <p:nvSpPr>
          <p:cNvPr id="5" name="Footer Placeholder 4">
            <a:extLst>
              <a:ext uri="{FF2B5EF4-FFF2-40B4-BE49-F238E27FC236}">
                <a16:creationId xmlns:a16="http://schemas.microsoft.com/office/drawing/2014/main" id="{370908E1-9B99-7738-9BD1-D3AB73590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B6464-34FE-3633-B4CB-BB19BF431041}"/>
              </a:ext>
            </a:extLst>
          </p:cNvPr>
          <p:cNvSpPr>
            <a:spLocks noGrp="1"/>
          </p:cNvSpPr>
          <p:nvPr>
            <p:ph type="sldNum" sz="quarter" idx="12"/>
          </p:nvPr>
        </p:nvSpPr>
        <p:spPr/>
        <p:txBody>
          <a:bodyPr/>
          <a:lstStyle/>
          <a:p>
            <a:fld id="{DBAAC4B0-AAC9-46C2-B0E4-330ADF567383}" type="slidenum">
              <a:rPr lang="en-US" smtClean="0"/>
              <a:t>‹#›</a:t>
            </a:fld>
            <a:endParaRPr lang="en-US"/>
          </a:p>
        </p:txBody>
      </p:sp>
    </p:spTree>
    <p:extLst>
      <p:ext uri="{BB962C8B-B14F-4D97-AF65-F5344CB8AC3E}">
        <p14:creationId xmlns:p14="http://schemas.microsoft.com/office/powerpoint/2010/main" val="65255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D02E-C31D-6E81-6475-673E5028EA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7CF849-0023-19B9-B529-190113E572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B4F3E-98CB-9342-D043-8C9B29719ADE}"/>
              </a:ext>
            </a:extLst>
          </p:cNvPr>
          <p:cNvSpPr>
            <a:spLocks noGrp="1"/>
          </p:cNvSpPr>
          <p:nvPr>
            <p:ph type="dt" sz="half" idx="10"/>
          </p:nvPr>
        </p:nvSpPr>
        <p:spPr/>
        <p:txBody>
          <a:bodyPr/>
          <a:lstStyle/>
          <a:p>
            <a:fld id="{CF479C47-9CBE-40BE-8423-9D7DC9126B85}" type="datetimeFigureOut">
              <a:rPr lang="en-US" smtClean="0"/>
              <a:t>5/16/2022</a:t>
            </a:fld>
            <a:endParaRPr lang="en-US"/>
          </a:p>
        </p:txBody>
      </p:sp>
      <p:sp>
        <p:nvSpPr>
          <p:cNvPr id="5" name="Footer Placeholder 4">
            <a:extLst>
              <a:ext uri="{FF2B5EF4-FFF2-40B4-BE49-F238E27FC236}">
                <a16:creationId xmlns:a16="http://schemas.microsoft.com/office/drawing/2014/main" id="{0759BED1-7E9C-A304-86C1-4C38F3386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D3F45-3820-008B-2B78-CCBC290F1AB9}"/>
              </a:ext>
            </a:extLst>
          </p:cNvPr>
          <p:cNvSpPr>
            <a:spLocks noGrp="1"/>
          </p:cNvSpPr>
          <p:nvPr>
            <p:ph type="sldNum" sz="quarter" idx="12"/>
          </p:nvPr>
        </p:nvSpPr>
        <p:spPr/>
        <p:txBody>
          <a:bodyPr/>
          <a:lstStyle/>
          <a:p>
            <a:fld id="{DBAAC4B0-AAC9-46C2-B0E4-330ADF567383}" type="slidenum">
              <a:rPr lang="en-US" smtClean="0"/>
              <a:t>‹#›</a:t>
            </a:fld>
            <a:endParaRPr lang="en-US"/>
          </a:p>
        </p:txBody>
      </p:sp>
    </p:spTree>
    <p:extLst>
      <p:ext uri="{BB962C8B-B14F-4D97-AF65-F5344CB8AC3E}">
        <p14:creationId xmlns:p14="http://schemas.microsoft.com/office/powerpoint/2010/main" val="281382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9E8362-C334-43AC-0622-4BB970DB90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34100E-6938-E144-BB2C-98F2CAB240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00186-DC75-D016-034D-6A5A92A618F8}"/>
              </a:ext>
            </a:extLst>
          </p:cNvPr>
          <p:cNvSpPr>
            <a:spLocks noGrp="1"/>
          </p:cNvSpPr>
          <p:nvPr>
            <p:ph type="dt" sz="half" idx="10"/>
          </p:nvPr>
        </p:nvSpPr>
        <p:spPr/>
        <p:txBody>
          <a:bodyPr/>
          <a:lstStyle/>
          <a:p>
            <a:fld id="{CF479C47-9CBE-40BE-8423-9D7DC9126B85}" type="datetimeFigureOut">
              <a:rPr lang="en-US" smtClean="0"/>
              <a:t>5/16/2022</a:t>
            </a:fld>
            <a:endParaRPr lang="en-US"/>
          </a:p>
        </p:txBody>
      </p:sp>
      <p:sp>
        <p:nvSpPr>
          <p:cNvPr id="5" name="Footer Placeholder 4">
            <a:extLst>
              <a:ext uri="{FF2B5EF4-FFF2-40B4-BE49-F238E27FC236}">
                <a16:creationId xmlns:a16="http://schemas.microsoft.com/office/drawing/2014/main" id="{07040303-5C6C-8DAC-1D8F-7C0D630F1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B2F33-113E-AC3E-A1EA-6BBC830A75FE}"/>
              </a:ext>
            </a:extLst>
          </p:cNvPr>
          <p:cNvSpPr>
            <a:spLocks noGrp="1"/>
          </p:cNvSpPr>
          <p:nvPr>
            <p:ph type="sldNum" sz="quarter" idx="12"/>
          </p:nvPr>
        </p:nvSpPr>
        <p:spPr/>
        <p:txBody>
          <a:bodyPr/>
          <a:lstStyle/>
          <a:p>
            <a:fld id="{DBAAC4B0-AAC9-46C2-B0E4-330ADF567383}" type="slidenum">
              <a:rPr lang="en-US" smtClean="0"/>
              <a:t>‹#›</a:t>
            </a:fld>
            <a:endParaRPr lang="en-US"/>
          </a:p>
        </p:txBody>
      </p:sp>
    </p:spTree>
    <p:extLst>
      <p:ext uri="{BB962C8B-B14F-4D97-AF65-F5344CB8AC3E}">
        <p14:creationId xmlns:p14="http://schemas.microsoft.com/office/powerpoint/2010/main" val="247611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1112-F1BC-8A62-1FF7-21F1127BBB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BFD938-F0E4-54BC-2814-B7B955514B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7BE76-1E95-8EBB-9548-7B9E6D90C0CA}"/>
              </a:ext>
            </a:extLst>
          </p:cNvPr>
          <p:cNvSpPr>
            <a:spLocks noGrp="1"/>
          </p:cNvSpPr>
          <p:nvPr>
            <p:ph type="dt" sz="half" idx="10"/>
          </p:nvPr>
        </p:nvSpPr>
        <p:spPr/>
        <p:txBody>
          <a:bodyPr/>
          <a:lstStyle/>
          <a:p>
            <a:fld id="{CF479C47-9CBE-40BE-8423-9D7DC9126B85}" type="datetimeFigureOut">
              <a:rPr lang="en-US" smtClean="0"/>
              <a:t>5/16/2022</a:t>
            </a:fld>
            <a:endParaRPr lang="en-US"/>
          </a:p>
        </p:txBody>
      </p:sp>
      <p:sp>
        <p:nvSpPr>
          <p:cNvPr id="5" name="Footer Placeholder 4">
            <a:extLst>
              <a:ext uri="{FF2B5EF4-FFF2-40B4-BE49-F238E27FC236}">
                <a16:creationId xmlns:a16="http://schemas.microsoft.com/office/drawing/2014/main" id="{FBF87452-E9A4-B9CB-8B89-0BA94F913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01CE1-3761-98BA-A9F2-91DAADE72D02}"/>
              </a:ext>
            </a:extLst>
          </p:cNvPr>
          <p:cNvSpPr>
            <a:spLocks noGrp="1"/>
          </p:cNvSpPr>
          <p:nvPr>
            <p:ph type="sldNum" sz="quarter" idx="12"/>
          </p:nvPr>
        </p:nvSpPr>
        <p:spPr/>
        <p:txBody>
          <a:bodyPr/>
          <a:lstStyle/>
          <a:p>
            <a:fld id="{DBAAC4B0-AAC9-46C2-B0E4-330ADF567383}" type="slidenum">
              <a:rPr lang="en-US" smtClean="0"/>
              <a:t>‹#›</a:t>
            </a:fld>
            <a:endParaRPr lang="en-US"/>
          </a:p>
        </p:txBody>
      </p:sp>
    </p:spTree>
    <p:extLst>
      <p:ext uri="{BB962C8B-B14F-4D97-AF65-F5344CB8AC3E}">
        <p14:creationId xmlns:p14="http://schemas.microsoft.com/office/powerpoint/2010/main" val="294352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5128-7598-194D-BA10-812247C4C7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E3481C-CBD8-2600-D20C-437BAB3EA5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159835-83FA-4673-F02A-87328003058F}"/>
              </a:ext>
            </a:extLst>
          </p:cNvPr>
          <p:cNvSpPr>
            <a:spLocks noGrp="1"/>
          </p:cNvSpPr>
          <p:nvPr>
            <p:ph type="dt" sz="half" idx="10"/>
          </p:nvPr>
        </p:nvSpPr>
        <p:spPr/>
        <p:txBody>
          <a:bodyPr/>
          <a:lstStyle/>
          <a:p>
            <a:fld id="{CF479C47-9CBE-40BE-8423-9D7DC9126B85}" type="datetimeFigureOut">
              <a:rPr lang="en-US" smtClean="0"/>
              <a:t>5/16/2022</a:t>
            </a:fld>
            <a:endParaRPr lang="en-US"/>
          </a:p>
        </p:txBody>
      </p:sp>
      <p:sp>
        <p:nvSpPr>
          <p:cNvPr id="5" name="Footer Placeholder 4">
            <a:extLst>
              <a:ext uri="{FF2B5EF4-FFF2-40B4-BE49-F238E27FC236}">
                <a16:creationId xmlns:a16="http://schemas.microsoft.com/office/drawing/2014/main" id="{6BAA942D-DFCE-1F3F-9027-6E13FB5C9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724A1-9B68-F4F3-10D2-E305DC98C4FB}"/>
              </a:ext>
            </a:extLst>
          </p:cNvPr>
          <p:cNvSpPr>
            <a:spLocks noGrp="1"/>
          </p:cNvSpPr>
          <p:nvPr>
            <p:ph type="sldNum" sz="quarter" idx="12"/>
          </p:nvPr>
        </p:nvSpPr>
        <p:spPr/>
        <p:txBody>
          <a:bodyPr/>
          <a:lstStyle/>
          <a:p>
            <a:fld id="{DBAAC4B0-AAC9-46C2-B0E4-330ADF567383}" type="slidenum">
              <a:rPr lang="en-US" smtClean="0"/>
              <a:t>‹#›</a:t>
            </a:fld>
            <a:endParaRPr lang="en-US"/>
          </a:p>
        </p:txBody>
      </p:sp>
    </p:spTree>
    <p:extLst>
      <p:ext uri="{BB962C8B-B14F-4D97-AF65-F5344CB8AC3E}">
        <p14:creationId xmlns:p14="http://schemas.microsoft.com/office/powerpoint/2010/main" val="133441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6600-1A93-2734-CF80-D81271FAA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F69768-9357-B045-7B9B-DC94BF762E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1BB608-14EC-6A5F-2A6B-0F48953185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749D9D-49C2-3619-A08B-720C2823B432}"/>
              </a:ext>
            </a:extLst>
          </p:cNvPr>
          <p:cNvSpPr>
            <a:spLocks noGrp="1"/>
          </p:cNvSpPr>
          <p:nvPr>
            <p:ph type="dt" sz="half" idx="10"/>
          </p:nvPr>
        </p:nvSpPr>
        <p:spPr/>
        <p:txBody>
          <a:bodyPr/>
          <a:lstStyle/>
          <a:p>
            <a:fld id="{CF479C47-9CBE-40BE-8423-9D7DC9126B85}" type="datetimeFigureOut">
              <a:rPr lang="en-US" smtClean="0"/>
              <a:t>5/16/2022</a:t>
            </a:fld>
            <a:endParaRPr lang="en-US"/>
          </a:p>
        </p:txBody>
      </p:sp>
      <p:sp>
        <p:nvSpPr>
          <p:cNvPr id="6" name="Footer Placeholder 5">
            <a:extLst>
              <a:ext uri="{FF2B5EF4-FFF2-40B4-BE49-F238E27FC236}">
                <a16:creationId xmlns:a16="http://schemas.microsoft.com/office/drawing/2014/main" id="{D785A60A-40AB-24A1-702F-233D2F5EC8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D4A1C2-698E-81E1-1AEF-942FD5BCFE32}"/>
              </a:ext>
            </a:extLst>
          </p:cNvPr>
          <p:cNvSpPr>
            <a:spLocks noGrp="1"/>
          </p:cNvSpPr>
          <p:nvPr>
            <p:ph type="sldNum" sz="quarter" idx="12"/>
          </p:nvPr>
        </p:nvSpPr>
        <p:spPr/>
        <p:txBody>
          <a:bodyPr/>
          <a:lstStyle/>
          <a:p>
            <a:fld id="{DBAAC4B0-AAC9-46C2-B0E4-330ADF567383}" type="slidenum">
              <a:rPr lang="en-US" smtClean="0"/>
              <a:t>‹#›</a:t>
            </a:fld>
            <a:endParaRPr lang="en-US"/>
          </a:p>
        </p:txBody>
      </p:sp>
    </p:spTree>
    <p:extLst>
      <p:ext uri="{BB962C8B-B14F-4D97-AF65-F5344CB8AC3E}">
        <p14:creationId xmlns:p14="http://schemas.microsoft.com/office/powerpoint/2010/main" val="293037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C883-853F-EE98-981D-1136932E8D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DA80FB-D82A-E4A6-DEB3-2615004614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8E4CB5-4D82-BAA4-2F7A-C78A2DDA6D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DC4FC1-98A8-6398-68A8-0F5CEBB4B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3C6BDA-9F40-1262-5862-218E505B5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F2E7D3-BA56-3C44-E796-0E72BBCC4F7C}"/>
              </a:ext>
            </a:extLst>
          </p:cNvPr>
          <p:cNvSpPr>
            <a:spLocks noGrp="1"/>
          </p:cNvSpPr>
          <p:nvPr>
            <p:ph type="dt" sz="half" idx="10"/>
          </p:nvPr>
        </p:nvSpPr>
        <p:spPr/>
        <p:txBody>
          <a:bodyPr/>
          <a:lstStyle/>
          <a:p>
            <a:fld id="{CF479C47-9CBE-40BE-8423-9D7DC9126B85}" type="datetimeFigureOut">
              <a:rPr lang="en-US" smtClean="0"/>
              <a:t>5/16/2022</a:t>
            </a:fld>
            <a:endParaRPr lang="en-US"/>
          </a:p>
        </p:txBody>
      </p:sp>
      <p:sp>
        <p:nvSpPr>
          <p:cNvPr id="8" name="Footer Placeholder 7">
            <a:extLst>
              <a:ext uri="{FF2B5EF4-FFF2-40B4-BE49-F238E27FC236}">
                <a16:creationId xmlns:a16="http://schemas.microsoft.com/office/drawing/2014/main" id="{C88AFFB7-0101-514D-2247-0D5064508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9FA528-B8E8-C210-B016-ECB79EF12EB4}"/>
              </a:ext>
            </a:extLst>
          </p:cNvPr>
          <p:cNvSpPr>
            <a:spLocks noGrp="1"/>
          </p:cNvSpPr>
          <p:nvPr>
            <p:ph type="sldNum" sz="quarter" idx="12"/>
          </p:nvPr>
        </p:nvSpPr>
        <p:spPr/>
        <p:txBody>
          <a:bodyPr/>
          <a:lstStyle/>
          <a:p>
            <a:fld id="{DBAAC4B0-AAC9-46C2-B0E4-330ADF567383}" type="slidenum">
              <a:rPr lang="en-US" smtClean="0"/>
              <a:t>‹#›</a:t>
            </a:fld>
            <a:endParaRPr lang="en-US"/>
          </a:p>
        </p:txBody>
      </p:sp>
    </p:spTree>
    <p:extLst>
      <p:ext uri="{BB962C8B-B14F-4D97-AF65-F5344CB8AC3E}">
        <p14:creationId xmlns:p14="http://schemas.microsoft.com/office/powerpoint/2010/main" val="270690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9EC6-CB38-CB9F-90A9-861E26B1A7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BDDAE5-0BF4-CBFC-C712-0E2EAF8A80B8}"/>
              </a:ext>
            </a:extLst>
          </p:cNvPr>
          <p:cNvSpPr>
            <a:spLocks noGrp="1"/>
          </p:cNvSpPr>
          <p:nvPr>
            <p:ph type="dt" sz="half" idx="10"/>
          </p:nvPr>
        </p:nvSpPr>
        <p:spPr/>
        <p:txBody>
          <a:bodyPr/>
          <a:lstStyle/>
          <a:p>
            <a:fld id="{CF479C47-9CBE-40BE-8423-9D7DC9126B85}" type="datetimeFigureOut">
              <a:rPr lang="en-US" smtClean="0"/>
              <a:t>5/16/2022</a:t>
            </a:fld>
            <a:endParaRPr lang="en-US"/>
          </a:p>
        </p:txBody>
      </p:sp>
      <p:sp>
        <p:nvSpPr>
          <p:cNvPr id="4" name="Footer Placeholder 3">
            <a:extLst>
              <a:ext uri="{FF2B5EF4-FFF2-40B4-BE49-F238E27FC236}">
                <a16:creationId xmlns:a16="http://schemas.microsoft.com/office/drawing/2014/main" id="{0AF861D2-5646-1DAC-D2F1-D9C35C1EFA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068B54-5D85-0E76-B630-9732C1CED10B}"/>
              </a:ext>
            </a:extLst>
          </p:cNvPr>
          <p:cNvSpPr>
            <a:spLocks noGrp="1"/>
          </p:cNvSpPr>
          <p:nvPr>
            <p:ph type="sldNum" sz="quarter" idx="12"/>
          </p:nvPr>
        </p:nvSpPr>
        <p:spPr/>
        <p:txBody>
          <a:bodyPr/>
          <a:lstStyle/>
          <a:p>
            <a:fld id="{DBAAC4B0-AAC9-46C2-B0E4-330ADF567383}" type="slidenum">
              <a:rPr lang="en-US" smtClean="0"/>
              <a:t>‹#›</a:t>
            </a:fld>
            <a:endParaRPr lang="en-US"/>
          </a:p>
        </p:txBody>
      </p:sp>
    </p:spTree>
    <p:extLst>
      <p:ext uri="{BB962C8B-B14F-4D97-AF65-F5344CB8AC3E}">
        <p14:creationId xmlns:p14="http://schemas.microsoft.com/office/powerpoint/2010/main" val="250558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D4BE6A-5ED7-718E-C2CC-8801C4CE6B84}"/>
              </a:ext>
            </a:extLst>
          </p:cNvPr>
          <p:cNvSpPr>
            <a:spLocks noGrp="1"/>
          </p:cNvSpPr>
          <p:nvPr>
            <p:ph type="dt" sz="half" idx="10"/>
          </p:nvPr>
        </p:nvSpPr>
        <p:spPr/>
        <p:txBody>
          <a:bodyPr/>
          <a:lstStyle/>
          <a:p>
            <a:fld id="{CF479C47-9CBE-40BE-8423-9D7DC9126B85}" type="datetimeFigureOut">
              <a:rPr lang="en-US" smtClean="0"/>
              <a:t>5/16/2022</a:t>
            </a:fld>
            <a:endParaRPr lang="en-US"/>
          </a:p>
        </p:txBody>
      </p:sp>
      <p:sp>
        <p:nvSpPr>
          <p:cNvPr id="3" name="Footer Placeholder 2">
            <a:extLst>
              <a:ext uri="{FF2B5EF4-FFF2-40B4-BE49-F238E27FC236}">
                <a16:creationId xmlns:a16="http://schemas.microsoft.com/office/drawing/2014/main" id="{76A65119-FDE1-443C-1A8D-7DE03712A6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BF3322-8374-205C-692E-EC6B7F8B990F}"/>
              </a:ext>
            </a:extLst>
          </p:cNvPr>
          <p:cNvSpPr>
            <a:spLocks noGrp="1"/>
          </p:cNvSpPr>
          <p:nvPr>
            <p:ph type="sldNum" sz="quarter" idx="12"/>
          </p:nvPr>
        </p:nvSpPr>
        <p:spPr/>
        <p:txBody>
          <a:bodyPr/>
          <a:lstStyle/>
          <a:p>
            <a:fld id="{DBAAC4B0-AAC9-46C2-B0E4-330ADF567383}" type="slidenum">
              <a:rPr lang="en-US" smtClean="0"/>
              <a:t>‹#›</a:t>
            </a:fld>
            <a:endParaRPr lang="en-US"/>
          </a:p>
        </p:txBody>
      </p:sp>
    </p:spTree>
    <p:extLst>
      <p:ext uri="{BB962C8B-B14F-4D97-AF65-F5344CB8AC3E}">
        <p14:creationId xmlns:p14="http://schemas.microsoft.com/office/powerpoint/2010/main" val="399388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08AA-AC6C-CA01-46BA-76C35F207D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48F0BD-63BA-6A5D-5473-2EE8CEE3C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9C8F30-4905-D911-6651-82EE9A384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C8BB31-9267-C1BC-7FB8-2961FEBEFAAE}"/>
              </a:ext>
            </a:extLst>
          </p:cNvPr>
          <p:cNvSpPr>
            <a:spLocks noGrp="1"/>
          </p:cNvSpPr>
          <p:nvPr>
            <p:ph type="dt" sz="half" idx="10"/>
          </p:nvPr>
        </p:nvSpPr>
        <p:spPr/>
        <p:txBody>
          <a:bodyPr/>
          <a:lstStyle/>
          <a:p>
            <a:fld id="{CF479C47-9CBE-40BE-8423-9D7DC9126B85}" type="datetimeFigureOut">
              <a:rPr lang="en-US" smtClean="0"/>
              <a:t>5/16/2022</a:t>
            </a:fld>
            <a:endParaRPr lang="en-US"/>
          </a:p>
        </p:txBody>
      </p:sp>
      <p:sp>
        <p:nvSpPr>
          <p:cNvPr id="6" name="Footer Placeholder 5">
            <a:extLst>
              <a:ext uri="{FF2B5EF4-FFF2-40B4-BE49-F238E27FC236}">
                <a16:creationId xmlns:a16="http://schemas.microsoft.com/office/drawing/2014/main" id="{F65B97DD-955F-FC52-FC77-4BF9AAB93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B085FB-D218-5EF9-DA3C-A938C7B63AE9}"/>
              </a:ext>
            </a:extLst>
          </p:cNvPr>
          <p:cNvSpPr>
            <a:spLocks noGrp="1"/>
          </p:cNvSpPr>
          <p:nvPr>
            <p:ph type="sldNum" sz="quarter" idx="12"/>
          </p:nvPr>
        </p:nvSpPr>
        <p:spPr/>
        <p:txBody>
          <a:bodyPr/>
          <a:lstStyle/>
          <a:p>
            <a:fld id="{DBAAC4B0-AAC9-46C2-B0E4-330ADF567383}" type="slidenum">
              <a:rPr lang="en-US" smtClean="0"/>
              <a:t>‹#›</a:t>
            </a:fld>
            <a:endParaRPr lang="en-US"/>
          </a:p>
        </p:txBody>
      </p:sp>
    </p:spTree>
    <p:extLst>
      <p:ext uri="{BB962C8B-B14F-4D97-AF65-F5344CB8AC3E}">
        <p14:creationId xmlns:p14="http://schemas.microsoft.com/office/powerpoint/2010/main" val="1975936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FFC1-BAC1-837D-09D1-35D14DBAD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6C9351-A54C-DB76-A2B7-D27704CDFB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7AF737-A4A9-4D12-EB30-A82351983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EDBC17-879E-92F9-1D67-059E87FD226C}"/>
              </a:ext>
            </a:extLst>
          </p:cNvPr>
          <p:cNvSpPr>
            <a:spLocks noGrp="1"/>
          </p:cNvSpPr>
          <p:nvPr>
            <p:ph type="dt" sz="half" idx="10"/>
          </p:nvPr>
        </p:nvSpPr>
        <p:spPr/>
        <p:txBody>
          <a:bodyPr/>
          <a:lstStyle/>
          <a:p>
            <a:fld id="{CF479C47-9CBE-40BE-8423-9D7DC9126B85}" type="datetimeFigureOut">
              <a:rPr lang="en-US" smtClean="0"/>
              <a:t>5/16/2022</a:t>
            </a:fld>
            <a:endParaRPr lang="en-US"/>
          </a:p>
        </p:txBody>
      </p:sp>
      <p:sp>
        <p:nvSpPr>
          <p:cNvPr id="6" name="Footer Placeholder 5">
            <a:extLst>
              <a:ext uri="{FF2B5EF4-FFF2-40B4-BE49-F238E27FC236}">
                <a16:creationId xmlns:a16="http://schemas.microsoft.com/office/drawing/2014/main" id="{A66621AE-7BEF-9846-22DE-716EDF9E3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885E6C-D2DD-06F9-3AAD-9F95B9C9E011}"/>
              </a:ext>
            </a:extLst>
          </p:cNvPr>
          <p:cNvSpPr>
            <a:spLocks noGrp="1"/>
          </p:cNvSpPr>
          <p:nvPr>
            <p:ph type="sldNum" sz="quarter" idx="12"/>
          </p:nvPr>
        </p:nvSpPr>
        <p:spPr/>
        <p:txBody>
          <a:bodyPr/>
          <a:lstStyle/>
          <a:p>
            <a:fld id="{DBAAC4B0-AAC9-46C2-B0E4-330ADF567383}" type="slidenum">
              <a:rPr lang="en-US" smtClean="0"/>
              <a:t>‹#›</a:t>
            </a:fld>
            <a:endParaRPr lang="en-US"/>
          </a:p>
        </p:txBody>
      </p:sp>
    </p:spTree>
    <p:extLst>
      <p:ext uri="{BB962C8B-B14F-4D97-AF65-F5344CB8AC3E}">
        <p14:creationId xmlns:p14="http://schemas.microsoft.com/office/powerpoint/2010/main" val="195545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81CB0F-340A-538A-953F-40AD55E08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211F12-0C71-BF0A-C852-CAFF972BDD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0A75A-9B72-A8E8-6731-528E3B64F7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79C47-9CBE-40BE-8423-9D7DC9126B85}" type="datetimeFigureOut">
              <a:rPr lang="en-US" smtClean="0"/>
              <a:t>5/16/2022</a:t>
            </a:fld>
            <a:endParaRPr lang="en-US"/>
          </a:p>
        </p:txBody>
      </p:sp>
      <p:sp>
        <p:nvSpPr>
          <p:cNvPr id="5" name="Footer Placeholder 4">
            <a:extLst>
              <a:ext uri="{FF2B5EF4-FFF2-40B4-BE49-F238E27FC236}">
                <a16:creationId xmlns:a16="http://schemas.microsoft.com/office/drawing/2014/main" id="{3EACEF2F-B77D-744E-9BA1-04E3A899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50379C-ED05-F633-472D-09E600C0A0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AC4B0-AAC9-46C2-B0E4-330ADF567383}" type="slidenum">
              <a:rPr lang="en-US" smtClean="0"/>
              <a:t>‹#›</a:t>
            </a:fld>
            <a:endParaRPr lang="en-US"/>
          </a:p>
        </p:txBody>
      </p:sp>
    </p:spTree>
    <p:extLst>
      <p:ext uri="{BB962C8B-B14F-4D97-AF65-F5344CB8AC3E}">
        <p14:creationId xmlns:p14="http://schemas.microsoft.com/office/powerpoint/2010/main" val="271919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8907-1982-4FE3-79F3-9640A3472506}"/>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15CF3064-143E-1FFD-000E-03BF5F2D1D39}"/>
              </a:ext>
            </a:extLst>
          </p:cNvPr>
          <p:cNvSpPr>
            <a:spLocks noGrp="1"/>
          </p:cNvSpPr>
          <p:nvPr>
            <p:ph type="subTitle" idx="1"/>
          </p:nvPr>
        </p:nvSpPr>
        <p:spPr/>
        <p:txBody>
          <a:bodyPr/>
          <a:lstStyle/>
          <a:p>
            <a:r>
              <a:rPr lang="en-US" dirty="0"/>
              <a:t>by B. Molutov</a:t>
            </a:r>
          </a:p>
        </p:txBody>
      </p:sp>
    </p:spTree>
    <p:extLst>
      <p:ext uri="{BB962C8B-B14F-4D97-AF65-F5344CB8AC3E}">
        <p14:creationId xmlns:p14="http://schemas.microsoft.com/office/powerpoint/2010/main" val="381114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677B-1834-87F8-3AE3-BEB8781EDF50}"/>
              </a:ext>
            </a:extLst>
          </p:cNvPr>
          <p:cNvSpPr>
            <a:spLocks noGrp="1"/>
          </p:cNvSpPr>
          <p:nvPr>
            <p:ph type="title"/>
          </p:nvPr>
        </p:nvSpPr>
        <p:spPr/>
        <p:txBody>
          <a:bodyPr/>
          <a:lstStyle/>
          <a:p>
            <a:r>
              <a:rPr lang="en-US" dirty="0"/>
              <a:t>Interpreter</a:t>
            </a:r>
          </a:p>
        </p:txBody>
      </p:sp>
      <p:sp>
        <p:nvSpPr>
          <p:cNvPr id="3" name="Content Placeholder 2">
            <a:extLst>
              <a:ext uri="{FF2B5EF4-FFF2-40B4-BE49-F238E27FC236}">
                <a16:creationId xmlns:a16="http://schemas.microsoft.com/office/drawing/2014/main" id="{A0D2A8F7-BE5D-7A19-9A80-B1F4F6DC7FA8}"/>
              </a:ext>
            </a:extLst>
          </p:cNvPr>
          <p:cNvSpPr>
            <a:spLocks noGrp="1"/>
          </p:cNvSpPr>
          <p:nvPr>
            <p:ph idx="1"/>
          </p:nvPr>
        </p:nvSpPr>
        <p:spPr/>
        <p:txBody>
          <a:bodyPr/>
          <a:lstStyle/>
          <a:p>
            <a:r>
              <a:rPr lang="en-US" dirty="0"/>
              <a:t>An interpreter read one statement from the source code, translates it to the machine code or virtual machine code, and then executes it.</a:t>
            </a:r>
          </a:p>
        </p:txBody>
      </p:sp>
      <p:pic>
        <p:nvPicPr>
          <p:cNvPr id="5" name="Picture 4">
            <a:extLst>
              <a:ext uri="{FF2B5EF4-FFF2-40B4-BE49-F238E27FC236}">
                <a16:creationId xmlns:a16="http://schemas.microsoft.com/office/drawing/2014/main" id="{3DD712D5-DDC5-F241-E6A6-73EA60E42A77}"/>
              </a:ext>
            </a:extLst>
          </p:cNvPr>
          <p:cNvPicPr>
            <a:picLocks noChangeAspect="1"/>
          </p:cNvPicPr>
          <p:nvPr/>
        </p:nvPicPr>
        <p:blipFill>
          <a:blip r:embed="rId2"/>
          <a:stretch>
            <a:fillRect/>
          </a:stretch>
        </p:blipFill>
        <p:spPr>
          <a:xfrm>
            <a:off x="1524765" y="3068241"/>
            <a:ext cx="9142470" cy="3108722"/>
          </a:xfrm>
          <a:prstGeom prst="rect">
            <a:avLst/>
          </a:prstGeom>
        </p:spPr>
      </p:pic>
    </p:spTree>
    <p:extLst>
      <p:ext uri="{BB962C8B-B14F-4D97-AF65-F5344CB8AC3E}">
        <p14:creationId xmlns:p14="http://schemas.microsoft.com/office/powerpoint/2010/main" val="2923977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5FD5-4393-DC71-A2B3-AE30EA65787D}"/>
              </a:ext>
            </a:extLst>
          </p:cNvPr>
          <p:cNvSpPr>
            <a:spLocks noGrp="1"/>
          </p:cNvSpPr>
          <p:nvPr>
            <p:ph type="title"/>
          </p:nvPr>
        </p:nvSpPr>
        <p:spPr/>
        <p:txBody>
          <a:bodyPr/>
          <a:lstStyle/>
          <a:p>
            <a:r>
              <a:rPr lang="en-US" dirty="0"/>
              <a:t>Compiler</a:t>
            </a:r>
          </a:p>
        </p:txBody>
      </p:sp>
      <p:sp>
        <p:nvSpPr>
          <p:cNvPr id="3" name="Content Placeholder 2">
            <a:extLst>
              <a:ext uri="{FF2B5EF4-FFF2-40B4-BE49-F238E27FC236}">
                <a16:creationId xmlns:a16="http://schemas.microsoft.com/office/drawing/2014/main" id="{902957EE-2573-6D1E-5E3B-19A8A3239EBF}"/>
              </a:ext>
            </a:extLst>
          </p:cNvPr>
          <p:cNvSpPr>
            <a:spLocks noGrp="1"/>
          </p:cNvSpPr>
          <p:nvPr>
            <p:ph idx="1"/>
          </p:nvPr>
        </p:nvSpPr>
        <p:spPr/>
        <p:txBody>
          <a:bodyPr/>
          <a:lstStyle/>
          <a:p>
            <a:r>
              <a:rPr lang="en-US" dirty="0"/>
              <a:t>A compiler translates the entire source code into a machine-code file, and machine-code file is then executed.</a:t>
            </a:r>
          </a:p>
        </p:txBody>
      </p:sp>
      <p:pic>
        <p:nvPicPr>
          <p:cNvPr id="5" name="Picture 4">
            <a:extLst>
              <a:ext uri="{FF2B5EF4-FFF2-40B4-BE49-F238E27FC236}">
                <a16:creationId xmlns:a16="http://schemas.microsoft.com/office/drawing/2014/main" id="{35CA6C82-158E-807C-807E-3888EDE6548B}"/>
              </a:ext>
            </a:extLst>
          </p:cNvPr>
          <p:cNvPicPr>
            <a:picLocks noChangeAspect="1"/>
          </p:cNvPicPr>
          <p:nvPr/>
        </p:nvPicPr>
        <p:blipFill>
          <a:blip r:embed="rId2"/>
          <a:stretch>
            <a:fillRect/>
          </a:stretch>
        </p:blipFill>
        <p:spPr>
          <a:xfrm>
            <a:off x="838200" y="3429000"/>
            <a:ext cx="10164947" cy="2017962"/>
          </a:xfrm>
          <a:prstGeom prst="rect">
            <a:avLst/>
          </a:prstGeom>
        </p:spPr>
      </p:pic>
    </p:spTree>
    <p:extLst>
      <p:ext uri="{BB962C8B-B14F-4D97-AF65-F5344CB8AC3E}">
        <p14:creationId xmlns:p14="http://schemas.microsoft.com/office/powerpoint/2010/main" val="2693703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1C25-629C-F16B-22AD-9505C1ABE98D}"/>
              </a:ext>
            </a:extLst>
          </p:cNvPr>
          <p:cNvSpPr>
            <a:spLocks noGrp="1"/>
          </p:cNvSpPr>
          <p:nvPr>
            <p:ph type="title"/>
          </p:nvPr>
        </p:nvSpPr>
        <p:spPr/>
        <p:txBody>
          <a:bodyPr/>
          <a:lstStyle/>
          <a:p>
            <a:r>
              <a:rPr lang="en-US" dirty="0"/>
              <a:t>Java, the World Wide Web, and Beyond</a:t>
            </a:r>
          </a:p>
        </p:txBody>
      </p:sp>
      <p:sp>
        <p:nvSpPr>
          <p:cNvPr id="3" name="Content Placeholder 2">
            <a:extLst>
              <a:ext uri="{FF2B5EF4-FFF2-40B4-BE49-F238E27FC236}">
                <a16:creationId xmlns:a16="http://schemas.microsoft.com/office/drawing/2014/main" id="{B305115F-4395-8ECE-38FC-F143C6079929}"/>
              </a:ext>
            </a:extLst>
          </p:cNvPr>
          <p:cNvSpPr>
            <a:spLocks noGrp="1"/>
          </p:cNvSpPr>
          <p:nvPr>
            <p:ph idx="1"/>
          </p:nvPr>
        </p:nvSpPr>
        <p:spPr/>
        <p:txBody>
          <a:bodyPr/>
          <a:lstStyle/>
          <a:p>
            <a:r>
              <a:rPr lang="en-US" dirty="0"/>
              <a:t>Java is powerful and versatile programming language for developing software running on mobile devices, desktop computers, and servers.</a:t>
            </a:r>
          </a:p>
          <a:p>
            <a:r>
              <a:rPr lang="en-US" dirty="0"/>
              <a:t>Java was developed by a team led by James Gosling at Sun Microsystems. Sun Microsystems was purchased by Oracle in 2010.</a:t>
            </a:r>
          </a:p>
          <a:p>
            <a:r>
              <a:rPr lang="en-US" dirty="0"/>
              <a:t>Originally called Oak, Java was designed in 1991 for use in embedded chips in consumer electronic appliances.</a:t>
            </a:r>
          </a:p>
          <a:p>
            <a:r>
              <a:rPr lang="en-US" dirty="0"/>
              <a:t>In 1995, renamed Java, it was redesigned for developing Web applications.</a:t>
            </a:r>
          </a:p>
        </p:txBody>
      </p:sp>
    </p:spTree>
    <p:extLst>
      <p:ext uri="{BB962C8B-B14F-4D97-AF65-F5344CB8AC3E}">
        <p14:creationId xmlns:p14="http://schemas.microsoft.com/office/powerpoint/2010/main" val="157251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8A1A-48A3-FA6A-526D-8FD6BC491686}"/>
              </a:ext>
            </a:extLst>
          </p:cNvPr>
          <p:cNvSpPr>
            <a:spLocks noGrp="1"/>
          </p:cNvSpPr>
          <p:nvPr>
            <p:ph type="title"/>
          </p:nvPr>
        </p:nvSpPr>
        <p:spPr/>
        <p:txBody>
          <a:bodyPr/>
          <a:lstStyle/>
          <a:p>
            <a:r>
              <a:rPr lang="en-US" dirty="0"/>
              <a:t>As stated by its designed Java is</a:t>
            </a:r>
          </a:p>
        </p:txBody>
      </p:sp>
      <p:sp>
        <p:nvSpPr>
          <p:cNvPr id="3" name="Content Placeholder 2">
            <a:extLst>
              <a:ext uri="{FF2B5EF4-FFF2-40B4-BE49-F238E27FC236}">
                <a16:creationId xmlns:a16="http://schemas.microsoft.com/office/drawing/2014/main" id="{BB1E5E4E-7A3E-FF21-79F6-DC1CC6A626F6}"/>
              </a:ext>
            </a:extLst>
          </p:cNvPr>
          <p:cNvSpPr>
            <a:spLocks noGrp="1"/>
          </p:cNvSpPr>
          <p:nvPr>
            <p:ph idx="1"/>
          </p:nvPr>
        </p:nvSpPr>
        <p:spPr/>
        <p:txBody>
          <a:bodyPr/>
          <a:lstStyle/>
          <a:p>
            <a:r>
              <a:rPr lang="en-US" dirty="0"/>
              <a:t>Simple</a:t>
            </a:r>
          </a:p>
          <a:p>
            <a:r>
              <a:rPr lang="en-US" dirty="0"/>
              <a:t>Object oriented</a:t>
            </a:r>
          </a:p>
          <a:p>
            <a:r>
              <a:rPr lang="en-US" dirty="0"/>
              <a:t>Interpreted</a:t>
            </a:r>
          </a:p>
          <a:p>
            <a:r>
              <a:rPr lang="en-US" dirty="0"/>
              <a:t>Robust</a:t>
            </a:r>
          </a:p>
          <a:p>
            <a:r>
              <a:rPr lang="en-US" dirty="0"/>
              <a:t>Secure</a:t>
            </a:r>
          </a:p>
          <a:p>
            <a:r>
              <a:rPr lang="en-US" dirty="0"/>
              <a:t>Architecture neutral</a:t>
            </a:r>
          </a:p>
          <a:p>
            <a:r>
              <a:rPr lang="en-US" dirty="0"/>
              <a:t>High performance</a:t>
            </a:r>
          </a:p>
          <a:p>
            <a:r>
              <a:rPr lang="en-US" dirty="0"/>
              <a:t>Multithreaded</a:t>
            </a:r>
          </a:p>
        </p:txBody>
      </p:sp>
    </p:spTree>
    <p:extLst>
      <p:ext uri="{BB962C8B-B14F-4D97-AF65-F5344CB8AC3E}">
        <p14:creationId xmlns:p14="http://schemas.microsoft.com/office/powerpoint/2010/main" val="368149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4395-256F-4FB9-A581-F415D71A8ABC}"/>
              </a:ext>
            </a:extLst>
          </p:cNvPr>
          <p:cNvSpPr>
            <a:spLocks noGrp="1"/>
          </p:cNvSpPr>
          <p:nvPr>
            <p:ph type="title"/>
          </p:nvPr>
        </p:nvSpPr>
        <p:spPr/>
        <p:txBody>
          <a:bodyPr/>
          <a:lstStyle/>
          <a:p>
            <a:r>
              <a:rPr lang="en-US" dirty="0"/>
              <a:t>Java</a:t>
            </a:r>
          </a:p>
        </p:txBody>
      </p:sp>
      <p:sp>
        <p:nvSpPr>
          <p:cNvPr id="3" name="Content Placeholder 2">
            <a:extLst>
              <a:ext uri="{FF2B5EF4-FFF2-40B4-BE49-F238E27FC236}">
                <a16:creationId xmlns:a16="http://schemas.microsoft.com/office/drawing/2014/main" id="{BBB75329-3DFA-2871-5BA3-B511E7939A67}"/>
              </a:ext>
            </a:extLst>
          </p:cNvPr>
          <p:cNvSpPr>
            <a:spLocks noGrp="1"/>
          </p:cNvSpPr>
          <p:nvPr>
            <p:ph idx="1"/>
          </p:nvPr>
        </p:nvSpPr>
        <p:spPr/>
        <p:txBody>
          <a:bodyPr/>
          <a:lstStyle/>
          <a:p>
            <a:r>
              <a:rPr lang="en-US" dirty="0"/>
              <a:t>Is used to develop robust mission-critical applications.</a:t>
            </a:r>
          </a:p>
          <a:p>
            <a:r>
              <a:rPr lang="en-US" dirty="0"/>
              <a:t>Is used to develop server applications, software for desktop computers and mobile devices.</a:t>
            </a:r>
          </a:p>
          <a:p>
            <a:r>
              <a:rPr lang="en-US" dirty="0"/>
              <a:t>It was used to develop the code to communicate with and control the robotic rover on Mars.</a:t>
            </a:r>
          </a:p>
          <a:p>
            <a:r>
              <a:rPr lang="en-US" dirty="0"/>
              <a:t>Many commercial Websites are developed using Java on the backend.</a:t>
            </a:r>
          </a:p>
        </p:txBody>
      </p:sp>
    </p:spTree>
    <p:extLst>
      <p:ext uri="{BB962C8B-B14F-4D97-AF65-F5344CB8AC3E}">
        <p14:creationId xmlns:p14="http://schemas.microsoft.com/office/powerpoint/2010/main" val="3890360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18CF-4306-177D-8AB5-4B4F1E62683B}"/>
              </a:ext>
            </a:extLst>
          </p:cNvPr>
          <p:cNvSpPr>
            <a:spLocks noGrp="1"/>
          </p:cNvSpPr>
          <p:nvPr>
            <p:ph type="title"/>
          </p:nvPr>
        </p:nvSpPr>
        <p:spPr/>
        <p:txBody>
          <a:bodyPr/>
          <a:lstStyle/>
          <a:p>
            <a:r>
              <a:rPr lang="en-US" dirty="0"/>
              <a:t>Java is a versatile programming language</a:t>
            </a:r>
          </a:p>
        </p:txBody>
      </p:sp>
      <p:sp>
        <p:nvSpPr>
          <p:cNvPr id="3" name="Content Placeholder 2">
            <a:extLst>
              <a:ext uri="{FF2B5EF4-FFF2-40B4-BE49-F238E27FC236}">
                <a16:creationId xmlns:a16="http://schemas.microsoft.com/office/drawing/2014/main" id="{BA0E103A-AF08-AD36-D62A-5AF5012E6C0B}"/>
              </a:ext>
            </a:extLst>
          </p:cNvPr>
          <p:cNvSpPr>
            <a:spLocks noGrp="1"/>
          </p:cNvSpPr>
          <p:nvPr>
            <p:ph idx="1"/>
          </p:nvPr>
        </p:nvSpPr>
        <p:spPr/>
        <p:txBody>
          <a:bodyPr/>
          <a:lstStyle/>
          <a:p>
            <a:r>
              <a:rPr lang="en-US" dirty="0"/>
              <a:t>Apps for desktop computers</a:t>
            </a:r>
          </a:p>
          <a:p>
            <a:r>
              <a:rPr lang="en-US" dirty="0"/>
              <a:t>Server apps</a:t>
            </a:r>
          </a:p>
          <a:p>
            <a:r>
              <a:rPr lang="en-US" dirty="0"/>
              <a:t>Small handheld devices apps</a:t>
            </a:r>
          </a:p>
          <a:p>
            <a:r>
              <a:rPr lang="en-US" dirty="0"/>
              <a:t>Android apps</a:t>
            </a:r>
          </a:p>
        </p:txBody>
      </p:sp>
    </p:spTree>
    <p:extLst>
      <p:ext uri="{BB962C8B-B14F-4D97-AF65-F5344CB8AC3E}">
        <p14:creationId xmlns:p14="http://schemas.microsoft.com/office/powerpoint/2010/main" val="593709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6FA2-4910-C969-453A-303289C7940C}"/>
              </a:ext>
            </a:extLst>
          </p:cNvPr>
          <p:cNvSpPr>
            <a:spLocks noGrp="1"/>
          </p:cNvSpPr>
          <p:nvPr>
            <p:ph type="title"/>
          </p:nvPr>
        </p:nvSpPr>
        <p:spPr/>
        <p:txBody>
          <a:bodyPr>
            <a:normAutofit/>
          </a:bodyPr>
          <a:lstStyle/>
          <a:p>
            <a:r>
              <a:rPr lang="en-US" sz="4000" dirty="0"/>
              <a:t>The Java language Specification, API, JDK, and IDE</a:t>
            </a:r>
          </a:p>
        </p:txBody>
      </p:sp>
      <p:sp>
        <p:nvSpPr>
          <p:cNvPr id="3" name="Content Placeholder 2">
            <a:extLst>
              <a:ext uri="{FF2B5EF4-FFF2-40B4-BE49-F238E27FC236}">
                <a16:creationId xmlns:a16="http://schemas.microsoft.com/office/drawing/2014/main" id="{07DCD038-16E0-20AC-A48A-DA442054B070}"/>
              </a:ext>
            </a:extLst>
          </p:cNvPr>
          <p:cNvSpPr>
            <a:spLocks noGrp="1"/>
          </p:cNvSpPr>
          <p:nvPr>
            <p:ph idx="1"/>
          </p:nvPr>
        </p:nvSpPr>
        <p:spPr/>
        <p:txBody>
          <a:bodyPr/>
          <a:lstStyle/>
          <a:p>
            <a:r>
              <a:rPr lang="en-US" dirty="0"/>
              <a:t>Java syntax is defined in the Java language specification, and the Java library is defined in the Java API.</a:t>
            </a:r>
          </a:p>
          <a:p>
            <a:r>
              <a:rPr lang="en-US" dirty="0"/>
              <a:t> The JDK is the software for developing and running Java programs.</a:t>
            </a:r>
          </a:p>
          <a:p>
            <a:r>
              <a:rPr lang="en-US" dirty="0"/>
              <a:t>An IDE is and integrated development environment for rapidly developing programs.</a:t>
            </a:r>
          </a:p>
        </p:txBody>
      </p:sp>
    </p:spTree>
    <p:extLst>
      <p:ext uri="{BB962C8B-B14F-4D97-AF65-F5344CB8AC3E}">
        <p14:creationId xmlns:p14="http://schemas.microsoft.com/office/powerpoint/2010/main" val="1339839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5D575-F9E7-9CD6-357E-9C21D684C26E}"/>
              </a:ext>
            </a:extLst>
          </p:cNvPr>
          <p:cNvSpPr>
            <a:spLocks noGrp="1"/>
          </p:cNvSpPr>
          <p:nvPr>
            <p:ph type="title"/>
          </p:nvPr>
        </p:nvSpPr>
        <p:spPr/>
        <p:txBody>
          <a:bodyPr/>
          <a:lstStyle/>
          <a:p>
            <a:r>
              <a:rPr lang="en-US" dirty="0"/>
              <a:t>Java language specification</a:t>
            </a:r>
          </a:p>
        </p:txBody>
      </p:sp>
      <p:sp>
        <p:nvSpPr>
          <p:cNvPr id="3" name="Content Placeholder 2">
            <a:extLst>
              <a:ext uri="{FF2B5EF4-FFF2-40B4-BE49-F238E27FC236}">
                <a16:creationId xmlns:a16="http://schemas.microsoft.com/office/drawing/2014/main" id="{5BAC97E3-DD33-6C2F-1082-4FC525D3905B}"/>
              </a:ext>
            </a:extLst>
          </p:cNvPr>
          <p:cNvSpPr>
            <a:spLocks noGrp="1"/>
          </p:cNvSpPr>
          <p:nvPr>
            <p:ph idx="1"/>
          </p:nvPr>
        </p:nvSpPr>
        <p:spPr/>
        <p:txBody>
          <a:bodyPr/>
          <a:lstStyle/>
          <a:p>
            <a:r>
              <a:rPr lang="en-US" dirty="0"/>
              <a:t>It is a technical definition of the Java programming language’s syntax and semantics.</a:t>
            </a:r>
          </a:p>
          <a:p>
            <a:r>
              <a:rPr lang="en-US" dirty="0"/>
              <a:t>Link: https://docs.oracle.com/javase/specs/</a:t>
            </a:r>
          </a:p>
        </p:txBody>
      </p:sp>
    </p:spTree>
    <p:extLst>
      <p:ext uri="{BB962C8B-B14F-4D97-AF65-F5344CB8AC3E}">
        <p14:creationId xmlns:p14="http://schemas.microsoft.com/office/powerpoint/2010/main" val="440042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AF94-32E4-A8F2-FA60-B2386DE9D5AE}"/>
              </a:ext>
            </a:extLst>
          </p:cNvPr>
          <p:cNvSpPr>
            <a:spLocks noGrp="1"/>
          </p:cNvSpPr>
          <p:nvPr>
            <p:ph type="title"/>
          </p:nvPr>
        </p:nvSpPr>
        <p:spPr/>
        <p:txBody>
          <a:bodyPr/>
          <a:lstStyle/>
          <a:p>
            <a:r>
              <a:rPr lang="en-US" dirty="0"/>
              <a:t>The </a:t>
            </a:r>
            <a:r>
              <a:rPr lang="en-US" i="1" dirty="0"/>
              <a:t>application program interface</a:t>
            </a:r>
            <a:r>
              <a:rPr lang="en-US" dirty="0"/>
              <a:t> (API)</a:t>
            </a:r>
          </a:p>
        </p:txBody>
      </p:sp>
      <p:sp>
        <p:nvSpPr>
          <p:cNvPr id="3" name="Content Placeholder 2">
            <a:extLst>
              <a:ext uri="{FF2B5EF4-FFF2-40B4-BE49-F238E27FC236}">
                <a16:creationId xmlns:a16="http://schemas.microsoft.com/office/drawing/2014/main" id="{4B6B5E1F-044A-35BC-23F2-B85F3DCDF9EC}"/>
              </a:ext>
            </a:extLst>
          </p:cNvPr>
          <p:cNvSpPr>
            <a:spLocks noGrp="1"/>
          </p:cNvSpPr>
          <p:nvPr>
            <p:ph idx="1"/>
          </p:nvPr>
        </p:nvSpPr>
        <p:spPr/>
        <p:txBody>
          <a:bodyPr/>
          <a:lstStyle/>
          <a:p>
            <a:r>
              <a:rPr lang="en-US" dirty="0"/>
              <a:t>Also know as </a:t>
            </a:r>
            <a:r>
              <a:rPr lang="en-US" i="1" dirty="0"/>
              <a:t>library</a:t>
            </a:r>
          </a:p>
          <a:p>
            <a:r>
              <a:rPr lang="en-US" dirty="0"/>
              <a:t>It contains predefined classes and interfaces for developing Java programs. The API is still expanding.</a:t>
            </a:r>
          </a:p>
          <a:p>
            <a:r>
              <a:rPr lang="en-US" dirty="0"/>
              <a:t>Link: https://docs.oracle.com/javase/8/docs/api/index.html</a:t>
            </a:r>
          </a:p>
        </p:txBody>
      </p:sp>
    </p:spTree>
    <p:extLst>
      <p:ext uri="{BB962C8B-B14F-4D97-AF65-F5344CB8AC3E}">
        <p14:creationId xmlns:p14="http://schemas.microsoft.com/office/powerpoint/2010/main" val="3563286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A5B8-89B9-E388-04FD-86453BE46F5E}"/>
              </a:ext>
            </a:extLst>
          </p:cNvPr>
          <p:cNvSpPr>
            <a:spLocks noGrp="1"/>
          </p:cNvSpPr>
          <p:nvPr>
            <p:ph type="title"/>
          </p:nvPr>
        </p:nvSpPr>
        <p:spPr/>
        <p:txBody>
          <a:bodyPr>
            <a:normAutofit/>
          </a:bodyPr>
          <a:lstStyle/>
          <a:p>
            <a:r>
              <a:rPr lang="en-US" sz="3600" dirty="0"/>
              <a:t>Java is a full-fledged and powerful language that can be used in many ways. It comes in three editions:</a:t>
            </a:r>
          </a:p>
        </p:txBody>
      </p:sp>
      <p:sp>
        <p:nvSpPr>
          <p:cNvPr id="3" name="Content Placeholder 2">
            <a:extLst>
              <a:ext uri="{FF2B5EF4-FFF2-40B4-BE49-F238E27FC236}">
                <a16:creationId xmlns:a16="http://schemas.microsoft.com/office/drawing/2014/main" id="{0641D184-6934-C132-2E57-3DC0BFE9BE40}"/>
              </a:ext>
            </a:extLst>
          </p:cNvPr>
          <p:cNvSpPr>
            <a:spLocks noGrp="1"/>
          </p:cNvSpPr>
          <p:nvPr>
            <p:ph idx="1"/>
          </p:nvPr>
        </p:nvSpPr>
        <p:spPr/>
        <p:txBody>
          <a:bodyPr/>
          <a:lstStyle/>
          <a:p>
            <a:r>
              <a:rPr lang="en-US" b="1" dirty="0"/>
              <a:t>Java Standard Edition</a:t>
            </a:r>
            <a:r>
              <a:rPr lang="en-US" dirty="0"/>
              <a:t> (Java SE) to develop client-side applications. The applications can run standalone or as applets running from a Web browser.</a:t>
            </a:r>
          </a:p>
          <a:p>
            <a:r>
              <a:rPr lang="en-US" b="1" dirty="0"/>
              <a:t>Java Enterprise Edition</a:t>
            </a:r>
            <a:r>
              <a:rPr lang="en-US" dirty="0"/>
              <a:t> (Java EE) to develop server-side applications, such as Java servlets, Java Server Pages (JSP), and Java Server Faces (JSF).</a:t>
            </a:r>
          </a:p>
          <a:p>
            <a:r>
              <a:rPr lang="en-US" b="1" dirty="0"/>
              <a:t>Java Micro Edition</a:t>
            </a:r>
            <a:r>
              <a:rPr lang="en-US" dirty="0"/>
              <a:t> (Java ME) to develop applications for mobile devices, such as cell phones.</a:t>
            </a:r>
          </a:p>
        </p:txBody>
      </p:sp>
    </p:spTree>
    <p:extLst>
      <p:ext uri="{BB962C8B-B14F-4D97-AF65-F5344CB8AC3E}">
        <p14:creationId xmlns:p14="http://schemas.microsoft.com/office/powerpoint/2010/main" val="2964376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3001-2389-2E07-3EB1-1A00ADB42B82}"/>
              </a:ext>
            </a:extLst>
          </p:cNvPr>
          <p:cNvSpPr>
            <a:spLocks noGrp="1"/>
          </p:cNvSpPr>
          <p:nvPr>
            <p:ph type="title"/>
          </p:nvPr>
        </p:nvSpPr>
        <p:spPr/>
        <p:txBody>
          <a:bodyPr/>
          <a:lstStyle/>
          <a:p>
            <a:r>
              <a:rPr lang="en-US" dirty="0"/>
              <a:t>What is programming?</a:t>
            </a:r>
          </a:p>
        </p:txBody>
      </p:sp>
      <p:sp>
        <p:nvSpPr>
          <p:cNvPr id="3" name="Content Placeholder 2">
            <a:extLst>
              <a:ext uri="{FF2B5EF4-FFF2-40B4-BE49-F238E27FC236}">
                <a16:creationId xmlns:a16="http://schemas.microsoft.com/office/drawing/2014/main" id="{45B13A80-96FE-3458-9183-459E3E2078A6}"/>
              </a:ext>
            </a:extLst>
          </p:cNvPr>
          <p:cNvSpPr>
            <a:spLocks noGrp="1"/>
          </p:cNvSpPr>
          <p:nvPr>
            <p:ph idx="1"/>
          </p:nvPr>
        </p:nvSpPr>
        <p:spPr/>
        <p:txBody>
          <a:bodyPr/>
          <a:lstStyle/>
          <a:p>
            <a:r>
              <a:rPr lang="en-US" dirty="0"/>
              <a:t>Programming means to create or develop software, which is also called a </a:t>
            </a:r>
            <a:r>
              <a:rPr lang="en-US" b="1" dirty="0"/>
              <a:t>program</a:t>
            </a:r>
            <a:r>
              <a:rPr lang="en-US" dirty="0"/>
              <a:t>.</a:t>
            </a:r>
          </a:p>
          <a:p>
            <a:r>
              <a:rPr lang="en-US" dirty="0"/>
              <a:t>Software contains the instructions that tell a computerized device – </a:t>
            </a:r>
            <a:r>
              <a:rPr lang="en-US" b="1" dirty="0"/>
              <a:t>what to do.</a:t>
            </a:r>
          </a:p>
          <a:p>
            <a:r>
              <a:rPr lang="en-US" dirty="0"/>
              <a:t>Software developers create software with the help of powerful tools called </a:t>
            </a:r>
            <a:r>
              <a:rPr lang="en-US" b="1" dirty="0"/>
              <a:t>programming languages</a:t>
            </a:r>
            <a:r>
              <a:rPr lang="en-US" dirty="0"/>
              <a:t>.</a:t>
            </a:r>
          </a:p>
        </p:txBody>
      </p:sp>
    </p:spTree>
    <p:extLst>
      <p:ext uri="{BB962C8B-B14F-4D97-AF65-F5344CB8AC3E}">
        <p14:creationId xmlns:p14="http://schemas.microsoft.com/office/powerpoint/2010/main" val="106121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B167-30CF-CBB8-FBA3-7C724EDB4C84}"/>
              </a:ext>
            </a:extLst>
          </p:cNvPr>
          <p:cNvSpPr>
            <a:spLocks noGrp="1"/>
          </p:cNvSpPr>
          <p:nvPr>
            <p:ph type="title"/>
          </p:nvPr>
        </p:nvSpPr>
        <p:spPr/>
        <p:txBody>
          <a:bodyPr/>
          <a:lstStyle/>
          <a:p>
            <a:r>
              <a:rPr lang="en-US" dirty="0"/>
              <a:t>Java SE</a:t>
            </a:r>
          </a:p>
        </p:txBody>
      </p:sp>
      <p:sp>
        <p:nvSpPr>
          <p:cNvPr id="3" name="Content Placeholder 2">
            <a:extLst>
              <a:ext uri="{FF2B5EF4-FFF2-40B4-BE49-F238E27FC236}">
                <a16:creationId xmlns:a16="http://schemas.microsoft.com/office/drawing/2014/main" id="{BBC6A7B8-60CA-CB70-632D-4C5316328E33}"/>
              </a:ext>
            </a:extLst>
          </p:cNvPr>
          <p:cNvSpPr>
            <a:spLocks noGrp="1"/>
          </p:cNvSpPr>
          <p:nvPr>
            <p:ph idx="1"/>
          </p:nvPr>
        </p:nvSpPr>
        <p:spPr/>
        <p:txBody>
          <a:bodyPr/>
          <a:lstStyle/>
          <a:p>
            <a:r>
              <a:rPr lang="en-US" dirty="0"/>
              <a:t>It is the foundation upon which all other Java technology is based.</a:t>
            </a:r>
          </a:p>
          <a:p>
            <a:r>
              <a:rPr lang="en-US" dirty="0"/>
              <a:t>The latest LTS (long term support) version will be used.</a:t>
            </a:r>
          </a:p>
        </p:txBody>
      </p:sp>
    </p:spTree>
    <p:extLst>
      <p:ext uri="{BB962C8B-B14F-4D97-AF65-F5344CB8AC3E}">
        <p14:creationId xmlns:p14="http://schemas.microsoft.com/office/powerpoint/2010/main" val="1968068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4558-72D2-0A5C-1F1C-D183FAA18543}"/>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A simple Java program</a:t>
            </a:r>
          </a:p>
        </p:txBody>
      </p:sp>
      <p:pic>
        <p:nvPicPr>
          <p:cNvPr id="5" name="Content Placeholder 4" descr="Graphical user interface, text, application&#10;&#10;Description automatically generated with medium confidence">
            <a:extLst>
              <a:ext uri="{FF2B5EF4-FFF2-40B4-BE49-F238E27FC236}">
                <a16:creationId xmlns:a16="http://schemas.microsoft.com/office/drawing/2014/main" id="{513D203C-398F-7EFE-81CB-41B34C76C7EF}"/>
              </a:ext>
            </a:extLst>
          </p:cNvPr>
          <p:cNvPicPr>
            <a:picLocks noGrp="1" noChangeAspect="1"/>
          </p:cNvPicPr>
          <p:nvPr>
            <p:ph idx="1"/>
          </p:nvPr>
        </p:nvPicPr>
        <p:blipFill>
          <a:blip r:embed="rId2"/>
          <a:stretch>
            <a:fillRect/>
          </a:stretch>
        </p:blipFill>
        <p:spPr>
          <a:xfrm>
            <a:off x="838199" y="1506327"/>
            <a:ext cx="10515599" cy="3364993"/>
          </a:xfrm>
          <a:prstGeom prst="rect">
            <a:avLst/>
          </a:prstGeom>
        </p:spPr>
      </p:pic>
      <p:sp>
        <p:nvSpPr>
          <p:cNvPr id="6" name="TextBox 5">
            <a:extLst>
              <a:ext uri="{FF2B5EF4-FFF2-40B4-BE49-F238E27FC236}">
                <a16:creationId xmlns:a16="http://schemas.microsoft.com/office/drawing/2014/main" id="{39A6F01A-EC16-E3B8-109E-C6BFD8EBD081}"/>
              </a:ext>
            </a:extLst>
          </p:cNvPr>
          <p:cNvSpPr txBox="1"/>
          <p:nvPr/>
        </p:nvSpPr>
        <p:spPr>
          <a:xfrm>
            <a:off x="839174" y="5448300"/>
            <a:ext cx="5256824" cy="369332"/>
          </a:xfrm>
          <a:prstGeom prst="rect">
            <a:avLst/>
          </a:prstGeom>
          <a:noFill/>
        </p:spPr>
        <p:txBody>
          <a:bodyPr wrap="none" rtlCol="0">
            <a:spAutoFit/>
          </a:bodyPr>
          <a:lstStyle/>
          <a:p>
            <a:r>
              <a:rPr lang="en-US" b="1" dirty="0"/>
              <a:t># see code example Welcome.java in examples folder</a:t>
            </a:r>
          </a:p>
        </p:txBody>
      </p:sp>
    </p:spTree>
    <p:extLst>
      <p:ext uri="{BB962C8B-B14F-4D97-AF65-F5344CB8AC3E}">
        <p14:creationId xmlns:p14="http://schemas.microsoft.com/office/powerpoint/2010/main" val="1457434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ECA17A-DB01-983C-5E72-AA795983B5F3}"/>
              </a:ext>
            </a:extLst>
          </p:cNvPr>
          <p:cNvSpPr>
            <a:spLocks noGrp="1"/>
          </p:cNvSpPr>
          <p:nvPr>
            <p:ph idx="1"/>
          </p:nvPr>
        </p:nvSpPr>
        <p:spPr>
          <a:xfrm>
            <a:off x="838200" y="671804"/>
            <a:ext cx="10515600" cy="5505159"/>
          </a:xfrm>
        </p:spPr>
        <p:txBody>
          <a:bodyPr>
            <a:normAutofit/>
          </a:bodyPr>
          <a:lstStyle/>
          <a:p>
            <a:r>
              <a:rPr lang="en-US" sz="2000" b="1" dirty="0"/>
              <a:t>Line 1</a:t>
            </a:r>
            <a:r>
              <a:rPr lang="en-US" sz="2000" dirty="0"/>
              <a:t> defines a class. Every Java program must have at least one class. Each class has a name. By convention, class name start with an uppercase letter. In this example, the class name is </a:t>
            </a:r>
            <a:r>
              <a:rPr lang="en-US" sz="2000" u="sng" dirty="0"/>
              <a:t>Welcome</a:t>
            </a:r>
            <a:r>
              <a:rPr lang="en-US" sz="2000" dirty="0"/>
              <a:t>.</a:t>
            </a:r>
          </a:p>
          <a:p>
            <a:r>
              <a:rPr lang="en-US" sz="2000" b="1" dirty="0"/>
              <a:t>Line 2</a:t>
            </a:r>
            <a:r>
              <a:rPr lang="en-US" sz="2000" dirty="0"/>
              <a:t> defines </a:t>
            </a:r>
            <a:r>
              <a:rPr lang="en-US" sz="2000" u="sng" dirty="0"/>
              <a:t>main</a:t>
            </a:r>
            <a:r>
              <a:rPr lang="en-US" sz="2000" dirty="0"/>
              <a:t> method. The program is executed from the main method. A class may contain several methods. The </a:t>
            </a:r>
            <a:r>
              <a:rPr lang="en-US" sz="2000" u="sng" dirty="0"/>
              <a:t>main</a:t>
            </a:r>
            <a:r>
              <a:rPr lang="en-US" sz="2000" dirty="0"/>
              <a:t> method is the entry point where the program begins execution.</a:t>
            </a:r>
          </a:p>
          <a:p>
            <a:r>
              <a:rPr lang="en-US" sz="2000" dirty="0"/>
              <a:t>The </a:t>
            </a:r>
            <a:r>
              <a:rPr lang="en-US" sz="2000" u="sng" dirty="0"/>
              <a:t>main</a:t>
            </a:r>
            <a:r>
              <a:rPr lang="en-US" sz="2000" dirty="0"/>
              <a:t> method in this program contains the </a:t>
            </a:r>
            <a:r>
              <a:rPr lang="en-US" sz="2000" u="sng" dirty="0"/>
              <a:t>System.out.println</a:t>
            </a:r>
            <a:r>
              <a:rPr lang="en-US" sz="2000" dirty="0"/>
              <a:t> statement. This statement displays the string </a:t>
            </a:r>
            <a:r>
              <a:rPr lang="en-US" sz="2000" u="sng" dirty="0"/>
              <a:t>Welcome to Java!</a:t>
            </a:r>
            <a:r>
              <a:rPr lang="en-US" sz="2000" dirty="0"/>
              <a:t> on the console.</a:t>
            </a:r>
          </a:p>
          <a:p>
            <a:r>
              <a:rPr lang="en-US" sz="2000" dirty="0"/>
              <a:t>Every statement in Java ends with a semicolon (;), knows as the </a:t>
            </a:r>
            <a:r>
              <a:rPr lang="en-US" sz="2000" u="sng" dirty="0"/>
              <a:t>statement terminator</a:t>
            </a:r>
            <a:r>
              <a:rPr lang="en-US" sz="2000" dirty="0"/>
              <a:t>.</a:t>
            </a:r>
          </a:p>
          <a:p>
            <a:r>
              <a:rPr lang="en-US" sz="2000" i="1" dirty="0"/>
              <a:t>Reserved words</a:t>
            </a:r>
            <a:r>
              <a:rPr lang="en-US" sz="2000" dirty="0"/>
              <a:t>, or </a:t>
            </a:r>
            <a:r>
              <a:rPr lang="en-US" sz="2000" i="1" dirty="0"/>
              <a:t>keywords</a:t>
            </a:r>
            <a:r>
              <a:rPr lang="en-US" sz="2000" dirty="0"/>
              <a:t>, have a specific meaning to the compiler and cannot be used for other purposes in the program. For example, when the compiler sees the word </a:t>
            </a:r>
            <a:r>
              <a:rPr lang="en-US" sz="2000" u="sng" dirty="0"/>
              <a:t>class</a:t>
            </a:r>
            <a:r>
              <a:rPr lang="en-US" sz="2000" dirty="0"/>
              <a:t>, it understands that the word after </a:t>
            </a:r>
            <a:r>
              <a:rPr lang="en-US" sz="2000" u="sng" dirty="0"/>
              <a:t>class</a:t>
            </a:r>
            <a:r>
              <a:rPr lang="en-US" sz="2000" dirty="0"/>
              <a:t> is the name for the class. Other reserved words in this program are </a:t>
            </a:r>
            <a:r>
              <a:rPr lang="en-US" sz="2000" u="sng" dirty="0"/>
              <a:t>public</a:t>
            </a:r>
            <a:r>
              <a:rPr lang="en-US" sz="2000" dirty="0"/>
              <a:t>, </a:t>
            </a:r>
            <a:r>
              <a:rPr lang="en-US" sz="2000" u="sng" dirty="0"/>
              <a:t>static</a:t>
            </a:r>
            <a:r>
              <a:rPr lang="en-US" sz="2000" dirty="0"/>
              <a:t>, and </a:t>
            </a:r>
            <a:r>
              <a:rPr lang="en-US" sz="2000" u="sng" dirty="0"/>
              <a:t>void</a:t>
            </a:r>
            <a:r>
              <a:rPr lang="en-US" sz="2000" dirty="0"/>
              <a:t>.</a:t>
            </a:r>
          </a:p>
          <a:p>
            <a:r>
              <a:rPr lang="en-US" sz="2000" b="1" dirty="0"/>
              <a:t>Line 3</a:t>
            </a:r>
            <a:r>
              <a:rPr lang="en-US" sz="2000" dirty="0"/>
              <a:t> is a comment that documents what the program is and how it is constructed. Comments help programmers to communicate and understand the program. They are not statements and thus are ignored by the compiler. In Java, comments are preceded by two slashes (//) on a line, called a </a:t>
            </a:r>
            <a:r>
              <a:rPr lang="en-US" sz="2000" i="1" dirty="0"/>
              <a:t>line comment</a:t>
            </a:r>
            <a:r>
              <a:rPr lang="en-US" sz="2000" dirty="0"/>
              <a:t>, or enclosed between /* and */ on one or several lines, called a </a:t>
            </a:r>
            <a:r>
              <a:rPr lang="en-US" sz="2000" i="1" dirty="0"/>
              <a:t>block comment</a:t>
            </a:r>
            <a:r>
              <a:rPr lang="en-US" sz="2000" dirty="0"/>
              <a:t> or </a:t>
            </a:r>
            <a:r>
              <a:rPr lang="en-US" sz="2000" i="1" dirty="0"/>
              <a:t>paragraph comment</a:t>
            </a:r>
            <a:r>
              <a:rPr lang="en-US" sz="2000" dirty="0"/>
              <a:t>.</a:t>
            </a:r>
          </a:p>
        </p:txBody>
      </p:sp>
    </p:spTree>
    <p:extLst>
      <p:ext uri="{BB962C8B-B14F-4D97-AF65-F5344CB8AC3E}">
        <p14:creationId xmlns:p14="http://schemas.microsoft.com/office/powerpoint/2010/main" val="1692554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B586-289C-9B98-A1AD-8B16B9602892}"/>
              </a:ext>
            </a:extLst>
          </p:cNvPr>
          <p:cNvSpPr>
            <a:spLocks noGrp="1"/>
          </p:cNvSpPr>
          <p:nvPr>
            <p:ph type="title"/>
          </p:nvPr>
        </p:nvSpPr>
        <p:spPr/>
        <p:txBody>
          <a:bodyPr/>
          <a:lstStyle/>
          <a:p>
            <a:r>
              <a:rPr lang="en-US" dirty="0"/>
              <a:t>Types of comments</a:t>
            </a:r>
          </a:p>
        </p:txBody>
      </p:sp>
      <p:pic>
        <p:nvPicPr>
          <p:cNvPr id="7" name="Picture 6">
            <a:extLst>
              <a:ext uri="{FF2B5EF4-FFF2-40B4-BE49-F238E27FC236}">
                <a16:creationId xmlns:a16="http://schemas.microsoft.com/office/drawing/2014/main" id="{4DEA19E0-DC9D-3C47-0D43-9BE4753FF395}"/>
              </a:ext>
            </a:extLst>
          </p:cNvPr>
          <p:cNvPicPr>
            <a:picLocks noChangeAspect="1"/>
          </p:cNvPicPr>
          <p:nvPr/>
        </p:nvPicPr>
        <p:blipFill>
          <a:blip r:embed="rId2"/>
          <a:stretch>
            <a:fillRect/>
          </a:stretch>
        </p:blipFill>
        <p:spPr>
          <a:xfrm>
            <a:off x="531632" y="2105025"/>
            <a:ext cx="10521388" cy="1670335"/>
          </a:xfrm>
          <a:prstGeom prst="rect">
            <a:avLst/>
          </a:prstGeom>
        </p:spPr>
      </p:pic>
    </p:spTree>
    <p:extLst>
      <p:ext uri="{BB962C8B-B14F-4D97-AF65-F5344CB8AC3E}">
        <p14:creationId xmlns:p14="http://schemas.microsoft.com/office/powerpoint/2010/main" val="368705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AC47-539D-0CBA-25A5-5075D02A0289}"/>
              </a:ext>
            </a:extLst>
          </p:cNvPr>
          <p:cNvSpPr>
            <a:spLocks noGrp="1"/>
          </p:cNvSpPr>
          <p:nvPr>
            <p:ph type="title"/>
          </p:nvPr>
        </p:nvSpPr>
        <p:spPr/>
        <p:txBody>
          <a:bodyPr/>
          <a:lstStyle/>
          <a:p>
            <a:r>
              <a:rPr lang="en-US" dirty="0"/>
              <a:t>Blocks</a:t>
            </a:r>
          </a:p>
        </p:txBody>
      </p:sp>
      <p:sp>
        <p:nvSpPr>
          <p:cNvPr id="3" name="Content Placeholder 2">
            <a:extLst>
              <a:ext uri="{FF2B5EF4-FFF2-40B4-BE49-F238E27FC236}">
                <a16:creationId xmlns:a16="http://schemas.microsoft.com/office/drawing/2014/main" id="{E94B40BD-3A5A-6E2D-4F84-47FDA6D3E91D}"/>
              </a:ext>
            </a:extLst>
          </p:cNvPr>
          <p:cNvSpPr>
            <a:spLocks noGrp="1"/>
          </p:cNvSpPr>
          <p:nvPr>
            <p:ph idx="1"/>
          </p:nvPr>
        </p:nvSpPr>
        <p:spPr/>
        <p:txBody>
          <a:bodyPr>
            <a:normAutofit/>
          </a:bodyPr>
          <a:lstStyle/>
          <a:p>
            <a:r>
              <a:rPr lang="en-US" sz="2400" dirty="0"/>
              <a:t>A pair of curly braces in a program forms a block that groups the program’s components. In java, each block begins with an opening brace { and ends with a closing brace }. Every class has a </a:t>
            </a:r>
            <a:r>
              <a:rPr lang="en-US" sz="2400" b="1" dirty="0"/>
              <a:t>class block</a:t>
            </a:r>
            <a:r>
              <a:rPr lang="en-US" sz="2400" dirty="0"/>
              <a:t> that groups the data and methods of the class. Similarly, every method has a </a:t>
            </a:r>
            <a:r>
              <a:rPr lang="en-US" sz="2400" b="1" dirty="0"/>
              <a:t>method block</a:t>
            </a:r>
            <a:r>
              <a:rPr lang="en-US" sz="2400" dirty="0"/>
              <a:t> that groups the statements in the method. Blocks can be nested, meaning that one block can be placed within another, as shown in the following code.</a:t>
            </a:r>
            <a:endParaRPr lang="en-US" sz="2400" b="1" dirty="0"/>
          </a:p>
        </p:txBody>
      </p:sp>
      <p:pic>
        <p:nvPicPr>
          <p:cNvPr id="5" name="Picture 4">
            <a:extLst>
              <a:ext uri="{FF2B5EF4-FFF2-40B4-BE49-F238E27FC236}">
                <a16:creationId xmlns:a16="http://schemas.microsoft.com/office/drawing/2014/main" id="{976BBC1B-44A3-0BD6-D97B-EF73B578363D}"/>
              </a:ext>
            </a:extLst>
          </p:cNvPr>
          <p:cNvPicPr>
            <a:picLocks noChangeAspect="1"/>
          </p:cNvPicPr>
          <p:nvPr/>
        </p:nvPicPr>
        <p:blipFill>
          <a:blip r:embed="rId2"/>
          <a:stretch>
            <a:fillRect/>
          </a:stretch>
        </p:blipFill>
        <p:spPr>
          <a:xfrm>
            <a:off x="1739067" y="4087019"/>
            <a:ext cx="9312201" cy="1666081"/>
          </a:xfrm>
          <a:prstGeom prst="rect">
            <a:avLst/>
          </a:prstGeom>
        </p:spPr>
      </p:pic>
    </p:spTree>
    <p:extLst>
      <p:ext uri="{BB962C8B-B14F-4D97-AF65-F5344CB8AC3E}">
        <p14:creationId xmlns:p14="http://schemas.microsoft.com/office/powerpoint/2010/main" val="1267657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4E451A-02CC-05F3-2724-F14282E90140}"/>
              </a:ext>
            </a:extLst>
          </p:cNvPr>
          <p:cNvSpPr>
            <a:spLocks noGrp="1"/>
          </p:cNvSpPr>
          <p:nvPr>
            <p:ph idx="1"/>
          </p:nvPr>
        </p:nvSpPr>
        <p:spPr>
          <a:xfrm>
            <a:off x="838200" y="332727"/>
            <a:ext cx="10515600" cy="2167877"/>
          </a:xfrm>
        </p:spPr>
        <p:txBody>
          <a:bodyPr/>
          <a:lstStyle/>
          <a:p>
            <a:r>
              <a:rPr lang="en-US" dirty="0"/>
              <a:t>Like any programming language, Java has its own syntax, and you need to write code that conforms to the syntax rules. If your program violates a rule – for example, if the semicolon is missing, a brace is missing, a quotation mark is missing, or a word is misspelled – the Java compiler will report syntax errors.</a:t>
            </a:r>
          </a:p>
        </p:txBody>
      </p:sp>
      <p:pic>
        <p:nvPicPr>
          <p:cNvPr id="5" name="Picture 4">
            <a:extLst>
              <a:ext uri="{FF2B5EF4-FFF2-40B4-BE49-F238E27FC236}">
                <a16:creationId xmlns:a16="http://schemas.microsoft.com/office/drawing/2014/main" id="{7A8069DC-74FB-5846-44AC-60C306BA1A6F}"/>
              </a:ext>
            </a:extLst>
          </p:cNvPr>
          <p:cNvPicPr>
            <a:picLocks noChangeAspect="1"/>
          </p:cNvPicPr>
          <p:nvPr/>
        </p:nvPicPr>
        <p:blipFill>
          <a:blip r:embed="rId2"/>
          <a:stretch>
            <a:fillRect/>
          </a:stretch>
        </p:blipFill>
        <p:spPr>
          <a:xfrm>
            <a:off x="1276556" y="2615596"/>
            <a:ext cx="9638887" cy="3225368"/>
          </a:xfrm>
          <a:prstGeom prst="rect">
            <a:avLst/>
          </a:prstGeom>
        </p:spPr>
      </p:pic>
    </p:spTree>
    <p:extLst>
      <p:ext uri="{BB962C8B-B14F-4D97-AF65-F5344CB8AC3E}">
        <p14:creationId xmlns:p14="http://schemas.microsoft.com/office/powerpoint/2010/main" val="536329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14D7-1129-51A0-B0B1-A0D441CAB888}"/>
              </a:ext>
            </a:extLst>
          </p:cNvPr>
          <p:cNvSpPr>
            <a:spLocks noGrp="1"/>
          </p:cNvSpPr>
          <p:nvPr>
            <p:ph type="title"/>
          </p:nvPr>
        </p:nvSpPr>
        <p:spPr/>
        <p:txBody>
          <a:bodyPr/>
          <a:lstStyle/>
          <a:p>
            <a:r>
              <a:rPr lang="en-US" dirty="0"/>
              <a:t>Show output of these programs (run them):</a:t>
            </a:r>
          </a:p>
        </p:txBody>
      </p:sp>
      <p:pic>
        <p:nvPicPr>
          <p:cNvPr id="5" name="Picture 4">
            <a:extLst>
              <a:ext uri="{FF2B5EF4-FFF2-40B4-BE49-F238E27FC236}">
                <a16:creationId xmlns:a16="http://schemas.microsoft.com/office/drawing/2014/main" id="{876471B4-E5F1-26FB-71CF-5E63C3E62CA3}"/>
              </a:ext>
            </a:extLst>
          </p:cNvPr>
          <p:cNvPicPr>
            <a:picLocks noChangeAspect="1"/>
          </p:cNvPicPr>
          <p:nvPr/>
        </p:nvPicPr>
        <p:blipFill>
          <a:blip r:embed="rId2"/>
          <a:stretch>
            <a:fillRect/>
          </a:stretch>
        </p:blipFill>
        <p:spPr>
          <a:xfrm>
            <a:off x="2843212" y="1648244"/>
            <a:ext cx="6505576" cy="2146731"/>
          </a:xfrm>
          <a:prstGeom prst="rect">
            <a:avLst/>
          </a:prstGeom>
        </p:spPr>
      </p:pic>
      <p:pic>
        <p:nvPicPr>
          <p:cNvPr id="7" name="Picture 6">
            <a:extLst>
              <a:ext uri="{FF2B5EF4-FFF2-40B4-BE49-F238E27FC236}">
                <a16:creationId xmlns:a16="http://schemas.microsoft.com/office/drawing/2014/main" id="{88164D46-F06C-1E13-11ED-739E51EA0AD1}"/>
              </a:ext>
            </a:extLst>
          </p:cNvPr>
          <p:cNvPicPr>
            <a:picLocks noChangeAspect="1"/>
          </p:cNvPicPr>
          <p:nvPr/>
        </p:nvPicPr>
        <p:blipFill>
          <a:blip r:embed="rId3"/>
          <a:stretch>
            <a:fillRect/>
          </a:stretch>
        </p:blipFill>
        <p:spPr>
          <a:xfrm>
            <a:off x="2843212" y="3961318"/>
            <a:ext cx="7358651" cy="2039432"/>
          </a:xfrm>
          <a:prstGeom prst="rect">
            <a:avLst/>
          </a:prstGeom>
        </p:spPr>
      </p:pic>
    </p:spTree>
    <p:extLst>
      <p:ext uri="{BB962C8B-B14F-4D97-AF65-F5344CB8AC3E}">
        <p14:creationId xmlns:p14="http://schemas.microsoft.com/office/powerpoint/2010/main" val="305056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B03E-76C5-696E-EA01-152151E76EB8}"/>
              </a:ext>
            </a:extLst>
          </p:cNvPr>
          <p:cNvSpPr>
            <a:spLocks noGrp="1"/>
          </p:cNvSpPr>
          <p:nvPr>
            <p:ph type="title"/>
          </p:nvPr>
        </p:nvSpPr>
        <p:spPr/>
        <p:txBody>
          <a:bodyPr>
            <a:normAutofit/>
          </a:bodyPr>
          <a:lstStyle/>
          <a:p>
            <a:r>
              <a:rPr lang="en-US" sz="4000" dirty="0"/>
              <a:t>Creating, Compiling, and Executing a Java Program</a:t>
            </a:r>
          </a:p>
        </p:txBody>
      </p:sp>
      <p:sp>
        <p:nvSpPr>
          <p:cNvPr id="3" name="Content Placeholder 2">
            <a:extLst>
              <a:ext uri="{FF2B5EF4-FFF2-40B4-BE49-F238E27FC236}">
                <a16:creationId xmlns:a16="http://schemas.microsoft.com/office/drawing/2014/main" id="{6614AB9D-45FD-E068-7208-B0FDF34690AD}"/>
              </a:ext>
            </a:extLst>
          </p:cNvPr>
          <p:cNvSpPr>
            <a:spLocks noGrp="1"/>
          </p:cNvSpPr>
          <p:nvPr>
            <p:ph idx="1"/>
          </p:nvPr>
        </p:nvSpPr>
        <p:spPr/>
        <p:txBody>
          <a:bodyPr/>
          <a:lstStyle/>
          <a:p>
            <a:r>
              <a:rPr lang="en-US" dirty="0"/>
              <a:t>You save a Java program in a .java file and compile it into a .class file. The .class file is executed by the Java Virtual Machine.</a:t>
            </a:r>
          </a:p>
          <a:p>
            <a:r>
              <a:rPr lang="en-US" dirty="0"/>
              <a:t>If your program has compile errors, you have to modify the program to fix them, and then recompile it.</a:t>
            </a:r>
          </a:p>
          <a:p>
            <a:r>
              <a:rPr lang="en-US" dirty="0"/>
              <a:t>If your program has runtime errors or does not produce the correct result, you have to modify the program, recompile it, and execute it again.</a:t>
            </a:r>
          </a:p>
          <a:p>
            <a:r>
              <a:rPr lang="en-US" dirty="0"/>
              <a:t>You can use any text editor or IDE to create and edit a Java source-code file.</a:t>
            </a:r>
          </a:p>
        </p:txBody>
      </p:sp>
    </p:spTree>
    <p:extLst>
      <p:ext uri="{BB962C8B-B14F-4D97-AF65-F5344CB8AC3E}">
        <p14:creationId xmlns:p14="http://schemas.microsoft.com/office/powerpoint/2010/main" val="993703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35FA-E29B-4A34-25C7-76BA5953FB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7E489F-912C-AE5F-97F5-7F660E9C27E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700883C-A687-4EFB-B60C-5B5E44177799}"/>
              </a:ext>
            </a:extLst>
          </p:cNvPr>
          <p:cNvPicPr>
            <a:picLocks noChangeAspect="1"/>
          </p:cNvPicPr>
          <p:nvPr/>
        </p:nvPicPr>
        <p:blipFill>
          <a:blip r:embed="rId2"/>
          <a:stretch>
            <a:fillRect/>
          </a:stretch>
        </p:blipFill>
        <p:spPr>
          <a:xfrm>
            <a:off x="657225" y="0"/>
            <a:ext cx="10877550" cy="6858000"/>
          </a:xfrm>
          <a:prstGeom prst="rect">
            <a:avLst/>
          </a:prstGeom>
        </p:spPr>
      </p:pic>
    </p:spTree>
    <p:extLst>
      <p:ext uri="{BB962C8B-B14F-4D97-AF65-F5344CB8AC3E}">
        <p14:creationId xmlns:p14="http://schemas.microsoft.com/office/powerpoint/2010/main" val="3196464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E315-9C7D-B7B0-26D2-4CBC499D1DA2}"/>
              </a:ext>
            </a:extLst>
          </p:cNvPr>
          <p:cNvSpPr>
            <a:spLocks noGrp="1"/>
          </p:cNvSpPr>
          <p:nvPr>
            <p:ph type="title"/>
          </p:nvPr>
        </p:nvSpPr>
        <p:spPr/>
        <p:txBody>
          <a:bodyPr/>
          <a:lstStyle/>
          <a:p>
            <a:r>
              <a:rPr lang="en-US" dirty="0"/>
              <a:t>Java Virtual Machine</a:t>
            </a:r>
          </a:p>
        </p:txBody>
      </p:sp>
      <p:sp>
        <p:nvSpPr>
          <p:cNvPr id="3" name="Content Placeholder 2">
            <a:extLst>
              <a:ext uri="{FF2B5EF4-FFF2-40B4-BE49-F238E27FC236}">
                <a16:creationId xmlns:a16="http://schemas.microsoft.com/office/drawing/2014/main" id="{06C64D2F-010A-317E-88DE-264223E5C2DB}"/>
              </a:ext>
            </a:extLst>
          </p:cNvPr>
          <p:cNvSpPr>
            <a:spLocks noGrp="1"/>
          </p:cNvSpPr>
          <p:nvPr>
            <p:ph idx="1"/>
          </p:nvPr>
        </p:nvSpPr>
        <p:spPr/>
        <p:txBody>
          <a:bodyPr/>
          <a:lstStyle/>
          <a:p>
            <a:r>
              <a:rPr lang="en-US" dirty="0"/>
              <a:t>Java </a:t>
            </a:r>
            <a:r>
              <a:rPr lang="en-US" b="1" dirty="0"/>
              <a:t>bytecode</a:t>
            </a:r>
            <a:r>
              <a:rPr lang="en-US" dirty="0"/>
              <a:t> is a low-level language.</a:t>
            </a:r>
          </a:p>
          <a:p>
            <a:r>
              <a:rPr lang="en-US" dirty="0"/>
              <a:t>The </a:t>
            </a:r>
            <a:r>
              <a:rPr lang="en-US" b="1" dirty="0"/>
              <a:t>bytecode</a:t>
            </a:r>
            <a:r>
              <a:rPr lang="en-US" dirty="0"/>
              <a:t> is similar to machine instructions but is architecture neutral and can run on any platform that has a </a:t>
            </a:r>
            <a:r>
              <a:rPr lang="en-US" b="1" dirty="0"/>
              <a:t>Java Virtual Machine</a:t>
            </a:r>
            <a:r>
              <a:rPr lang="en-US" dirty="0"/>
              <a:t> (JVM).</a:t>
            </a:r>
          </a:p>
          <a:p>
            <a:r>
              <a:rPr lang="en-US" dirty="0"/>
              <a:t>Rather than physical machine, the virtual machine is a program that interprets Java </a:t>
            </a:r>
            <a:r>
              <a:rPr lang="en-US" b="1" dirty="0"/>
              <a:t>bytecode</a:t>
            </a:r>
            <a:r>
              <a:rPr lang="en-US" dirty="0"/>
              <a:t>.</a:t>
            </a:r>
          </a:p>
          <a:p>
            <a:r>
              <a:rPr lang="en-US" dirty="0"/>
              <a:t>This is one of </a:t>
            </a:r>
            <a:r>
              <a:rPr lang="en-US" b="1" dirty="0"/>
              <a:t>Java’s primary advantages</a:t>
            </a:r>
            <a:r>
              <a:rPr lang="en-US" dirty="0"/>
              <a:t>: Java bytecode can run on a variety of hardware platforms and operating systems.</a:t>
            </a:r>
          </a:p>
        </p:txBody>
      </p:sp>
    </p:spTree>
    <p:extLst>
      <p:ext uri="{BB962C8B-B14F-4D97-AF65-F5344CB8AC3E}">
        <p14:creationId xmlns:p14="http://schemas.microsoft.com/office/powerpoint/2010/main" val="323578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9D16-657A-1CE6-3EC0-68F2A88578C5}"/>
              </a:ext>
            </a:extLst>
          </p:cNvPr>
          <p:cNvSpPr>
            <a:spLocks noGrp="1"/>
          </p:cNvSpPr>
          <p:nvPr>
            <p:ph type="title"/>
          </p:nvPr>
        </p:nvSpPr>
        <p:spPr/>
        <p:txBody>
          <a:bodyPr/>
          <a:lstStyle/>
          <a:p>
            <a:r>
              <a:rPr lang="en-US" dirty="0"/>
              <a:t>Machine language</a:t>
            </a:r>
          </a:p>
        </p:txBody>
      </p:sp>
      <p:sp>
        <p:nvSpPr>
          <p:cNvPr id="3" name="Content Placeholder 2">
            <a:extLst>
              <a:ext uri="{FF2B5EF4-FFF2-40B4-BE49-F238E27FC236}">
                <a16:creationId xmlns:a16="http://schemas.microsoft.com/office/drawing/2014/main" id="{482EFA2B-C546-4E84-74F1-1CAD8C050A8C}"/>
              </a:ext>
            </a:extLst>
          </p:cNvPr>
          <p:cNvSpPr>
            <a:spLocks noGrp="1"/>
          </p:cNvSpPr>
          <p:nvPr>
            <p:ph idx="1"/>
          </p:nvPr>
        </p:nvSpPr>
        <p:spPr>
          <a:xfrm>
            <a:off x="838200" y="1806963"/>
            <a:ext cx="10515600" cy="4351338"/>
          </a:xfrm>
        </p:spPr>
        <p:txBody>
          <a:bodyPr/>
          <a:lstStyle/>
          <a:p>
            <a:r>
              <a:rPr lang="en-US" dirty="0"/>
              <a:t>It is computer’s native language, which differs among different types of computers.</a:t>
            </a:r>
          </a:p>
          <a:p>
            <a:r>
              <a:rPr lang="en-US" dirty="0"/>
              <a:t>It is a set of built-in primitive instructions.</a:t>
            </a:r>
          </a:p>
          <a:p>
            <a:r>
              <a:rPr lang="en-US" dirty="0"/>
              <a:t>These instructions are in binary form.</a:t>
            </a:r>
          </a:p>
          <a:p>
            <a:r>
              <a:rPr lang="en-US" dirty="0"/>
              <a:t>For example, to add two numbers, you might have to write an instruction in binary code, like this: 1101101010011010</a:t>
            </a:r>
          </a:p>
        </p:txBody>
      </p:sp>
    </p:spTree>
    <p:extLst>
      <p:ext uri="{BB962C8B-B14F-4D97-AF65-F5344CB8AC3E}">
        <p14:creationId xmlns:p14="http://schemas.microsoft.com/office/powerpoint/2010/main" val="484552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6E23-64CA-5802-2144-E1B96234C78F}"/>
              </a:ext>
            </a:extLst>
          </p:cNvPr>
          <p:cNvSpPr>
            <a:spLocks noGrp="1"/>
          </p:cNvSpPr>
          <p:nvPr>
            <p:ph type="title"/>
          </p:nvPr>
        </p:nvSpPr>
        <p:spPr/>
        <p:txBody>
          <a:bodyPr/>
          <a:lstStyle/>
          <a:p>
            <a:r>
              <a:rPr lang="en-US" dirty="0"/>
              <a:t>Executing Java program</a:t>
            </a:r>
          </a:p>
        </p:txBody>
      </p:sp>
      <p:sp>
        <p:nvSpPr>
          <p:cNvPr id="3" name="Content Placeholder 2">
            <a:extLst>
              <a:ext uri="{FF2B5EF4-FFF2-40B4-BE49-F238E27FC236}">
                <a16:creationId xmlns:a16="http://schemas.microsoft.com/office/drawing/2014/main" id="{DDEC0CF2-63DF-F3D7-E597-A2D42427A755}"/>
              </a:ext>
            </a:extLst>
          </p:cNvPr>
          <p:cNvSpPr>
            <a:spLocks noGrp="1"/>
          </p:cNvSpPr>
          <p:nvPr>
            <p:ph idx="1"/>
          </p:nvPr>
        </p:nvSpPr>
        <p:spPr/>
        <p:txBody>
          <a:bodyPr/>
          <a:lstStyle/>
          <a:p>
            <a:r>
              <a:rPr lang="en-US" dirty="0"/>
              <a:t>To execute Java program is to run the program’s bytecode.</a:t>
            </a:r>
          </a:p>
          <a:p>
            <a:r>
              <a:rPr lang="en-US" dirty="0"/>
              <a:t>You can execute the bytecode on any platform with a JVM, which is an interpreter. It translates the individual instructions in the bytecode into the target machine language code one at a time rather than the whole program as a single unit.</a:t>
            </a:r>
          </a:p>
          <a:p>
            <a:r>
              <a:rPr lang="en-US" dirty="0"/>
              <a:t>Each step is executed immediately after it is translated.</a:t>
            </a:r>
          </a:p>
        </p:txBody>
      </p:sp>
    </p:spTree>
    <p:extLst>
      <p:ext uri="{BB962C8B-B14F-4D97-AF65-F5344CB8AC3E}">
        <p14:creationId xmlns:p14="http://schemas.microsoft.com/office/powerpoint/2010/main" val="2192189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FF9546F7-75C7-6E7A-8CFA-812F51ACCE11}"/>
              </a:ext>
            </a:extLst>
          </p:cNvPr>
          <p:cNvPicPr>
            <a:picLocks noGrp="1" noChangeAspect="1"/>
          </p:cNvPicPr>
          <p:nvPr>
            <p:ph idx="1"/>
          </p:nvPr>
        </p:nvPicPr>
        <p:blipFill>
          <a:blip r:embed="rId2"/>
          <a:stretch>
            <a:fillRect/>
          </a:stretch>
        </p:blipFill>
        <p:spPr>
          <a:xfrm>
            <a:off x="643467" y="1316143"/>
            <a:ext cx="10905066" cy="4225712"/>
          </a:xfrm>
          <a:prstGeom prst="rect">
            <a:avLst/>
          </a:prstGeom>
        </p:spPr>
      </p:pic>
    </p:spTree>
    <p:extLst>
      <p:ext uri="{BB962C8B-B14F-4D97-AF65-F5344CB8AC3E}">
        <p14:creationId xmlns:p14="http://schemas.microsoft.com/office/powerpoint/2010/main" val="3314603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AE33-4364-8F40-8E08-C42CC280FF0D}"/>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86D05A52-C04C-6341-EDDB-E402ED5E7678}"/>
              </a:ext>
            </a:extLst>
          </p:cNvPr>
          <p:cNvSpPr>
            <a:spLocks noGrp="1"/>
          </p:cNvSpPr>
          <p:nvPr>
            <p:ph idx="1"/>
          </p:nvPr>
        </p:nvSpPr>
        <p:spPr/>
        <p:txBody>
          <a:bodyPr/>
          <a:lstStyle/>
          <a:p>
            <a:r>
              <a:rPr lang="en-US" dirty="0"/>
              <a:t>Read chapter 1.9</a:t>
            </a:r>
          </a:p>
          <a:p>
            <a:r>
              <a:rPr lang="en-US" dirty="0"/>
              <a:t>Read chapter 1.10</a:t>
            </a:r>
          </a:p>
          <a:p>
            <a:r>
              <a:rPr lang="en-US" dirty="0"/>
              <a:t>Book: “Introduction to Java programming” Y. Daniel Liang</a:t>
            </a:r>
          </a:p>
        </p:txBody>
      </p:sp>
    </p:spTree>
    <p:extLst>
      <p:ext uri="{BB962C8B-B14F-4D97-AF65-F5344CB8AC3E}">
        <p14:creationId xmlns:p14="http://schemas.microsoft.com/office/powerpoint/2010/main" val="3833348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77A9-375A-A291-EB64-6421BF4764BA}"/>
              </a:ext>
            </a:extLst>
          </p:cNvPr>
          <p:cNvSpPr>
            <a:spLocks noGrp="1"/>
          </p:cNvSpPr>
          <p:nvPr>
            <p:ph type="title"/>
          </p:nvPr>
        </p:nvSpPr>
        <p:spPr/>
        <p:txBody>
          <a:bodyPr>
            <a:normAutofit/>
          </a:bodyPr>
          <a:lstStyle/>
          <a:p>
            <a:r>
              <a:rPr lang="en-US" sz="3600" dirty="0"/>
              <a:t>How to install Java on your computer (on Windows OS)?</a:t>
            </a:r>
          </a:p>
        </p:txBody>
      </p:sp>
      <p:sp>
        <p:nvSpPr>
          <p:cNvPr id="3" name="Content Placeholder 2">
            <a:extLst>
              <a:ext uri="{FF2B5EF4-FFF2-40B4-BE49-F238E27FC236}">
                <a16:creationId xmlns:a16="http://schemas.microsoft.com/office/drawing/2014/main" id="{AB53F235-0B7E-CF77-EF5A-77B9BEBB54AF}"/>
              </a:ext>
            </a:extLst>
          </p:cNvPr>
          <p:cNvSpPr>
            <a:spLocks noGrp="1"/>
          </p:cNvSpPr>
          <p:nvPr>
            <p:ph idx="1"/>
          </p:nvPr>
        </p:nvSpPr>
        <p:spPr/>
        <p:txBody>
          <a:bodyPr/>
          <a:lstStyle/>
          <a:p>
            <a:r>
              <a:rPr lang="en-US" dirty="0"/>
              <a:t>You can install JDK here: </a:t>
            </a:r>
            <a:r>
              <a:rPr lang="en-US" dirty="0">
                <a:hlinkClick r:id="rId2"/>
              </a:rPr>
              <a:t>https://www.oracle.com/java/technologies/downloads/</a:t>
            </a:r>
            <a:endParaRPr lang="en-US" dirty="0"/>
          </a:p>
          <a:p>
            <a:r>
              <a:rPr lang="en-US" dirty="0"/>
              <a:t>Choose the version you need and download it, then run executable installer.</a:t>
            </a:r>
          </a:p>
          <a:p>
            <a:r>
              <a:rPr lang="en-US" dirty="0"/>
              <a:t>Add path to Java compiler into system environment variables.</a:t>
            </a:r>
          </a:p>
          <a:p>
            <a:r>
              <a:rPr lang="en-US" dirty="0"/>
              <a:t>Optional: add JAVA_HOME variable</a:t>
            </a:r>
          </a:p>
          <a:p>
            <a:r>
              <a:rPr lang="en-US" dirty="0"/>
              <a:t>Open command prompt and type: </a:t>
            </a:r>
            <a:r>
              <a:rPr lang="en-US" b="1" dirty="0"/>
              <a:t>java –version</a:t>
            </a:r>
          </a:p>
          <a:p>
            <a:r>
              <a:rPr lang="en-US" dirty="0"/>
              <a:t>Open command prompt and type: </a:t>
            </a:r>
            <a:r>
              <a:rPr lang="en-US" b="1" dirty="0"/>
              <a:t>echo %JAVA_HOME%</a:t>
            </a:r>
          </a:p>
        </p:txBody>
      </p:sp>
    </p:spTree>
    <p:extLst>
      <p:ext uri="{BB962C8B-B14F-4D97-AF65-F5344CB8AC3E}">
        <p14:creationId xmlns:p14="http://schemas.microsoft.com/office/powerpoint/2010/main" val="169309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E8A1-3840-BFAF-EA4F-214057FB190B}"/>
              </a:ext>
            </a:extLst>
          </p:cNvPr>
          <p:cNvSpPr>
            <a:spLocks noGrp="1"/>
          </p:cNvSpPr>
          <p:nvPr>
            <p:ph type="title"/>
          </p:nvPr>
        </p:nvSpPr>
        <p:spPr/>
        <p:txBody>
          <a:bodyPr/>
          <a:lstStyle/>
          <a:p>
            <a:r>
              <a:rPr lang="en-US" dirty="0"/>
              <a:t>Assembly language</a:t>
            </a:r>
          </a:p>
        </p:txBody>
      </p:sp>
      <p:sp>
        <p:nvSpPr>
          <p:cNvPr id="3" name="Content Placeholder 2">
            <a:extLst>
              <a:ext uri="{FF2B5EF4-FFF2-40B4-BE49-F238E27FC236}">
                <a16:creationId xmlns:a16="http://schemas.microsoft.com/office/drawing/2014/main" id="{A3F64BE6-A5F8-6EBB-65D2-6BD5601FCB3C}"/>
              </a:ext>
            </a:extLst>
          </p:cNvPr>
          <p:cNvSpPr>
            <a:spLocks noGrp="1"/>
          </p:cNvSpPr>
          <p:nvPr>
            <p:ph idx="1"/>
          </p:nvPr>
        </p:nvSpPr>
        <p:spPr/>
        <p:txBody>
          <a:bodyPr/>
          <a:lstStyle/>
          <a:p>
            <a:r>
              <a:rPr lang="en-US" dirty="0"/>
              <a:t>It was created in the early days of computing as an alternative to machine language. Assembly language uses a short descriptive word, know as a </a:t>
            </a:r>
            <a:r>
              <a:rPr lang="en-US" b="1" dirty="0"/>
              <a:t>mnemonic</a:t>
            </a:r>
            <a:r>
              <a:rPr lang="en-US" dirty="0"/>
              <a:t>, to represent each of the machine-language instructions.</a:t>
            </a:r>
          </a:p>
          <a:p>
            <a:r>
              <a:rPr lang="en-US" dirty="0"/>
              <a:t>For example, the mnemonic </a:t>
            </a:r>
            <a:r>
              <a:rPr lang="en-US" b="1" dirty="0"/>
              <a:t>add</a:t>
            </a:r>
            <a:r>
              <a:rPr lang="en-US" dirty="0"/>
              <a:t> typically means to add numbers and </a:t>
            </a:r>
            <a:r>
              <a:rPr lang="en-US" b="1" dirty="0"/>
              <a:t>sub</a:t>
            </a:r>
            <a:r>
              <a:rPr lang="en-US" dirty="0"/>
              <a:t> means to subtract numbers. To add the numbers </a:t>
            </a:r>
            <a:r>
              <a:rPr lang="en-US" b="1" dirty="0"/>
              <a:t>2</a:t>
            </a:r>
            <a:r>
              <a:rPr lang="en-US" dirty="0"/>
              <a:t> and </a:t>
            </a:r>
            <a:r>
              <a:rPr lang="en-US" b="1" dirty="0"/>
              <a:t>3</a:t>
            </a:r>
            <a:r>
              <a:rPr lang="en-US" dirty="0"/>
              <a:t> and get the </a:t>
            </a:r>
            <a:r>
              <a:rPr lang="en-US" b="1" dirty="0"/>
              <a:t>result</a:t>
            </a:r>
            <a:r>
              <a:rPr lang="en-US" dirty="0"/>
              <a:t>, you might write an instruction in assembly code like this: </a:t>
            </a:r>
            <a:r>
              <a:rPr lang="en-US" b="1" dirty="0"/>
              <a:t>add 2, 3, result</a:t>
            </a:r>
          </a:p>
        </p:txBody>
      </p:sp>
    </p:spTree>
    <p:extLst>
      <p:ext uri="{BB962C8B-B14F-4D97-AF65-F5344CB8AC3E}">
        <p14:creationId xmlns:p14="http://schemas.microsoft.com/office/powerpoint/2010/main" val="138142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B5CE-4756-02C1-D4CA-75C8C7E5171F}"/>
              </a:ext>
            </a:extLst>
          </p:cNvPr>
          <p:cNvSpPr>
            <a:spLocks noGrp="1"/>
          </p:cNvSpPr>
          <p:nvPr>
            <p:ph type="title"/>
          </p:nvPr>
        </p:nvSpPr>
        <p:spPr/>
        <p:txBody>
          <a:bodyPr/>
          <a:lstStyle/>
          <a:p>
            <a:r>
              <a:rPr lang="en-US" dirty="0"/>
              <a:t>Assembly language</a:t>
            </a:r>
          </a:p>
        </p:txBody>
      </p:sp>
      <p:sp>
        <p:nvSpPr>
          <p:cNvPr id="3" name="Content Placeholder 2">
            <a:extLst>
              <a:ext uri="{FF2B5EF4-FFF2-40B4-BE49-F238E27FC236}">
                <a16:creationId xmlns:a16="http://schemas.microsoft.com/office/drawing/2014/main" id="{1C41E278-491F-1FA9-243D-E828DF935E27}"/>
              </a:ext>
            </a:extLst>
          </p:cNvPr>
          <p:cNvSpPr>
            <a:spLocks noGrp="1"/>
          </p:cNvSpPr>
          <p:nvPr>
            <p:ph idx="1"/>
          </p:nvPr>
        </p:nvSpPr>
        <p:spPr/>
        <p:txBody>
          <a:bodyPr/>
          <a:lstStyle/>
          <a:p>
            <a:r>
              <a:rPr lang="en-US" dirty="0"/>
              <a:t>Because the computer cannot execute assembly language, another program – called and assembler – is used to translate assembly language programs into machine code</a:t>
            </a:r>
          </a:p>
        </p:txBody>
      </p:sp>
      <p:pic>
        <p:nvPicPr>
          <p:cNvPr id="7" name="Picture 6">
            <a:extLst>
              <a:ext uri="{FF2B5EF4-FFF2-40B4-BE49-F238E27FC236}">
                <a16:creationId xmlns:a16="http://schemas.microsoft.com/office/drawing/2014/main" id="{1DADDD0E-FD72-4A5B-3BC8-6D9E09687320}"/>
              </a:ext>
            </a:extLst>
          </p:cNvPr>
          <p:cNvPicPr>
            <a:picLocks noChangeAspect="1"/>
          </p:cNvPicPr>
          <p:nvPr/>
        </p:nvPicPr>
        <p:blipFill>
          <a:blip r:embed="rId2"/>
          <a:stretch>
            <a:fillRect/>
          </a:stretch>
        </p:blipFill>
        <p:spPr>
          <a:xfrm>
            <a:off x="2030776" y="3429000"/>
            <a:ext cx="8130448" cy="2278533"/>
          </a:xfrm>
          <a:prstGeom prst="rect">
            <a:avLst/>
          </a:prstGeom>
        </p:spPr>
      </p:pic>
    </p:spTree>
    <p:extLst>
      <p:ext uri="{BB962C8B-B14F-4D97-AF65-F5344CB8AC3E}">
        <p14:creationId xmlns:p14="http://schemas.microsoft.com/office/powerpoint/2010/main" val="281982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FA9C-65ED-1114-B443-BFA7B38CCC61}"/>
              </a:ext>
            </a:extLst>
          </p:cNvPr>
          <p:cNvSpPr>
            <a:spLocks noGrp="1"/>
          </p:cNvSpPr>
          <p:nvPr>
            <p:ph type="title"/>
          </p:nvPr>
        </p:nvSpPr>
        <p:spPr/>
        <p:txBody>
          <a:bodyPr/>
          <a:lstStyle/>
          <a:p>
            <a:r>
              <a:rPr lang="en-US" dirty="0"/>
              <a:t>Assembly language</a:t>
            </a:r>
          </a:p>
        </p:txBody>
      </p:sp>
      <p:sp>
        <p:nvSpPr>
          <p:cNvPr id="3" name="Content Placeholder 2">
            <a:extLst>
              <a:ext uri="{FF2B5EF4-FFF2-40B4-BE49-F238E27FC236}">
                <a16:creationId xmlns:a16="http://schemas.microsoft.com/office/drawing/2014/main" id="{9FD1313D-EB01-66F9-206A-2CA827008EEF}"/>
              </a:ext>
            </a:extLst>
          </p:cNvPr>
          <p:cNvSpPr>
            <a:spLocks noGrp="1"/>
          </p:cNvSpPr>
          <p:nvPr>
            <p:ph idx="1"/>
          </p:nvPr>
        </p:nvSpPr>
        <p:spPr/>
        <p:txBody>
          <a:bodyPr/>
          <a:lstStyle/>
          <a:p>
            <a:r>
              <a:rPr lang="en-US" dirty="0"/>
              <a:t>Writing code in assembly language is easier than in machine language, how it is still tedious to write code in assembly language.</a:t>
            </a:r>
          </a:p>
          <a:p>
            <a:r>
              <a:rPr lang="en-US" dirty="0"/>
              <a:t>Writing in assembly requires that you know how the CPU works.</a:t>
            </a:r>
          </a:p>
          <a:p>
            <a:r>
              <a:rPr lang="en-US" dirty="0"/>
              <a:t>Assembly language is referred to as a low-level language, because assembly language is close in nature to machine language and is machine dependent.</a:t>
            </a:r>
          </a:p>
        </p:txBody>
      </p:sp>
    </p:spTree>
    <p:extLst>
      <p:ext uri="{BB962C8B-B14F-4D97-AF65-F5344CB8AC3E}">
        <p14:creationId xmlns:p14="http://schemas.microsoft.com/office/powerpoint/2010/main" val="3903249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6734-95CD-D45D-C67D-A597A0DC26F5}"/>
              </a:ext>
            </a:extLst>
          </p:cNvPr>
          <p:cNvSpPr>
            <a:spLocks noGrp="1"/>
          </p:cNvSpPr>
          <p:nvPr>
            <p:ph type="title"/>
          </p:nvPr>
        </p:nvSpPr>
        <p:spPr/>
        <p:txBody>
          <a:bodyPr/>
          <a:lstStyle/>
          <a:p>
            <a:r>
              <a:rPr lang="en-US" dirty="0"/>
              <a:t>High-level languages</a:t>
            </a:r>
          </a:p>
        </p:txBody>
      </p:sp>
      <p:sp>
        <p:nvSpPr>
          <p:cNvPr id="3" name="Content Placeholder 2">
            <a:extLst>
              <a:ext uri="{FF2B5EF4-FFF2-40B4-BE49-F238E27FC236}">
                <a16:creationId xmlns:a16="http://schemas.microsoft.com/office/drawing/2014/main" id="{25D82A15-134E-137C-BFBF-79C06CBEF7D0}"/>
              </a:ext>
            </a:extLst>
          </p:cNvPr>
          <p:cNvSpPr>
            <a:spLocks noGrp="1"/>
          </p:cNvSpPr>
          <p:nvPr>
            <p:ph idx="1"/>
          </p:nvPr>
        </p:nvSpPr>
        <p:spPr/>
        <p:txBody>
          <a:bodyPr/>
          <a:lstStyle/>
          <a:p>
            <a:r>
              <a:rPr lang="en-US" dirty="0"/>
              <a:t>A new generation of programming languages known as high-level languages emerged in 1950s.</a:t>
            </a:r>
          </a:p>
          <a:p>
            <a:r>
              <a:rPr lang="en-US" dirty="0"/>
              <a:t>They are platform independent, which means that you can write a program in a high-level language and run it in different types of machines.</a:t>
            </a:r>
          </a:p>
          <a:p>
            <a:r>
              <a:rPr lang="en-US" dirty="0"/>
              <a:t>High-level languages are </a:t>
            </a:r>
            <a:r>
              <a:rPr lang="en-US" b="1" dirty="0"/>
              <a:t>English-like</a:t>
            </a:r>
            <a:r>
              <a:rPr lang="en-US" dirty="0"/>
              <a:t> and </a:t>
            </a:r>
            <a:r>
              <a:rPr lang="en-US" b="1" dirty="0"/>
              <a:t>easy to learn</a:t>
            </a:r>
            <a:r>
              <a:rPr lang="en-US" dirty="0"/>
              <a:t> and </a:t>
            </a:r>
            <a:r>
              <a:rPr lang="en-US" b="1" dirty="0"/>
              <a:t>use</a:t>
            </a:r>
            <a:r>
              <a:rPr lang="en-US" dirty="0"/>
              <a:t>.</a:t>
            </a:r>
          </a:p>
          <a:p>
            <a:r>
              <a:rPr lang="en-US" dirty="0"/>
              <a:t>There are many high-level programming languages, and each was designed for a </a:t>
            </a:r>
            <a:r>
              <a:rPr lang="en-US" b="1" dirty="0"/>
              <a:t>specific purpose</a:t>
            </a:r>
            <a:r>
              <a:rPr lang="en-US" dirty="0"/>
              <a:t>.</a:t>
            </a:r>
          </a:p>
        </p:txBody>
      </p:sp>
    </p:spTree>
    <p:extLst>
      <p:ext uri="{BB962C8B-B14F-4D97-AF65-F5344CB8AC3E}">
        <p14:creationId xmlns:p14="http://schemas.microsoft.com/office/powerpoint/2010/main" val="371616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Graphical user interface, text, application, email&#10;&#10;Description automatically generated">
            <a:extLst>
              <a:ext uri="{FF2B5EF4-FFF2-40B4-BE49-F238E27FC236}">
                <a16:creationId xmlns:a16="http://schemas.microsoft.com/office/drawing/2014/main" id="{000B738B-5B9C-8CD7-ECBE-2F0212A3A7D4}"/>
              </a:ext>
            </a:extLst>
          </p:cNvPr>
          <p:cNvPicPr>
            <a:picLocks noGrp="1" noChangeAspect="1"/>
          </p:cNvPicPr>
          <p:nvPr>
            <p:ph idx="1"/>
          </p:nvPr>
        </p:nvPicPr>
        <p:blipFill>
          <a:blip r:embed="rId2"/>
          <a:stretch>
            <a:fillRect/>
          </a:stretch>
        </p:blipFill>
        <p:spPr>
          <a:xfrm>
            <a:off x="840277" y="643466"/>
            <a:ext cx="10511446" cy="5571067"/>
          </a:xfrm>
          <a:prstGeom prst="rect">
            <a:avLst/>
          </a:prstGeom>
        </p:spPr>
      </p:pic>
    </p:spTree>
    <p:extLst>
      <p:ext uri="{BB962C8B-B14F-4D97-AF65-F5344CB8AC3E}">
        <p14:creationId xmlns:p14="http://schemas.microsoft.com/office/powerpoint/2010/main" val="418320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3081-2873-B73F-9FEF-AA852040FD0D}"/>
              </a:ext>
            </a:extLst>
          </p:cNvPr>
          <p:cNvSpPr>
            <a:spLocks noGrp="1"/>
          </p:cNvSpPr>
          <p:nvPr>
            <p:ph type="title"/>
          </p:nvPr>
        </p:nvSpPr>
        <p:spPr/>
        <p:txBody>
          <a:bodyPr/>
          <a:lstStyle/>
          <a:p>
            <a:r>
              <a:rPr lang="en-US" dirty="0"/>
              <a:t>High-level languages</a:t>
            </a:r>
          </a:p>
        </p:txBody>
      </p:sp>
      <p:sp>
        <p:nvSpPr>
          <p:cNvPr id="3" name="Content Placeholder 2">
            <a:extLst>
              <a:ext uri="{FF2B5EF4-FFF2-40B4-BE49-F238E27FC236}">
                <a16:creationId xmlns:a16="http://schemas.microsoft.com/office/drawing/2014/main" id="{A4EF9D39-80C6-EAE5-E43E-A5139C5CE06B}"/>
              </a:ext>
            </a:extLst>
          </p:cNvPr>
          <p:cNvSpPr>
            <a:spLocks noGrp="1"/>
          </p:cNvSpPr>
          <p:nvPr>
            <p:ph idx="1"/>
          </p:nvPr>
        </p:nvSpPr>
        <p:spPr/>
        <p:txBody>
          <a:bodyPr/>
          <a:lstStyle/>
          <a:p>
            <a:r>
              <a:rPr lang="en-US" dirty="0"/>
              <a:t>A program written in a high-level language is called a </a:t>
            </a:r>
            <a:r>
              <a:rPr lang="en-US" b="1" dirty="0"/>
              <a:t>source program</a:t>
            </a:r>
            <a:r>
              <a:rPr lang="en-US" dirty="0"/>
              <a:t> or </a:t>
            </a:r>
            <a:r>
              <a:rPr lang="en-US" b="1" dirty="0"/>
              <a:t>source code</a:t>
            </a:r>
            <a:r>
              <a:rPr lang="en-US" dirty="0"/>
              <a:t>.</a:t>
            </a:r>
          </a:p>
          <a:p>
            <a:r>
              <a:rPr lang="en-US" dirty="0"/>
              <a:t>A source program must be translated into machine code for execution.</a:t>
            </a:r>
          </a:p>
          <a:p>
            <a:r>
              <a:rPr lang="en-US" dirty="0"/>
              <a:t>The translation can be done using another programming tool called an </a:t>
            </a:r>
            <a:r>
              <a:rPr lang="en-US" b="1" dirty="0"/>
              <a:t>interpreter</a:t>
            </a:r>
            <a:r>
              <a:rPr lang="en-US" dirty="0"/>
              <a:t> or a </a:t>
            </a:r>
            <a:r>
              <a:rPr lang="en-US" b="1" dirty="0"/>
              <a:t>compiler</a:t>
            </a:r>
            <a:r>
              <a:rPr lang="en-US" dirty="0"/>
              <a:t>.</a:t>
            </a:r>
          </a:p>
        </p:txBody>
      </p:sp>
    </p:spTree>
    <p:extLst>
      <p:ext uri="{BB962C8B-B14F-4D97-AF65-F5344CB8AC3E}">
        <p14:creationId xmlns:p14="http://schemas.microsoft.com/office/powerpoint/2010/main" val="3842693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1678</Words>
  <Application>Microsoft Office PowerPoint</Application>
  <PresentationFormat>Widescreen</PresentationFormat>
  <Paragraphs>113</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Introduction</vt:lpstr>
      <vt:lpstr>What is programming?</vt:lpstr>
      <vt:lpstr>Machine language</vt:lpstr>
      <vt:lpstr>Assembly language</vt:lpstr>
      <vt:lpstr>Assembly language</vt:lpstr>
      <vt:lpstr>Assembly language</vt:lpstr>
      <vt:lpstr>High-level languages</vt:lpstr>
      <vt:lpstr>PowerPoint Presentation</vt:lpstr>
      <vt:lpstr>High-level languages</vt:lpstr>
      <vt:lpstr>Interpreter</vt:lpstr>
      <vt:lpstr>Compiler</vt:lpstr>
      <vt:lpstr>Java, the World Wide Web, and Beyond</vt:lpstr>
      <vt:lpstr>As stated by its designed Java is</vt:lpstr>
      <vt:lpstr>Java</vt:lpstr>
      <vt:lpstr>Java is a versatile programming language</vt:lpstr>
      <vt:lpstr>The Java language Specification, API, JDK, and IDE</vt:lpstr>
      <vt:lpstr>Java language specification</vt:lpstr>
      <vt:lpstr>The application program interface (API)</vt:lpstr>
      <vt:lpstr>Java is a full-fledged and powerful language that can be used in many ways. It comes in three editions:</vt:lpstr>
      <vt:lpstr>Java SE</vt:lpstr>
      <vt:lpstr>A simple Java program</vt:lpstr>
      <vt:lpstr>PowerPoint Presentation</vt:lpstr>
      <vt:lpstr>Types of comments</vt:lpstr>
      <vt:lpstr>Blocks</vt:lpstr>
      <vt:lpstr>PowerPoint Presentation</vt:lpstr>
      <vt:lpstr>Show output of these programs (run them):</vt:lpstr>
      <vt:lpstr>Creating, Compiling, and Executing a Java Program</vt:lpstr>
      <vt:lpstr>PowerPoint Presentation</vt:lpstr>
      <vt:lpstr>Java Virtual Machine</vt:lpstr>
      <vt:lpstr>Executing Java program</vt:lpstr>
      <vt:lpstr>PowerPoint Presentation</vt:lpstr>
      <vt:lpstr>Homework</vt:lpstr>
      <vt:lpstr>How to install Java on your computer (on Windows 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Bekzat B. Molutov</dc:creator>
  <cp:lastModifiedBy>Bekzat B. Molutov</cp:lastModifiedBy>
  <cp:revision>11</cp:revision>
  <dcterms:created xsi:type="dcterms:W3CDTF">2022-05-15T16:34:43Z</dcterms:created>
  <dcterms:modified xsi:type="dcterms:W3CDTF">2022-05-16T13:56:03Z</dcterms:modified>
</cp:coreProperties>
</file>