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8" r:id="rId5"/>
    <p:sldId id="286" r:id="rId6"/>
    <p:sldId id="741" r:id="rId7"/>
    <p:sldId id="288" r:id="rId8"/>
    <p:sldId id="753" r:id="rId9"/>
    <p:sldId id="29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A4BDB1-7B36-4117-9DBC-87D1D894CAAA}">
          <p14:sldIdLst>
            <p14:sldId id="258"/>
            <p14:sldId id="286"/>
            <p14:sldId id="741"/>
            <p14:sldId id="288"/>
            <p14:sldId id="753"/>
            <p14:sldId id="298"/>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2" autoAdjust="0"/>
    <p:restoredTop sz="87949" autoAdjust="0"/>
  </p:normalViewPr>
  <p:slideViewPr>
    <p:cSldViewPr snapToGrid="0" showGuides="1">
      <p:cViewPr varScale="1">
        <p:scale>
          <a:sx n="104" d="100"/>
          <a:sy n="104" d="100"/>
        </p:scale>
        <p:origin x="72" y="61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6A672-D9FD-4BD5-A680-9A1614D2ACEE}"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71DBD4DB-09C5-4C10-85C9-D35777BC2BB1}">
      <dgm:prSet/>
      <dgm:spPr/>
      <dgm:t>
        <a:bodyPr/>
        <a:lstStyle/>
        <a:p>
          <a:r>
            <a:rPr lang="en-US"/>
            <a:t>Data pre-processing, normalization and augmentation.</a:t>
          </a:r>
        </a:p>
      </dgm:t>
    </dgm:pt>
    <dgm:pt modelId="{D9668D83-D3F6-4868-ABE8-7982CAF81615}" type="parTrans" cxnId="{956028DD-19F0-4B28-8EF1-02F11A63E496}">
      <dgm:prSet/>
      <dgm:spPr/>
      <dgm:t>
        <a:bodyPr/>
        <a:lstStyle/>
        <a:p>
          <a:endParaRPr lang="en-US"/>
        </a:p>
      </dgm:t>
    </dgm:pt>
    <dgm:pt modelId="{2B32F41E-526D-4EB1-828A-955016659163}" type="sibTrans" cxnId="{956028DD-19F0-4B28-8EF1-02F11A63E496}">
      <dgm:prSet/>
      <dgm:spPr/>
      <dgm:t>
        <a:bodyPr/>
        <a:lstStyle/>
        <a:p>
          <a:endParaRPr lang="en-US"/>
        </a:p>
      </dgm:t>
    </dgm:pt>
    <dgm:pt modelId="{16F77140-B4B5-4B8D-B0A1-726BAEA16038}">
      <dgm:prSet/>
      <dgm:spPr/>
      <dgm:t>
        <a:bodyPr/>
        <a:lstStyle/>
        <a:p>
          <a:r>
            <a:rPr lang="en-US" b="1"/>
            <a:t>Risk profiles</a:t>
          </a:r>
          <a:r>
            <a:rPr lang="en-US"/>
            <a:t> for each of the various assets &amp; corresponding parametric model estimates.</a:t>
          </a:r>
        </a:p>
      </dgm:t>
    </dgm:pt>
    <dgm:pt modelId="{9ED7075D-89F5-4981-8EDD-CCC90A391BCD}" type="parTrans" cxnId="{FA6263DF-7EB3-4FF5-9B57-34AD2C0C6DC5}">
      <dgm:prSet/>
      <dgm:spPr/>
      <dgm:t>
        <a:bodyPr/>
        <a:lstStyle/>
        <a:p>
          <a:endParaRPr lang="en-US"/>
        </a:p>
      </dgm:t>
    </dgm:pt>
    <dgm:pt modelId="{03727EB8-1BAB-448C-8CB5-3262C5EA8D1B}" type="sibTrans" cxnId="{FA6263DF-7EB3-4FF5-9B57-34AD2C0C6DC5}">
      <dgm:prSet/>
      <dgm:spPr/>
      <dgm:t>
        <a:bodyPr/>
        <a:lstStyle/>
        <a:p>
          <a:endParaRPr lang="en-US"/>
        </a:p>
      </dgm:t>
    </dgm:pt>
    <dgm:pt modelId="{1AD054B7-23EF-4F3D-8315-4171BA1F1AC6}">
      <dgm:prSet/>
      <dgm:spPr/>
      <dgm:t>
        <a:bodyPr/>
        <a:lstStyle/>
        <a:p>
          <a:r>
            <a:rPr lang="en-US"/>
            <a:t>Preliminary time series analysis &amp; statistical correlations for </a:t>
          </a:r>
          <a:r>
            <a:rPr lang="en-US" b="1"/>
            <a:t>Crude products</a:t>
          </a:r>
          <a:endParaRPr lang="en-US"/>
        </a:p>
      </dgm:t>
    </dgm:pt>
    <dgm:pt modelId="{B6FA4BA7-DC8D-42B4-B133-89E6BEC0DE8B}" type="parTrans" cxnId="{3EE7D5E3-96AD-4AFD-A045-AB674057AE5C}">
      <dgm:prSet/>
      <dgm:spPr/>
      <dgm:t>
        <a:bodyPr/>
        <a:lstStyle/>
        <a:p>
          <a:endParaRPr lang="en-US"/>
        </a:p>
      </dgm:t>
    </dgm:pt>
    <dgm:pt modelId="{3E909FD1-107E-4178-A660-E0AAFEC87565}" type="sibTrans" cxnId="{3EE7D5E3-96AD-4AFD-A045-AB674057AE5C}">
      <dgm:prSet/>
      <dgm:spPr/>
      <dgm:t>
        <a:bodyPr/>
        <a:lstStyle/>
        <a:p>
          <a:endParaRPr lang="en-US"/>
        </a:p>
      </dgm:t>
    </dgm:pt>
    <dgm:pt modelId="{9249762D-3AC5-4847-A159-B2411815EB7B}">
      <dgm:prSet/>
      <dgm:spPr/>
      <dgm:t>
        <a:bodyPr/>
        <a:lstStyle/>
        <a:p>
          <a:r>
            <a:rPr lang="en-US" dirty="0"/>
            <a:t>A predictive model for WTI, Brent, Gasoline and corresponding trading strategy (</a:t>
          </a:r>
          <a:r>
            <a:rPr lang="en-US" b="1" dirty="0"/>
            <a:t>mean-revision</a:t>
          </a:r>
          <a:r>
            <a:rPr lang="en-US" dirty="0"/>
            <a:t>).</a:t>
          </a:r>
        </a:p>
      </dgm:t>
    </dgm:pt>
    <dgm:pt modelId="{BDEEBF64-155A-4431-B10D-F478C62CC0BC}" type="parTrans" cxnId="{CDAAFB0C-B63D-404A-AAA9-1E9DE0CC9A18}">
      <dgm:prSet/>
      <dgm:spPr/>
      <dgm:t>
        <a:bodyPr/>
        <a:lstStyle/>
        <a:p>
          <a:endParaRPr lang="en-US"/>
        </a:p>
      </dgm:t>
    </dgm:pt>
    <dgm:pt modelId="{3DC9A943-5845-4F2E-AFD6-B91C67BF21E7}" type="sibTrans" cxnId="{CDAAFB0C-B63D-404A-AAA9-1E9DE0CC9A18}">
      <dgm:prSet/>
      <dgm:spPr/>
      <dgm:t>
        <a:bodyPr/>
        <a:lstStyle/>
        <a:p>
          <a:endParaRPr lang="en-US"/>
        </a:p>
      </dgm:t>
    </dgm:pt>
    <dgm:pt modelId="{35664618-85AB-4CA7-9A73-089C32F944EF}">
      <dgm:prSet/>
      <dgm:spPr/>
      <dgm:t>
        <a:bodyPr/>
        <a:lstStyle/>
        <a:p>
          <a:r>
            <a:rPr lang="en-US"/>
            <a:t>Initial backtest results </a:t>
          </a:r>
          <a:r>
            <a:rPr lang="en-US" b="1"/>
            <a:t>yield net positive PnL and returns</a:t>
          </a:r>
          <a:r>
            <a:rPr lang="en-US"/>
            <a:t> for the testing period (2019).</a:t>
          </a:r>
        </a:p>
      </dgm:t>
    </dgm:pt>
    <dgm:pt modelId="{34CF3847-9295-415B-B5D6-9C0D3CA7C448}" type="parTrans" cxnId="{CDB79436-C2B1-4BD4-A81D-EC80084445D0}">
      <dgm:prSet/>
      <dgm:spPr/>
      <dgm:t>
        <a:bodyPr/>
        <a:lstStyle/>
        <a:p>
          <a:endParaRPr lang="en-US"/>
        </a:p>
      </dgm:t>
    </dgm:pt>
    <dgm:pt modelId="{DF14B055-9014-4C53-9E65-46C2875C3E63}" type="sibTrans" cxnId="{CDB79436-C2B1-4BD4-A81D-EC80084445D0}">
      <dgm:prSet/>
      <dgm:spPr/>
      <dgm:t>
        <a:bodyPr/>
        <a:lstStyle/>
        <a:p>
          <a:endParaRPr lang="en-US"/>
        </a:p>
      </dgm:t>
    </dgm:pt>
    <dgm:pt modelId="{F5EFAC10-2322-40A5-B3A2-552CA79E2F42}">
      <dgm:prSet/>
      <dgm:spPr/>
      <dgm:t>
        <a:bodyPr/>
        <a:lstStyle/>
        <a:p>
          <a:r>
            <a:rPr lang="en-US" dirty="0"/>
            <a:t>WTI mean revision strategy performance is </a:t>
          </a:r>
          <a:r>
            <a:rPr lang="en-US" b="1" dirty="0"/>
            <a:t>26.11%</a:t>
          </a:r>
          <a:r>
            <a:rPr lang="en-US" dirty="0"/>
            <a:t> year to date.</a:t>
          </a:r>
        </a:p>
      </dgm:t>
    </dgm:pt>
    <dgm:pt modelId="{59E63B9C-66A0-4B46-AC61-6E5B7E140A25}" type="parTrans" cxnId="{50127734-4952-4839-80F3-3EF8A6CE3B7F}">
      <dgm:prSet/>
      <dgm:spPr/>
      <dgm:t>
        <a:bodyPr/>
        <a:lstStyle/>
        <a:p>
          <a:endParaRPr lang="en-US"/>
        </a:p>
      </dgm:t>
    </dgm:pt>
    <dgm:pt modelId="{AF267CFD-7217-4970-AB3C-8A0EB050C08C}" type="sibTrans" cxnId="{50127734-4952-4839-80F3-3EF8A6CE3B7F}">
      <dgm:prSet/>
      <dgm:spPr/>
      <dgm:t>
        <a:bodyPr/>
        <a:lstStyle/>
        <a:p>
          <a:endParaRPr lang="en-US"/>
        </a:p>
      </dgm:t>
    </dgm:pt>
    <dgm:pt modelId="{0004A7DF-3650-4DDC-8B8E-15FA7E4E2D9E}">
      <dgm:prSet/>
      <dgm:spPr/>
      <dgm:t>
        <a:bodyPr/>
        <a:lstStyle/>
        <a:p>
          <a:r>
            <a:rPr lang="en-US"/>
            <a:t>The trade execution / PnL </a:t>
          </a:r>
          <a:r>
            <a:rPr lang="en-US" b="1"/>
            <a:t>dashboard</a:t>
          </a:r>
          <a:r>
            <a:rPr lang="en-US"/>
            <a:t> is functional locally.</a:t>
          </a:r>
        </a:p>
      </dgm:t>
    </dgm:pt>
    <dgm:pt modelId="{F1684CAE-0F0F-49DC-8324-F87F88A94A2E}" type="parTrans" cxnId="{9F74906A-460B-4E6B-8F60-9F6F811F15E7}">
      <dgm:prSet/>
      <dgm:spPr/>
      <dgm:t>
        <a:bodyPr/>
        <a:lstStyle/>
        <a:p>
          <a:endParaRPr lang="en-US"/>
        </a:p>
      </dgm:t>
    </dgm:pt>
    <dgm:pt modelId="{83226EAC-8C4B-4121-A5C3-DFF48FFD24D2}" type="sibTrans" cxnId="{9F74906A-460B-4E6B-8F60-9F6F811F15E7}">
      <dgm:prSet/>
      <dgm:spPr/>
      <dgm:t>
        <a:bodyPr/>
        <a:lstStyle/>
        <a:p>
          <a:endParaRPr lang="en-US"/>
        </a:p>
      </dgm:t>
    </dgm:pt>
    <dgm:pt modelId="{18E78916-0868-4CD2-BFD4-515E04DA70C1}" type="pres">
      <dgm:prSet presAssocID="{6E56A672-D9FD-4BD5-A680-9A1614D2ACEE}" presName="diagram" presStyleCnt="0">
        <dgm:presLayoutVars>
          <dgm:dir/>
          <dgm:resizeHandles val="exact"/>
        </dgm:presLayoutVars>
      </dgm:prSet>
      <dgm:spPr/>
    </dgm:pt>
    <dgm:pt modelId="{7B063A9F-C9A8-49FB-B09C-B1B4A405CF78}" type="pres">
      <dgm:prSet presAssocID="{71DBD4DB-09C5-4C10-85C9-D35777BC2BB1}" presName="node" presStyleLbl="node1" presStyleIdx="0" presStyleCnt="7">
        <dgm:presLayoutVars>
          <dgm:bulletEnabled val="1"/>
        </dgm:presLayoutVars>
      </dgm:prSet>
      <dgm:spPr/>
    </dgm:pt>
    <dgm:pt modelId="{E2136D9F-29DF-427A-9545-257EE807F79A}" type="pres">
      <dgm:prSet presAssocID="{2B32F41E-526D-4EB1-828A-955016659163}" presName="sibTrans" presStyleCnt="0"/>
      <dgm:spPr/>
    </dgm:pt>
    <dgm:pt modelId="{4585D7DA-FB8E-4939-8844-5B27A31D7CE3}" type="pres">
      <dgm:prSet presAssocID="{16F77140-B4B5-4B8D-B0A1-726BAEA16038}" presName="node" presStyleLbl="node1" presStyleIdx="1" presStyleCnt="7">
        <dgm:presLayoutVars>
          <dgm:bulletEnabled val="1"/>
        </dgm:presLayoutVars>
      </dgm:prSet>
      <dgm:spPr/>
    </dgm:pt>
    <dgm:pt modelId="{3256A1E8-EF5D-4ADB-A9DB-83165B40E61B}" type="pres">
      <dgm:prSet presAssocID="{03727EB8-1BAB-448C-8CB5-3262C5EA8D1B}" presName="sibTrans" presStyleCnt="0"/>
      <dgm:spPr/>
    </dgm:pt>
    <dgm:pt modelId="{142AD245-3885-4CE5-9E11-E922C0D3630D}" type="pres">
      <dgm:prSet presAssocID="{1AD054B7-23EF-4F3D-8315-4171BA1F1AC6}" presName="node" presStyleLbl="node1" presStyleIdx="2" presStyleCnt="7">
        <dgm:presLayoutVars>
          <dgm:bulletEnabled val="1"/>
        </dgm:presLayoutVars>
      </dgm:prSet>
      <dgm:spPr/>
    </dgm:pt>
    <dgm:pt modelId="{29F4C329-80DD-4BA4-97B7-D68237B38A26}" type="pres">
      <dgm:prSet presAssocID="{3E909FD1-107E-4178-A660-E0AAFEC87565}" presName="sibTrans" presStyleCnt="0"/>
      <dgm:spPr/>
    </dgm:pt>
    <dgm:pt modelId="{09C2884F-1374-40C3-ADEB-A3A0DD5A1086}" type="pres">
      <dgm:prSet presAssocID="{9249762D-3AC5-4847-A159-B2411815EB7B}" presName="node" presStyleLbl="node1" presStyleIdx="3" presStyleCnt="7">
        <dgm:presLayoutVars>
          <dgm:bulletEnabled val="1"/>
        </dgm:presLayoutVars>
      </dgm:prSet>
      <dgm:spPr/>
    </dgm:pt>
    <dgm:pt modelId="{19CAF153-62A4-4324-AFBA-C7720C605A75}" type="pres">
      <dgm:prSet presAssocID="{3DC9A943-5845-4F2E-AFD6-B91C67BF21E7}" presName="sibTrans" presStyleCnt="0"/>
      <dgm:spPr/>
    </dgm:pt>
    <dgm:pt modelId="{CF3FECEB-6DAB-46A1-AF4C-470282B5661F}" type="pres">
      <dgm:prSet presAssocID="{35664618-85AB-4CA7-9A73-089C32F944EF}" presName="node" presStyleLbl="node1" presStyleIdx="4" presStyleCnt="7">
        <dgm:presLayoutVars>
          <dgm:bulletEnabled val="1"/>
        </dgm:presLayoutVars>
      </dgm:prSet>
      <dgm:spPr/>
    </dgm:pt>
    <dgm:pt modelId="{A6C470C6-2F4F-4479-9DA1-871BE018A30B}" type="pres">
      <dgm:prSet presAssocID="{DF14B055-9014-4C53-9E65-46C2875C3E63}" presName="sibTrans" presStyleCnt="0"/>
      <dgm:spPr/>
    </dgm:pt>
    <dgm:pt modelId="{1AC09037-BCB9-4F48-8488-FC0A7E350DCC}" type="pres">
      <dgm:prSet presAssocID="{F5EFAC10-2322-40A5-B3A2-552CA79E2F42}" presName="node" presStyleLbl="node1" presStyleIdx="5" presStyleCnt="7">
        <dgm:presLayoutVars>
          <dgm:bulletEnabled val="1"/>
        </dgm:presLayoutVars>
      </dgm:prSet>
      <dgm:spPr/>
    </dgm:pt>
    <dgm:pt modelId="{C673E35A-162C-4393-9310-FEA76C30F6AC}" type="pres">
      <dgm:prSet presAssocID="{AF267CFD-7217-4970-AB3C-8A0EB050C08C}" presName="sibTrans" presStyleCnt="0"/>
      <dgm:spPr/>
    </dgm:pt>
    <dgm:pt modelId="{72008F5A-68FB-4B21-A5B8-7EF4725ACE1A}" type="pres">
      <dgm:prSet presAssocID="{0004A7DF-3650-4DDC-8B8E-15FA7E4E2D9E}" presName="node" presStyleLbl="node1" presStyleIdx="6" presStyleCnt="7">
        <dgm:presLayoutVars>
          <dgm:bulletEnabled val="1"/>
        </dgm:presLayoutVars>
      </dgm:prSet>
      <dgm:spPr/>
    </dgm:pt>
  </dgm:ptLst>
  <dgm:cxnLst>
    <dgm:cxn modelId="{CDAAFB0C-B63D-404A-AAA9-1E9DE0CC9A18}" srcId="{6E56A672-D9FD-4BD5-A680-9A1614D2ACEE}" destId="{9249762D-3AC5-4847-A159-B2411815EB7B}" srcOrd="3" destOrd="0" parTransId="{BDEEBF64-155A-4431-B10D-F478C62CC0BC}" sibTransId="{3DC9A943-5845-4F2E-AFD6-B91C67BF21E7}"/>
    <dgm:cxn modelId="{304A0812-75EA-4625-B331-0F6BB4B9108B}" type="presOf" srcId="{35664618-85AB-4CA7-9A73-089C32F944EF}" destId="{CF3FECEB-6DAB-46A1-AF4C-470282B5661F}" srcOrd="0" destOrd="0" presId="urn:microsoft.com/office/officeart/2005/8/layout/default"/>
    <dgm:cxn modelId="{50127734-4952-4839-80F3-3EF8A6CE3B7F}" srcId="{6E56A672-D9FD-4BD5-A680-9A1614D2ACEE}" destId="{F5EFAC10-2322-40A5-B3A2-552CA79E2F42}" srcOrd="5" destOrd="0" parTransId="{59E63B9C-66A0-4B46-AC61-6E5B7E140A25}" sibTransId="{AF267CFD-7217-4970-AB3C-8A0EB050C08C}"/>
    <dgm:cxn modelId="{CDB79436-C2B1-4BD4-A81D-EC80084445D0}" srcId="{6E56A672-D9FD-4BD5-A680-9A1614D2ACEE}" destId="{35664618-85AB-4CA7-9A73-089C32F944EF}" srcOrd="4" destOrd="0" parTransId="{34CF3847-9295-415B-B5D6-9C0D3CA7C448}" sibTransId="{DF14B055-9014-4C53-9E65-46C2875C3E63}"/>
    <dgm:cxn modelId="{F04D8B3D-1089-4F53-8383-A37AD294485D}" type="presOf" srcId="{0004A7DF-3650-4DDC-8B8E-15FA7E4E2D9E}" destId="{72008F5A-68FB-4B21-A5B8-7EF4725ACE1A}" srcOrd="0" destOrd="0" presId="urn:microsoft.com/office/officeart/2005/8/layout/default"/>
    <dgm:cxn modelId="{105B165F-01EC-4A6B-898A-D2DC9CE92232}" type="presOf" srcId="{16F77140-B4B5-4B8D-B0A1-726BAEA16038}" destId="{4585D7DA-FB8E-4939-8844-5B27A31D7CE3}" srcOrd="0" destOrd="0" presId="urn:microsoft.com/office/officeart/2005/8/layout/default"/>
    <dgm:cxn modelId="{9F74906A-460B-4E6B-8F60-9F6F811F15E7}" srcId="{6E56A672-D9FD-4BD5-A680-9A1614D2ACEE}" destId="{0004A7DF-3650-4DDC-8B8E-15FA7E4E2D9E}" srcOrd="6" destOrd="0" parTransId="{F1684CAE-0F0F-49DC-8324-F87F88A94A2E}" sibTransId="{83226EAC-8C4B-4121-A5C3-DFF48FFD24D2}"/>
    <dgm:cxn modelId="{329C214B-6869-419C-9E8C-283E4EEFC750}" type="presOf" srcId="{71DBD4DB-09C5-4C10-85C9-D35777BC2BB1}" destId="{7B063A9F-C9A8-49FB-B09C-B1B4A405CF78}" srcOrd="0" destOrd="0" presId="urn:microsoft.com/office/officeart/2005/8/layout/default"/>
    <dgm:cxn modelId="{C1028C88-2B85-49EF-8628-B0360B81B9EF}" type="presOf" srcId="{6E56A672-D9FD-4BD5-A680-9A1614D2ACEE}" destId="{18E78916-0868-4CD2-BFD4-515E04DA70C1}" srcOrd="0" destOrd="0" presId="urn:microsoft.com/office/officeart/2005/8/layout/default"/>
    <dgm:cxn modelId="{A9B65AB5-606F-4051-A6CD-95D99A19F71F}" type="presOf" srcId="{F5EFAC10-2322-40A5-B3A2-552CA79E2F42}" destId="{1AC09037-BCB9-4F48-8488-FC0A7E350DCC}" srcOrd="0" destOrd="0" presId="urn:microsoft.com/office/officeart/2005/8/layout/default"/>
    <dgm:cxn modelId="{BC7233D1-BC3A-441C-AA6D-AB7A6417376F}" type="presOf" srcId="{9249762D-3AC5-4847-A159-B2411815EB7B}" destId="{09C2884F-1374-40C3-ADEB-A3A0DD5A1086}" srcOrd="0" destOrd="0" presId="urn:microsoft.com/office/officeart/2005/8/layout/default"/>
    <dgm:cxn modelId="{945EFAD9-F086-4665-A373-B87DBF8F5B91}" type="presOf" srcId="{1AD054B7-23EF-4F3D-8315-4171BA1F1AC6}" destId="{142AD245-3885-4CE5-9E11-E922C0D3630D}" srcOrd="0" destOrd="0" presId="urn:microsoft.com/office/officeart/2005/8/layout/default"/>
    <dgm:cxn modelId="{956028DD-19F0-4B28-8EF1-02F11A63E496}" srcId="{6E56A672-D9FD-4BD5-A680-9A1614D2ACEE}" destId="{71DBD4DB-09C5-4C10-85C9-D35777BC2BB1}" srcOrd="0" destOrd="0" parTransId="{D9668D83-D3F6-4868-ABE8-7982CAF81615}" sibTransId="{2B32F41E-526D-4EB1-828A-955016659163}"/>
    <dgm:cxn modelId="{FA6263DF-7EB3-4FF5-9B57-34AD2C0C6DC5}" srcId="{6E56A672-D9FD-4BD5-A680-9A1614D2ACEE}" destId="{16F77140-B4B5-4B8D-B0A1-726BAEA16038}" srcOrd="1" destOrd="0" parTransId="{9ED7075D-89F5-4981-8EDD-CCC90A391BCD}" sibTransId="{03727EB8-1BAB-448C-8CB5-3262C5EA8D1B}"/>
    <dgm:cxn modelId="{3EE7D5E3-96AD-4AFD-A045-AB674057AE5C}" srcId="{6E56A672-D9FD-4BD5-A680-9A1614D2ACEE}" destId="{1AD054B7-23EF-4F3D-8315-4171BA1F1AC6}" srcOrd="2" destOrd="0" parTransId="{B6FA4BA7-DC8D-42B4-B133-89E6BEC0DE8B}" sibTransId="{3E909FD1-107E-4178-A660-E0AAFEC87565}"/>
    <dgm:cxn modelId="{26F1C6D6-492D-4826-95D8-70DC596D0C57}" type="presParOf" srcId="{18E78916-0868-4CD2-BFD4-515E04DA70C1}" destId="{7B063A9F-C9A8-49FB-B09C-B1B4A405CF78}" srcOrd="0" destOrd="0" presId="urn:microsoft.com/office/officeart/2005/8/layout/default"/>
    <dgm:cxn modelId="{ADE898E2-8315-498D-801A-471ED6C37821}" type="presParOf" srcId="{18E78916-0868-4CD2-BFD4-515E04DA70C1}" destId="{E2136D9F-29DF-427A-9545-257EE807F79A}" srcOrd="1" destOrd="0" presId="urn:microsoft.com/office/officeart/2005/8/layout/default"/>
    <dgm:cxn modelId="{D7BA4E4A-E942-417F-8BDA-A74EBCF106C9}" type="presParOf" srcId="{18E78916-0868-4CD2-BFD4-515E04DA70C1}" destId="{4585D7DA-FB8E-4939-8844-5B27A31D7CE3}" srcOrd="2" destOrd="0" presId="urn:microsoft.com/office/officeart/2005/8/layout/default"/>
    <dgm:cxn modelId="{6DD3FB05-BBE5-4C7E-8097-C25A23AA2674}" type="presParOf" srcId="{18E78916-0868-4CD2-BFD4-515E04DA70C1}" destId="{3256A1E8-EF5D-4ADB-A9DB-83165B40E61B}" srcOrd="3" destOrd="0" presId="urn:microsoft.com/office/officeart/2005/8/layout/default"/>
    <dgm:cxn modelId="{241DF90F-1C62-48A7-B5FB-8AE86C3621DF}" type="presParOf" srcId="{18E78916-0868-4CD2-BFD4-515E04DA70C1}" destId="{142AD245-3885-4CE5-9E11-E922C0D3630D}" srcOrd="4" destOrd="0" presId="urn:microsoft.com/office/officeart/2005/8/layout/default"/>
    <dgm:cxn modelId="{E6A727FA-E067-489E-9D02-8BF0087B17FF}" type="presParOf" srcId="{18E78916-0868-4CD2-BFD4-515E04DA70C1}" destId="{29F4C329-80DD-4BA4-97B7-D68237B38A26}" srcOrd="5" destOrd="0" presId="urn:microsoft.com/office/officeart/2005/8/layout/default"/>
    <dgm:cxn modelId="{F8D27A29-818B-40BD-8142-2946AEAE12B7}" type="presParOf" srcId="{18E78916-0868-4CD2-BFD4-515E04DA70C1}" destId="{09C2884F-1374-40C3-ADEB-A3A0DD5A1086}" srcOrd="6" destOrd="0" presId="urn:microsoft.com/office/officeart/2005/8/layout/default"/>
    <dgm:cxn modelId="{13C15539-301C-4D45-B660-3003D9023B87}" type="presParOf" srcId="{18E78916-0868-4CD2-BFD4-515E04DA70C1}" destId="{19CAF153-62A4-4324-AFBA-C7720C605A75}" srcOrd="7" destOrd="0" presId="urn:microsoft.com/office/officeart/2005/8/layout/default"/>
    <dgm:cxn modelId="{40AF8D58-1C35-4DD1-A9D7-7D30171E02B9}" type="presParOf" srcId="{18E78916-0868-4CD2-BFD4-515E04DA70C1}" destId="{CF3FECEB-6DAB-46A1-AF4C-470282B5661F}" srcOrd="8" destOrd="0" presId="urn:microsoft.com/office/officeart/2005/8/layout/default"/>
    <dgm:cxn modelId="{43775EC4-3D6C-48FA-BC89-E2B2530561E0}" type="presParOf" srcId="{18E78916-0868-4CD2-BFD4-515E04DA70C1}" destId="{A6C470C6-2F4F-4479-9DA1-871BE018A30B}" srcOrd="9" destOrd="0" presId="urn:microsoft.com/office/officeart/2005/8/layout/default"/>
    <dgm:cxn modelId="{ABCA79DE-31DA-4F22-83B7-3136222B201C}" type="presParOf" srcId="{18E78916-0868-4CD2-BFD4-515E04DA70C1}" destId="{1AC09037-BCB9-4F48-8488-FC0A7E350DCC}" srcOrd="10" destOrd="0" presId="urn:microsoft.com/office/officeart/2005/8/layout/default"/>
    <dgm:cxn modelId="{EE7E935C-2790-4F5C-A6C9-B82208A94307}" type="presParOf" srcId="{18E78916-0868-4CD2-BFD4-515E04DA70C1}" destId="{C673E35A-162C-4393-9310-FEA76C30F6AC}" srcOrd="11" destOrd="0" presId="urn:microsoft.com/office/officeart/2005/8/layout/default"/>
    <dgm:cxn modelId="{C66EAC98-0390-471B-AE2A-A2A19211F54F}" type="presParOf" srcId="{18E78916-0868-4CD2-BFD4-515E04DA70C1}" destId="{72008F5A-68FB-4B21-A5B8-7EF4725ACE1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63A9F-C9A8-49FB-B09C-B1B4A405CF78}">
      <dsp:nvSpPr>
        <dsp:cNvPr id="0" name=""/>
        <dsp:cNvSpPr/>
      </dsp:nvSpPr>
      <dsp:spPr>
        <a:xfrm>
          <a:off x="134593" y="368"/>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pre-processing, normalization and augmentation.</a:t>
          </a:r>
        </a:p>
      </dsp:txBody>
      <dsp:txXfrm>
        <a:off x="134593" y="368"/>
        <a:ext cx="1759097" cy="1055458"/>
      </dsp:txXfrm>
    </dsp:sp>
    <dsp:sp modelId="{4585D7DA-FB8E-4939-8844-5B27A31D7CE3}">
      <dsp:nvSpPr>
        <dsp:cNvPr id="0" name=""/>
        <dsp:cNvSpPr/>
      </dsp:nvSpPr>
      <dsp:spPr>
        <a:xfrm>
          <a:off x="2069600" y="368"/>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Risk profiles</a:t>
          </a:r>
          <a:r>
            <a:rPr lang="en-US" sz="1300" kern="1200"/>
            <a:t> for each of the various assets &amp; corresponding parametric model estimates.</a:t>
          </a:r>
        </a:p>
      </dsp:txBody>
      <dsp:txXfrm>
        <a:off x="2069600" y="368"/>
        <a:ext cx="1759097" cy="1055458"/>
      </dsp:txXfrm>
    </dsp:sp>
    <dsp:sp modelId="{142AD245-3885-4CE5-9E11-E922C0D3630D}">
      <dsp:nvSpPr>
        <dsp:cNvPr id="0" name=""/>
        <dsp:cNvSpPr/>
      </dsp:nvSpPr>
      <dsp:spPr>
        <a:xfrm>
          <a:off x="134593" y="1231737"/>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Preliminary time series analysis &amp; statistical correlations for </a:t>
          </a:r>
          <a:r>
            <a:rPr lang="en-US" sz="1300" b="1" kern="1200"/>
            <a:t>Crude products</a:t>
          </a:r>
          <a:endParaRPr lang="en-US" sz="1300" kern="1200"/>
        </a:p>
      </dsp:txBody>
      <dsp:txXfrm>
        <a:off x="134593" y="1231737"/>
        <a:ext cx="1759097" cy="1055458"/>
      </dsp:txXfrm>
    </dsp:sp>
    <dsp:sp modelId="{09C2884F-1374-40C3-ADEB-A3A0DD5A1086}">
      <dsp:nvSpPr>
        <dsp:cNvPr id="0" name=""/>
        <dsp:cNvSpPr/>
      </dsp:nvSpPr>
      <dsp:spPr>
        <a:xfrm>
          <a:off x="2069600" y="1231737"/>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 predictive model for WTI, Brent, Gasoline and corresponding trading strategy (</a:t>
          </a:r>
          <a:r>
            <a:rPr lang="en-US" sz="1300" b="1" kern="1200" dirty="0"/>
            <a:t>mean-revision</a:t>
          </a:r>
          <a:r>
            <a:rPr lang="en-US" sz="1300" kern="1200" dirty="0"/>
            <a:t>).</a:t>
          </a:r>
        </a:p>
      </dsp:txBody>
      <dsp:txXfrm>
        <a:off x="2069600" y="1231737"/>
        <a:ext cx="1759097" cy="1055458"/>
      </dsp:txXfrm>
    </dsp:sp>
    <dsp:sp modelId="{CF3FECEB-6DAB-46A1-AF4C-470282B5661F}">
      <dsp:nvSpPr>
        <dsp:cNvPr id="0" name=""/>
        <dsp:cNvSpPr/>
      </dsp:nvSpPr>
      <dsp:spPr>
        <a:xfrm>
          <a:off x="134593" y="2463105"/>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Initial backtest results </a:t>
          </a:r>
          <a:r>
            <a:rPr lang="en-US" sz="1300" b="1" kern="1200"/>
            <a:t>yield net positive PnL and returns</a:t>
          </a:r>
          <a:r>
            <a:rPr lang="en-US" sz="1300" kern="1200"/>
            <a:t> for the testing period (2019).</a:t>
          </a:r>
        </a:p>
      </dsp:txBody>
      <dsp:txXfrm>
        <a:off x="134593" y="2463105"/>
        <a:ext cx="1759097" cy="1055458"/>
      </dsp:txXfrm>
    </dsp:sp>
    <dsp:sp modelId="{1AC09037-BCB9-4F48-8488-FC0A7E350DCC}">
      <dsp:nvSpPr>
        <dsp:cNvPr id="0" name=""/>
        <dsp:cNvSpPr/>
      </dsp:nvSpPr>
      <dsp:spPr>
        <a:xfrm>
          <a:off x="2069600" y="2463105"/>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WTI mean revision strategy performance is </a:t>
          </a:r>
          <a:r>
            <a:rPr lang="en-US" sz="1300" b="1" kern="1200" dirty="0"/>
            <a:t>26.11%</a:t>
          </a:r>
          <a:r>
            <a:rPr lang="en-US" sz="1300" kern="1200" dirty="0"/>
            <a:t> year to date.</a:t>
          </a:r>
        </a:p>
      </dsp:txBody>
      <dsp:txXfrm>
        <a:off x="2069600" y="2463105"/>
        <a:ext cx="1759097" cy="1055458"/>
      </dsp:txXfrm>
    </dsp:sp>
    <dsp:sp modelId="{72008F5A-68FB-4B21-A5B8-7EF4725ACE1A}">
      <dsp:nvSpPr>
        <dsp:cNvPr id="0" name=""/>
        <dsp:cNvSpPr/>
      </dsp:nvSpPr>
      <dsp:spPr>
        <a:xfrm>
          <a:off x="1102097" y="3694474"/>
          <a:ext cx="1759097" cy="10554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trade execution / PnL </a:t>
          </a:r>
          <a:r>
            <a:rPr lang="en-US" sz="1300" b="1" kern="1200"/>
            <a:t>dashboard</a:t>
          </a:r>
          <a:r>
            <a:rPr lang="en-US" sz="1300" kern="1200"/>
            <a:t> is functional locally.</a:t>
          </a:r>
        </a:p>
      </dsp:txBody>
      <dsp:txXfrm>
        <a:off x="1102097" y="3694474"/>
        <a:ext cx="1759097" cy="10554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11/25/2019</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11/25/2019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6343650" y="728545"/>
            <a:ext cx="2314714" cy="1137607"/>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pic>
        <p:nvPicPr>
          <p:cNvPr id="19" name="Picture 18">
            <a:extLst>
              <a:ext uri="{FF2B5EF4-FFF2-40B4-BE49-F238E27FC236}">
                <a16:creationId xmlns:a16="http://schemas.microsoft.com/office/drawing/2014/main" id="{7BC1C578-12A6-4829-A229-3E8E0A6CFBEF}"/>
              </a:ext>
            </a:extLst>
          </p:cNvPr>
          <p:cNvPicPr>
            <a:picLocks noChangeAspect="1"/>
          </p:cNvPicPr>
          <p:nvPr userDrawn="1"/>
        </p:nvPicPr>
        <p:blipFill>
          <a:blip r:embed="rId6"/>
          <a:stretch>
            <a:fillRect/>
          </a:stretch>
        </p:blipFill>
        <p:spPr>
          <a:xfrm>
            <a:off x="6469778" y="1185977"/>
            <a:ext cx="2532336" cy="1244560"/>
          </a:xfrm>
          <a:prstGeom prst="rect">
            <a:avLst/>
          </a:prstGeom>
        </p:spPr>
      </p:pic>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pic>
        <p:nvPicPr>
          <p:cNvPr id="17" name="Picture 16">
            <a:extLst>
              <a:ext uri="{FF2B5EF4-FFF2-40B4-BE49-F238E27FC236}">
                <a16:creationId xmlns:a16="http://schemas.microsoft.com/office/drawing/2014/main" id="{2A0E0FCA-4F66-4BBA-823D-F2144D01F31B}"/>
              </a:ext>
            </a:extLst>
          </p:cNvPr>
          <p:cNvPicPr>
            <a:picLocks noChangeAspect="1"/>
          </p:cNvPicPr>
          <p:nvPr userDrawn="1"/>
        </p:nvPicPr>
        <p:blipFill>
          <a:blip r:embed="rId4"/>
          <a:stretch>
            <a:fillRect/>
          </a:stretch>
        </p:blipFill>
        <p:spPr>
          <a:xfrm>
            <a:off x="9802293" y="1273224"/>
            <a:ext cx="1875620" cy="921806"/>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AD58B0-8C4D-4C10-879E-8A2794BD7A98}"/>
              </a:ext>
            </a:extLst>
          </p:cNvPr>
          <p:cNvPicPr>
            <a:picLocks noChangeAspect="1"/>
          </p:cNvPicPr>
          <p:nvPr userDrawn="1"/>
        </p:nvPicPr>
        <p:blipFill>
          <a:blip r:embed="rId2"/>
          <a:stretch>
            <a:fillRect/>
          </a:stretch>
        </p:blipFill>
        <p:spPr>
          <a:xfrm>
            <a:off x="10075128" y="1132430"/>
            <a:ext cx="1691956" cy="831541"/>
          </a:xfrm>
          <a:prstGeom prst="rect">
            <a:avLst/>
          </a:prstGeom>
        </p:spPr>
      </p:pic>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pic>
        <p:nvPicPr>
          <p:cNvPr id="13" name="Picture 12">
            <a:extLst>
              <a:ext uri="{FF2B5EF4-FFF2-40B4-BE49-F238E27FC236}">
                <a16:creationId xmlns:a16="http://schemas.microsoft.com/office/drawing/2014/main" id="{F40BEC45-3D12-44B2-A5E4-7A76E634FA4F}"/>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14" name="Picture 13">
            <a:extLst>
              <a:ext uri="{FF2B5EF4-FFF2-40B4-BE49-F238E27FC236}">
                <a16:creationId xmlns:a16="http://schemas.microsoft.com/office/drawing/2014/main" id="{5804F25A-443D-4DE4-8DE6-C73025D0FEEB}"/>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3" name="Picture 22">
            <a:extLst>
              <a:ext uri="{FF2B5EF4-FFF2-40B4-BE49-F238E27FC236}">
                <a16:creationId xmlns:a16="http://schemas.microsoft.com/office/drawing/2014/main" id="{90930D7D-FCDE-4D3E-92F1-57346003F6E7}"/>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6" name="Picture 25">
            <a:extLst>
              <a:ext uri="{FF2B5EF4-FFF2-40B4-BE49-F238E27FC236}">
                <a16:creationId xmlns:a16="http://schemas.microsoft.com/office/drawing/2014/main" id="{425CBCEF-8C7C-4757-97E8-8DDDE5E8EF61}"/>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9" name="Picture 8">
            <a:extLst>
              <a:ext uri="{FF2B5EF4-FFF2-40B4-BE49-F238E27FC236}">
                <a16:creationId xmlns:a16="http://schemas.microsoft.com/office/drawing/2014/main" id="{9F961591-B004-4811-8F39-0F32B94968B9}"/>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3BA9FD66-9EE3-4FF6-ADC3-A5ED5B8740B5}"/>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9033376" y="456900"/>
            <a:ext cx="2330275" cy="1145254"/>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pic>
        <p:nvPicPr>
          <p:cNvPr id="9" name="Picture 8">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533844" y="6010263"/>
            <a:ext cx="1105445" cy="543290"/>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8" name="Picture 17">
            <a:extLst>
              <a:ext uri="{FF2B5EF4-FFF2-40B4-BE49-F238E27FC236}">
                <a16:creationId xmlns:a16="http://schemas.microsoft.com/office/drawing/2014/main" id="{AAE16E9E-0108-4752-843D-6F627964A9C4}"/>
              </a:ext>
            </a:extLst>
          </p:cNvPr>
          <p:cNvPicPr>
            <a:picLocks noChangeAspect="1"/>
          </p:cNvPicPr>
          <p:nvPr userDrawn="1"/>
        </p:nvPicPr>
        <p:blipFill>
          <a:blip r:embed="rId2"/>
          <a:stretch>
            <a:fillRect/>
          </a:stretch>
        </p:blipFill>
        <p:spPr>
          <a:xfrm rot="2874174">
            <a:off x="4533656" y="4074646"/>
            <a:ext cx="2701983" cy="1327936"/>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6" name="Picture 5">
            <a:extLst>
              <a:ext uri="{FF2B5EF4-FFF2-40B4-BE49-F238E27FC236}">
                <a16:creationId xmlns:a16="http://schemas.microsoft.com/office/drawing/2014/main" id="{EA1A1F69-D6B9-4D1F-8A58-2566CB46A3FD}"/>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18" name="Picture 17">
            <a:extLst>
              <a:ext uri="{FF2B5EF4-FFF2-40B4-BE49-F238E27FC236}">
                <a16:creationId xmlns:a16="http://schemas.microsoft.com/office/drawing/2014/main" id="{88867E85-80F0-47F2-B8A1-18F45CF41728}"/>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7" y="3647220"/>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282926" y="1408291"/>
            <a:ext cx="3371653" cy="204384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8206154" y="3891378"/>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783054" y="3667592"/>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981260" y="386579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17" name="Picture 16">
            <a:extLst>
              <a:ext uri="{FF2B5EF4-FFF2-40B4-BE49-F238E27FC236}">
                <a16:creationId xmlns:a16="http://schemas.microsoft.com/office/drawing/2014/main" id="{C79F508D-CE19-44A9-992C-B7CA290BFA32}"/>
              </a:ext>
            </a:extLst>
          </p:cNvPr>
          <p:cNvPicPr>
            <a:picLocks noChangeAspect="1"/>
          </p:cNvPicPr>
          <p:nvPr userDrawn="1"/>
        </p:nvPicPr>
        <p:blipFill>
          <a:blip r:embed="rId2"/>
          <a:stretch>
            <a:fillRect/>
          </a:stretch>
        </p:blipFill>
        <p:spPr>
          <a:xfrm>
            <a:off x="532524" y="6259648"/>
            <a:ext cx="1105445" cy="543290"/>
          </a:xfrm>
          <a:prstGeom prst="rect">
            <a:avLst/>
          </a:prstGeom>
        </p:spPr>
      </p:pic>
      <p:sp>
        <p:nvSpPr>
          <p:cNvPr id="18" name="Content Placeholder 2">
            <a:extLst>
              <a:ext uri="{FF2B5EF4-FFF2-40B4-BE49-F238E27FC236}">
                <a16:creationId xmlns:a16="http://schemas.microsoft.com/office/drawing/2014/main" id="{12FDABC3-8449-4A7E-BBEA-6375BA65E292}"/>
              </a:ext>
            </a:extLst>
          </p:cNvPr>
          <p:cNvSpPr>
            <a:spLocks noGrp="1"/>
          </p:cNvSpPr>
          <p:nvPr>
            <p:ph idx="23" hasCustomPrompt="1"/>
          </p:nvPr>
        </p:nvSpPr>
        <p:spPr>
          <a:xfrm>
            <a:off x="7784953" y="4759090"/>
            <a:ext cx="3371653" cy="204384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235196F3-74D3-4BA0-A660-EFD80DFCBFD4}"/>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39" name="Picture 38">
            <a:extLst>
              <a:ext uri="{FF2B5EF4-FFF2-40B4-BE49-F238E27FC236}">
                <a16:creationId xmlns:a16="http://schemas.microsoft.com/office/drawing/2014/main" id="{DB701BBF-3839-427E-8654-4184542BEE3D}"/>
              </a:ext>
            </a:extLst>
          </p:cNvPr>
          <p:cNvPicPr>
            <a:picLocks noChangeAspect="1"/>
          </p:cNvPicPr>
          <p:nvPr userDrawn="1"/>
        </p:nvPicPr>
        <p:blipFill>
          <a:blip r:embed="rId2"/>
          <a:stretch>
            <a:fillRect/>
          </a:stretch>
        </p:blipFill>
        <p:spPr>
          <a:xfrm>
            <a:off x="532524" y="6259648"/>
            <a:ext cx="1105445" cy="543290"/>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11/25/2019</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Quantum 	CAPITAL LLC</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443134" y="4373104"/>
            <a:ext cx="5588000" cy="546029"/>
          </a:xfrm>
        </p:spPr>
        <p:txBody>
          <a:bodyPr/>
          <a:lstStyle/>
          <a:p>
            <a:r>
              <a:rPr lang="en-US" dirty="0"/>
              <a:t>ENERGY Fund Prospectus</a:t>
            </a:r>
          </a:p>
          <a:p>
            <a:r>
              <a:rPr lang="en-US" sz="1200" i="1" dirty="0"/>
              <a:t>	“Driving capital markets through algorithmic design”</a:t>
            </a:r>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a:xfrm>
            <a:off x="949351" y="826935"/>
            <a:ext cx="5305661" cy="5017273"/>
          </a:xfrm>
        </p:spPr>
      </p:pic>
    </p:spTree>
    <p:extLst>
      <p:ext uri="{BB962C8B-B14F-4D97-AF65-F5344CB8AC3E}">
        <p14:creationId xmlns:p14="http://schemas.microsoft.com/office/powerpoint/2010/main" val="316717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0" y="1"/>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adec="http://schemas.microsoft.com/office/drawing/2017/decorative" val="1"/>
              </a:ext>
            </a:extLst>
          </p:cNvPr>
          <p:cNvSpPr/>
          <p:nvPr/>
        </p:nvSpPr>
        <p:spPr>
          <a:xfrm>
            <a:off x="1283269" y="898166"/>
            <a:ext cx="1620450" cy="162044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314695" y="3119666"/>
            <a:ext cx="3886200" cy="2923877"/>
          </a:xfrm>
          <a:prstGeom prst="rect">
            <a:avLst/>
          </a:prstGeom>
          <a:noFill/>
        </p:spPr>
        <p:txBody>
          <a:bodyPr wrap="square" lIns="0" tIns="0" rIns="0" bIns="0" rtlCol="0">
            <a:spAutoFit/>
          </a:bodyPr>
          <a:lstStyle/>
          <a:p>
            <a:pPr algn="ctr"/>
            <a:r>
              <a:rPr lang="en-US" b="1" dirty="0">
                <a:solidFill>
                  <a:schemeClr val="bg1"/>
                </a:solidFill>
              </a:rPr>
              <a:t>BACKGROUND</a:t>
            </a:r>
          </a:p>
          <a:p>
            <a:pPr algn="ctr"/>
            <a:r>
              <a:rPr lang="en-US" sz="1400" b="1" dirty="0">
                <a:solidFill>
                  <a:schemeClr val="bg1"/>
                </a:solidFill>
              </a:rPr>
              <a:t>Quantum Capital Management LLC </a:t>
            </a:r>
            <a:r>
              <a:rPr lang="en-US" sz="1400" dirty="0">
                <a:solidFill>
                  <a:schemeClr val="bg1"/>
                </a:solidFill>
              </a:rPr>
              <a:t>is </a:t>
            </a:r>
            <a:r>
              <a:rPr lang="en-US" sz="1400" u="sng" dirty="0">
                <a:solidFill>
                  <a:schemeClr val="bg1"/>
                </a:solidFill>
              </a:rPr>
              <a:t>new</a:t>
            </a:r>
            <a:r>
              <a:rPr lang="en-US" sz="1400" dirty="0">
                <a:solidFill>
                  <a:schemeClr val="bg1"/>
                </a:solidFill>
              </a:rPr>
              <a:t> private fund management company in fundamental commodity strategies with a specialization in the oil and energy complex. Quantum Capital is led by a team of data scientists. The investment strategy targets absolute returns with an asymmetric upside, via detailed supply and demand forecasting, fundamental, macro economic and physical market information combined with various technical market indicators to generate fair values, forecasts and trading signals for energy and commodities.</a:t>
            </a:r>
          </a:p>
          <a:p>
            <a:pPr algn="ctr"/>
            <a:endParaRPr lang="en-US"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1595654" y="2942231"/>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1958253" y="6043543"/>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5" name="Freeform 34" descr="This image is an icon of three human beings and a circle. "/>
          <p:cNvSpPr>
            <a:spLocks noEditPoints="1"/>
          </p:cNvSpPr>
          <p:nvPr/>
        </p:nvSpPr>
        <p:spPr bwMode="auto">
          <a:xfrm>
            <a:off x="1718108" y="1364184"/>
            <a:ext cx="750772" cy="753618"/>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38" name="Rectangle 37"/>
          <p:cNvSpPr/>
          <p:nvPr/>
        </p:nvSpPr>
        <p:spPr>
          <a:xfrm>
            <a:off x="7812991" y="755511"/>
            <a:ext cx="4211164" cy="192185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8149138" y="1257958"/>
            <a:ext cx="3765364" cy="2154436"/>
          </a:xfrm>
          <a:prstGeom prst="rect">
            <a:avLst/>
          </a:prstGeom>
          <a:noFill/>
        </p:spPr>
        <p:txBody>
          <a:bodyPr wrap="square" lIns="0" tIns="0" rIns="0" bIns="0" rtlCol="0">
            <a:spAutoFit/>
          </a:bodyPr>
          <a:lstStyle/>
          <a:p>
            <a:pPr fontAlgn="base"/>
            <a:r>
              <a:rPr lang="en-US" sz="1400" dirty="0"/>
              <a:t>In 2017, closures of commodities hedge funds outnumbered launches for the first time in data going back to 2000, according to data provider Eurekahedge—a trend that has continued into this year.  </a:t>
            </a:r>
            <a:r>
              <a:rPr lang="en-US" sz="1400" i="1" dirty="0"/>
              <a:t>The reason? </a:t>
            </a:r>
            <a:r>
              <a:rPr lang="en-US" sz="1400" dirty="0"/>
              <a:t>Investors who were burned by the severe two-year market rout that started in 2014 aren’t rushing back, fund managers and traders say, despite prices of commodities, including oil, copper, lumber and cotton, all rebounding to multiyear highs.</a:t>
            </a:r>
          </a:p>
        </p:txBody>
      </p:sp>
      <p:sp>
        <p:nvSpPr>
          <p:cNvPr id="42" name="TextBox 41"/>
          <p:cNvSpPr txBox="1"/>
          <p:nvPr/>
        </p:nvSpPr>
        <p:spPr>
          <a:xfrm>
            <a:off x="8502561" y="755511"/>
            <a:ext cx="2139348" cy="369332"/>
          </a:xfrm>
          <a:prstGeom prst="rect">
            <a:avLst/>
          </a:prstGeom>
          <a:noFill/>
        </p:spPr>
        <p:txBody>
          <a:bodyPr wrap="square" lIns="0" tIns="0" rIns="0" bIns="0" rtlCol="0">
            <a:spAutoFit/>
          </a:bodyPr>
          <a:lstStyle/>
          <a:p>
            <a:pPr>
              <a:tabLst>
                <a:tab pos="347663" algn="l"/>
              </a:tabLst>
            </a:pPr>
            <a:r>
              <a:rPr lang="en-US" sz="2400" dirty="0">
                <a:solidFill>
                  <a:srgbClr val="30353F"/>
                </a:solidFill>
                <a:latin typeface="+mj-lt"/>
              </a:rPr>
              <a:t>The Opportunity</a:t>
            </a:r>
          </a:p>
        </p:txBody>
      </p:sp>
      <p:sp>
        <p:nvSpPr>
          <p:cNvPr id="43" name="Rectangle 42"/>
          <p:cNvSpPr/>
          <p:nvPr/>
        </p:nvSpPr>
        <p:spPr>
          <a:xfrm>
            <a:off x="7812991" y="3607886"/>
            <a:ext cx="4211164" cy="192185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8149138" y="4110333"/>
            <a:ext cx="3765364" cy="1723549"/>
          </a:xfrm>
          <a:prstGeom prst="rect">
            <a:avLst/>
          </a:prstGeom>
          <a:noFill/>
        </p:spPr>
        <p:txBody>
          <a:bodyPr wrap="square" lIns="0" tIns="0" rIns="0" bIns="0" rtlCol="0">
            <a:spAutoFit/>
          </a:bodyPr>
          <a:lstStyle/>
          <a:p>
            <a:r>
              <a:rPr lang="en-US" sz="1400" dirty="0">
                <a:solidFill>
                  <a:srgbClr val="30353F"/>
                </a:solidFill>
              </a:rPr>
              <a:t>Extract insights from over a 1000 separate data sources consisting of 5 years of data and over 4000 variables. Data sources include: Department of Energy, Chicago Mercantile Exchange and various Global Indexes</a:t>
            </a:r>
          </a:p>
          <a:p>
            <a:endParaRPr lang="en-US" sz="1400" dirty="0">
              <a:solidFill>
                <a:srgbClr val="30353F"/>
              </a:solidFill>
            </a:endParaRPr>
          </a:p>
          <a:p>
            <a:r>
              <a:rPr lang="en-US" sz="1400" dirty="0">
                <a:solidFill>
                  <a:srgbClr val="30353F"/>
                </a:solidFill>
              </a:rPr>
              <a:t>The data is both unstructured and structured to fit into a data warehouse.</a:t>
            </a:r>
          </a:p>
        </p:txBody>
      </p:sp>
      <p:sp>
        <p:nvSpPr>
          <p:cNvPr id="45" name="TextBox 44"/>
          <p:cNvSpPr txBox="1"/>
          <p:nvPr/>
        </p:nvSpPr>
        <p:spPr>
          <a:xfrm>
            <a:off x="8502561" y="3607886"/>
            <a:ext cx="2139348" cy="369332"/>
          </a:xfrm>
          <a:prstGeom prst="rect">
            <a:avLst/>
          </a:prstGeom>
          <a:noFill/>
        </p:spPr>
        <p:txBody>
          <a:bodyPr wrap="square" lIns="0" tIns="0" rIns="0" bIns="0" rtlCol="0">
            <a:spAutoFit/>
          </a:bodyPr>
          <a:lstStyle/>
          <a:p>
            <a:pPr>
              <a:tabLst>
                <a:tab pos="347663" algn="l"/>
              </a:tabLst>
            </a:pPr>
            <a:r>
              <a:rPr lang="en-US" sz="2400" dirty="0">
                <a:solidFill>
                  <a:srgbClr val="30353F"/>
                </a:solidFill>
                <a:latin typeface="+mj-lt"/>
              </a:rPr>
              <a:t>The Challenge</a:t>
            </a:r>
          </a:p>
        </p:txBody>
      </p:sp>
      <p:sp>
        <p:nvSpPr>
          <p:cNvPr id="80" name="Rectangle 79"/>
          <p:cNvSpPr/>
          <p:nvPr/>
        </p:nvSpPr>
        <p:spPr>
          <a:xfrm>
            <a:off x="5685926" y="3610295"/>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351424" y="3610387"/>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5"/>
          <p:cNvSpPr>
            <a:spLocks noEditPoints="1"/>
          </p:cNvSpPr>
          <p:nvPr/>
        </p:nvSpPr>
        <p:spPr bwMode="auto">
          <a:xfrm>
            <a:off x="5518199" y="3874053"/>
            <a:ext cx="369417" cy="175634"/>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TextBox 85"/>
          <p:cNvSpPr txBox="1"/>
          <p:nvPr/>
        </p:nvSpPr>
        <p:spPr>
          <a:xfrm>
            <a:off x="6184005" y="3623428"/>
            <a:ext cx="1492973" cy="492443"/>
          </a:xfrm>
          <a:prstGeom prst="rect">
            <a:avLst/>
          </a:prstGeom>
          <a:noFill/>
        </p:spPr>
        <p:txBody>
          <a:bodyPr wrap="none" lIns="0" tIns="0" rIns="0" bIns="0" rtlCol="0">
            <a:spAutoFit/>
          </a:bodyPr>
          <a:lstStyle/>
          <a:p>
            <a:r>
              <a:rPr lang="en-US" sz="3200" b="1" dirty="0">
                <a:solidFill>
                  <a:srgbClr val="30353F"/>
                </a:solidFill>
              </a:rPr>
              <a:t>~ 5 Years</a:t>
            </a:r>
          </a:p>
        </p:txBody>
      </p:sp>
      <p:sp>
        <p:nvSpPr>
          <p:cNvPr id="87" name="TextBox 86"/>
          <p:cNvSpPr txBox="1"/>
          <p:nvPr/>
        </p:nvSpPr>
        <p:spPr>
          <a:xfrm>
            <a:off x="6334133" y="4062360"/>
            <a:ext cx="621260" cy="246221"/>
          </a:xfrm>
          <a:prstGeom prst="rect">
            <a:avLst/>
          </a:prstGeom>
          <a:noFill/>
        </p:spPr>
        <p:txBody>
          <a:bodyPr wrap="none" lIns="0" tIns="0" rIns="0" bIns="0" rtlCol="0">
            <a:spAutoFit/>
          </a:bodyPr>
          <a:lstStyle/>
          <a:p>
            <a:r>
              <a:rPr lang="en-US" sz="1600" b="1" dirty="0">
                <a:solidFill>
                  <a:srgbClr val="30353F"/>
                </a:solidFill>
              </a:rPr>
              <a:t>of Data</a:t>
            </a:r>
          </a:p>
        </p:txBody>
      </p:sp>
      <p:sp>
        <p:nvSpPr>
          <p:cNvPr id="88" name="Rectangle 87"/>
          <p:cNvSpPr/>
          <p:nvPr/>
        </p:nvSpPr>
        <p:spPr>
          <a:xfrm>
            <a:off x="5685926" y="4763905"/>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351424" y="4763997"/>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5"/>
          <p:cNvSpPr>
            <a:spLocks noEditPoints="1"/>
          </p:cNvSpPr>
          <p:nvPr/>
        </p:nvSpPr>
        <p:spPr bwMode="auto">
          <a:xfrm>
            <a:off x="5518199" y="5027663"/>
            <a:ext cx="369417" cy="175634"/>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TextBox 90"/>
          <p:cNvSpPr txBox="1"/>
          <p:nvPr/>
        </p:nvSpPr>
        <p:spPr>
          <a:xfrm>
            <a:off x="6279541" y="4777038"/>
            <a:ext cx="1038746" cy="492443"/>
          </a:xfrm>
          <a:prstGeom prst="rect">
            <a:avLst/>
          </a:prstGeom>
          <a:noFill/>
        </p:spPr>
        <p:txBody>
          <a:bodyPr wrap="none" lIns="0" tIns="0" rIns="0" bIns="0" rtlCol="0">
            <a:spAutoFit/>
          </a:bodyPr>
          <a:lstStyle/>
          <a:p>
            <a:r>
              <a:rPr lang="en-US" sz="3200" b="1" dirty="0">
                <a:solidFill>
                  <a:srgbClr val="30353F"/>
                </a:solidFill>
              </a:rPr>
              <a:t>4000+</a:t>
            </a:r>
          </a:p>
        </p:txBody>
      </p:sp>
      <p:sp>
        <p:nvSpPr>
          <p:cNvPr id="92" name="TextBox 91"/>
          <p:cNvSpPr txBox="1"/>
          <p:nvPr/>
        </p:nvSpPr>
        <p:spPr>
          <a:xfrm>
            <a:off x="6334133" y="5215970"/>
            <a:ext cx="804516" cy="246221"/>
          </a:xfrm>
          <a:prstGeom prst="rect">
            <a:avLst/>
          </a:prstGeom>
          <a:noFill/>
        </p:spPr>
        <p:txBody>
          <a:bodyPr wrap="none" lIns="0" tIns="0" rIns="0" bIns="0" rtlCol="0">
            <a:spAutoFit/>
          </a:bodyPr>
          <a:lstStyle/>
          <a:p>
            <a:r>
              <a:rPr lang="en-US" sz="1600" b="1" dirty="0">
                <a:solidFill>
                  <a:srgbClr val="30353F"/>
                </a:solidFill>
              </a:rPr>
              <a:t>Variables</a:t>
            </a:r>
          </a:p>
        </p:txBody>
      </p:sp>
      <p:pic>
        <p:nvPicPr>
          <p:cNvPr id="46" name="Picture 45">
            <a:extLst>
              <a:ext uri="{FF2B5EF4-FFF2-40B4-BE49-F238E27FC236}">
                <a16:creationId xmlns:a16="http://schemas.microsoft.com/office/drawing/2014/main" id="{27485B31-C80F-4B4D-843D-0A3D52E0A6D4}"/>
              </a:ext>
            </a:extLst>
          </p:cNvPr>
          <p:cNvPicPr>
            <a:picLocks noChangeAspect="1"/>
          </p:cNvPicPr>
          <p:nvPr/>
        </p:nvPicPr>
        <p:blipFill>
          <a:blip r:embed="rId4"/>
          <a:stretch>
            <a:fillRect/>
          </a:stretch>
        </p:blipFill>
        <p:spPr>
          <a:xfrm>
            <a:off x="5853233" y="798611"/>
            <a:ext cx="1881642" cy="2605351"/>
          </a:xfrm>
          <a:prstGeom prst="rect">
            <a:avLst/>
          </a:prstGeom>
        </p:spPr>
      </p:pic>
    </p:spTree>
    <p:extLst>
      <p:ext uri="{BB962C8B-B14F-4D97-AF65-F5344CB8AC3E}">
        <p14:creationId xmlns:p14="http://schemas.microsoft.com/office/powerpoint/2010/main" val="377343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221-70F8-4479-9504-8664321FA1C4}"/>
              </a:ext>
            </a:extLst>
          </p:cNvPr>
          <p:cNvSpPr>
            <a:spLocks noGrp="1"/>
          </p:cNvSpPr>
          <p:nvPr>
            <p:ph type="title"/>
          </p:nvPr>
        </p:nvSpPr>
        <p:spPr>
          <a:xfrm>
            <a:off x="538960" y="196483"/>
            <a:ext cx="8420313" cy="1325563"/>
          </a:xfrm>
        </p:spPr>
        <p:txBody>
          <a:bodyPr/>
          <a:lstStyle/>
          <a:p>
            <a:r>
              <a:rPr lang="en-US" dirty="0"/>
              <a:t>KEY characteristics of our strategy.</a:t>
            </a:r>
          </a:p>
        </p:txBody>
      </p:sp>
      <p:sp>
        <p:nvSpPr>
          <p:cNvPr id="3" name="Content Placeholder 2">
            <a:extLst>
              <a:ext uri="{FF2B5EF4-FFF2-40B4-BE49-F238E27FC236}">
                <a16:creationId xmlns:a16="http://schemas.microsoft.com/office/drawing/2014/main" id="{235BA01A-830E-413E-86C0-E8C8B7F13CB0}"/>
              </a:ext>
            </a:extLst>
          </p:cNvPr>
          <p:cNvSpPr>
            <a:spLocks noGrp="1"/>
          </p:cNvSpPr>
          <p:nvPr>
            <p:ph idx="1"/>
          </p:nvPr>
        </p:nvSpPr>
        <p:spPr/>
        <p:txBody>
          <a:bodyPr/>
          <a:lstStyle/>
          <a:p>
            <a:r>
              <a:rPr lang="en-US" sz="1800" b="1" dirty="0">
                <a:solidFill>
                  <a:srgbClr val="252525"/>
                </a:solidFill>
                <a:latin typeface="Merriweather"/>
              </a:rPr>
              <a:t>Story:</a:t>
            </a:r>
            <a:r>
              <a:rPr lang="en-US" sz="1800" dirty="0">
                <a:solidFill>
                  <a:srgbClr val="252525"/>
                </a:solidFill>
                <a:latin typeface="Merriweather"/>
              </a:rPr>
              <a:t> Identify key signals in scenarios that correlate strongly with the probability that the market has continuously mispriced futures prices in these situations, creating opportunities to earn market returns but with significantly less risk.</a:t>
            </a:r>
          </a:p>
          <a:p>
            <a:r>
              <a:rPr lang="en-US" sz="1800" b="1" dirty="0">
                <a:solidFill>
                  <a:srgbClr val="252525"/>
                </a:solidFill>
                <a:latin typeface="Merriweather"/>
              </a:rPr>
              <a:t>Process:</a:t>
            </a:r>
            <a:r>
              <a:rPr lang="en-US" sz="1800" dirty="0">
                <a:solidFill>
                  <a:srgbClr val="252525"/>
                </a:solidFill>
                <a:latin typeface="Merriweather"/>
              </a:rPr>
              <a:t> </a:t>
            </a:r>
          </a:p>
          <a:p>
            <a:pPr lvl="1">
              <a:buFont typeface="Wingdings" panose="05000000000000000000" pitchFamily="2" charset="2"/>
              <a:buChar char="Ø"/>
            </a:pPr>
            <a:r>
              <a:rPr lang="en-US" sz="1400" dirty="0">
                <a:solidFill>
                  <a:srgbClr val="252525"/>
                </a:solidFill>
                <a:latin typeface="Merriweather"/>
              </a:rPr>
              <a:t>Download, track and store activity in an energy sector</a:t>
            </a:r>
          </a:p>
          <a:p>
            <a:pPr lvl="1">
              <a:buFont typeface="Wingdings" panose="05000000000000000000" pitchFamily="2" charset="2"/>
              <a:buChar char="Ø"/>
            </a:pPr>
            <a:r>
              <a:rPr lang="en-US" sz="1400" dirty="0">
                <a:solidFill>
                  <a:srgbClr val="252525"/>
                </a:solidFill>
                <a:latin typeface="Merriweather"/>
              </a:rPr>
              <a:t>Apply various data munging and feature extraction techniques</a:t>
            </a:r>
          </a:p>
          <a:p>
            <a:pPr lvl="1">
              <a:buFont typeface="Wingdings" panose="05000000000000000000" pitchFamily="2" charset="2"/>
              <a:buChar char="Ø"/>
            </a:pPr>
            <a:r>
              <a:rPr lang="en-US" sz="1400" dirty="0">
                <a:solidFill>
                  <a:srgbClr val="252525"/>
                </a:solidFill>
                <a:latin typeface="Merriweather"/>
              </a:rPr>
              <a:t>Fit various algorithms and machine learning techniques on the data sets.</a:t>
            </a:r>
          </a:p>
          <a:p>
            <a:pPr lvl="1">
              <a:buFont typeface="Wingdings" panose="05000000000000000000" pitchFamily="2" charset="2"/>
              <a:buChar char="Ø"/>
            </a:pPr>
            <a:r>
              <a:rPr lang="en-US" sz="1400" dirty="0">
                <a:solidFill>
                  <a:srgbClr val="252525"/>
                </a:solidFill>
                <a:latin typeface="Merriweather"/>
              </a:rPr>
              <a:t>Back test strategy and forecast result	</a:t>
            </a:r>
          </a:p>
          <a:p>
            <a:r>
              <a:rPr lang="en-US" sz="1800" b="1" dirty="0">
                <a:solidFill>
                  <a:srgbClr val="252525"/>
                </a:solidFill>
                <a:latin typeface="Merriweather"/>
              </a:rPr>
              <a:t>Returns:</a:t>
            </a:r>
            <a:r>
              <a:rPr lang="en-US" sz="1800" dirty="0">
                <a:solidFill>
                  <a:srgbClr val="252525"/>
                </a:solidFill>
                <a:latin typeface="Merriweather"/>
              </a:rPr>
              <a:t> Working in a team of 4 using two portfolio strategies with $20 million in capital, we would like to averaged 11% annual returns, always in a relatively narrow band from 8% to 15% in any given year.</a:t>
            </a:r>
          </a:p>
          <a:p>
            <a:pPr marL="0" indent="0">
              <a:buNone/>
            </a:pPr>
            <a:endParaRPr lang="en-US" dirty="0"/>
          </a:p>
        </p:txBody>
      </p:sp>
      <p:sp>
        <p:nvSpPr>
          <p:cNvPr id="4" name="Slide Number Placeholder 3">
            <a:extLst>
              <a:ext uri="{FF2B5EF4-FFF2-40B4-BE49-F238E27FC236}">
                <a16:creationId xmlns:a16="http://schemas.microsoft.com/office/drawing/2014/main" id="{669D039C-7B2D-4C10-9410-748D2F77FBA7}"/>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pic>
        <p:nvPicPr>
          <p:cNvPr id="7" name="Picture Placeholder 6">
            <a:extLst>
              <a:ext uri="{FF2B5EF4-FFF2-40B4-BE49-F238E27FC236}">
                <a16:creationId xmlns:a16="http://schemas.microsoft.com/office/drawing/2014/main" id="{C2D046C3-4023-483F-9409-3DDF97D3EDDF}"/>
              </a:ext>
            </a:extLst>
          </p:cNvPr>
          <p:cNvPicPr>
            <a:picLocks noGrp="1" noChangeAspect="1"/>
          </p:cNvPicPr>
          <p:nvPr>
            <p:ph type="pic" sz="quarter" idx="13"/>
          </p:nvPr>
        </p:nvPicPr>
        <p:blipFill>
          <a:blip r:embed="rId2"/>
          <a:srcRect l="29109" r="29109"/>
          <a:stretch>
            <a:fillRect/>
          </a:stretch>
        </p:blipFill>
        <p:spPr/>
      </p:pic>
    </p:spTree>
    <p:extLst>
      <p:ext uri="{BB962C8B-B14F-4D97-AF65-F5344CB8AC3E}">
        <p14:creationId xmlns:p14="http://schemas.microsoft.com/office/powerpoint/2010/main" val="212588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Overview</a:t>
            </a:r>
          </a:p>
        </p:txBody>
      </p:sp>
      <p:sp>
        <p:nvSpPr>
          <p:cNvPr id="4" name="Oval 3">
            <a:extLs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This is an icon of a trophy."/>
          <p:cNvGrpSpPr/>
          <p:nvPr/>
        </p:nvGrpSpPr>
        <p:grpSpPr>
          <a:xfrm>
            <a:off x="10299341" y="3028467"/>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 name="Straight Connector 9">
            <a:extLst>
              <a:ext uri="{C183D7F6-B498-43B3-948B-1728B52AA6E4}">
                <adec:decorative xmlns:adec="http://schemas.microsoft.com/office/drawing/2017/decorative" val="1"/>
              </a:ext>
            </a:extLst>
          </p:cNvPr>
          <p:cNvCxnSpPr/>
          <p:nvPr/>
        </p:nvCxnSpPr>
        <p:spPr>
          <a:xfrm>
            <a:off x="693793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89568" y="4721818"/>
            <a:ext cx="2417781" cy="193899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Built several models: Linear Regression(Polynomial, Ridge and Lasso)</a:t>
            </a:r>
          </a:p>
          <a:p>
            <a:pPr marL="285750" indent="-285750">
              <a:buFont typeface="Arial" panose="020B0604020202020204" pitchFamily="34" charset="0"/>
              <a:buChar char="•"/>
            </a:pPr>
            <a:r>
              <a:rPr lang="en-US" sz="1400" dirty="0"/>
              <a:t>Gaussian Mixed Mixture</a:t>
            </a:r>
          </a:p>
          <a:p>
            <a:pPr marL="285750" indent="-285750">
              <a:buFont typeface="Arial" panose="020B0604020202020204" pitchFamily="34" charset="0"/>
              <a:buChar char="•"/>
            </a:pPr>
            <a:r>
              <a:rPr lang="en-US" sz="1400" dirty="0"/>
              <a:t>ARIMA</a:t>
            </a:r>
          </a:p>
          <a:p>
            <a:pPr marL="285750" indent="-285750">
              <a:buFont typeface="Arial" panose="020B0604020202020204" pitchFamily="34" charset="0"/>
              <a:buChar char="•"/>
            </a:pPr>
            <a:r>
              <a:rPr lang="en-US" sz="1400" dirty="0"/>
              <a:t>GARCH</a:t>
            </a:r>
          </a:p>
          <a:p>
            <a:pPr marL="285750" indent="-285750">
              <a:buFont typeface="Arial" panose="020B0604020202020204" pitchFamily="34" charset="0"/>
              <a:buChar char="•"/>
            </a:pPr>
            <a:r>
              <a:rPr lang="en-US" sz="1400" dirty="0"/>
              <a:t>Random Forest</a:t>
            </a:r>
          </a:p>
          <a:p>
            <a:pPr marL="285750" indent="-285750">
              <a:buFont typeface="Arial" panose="020B0604020202020204" pitchFamily="34" charset="0"/>
              <a:buChar char="•"/>
            </a:pPr>
            <a:r>
              <a:rPr lang="en-US" sz="1400" dirty="0"/>
              <a:t>XGBOOST</a:t>
            </a:r>
          </a:p>
          <a:p>
            <a:pPr marL="285750" indent="-285750">
              <a:buFont typeface="Arial" panose="020B0604020202020204" pitchFamily="34" charset="0"/>
              <a:buChar char="•"/>
            </a:pPr>
            <a:r>
              <a:rPr lang="en-US" sz="1400" dirty="0"/>
              <a:t>Deep Learning(RNN-Tensor)</a:t>
            </a:r>
          </a:p>
        </p:txBody>
      </p:sp>
      <p:sp>
        <p:nvSpPr>
          <p:cNvPr id="12" name="TextBox 11"/>
          <p:cNvSpPr txBox="1"/>
          <p:nvPr/>
        </p:nvSpPr>
        <p:spPr>
          <a:xfrm>
            <a:off x="6705501" y="4412356"/>
            <a:ext cx="464872" cy="215444"/>
          </a:xfrm>
          <a:prstGeom prst="rect">
            <a:avLst/>
          </a:prstGeom>
          <a:noFill/>
        </p:spPr>
        <p:txBody>
          <a:bodyPr wrap="none" lIns="0" tIns="0" rIns="0" bIns="0" rtlCol="0">
            <a:spAutoFit/>
          </a:bodyPr>
          <a:lstStyle/>
          <a:p>
            <a:pPr algn="ctr"/>
            <a:r>
              <a:rPr lang="en-US" sz="1400" b="1" dirty="0">
                <a:solidFill>
                  <a:srgbClr val="43CDD9"/>
                </a:solidFill>
              </a:rPr>
              <a:t>Model</a:t>
            </a:r>
          </a:p>
        </p:txBody>
      </p:sp>
      <p:sp>
        <p:nvSpPr>
          <p:cNvPr id="13" name="Oval 12">
            <a:extLst>
              <a:ext uri="{C183D7F6-B498-43B3-948B-1728B52AA6E4}">
                <adec:decorative xmlns:adec="http://schemas.microsoft.com/office/drawing/2017/decorative" val="1"/>
              </a:ext>
            </a:extLst>
          </p:cNvPr>
          <p:cNvSpPr/>
          <p:nvPr/>
        </p:nvSpPr>
        <p:spPr>
          <a:xfrm>
            <a:off x="662273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012755" y="2480148"/>
            <a:ext cx="1897039" cy="646331"/>
          </a:xfrm>
          <a:prstGeom prst="rect">
            <a:avLst/>
          </a:prstGeom>
          <a:noFill/>
        </p:spPr>
        <p:txBody>
          <a:bodyPr wrap="square" lIns="0" tIns="0" rIns="0" bIns="0" rtlCol="0">
            <a:spAutoFit/>
          </a:bodyPr>
          <a:lstStyle/>
          <a:p>
            <a:pPr algn="ctr"/>
            <a:r>
              <a:rPr lang="en-US" sz="1400" b="1" dirty="0">
                <a:solidFill>
                  <a:srgbClr val="FF0000"/>
                </a:solidFill>
              </a:rPr>
              <a:t>Top Model: </a:t>
            </a:r>
            <a:r>
              <a:rPr lang="en-US" sz="1400" dirty="0">
                <a:solidFill>
                  <a:srgbClr val="FF0000"/>
                </a:solidFill>
              </a:rPr>
              <a:t>Mean Reversion Strategies using GARCH</a:t>
            </a:r>
            <a:endParaRPr lang="en-US" sz="1400" b="1" dirty="0">
              <a:solidFill>
                <a:srgbClr val="FF0000"/>
              </a:solidFill>
            </a:endParaRPr>
          </a:p>
        </p:txBody>
      </p:sp>
      <p:grpSp>
        <p:nvGrpSpPr>
          <p:cNvPr id="15" name="Group 14" descr="This is an icon of a calendar. "/>
          <p:cNvGrpSpPr/>
          <p:nvPr/>
        </p:nvGrpSpPr>
        <p:grpSpPr>
          <a:xfrm>
            <a:off x="6807309" y="3358618"/>
            <a:ext cx="261254" cy="261255"/>
            <a:chOff x="8208963" y="3762375"/>
            <a:chExt cx="306387" cy="306388"/>
          </a:xfrm>
        </p:grpSpPr>
        <p:sp>
          <p:nvSpPr>
            <p:cNvPr id="16"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 name="TextBox 19"/>
          <p:cNvSpPr txBox="1"/>
          <p:nvPr/>
        </p:nvSpPr>
        <p:spPr>
          <a:xfrm>
            <a:off x="44948" y="1420325"/>
            <a:ext cx="2337098" cy="150810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Explored multiple data sources from exchanges to government web sites. </a:t>
            </a:r>
          </a:p>
          <a:p>
            <a:endParaRPr lang="en-US" sz="1400" dirty="0"/>
          </a:p>
          <a:p>
            <a:pPr marL="285750" indent="-285750">
              <a:buFont typeface="Arial" panose="020B0604020202020204" pitchFamily="34" charset="0"/>
              <a:buChar char="•"/>
            </a:pPr>
            <a:r>
              <a:rPr lang="en-US" sz="1400" dirty="0"/>
              <a:t>Download data from paid and unpaid sources. </a:t>
            </a:r>
          </a:p>
          <a:p>
            <a:endParaRPr lang="en-US" sz="1400" dirty="0"/>
          </a:p>
        </p:txBody>
      </p:sp>
      <p:cxnSp>
        <p:nvCxnSpPr>
          <p:cNvPr id="21" name="Straight Connector 20">
            <a:extLst>
              <a:ext uri="{C183D7F6-B498-43B3-948B-1728B52AA6E4}">
                <adec:decorative xmlns:adec="http://schemas.microsoft.com/office/drawing/2017/decorative" val="1"/>
              </a:ext>
            </a:extLst>
          </p:cNvPr>
          <p:cNvCxnSpPr/>
          <p:nvPr/>
        </p:nvCxnSpPr>
        <p:spPr>
          <a:xfrm>
            <a:off x="1186201"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22" name="Oval 21">
            <a:extLst>
              <a:ext uri="{C183D7F6-B498-43B3-948B-1728B52AA6E4}">
                <adec:decorative xmlns:adec="http://schemas.microsoft.com/office/drawing/2017/decorative" val="1"/>
              </a:ext>
            </a:extLst>
          </p:cNvPr>
          <p:cNvSpPr/>
          <p:nvPr/>
        </p:nvSpPr>
        <p:spPr>
          <a:xfrm>
            <a:off x="898297"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1272" y="3764869"/>
            <a:ext cx="2337087" cy="150810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Evaluate different platforms and technologies.</a:t>
            </a:r>
          </a:p>
          <a:p>
            <a:pPr marL="285750" indent="-285750">
              <a:buFont typeface="Arial" panose="020B0604020202020204" pitchFamily="34" charset="0"/>
              <a:buChar char="•"/>
            </a:pPr>
            <a:endParaRPr lang="en-US" sz="1400" dirty="0">
              <a:solidFill>
                <a:srgbClr val="30353F"/>
              </a:solidFill>
            </a:endParaRPr>
          </a:p>
          <a:p>
            <a:pPr marL="285750" indent="-285750">
              <a:buFont typeface="Arial" panose="020B0604020202020204" pitchFamily="34" charset="0"/>
              <a:buChar char="•"/>
            </a:pPr>
            <a:r>
              <a:rPr lang="en-US" sz="1400" dirty="0">
                <a:solidFill>
                  <a:srgbClr val="30353F"/>
                </a:solidFill>
              </a:rPr>
              <a:t>Understand Energy Market Sector and more importantly the volatility associated with it.</a:t>
            </a:r>
          </a:p>
        </p:txBody>
      </p:sp>
      <p:sp>
        <p:nvSpPr>
          <p:cNvPr id="24" name="TextBox 23"/>
          <p:cNvSpPr txBox="1"/>
          <p:nvPr/>
        </p:nvSpPr>
        <p:spPr>
          <a:xfrm>
            <a:off x="898297" y="1179311"/>
            <a:ext cx="563039" cy="215444"/>
          </a:xfrm>
          <a:prstGeom prst="rect">
            <a:avLst/>
          </a:prstGeom>
          <a:noFill/>
        </p:spPr>
        <p:txBody>
          <a:bodyPr wrap="none" lIns="0" tIns="0" rIns="0" bIns="0" rtlCol="0">
            <a:spAutoFit/>
          </a:bodyPr>
          <a:lstStyle/>
          <a:p>
            <a:pPr algn="ctr"/>
            <a:r>
              <a:rPr lang="en-US" sz="1400" b="1" u="sng" dirty="0">
                <a:solidFill>
                  <a:srgbClr val="30353F"/>
                </a:solidFill>
              </a:rPr>
              <a:t>Explore</a:t>
            </a:r>
          </a:p>
        </p:txBody>
      </p:sp>
      <p:grpSp>
        <p:nvGrpSpPr>
          <p:cNvPr id="25" name="Group 24" descr="This is an icon of a clock."/>
          <p:cNvGrpSpPr/>
          <p:nvPr/>
        </p:nvGrpSpPr>
        <p:grpSpPr>
          <a:xfrm>
            <a:off x="1058676" y="3286857"/>
            <a:ext cx="309642" cy="309642"/>
            <a:chOff x="1389063" y="3748088"/>
            <a:chExt cx="336550" cy="336550"/>
          </a:xfrm>
          <a:solidFill>
            <a:schemeClr val="bg1"/>
          </a:solidFill>
        </p:grpSpPr>
        <p:sp>
          <p:nvSpPr>
            <p:cNvPr id="26"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8" name="Straight Connector 27">
            <a:extLst>
              <a:ext uri="{C183D7F6-B498-43B3-948B-1728B52AA6E4}">
                <adec:decorative xmlns:adec="http://schemas.microsoft.com/office/drawing/2017/decorative" val="1"/>
              </a:ext>
            </a:extLst>
          </p:cNvPr>
          <p:cNvCxnSpPr/>
          <p:nvPr/>
        </p:nvCxnSpPr>
        <p:spPr>
          <a:xfrm>
            <a:off x="3148939"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73276" y="4721818"/>
            <a:ext cx="2151326" cy="1077218"/>
          </a:xfrm>
          <a:prstGeom prst="rect">
            <a:avLst/>
          </a:prstGeom>
          <a:noFill/>
        </p:spPr>
        <p:txBody>
          <a:bodyPr wrap="square" lIns="0" tIns="0" rIns="0" bIns="0" rtlCol="0">
            <a:spAutoFit/>
          </a:bodyPr>
          <a:lstStyle/>
          <a:p>
            <a:pPr algn="ctr"/>
            <a:r>
              <a:rPr lang="en-US" sz="1400" dirty="0"/>
              <a:t>Consolidated data sources , imputed missing values, transformed outliers and skewed variables, created derived variables. </a:t>
            </a:r>
            <a:endParaRPr lang="en-US" sz="1400" dirty="0">
              <a:solidFill>
                <a:srgbClr val="30353F"/>
              </a:solidFill>
            </a:endParaRPr>
          </a:p>
        </p:txBody>
      </p:sp>
      <p:sp>
        <p:nvSpPr>
          <p:cNvPr id="30" name="Oval 29">
            <a:extLst>
              <a:ext uri="{C183D7F6-B498-43B3-948B-1728B52AA6E4}">
                <adec:decorative xmlns:adec="http://schemas.microsoft.com/office/drawing/2017/decorative" val="1"/>
              </a:ext>
            </a:extLst>
          </p:cNvPr>
          <p:cNvSpPr/>
          <p:nvPr/>
        </p:nvSpPr>
        <p:spPr>
          <a:xfrm>
            <a:off x="2833739"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2860817" y="4412356"/>
            <a:ext cx="576248" cy="215444"/>
          </a:xfrm>
          <a:prstGeom prst="rect">
            <a:avLst/>
          </a:prstGeom>
          <a:noFill/>
        </p:spPr>
        <p:txBody>
          <a:bodyPr wrap="none" lIns="0" tIns="0" rIns="0" bIns="0" rtlCol="0">
            <a:spAutoFit/>
          </a:bodyPr>
          <a:lstStyle/>
          <a:p>
            <a:pPr algn="ctr"/>
            <a:r>
              <a:rPr lang="en-US" sz="1400" b="1" dirty="0">
                <a:solidFill>
                  <a:srgbClr val="667181"/>
                </a:solidFill>
              </a:rPr>
              <a:t>Prepare</a:t>
            </a:r>
          </a:p>
        </p:txBody>
      </p:sp>
      <p:sp>
        <p:nvSpPr>
          <p:cNvPr id="32" name="TextBox 31"/>
          <p:cNvSpPr txBox="1"/>
          <p:nvPr/>
        </p:nvSpPr>
        <p:spPr>
          <a:xfrm>
            <a:off x="4244392" y="4019332"/>
            <a:ext cx="1448421" cy="646331"/>
          </a:xfrm>
          <a:prstGeom prst="rect">
            <a:avLst/>
          </a:prstGeom>
          <a:noFill/>
        </p:spPr>
        <p:txBody>
          <a:bodyPr wrap="square" lIns="0" tIns="0" rIns="0" bIns="0" rtlCol="0">
            <a:spAutoFit/>
          </a:bodyPr>
          <a:lstStyle/>
          <a:p>
            <a:pPr algn="ctr"/>
            <a:r>
              <a:rPr lang="en-US" sz="1400" b="1" u="sng" dirty="0">
                <a:solidFill>
                  <a:srgbClr val="667181"/>
                </a:solidFill>
              </a:rPr>
              <a:t>Final </a:t>
            </a:r>
            <a:r>
              <a:rPr lang="en-US" sz="1400" b="1" u="sng" dirty="0" err="1">
                <a:solidFill>
                  <a:srgbClr val="667181"/>
                </a:solidFill>
              </a:rPr>
              <a:t>DataSet</a:t>
            </a:r>
            <a:r>
              <a:rPr lang="en-US" sz="1400" b="1" u="sng" dirty="0">
                <a:solidFill>
                  <a:srgbClr val="667181"/>
                </a:solidFill>
              </a:rPr>
              <a:t>:</a:t>
            </a:r>
          </a:p>
          <a:p>
            <a:pPr algn="ctr"/>
            <a:r>
              <a:rPr lang="en-US" sz="1400" b="1" u="sng" dirty="0">
                <a:solidFill>
                  <a:srgbClr val="667181"/>
                </a:solidFill>
              </a:rPr>
              <a:t> </a:t>
            </a:r>
            <a:r>
              <a:rPr lang="en-US" sz="1400" dirty="0">
                <a:solidFill>
                  <a:srgbClr val="667181"/>
                </a:solidFill>
              </a:rPr>
              <a:t>5 Years of Data and 89 Predictors</a:t>
            </a:r>
            <a:endParaRPr lang="en-US" sz="1400" b="1" dirty="0">
              <a:solidFill>
                <a:srgbClr val="667181"/>
              </a:solidFill>
            </a:endParaRPr>
          </a:p>
        </p:txBody>
      </p:sp>
      <p:grpSp>
        <p:nvGrpSpPr>
          <p:cNvPr id="33" name="Group 32" descr="This is an icon of three human beings and a clock."/>
          <p:cNvGrpSpPr/>
          <p:nvPr/>
        </p:nvGrpSpPr>
        <p:grpSpPr>
          <a:xfrm>
            <a:off x="2969580" y="3309887"/>
            <a:ext cx="358718" cy="358717"/>
            <a:chOff x="3613150" y="3706813"/>
            <a:chExt cx="420688" cy="420687"/>
          </a:xfrm>
        </p:grpSpPr>
        <p:sp>
          <p:nvSpPr>
            <p:cNvPr id="3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7" name="Straight Connector 36">
            <a:extLst>
              <a:ext uri="{C183D7F6-B498-43B3-948B-1728B52AA6E4}">
                <adec:decorative xmlns:adec="http://schemas.microsoft.com/office/drawing/2017/decorative" val="1"/>
              </a:ext>
            </a:extLst>
          </p:cNvPr>
          <p:cNvCxnSpPr/>
          <p:nvPr/>
        </p:nvCxnSpPr>
        <p:spPr>
          <a:xfrm>
            <a:off x="4975197"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39" name="Oval 38">
            <a:extLst>
              <a:ext uri="{C183D7F6-B498-43B3-948B-1728B52AA6E4}">
                <adec:decorative xmlns:adec="http://schemas.microsoft.com/office/drawing/2017/decorative" val="1"/>
              </a:ext>
            </a:extLst>
          </p:cNvPr>
          <p:cNvSpPr/>
          <p:nvPr/>
        </p:nvSpPr>
        <p:spPr>
          <a:xfrm>
            <a:off x="4659997"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3899534" y="1799313"/>
            <a:ext cx="2151326" cy="861774"/>
          </a:xfrm>
          <a:prstGeom prst="rect">
            <a:avLst/>
          </a:prstGeom>
          <a:noFill/>
        </p:spPr>
        <p:txBody>
          <a:bodyPr wrap="square" lIns="0" tIns="0" rIns="0" bIns="0" rtlCol="0">
            <a:spAutoFit/>
          </a:bodyPr>
          <a:lstStyle/>
          <a:p>
            <a:pPr algn="ctr"/>
            <a:r>
              <a:rPr lang="en-US" sz="1400" dirty="0"/>
              <a:t>Analyzed important predictors and extracted key features to predict loan default  </a:t>
            </a:r>
            <a:endParaRPr lang="en-US" sz="1400" dirty="0">
              <a:solidFill>
                <a:srgbClr val="30353F"/>
              </a:solidFill>
            </a:endParaRPr>
          </a:p>
        </p:txBody>
      </p:sp>
      <p:sp>
        <p:nvSpPr>
          <p:cNvPr id="41" name="TextBox 40"/>
          <p:cNvSpPr txBox="1"/>
          <p:nvPr/>
        </p:nvSpPr>
        <p:spPr>
          <a:xfrm>
            <a:off x="4662678" y="1489851"/>
            <a:ext cx="625043" cy="215444"/>
          </a:xfrm>
          <a:prstGeom prst="rect">
            <a:avLst/>
          </a:prstGeom>
          <a:noFill/>
        </p:spPr>
        <p:txBody>
          <a:bodyPr wrap="none" lIns="0" tIns="0" rIns="0" bIns="0" rtlCol="0">
            <a:spAutoFit/>
          </a:bodyPr>
          <a:lstStyle/>
          <a:p>
            <a:pPr algn="ctr"/>
            <a:r>
              <a:rPr lang="en-US" sz="1400" b="1" dirty="0">
                <a:solidFill>
                  <a:srgbClr val="98A3AD"/>
                </a:solidFill>
              </a:rPr>
              <a:t>Analyze</a:t>
            </a:r>
          </a:p>
        </p:txBody>
      </p:sp>
      <p:pic>
        <p:nvPicPr>
          <p:cNvPr id="42" name="Picture 41" descr="This is an icon of a human being. "/>
          <p:cNvPicPr>
            <a:picLocks noChangeAspect="1"/>
          </p:cNvPicPr>
          <p:nvPr/>
        </p:nvPicPr>
        <p:blipFill>
          <a:blip r:embed="rId2"/>
          <a:stretch>
            <a:fillRect/>
          </a:stretch>
        </p:blipFill>
        <p:spPr>
          <a:xfrm>
            <a:off x="4835820" y="3330620"/>
            <a:ext cx="278755" cy="317251"/>
          </a:xfrm>
          <a:prstGeom prst="rect">
            <a:avLst/>
          </a:prstGeom>
        </p:spPr>
      </p:pic>
      <p:cxnSp>
        <p:nvCxnSpPr>
          <p:cNvPr id="67" name="Straight Connector 66">
            <a:extLst>
              <a:ext uri="{C183D7F6-B498-43B3-948B-1728B52AA6E4}">
                <adec:decorative xmlns:adec="http://schemas.microsoft.com/office/drawing/2017/decorative" val="1"/>
              </a:ext>
            </a:extLst>
          </p:cNvPr>
          <p:cNvCxnSpPr/>
          <p:nvPr/>
        </p:nvCxnSpPr>
        <p:spPr>
          <a:xfrm>
            <a:off x="9086393"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68" name="Oval 67">
            <a:extLst>
              <a:ext uri="{C183D7F6-B498-43B3-948B-1728B52AA6E4}">
                <adec:decorative xmlns:adec="http://schemas.microsoft.com/office/drawing/2017/decorative" val="1"/>
              </a:ext>
            </a:extLst>
          </p:cNvPr>
          <p:cNvSpPr/>
          <p:nvPr/>
        </p:nvSpPr>
        <p:spPr>
          <a:xfrm>
            <a:off x="8798489"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8307350" y="3871031"/>
            <a:ext cx="1389273" cy="430887"/>
          </a:xfrm>
          <a:prstGeom prst="rect">
            <a:avLst/>
          </a:prstGeom>
          <a:noFill/>
        </p:spPr>
        <p:txBody>
          <a:bodyPr wrap="square" lIns="0" tIns="0" rIns="0" bIns="0" rtlCol="0">
            <a:spAutoFit/>
          </a:bodyPr>
          <a:lstStyle/>
          <a:p>
            <a:pPr algn="ctr"/>
            <a:r>
              <a:rPr lang="en-US" sz="1400" b="1" dirty="0">
                <a:solidFill>
                  <a:srgbClr val="30353F"/>
                </a:solidFill>
              </a:rPr>
              <a:t>Dashboard </a:t>
            </a:r>
            <a:r>
              <a:rPr lang="en-US" sz="1400" dirty="0">
                <a:solidFill>
                  <a:srgbClr val="30353F"/>
                </a:solidFill>
              </a:rPr>
              <a:t>and </a:t>
            </a:r>
            <a:r>
              <a:rPr lang="en-US" sz="1400" b="1" dirty="0">
                <a:solidFill>
                  <a:srgbClr val="30353F"/>
                </a:solidFill>
              </a:rPr>
              <a:t>Mobile App</a:t>
            </a:r>
            <a:endParaRPr lang="en-US" sz="1400" dirty="0">
              <a:solidFill>
                <a:srgbClr val="30353F"/>
              </a:solidFill>
            </a:endParaRPr>
          </a:p>
        </p:txBody>
      </p:sp>
      <p:sp>
        <p:nvSpPr>
          <p:cNvPr id="70" name="TextBox 69"/>
          <p:cNvSpPr txBox="1"/>
          <p:nvPr/>
        </p:nvSpPr>
        <p:spPr>
          <a:xfrm>
            <a:off x="8823758" y="1763287"/>
            <a:ext cx="525273" cy="215444"/>
          </a:xfrm>
          <a:prstGeom prst="rect">
            <a:avLst/>
          </a:prstGeom>
          <a:noFill/>
        </p:spPr>
        <p:txBody>
          <a:bodyPr wrap="none" lIns="0" tIns="0" rIns="0" bIns="0" rtlCol="0">
            <a:spAutoFit/>
          </a:bodyPr>
          <a:lstStyle/>
          <a:p>
            <a:pPr algn="ctr"/>
            <a:r>
              <a:rPr lang="en-US" sz="1400" b="1" dirty="0">
                <a:solidFill>
                  <a:srgbClr val="30353F"/>
                </a:solidFill>
              </a:rPr>
              <a:t>Deploy</a:t>
            </a:r>
          </a:p>
        </p:txBody>
      </p:sp>
      <p:grpSp>
        <p:nvGrpSpPr>
          <p:cNvPr id="71" name="Group 70" descr="This is an icon of a clock."/>
          <p:cNvGrpSpPr/>
          <p:nvPr/>
        </p:nvGrpSpPr>
        <p:grpSpPr>
          <a:xfrm>
            <a:off x="8958868" y="3286857"/>
            <a:ext cx="309642" cy="309642"/>
            <a:chOff x="1389063" y="3748088"/>
            <a:chExt cx="336550" cy="336550"/>
          </a:xfrm>
          <a:solidFill>
            <a:schemeClr val="bg1"/>
          </a:solidFill>
        </p:grpSpPr>
        <p:sp>
          <p:nvSpPr>
            <p:cNvPr id="72"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4" name="TextBox 73"/>
          <p:cNvSpPr txBox="1"/>
          <p:nvPr/>
        </p:nvSpPr>
        <p:spPr>
          <a:xfrm>
            <a:off x="7802443" y="2014756"/>
            <a:ext cx="2716017" cy="430887"/>
          </a:xfrm>
          <a:prstGeom prst="rect">
            <a:avLst/>
          </a:prstGeom>
          <a:noFill/>
        </p:spPr>
        <p:txBody>
          <a:bodyPr wrap="square" lIns="0" tIns="0" rIns="0" bIns="0" rtlCol="0">
            <a:spAutoFit/>
          </a:bodyPr>
          <a:lstStyle/>
          <a:p>
            <a:r>
              <a:rPr lang="en-US" sz="1400" dirty="0"/>
              <a:t>C# Application for Pattern Search</a:t>
            </a:r>
          </a:p>
          <a:p>
            <a:r>
              <a:rPr lang="en-US" sz="1400" dirty="0"/>
              <a:t>Dashboard CEO Mobile Application</a:t>
            </a:r>
            <a:endParaRPr lang="en-US" sz="1400" dirty="0">
              <a:solidFill>
                <a:srgbClr val="30353F"/>
              </a:solidFill>
            </a:endParaRPr>
          </a:p>
        </p:txBody>
      </p:sp>
    </p:spTree>
    <p:extLst>
      <p:ext uri="{BB962C8B-B14F-4D97-AF65-F5344CB8AC3E}">
        <p14:creationId xmlns:p14="http://schemas.microsoft.com/office/powerpoint/2010/main" val="391289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3">
            <a:extLst>
              <a:ext uri="{FF2B5EF4-FFF2-40B4-BE49-F238E27FC236}">
                <a16:creationId xmlns:a16="http://schemas.microsoft.com/office/drawing/2014/main" id="{E992B98C-0025-4ED0-B7D2-2B7DB092F649}"/>
              </a:ext>
            </a:extLst>
          </p:cNvPr>
          <p:cNvSpPr>
            <a:spLocks noGrp="1"/>
          </p:cNvSpPr>
          <p:nvPr>
            <p:ph type="sldNum" sz="quarter" idx="12"/>
          </p:nvPr>
        </p:nvSpPr>
        <p:spPr>
          <a:xfrm>
            <a:off x="11363696" y="6455739"/>
            <a:ext cx="294460" cy="187367"/>
          </a:xfrm>
          <a:prstGeom prst="rect">
            <a:avLst/>
          </a:prstGeom>
        </p:spPr>
        <p:txBody>
          <a:bodyPr vert="horz" lIns="0" tIns="0" rIns="0" bIns="0" rtlCol="0" anchor="ctr">
            <a:normAutofit/>
          </a:bodyPr>
          <a:lstStyle/>
          <a:p>
            <a:pPr>
              <a:spcAft>
                <a:spcPts val="600"/>
              </a:spcAft>
            </a:pPr>
            <a:fld id="{9EC71654-96A5-4280-94F3-931C61A9F92C}" type="slidenum">
              <a:rPr lang="en-US" smtClean="0"/>
              <a:pPr>
                <a:spcAft>
                  <a:spcPts val="600"/>
                </a:spcAft>
              </a:pPr>
              <a:t>5</a:t>
            </a:fld>
            <a:endParaRPr lang="en-US"/>
          </a:p>
        </p:txBody>
      </p:sp>
      <p:sp>
        <p:nvSpPr>
          <p:cNvPr id="4" name="Title 3">
            <a:extLst>
              <a:ext uri="{FF2B5EF4-FFF2-40B4-BE49-F238E27FC236}">
                <a16:creationId xmlns:a16="http://schemas.microsoft.com/office/drawing/2014/main" id="{5651C04B-E45A-45CA-8C36-3C8A50259235}"/>
              </a:ext>
            </a:extLst>
          </p:cNvPr>
          <p:cNvSpPr>
            <a:spLocks noGrp="1"/>
          </p:cNvSpPr>
          <p:nvPr>
            <p:ph type="title"/>
          </p:nvPr>
        </p:nvSpPr>
        <p:spPr>
          <a:xfrm>
            <a:off x="515938" y="246621"/>
            <a:ext cx="11150600" cy="920336"/>
          </a:xfrm>
          <a:prstGeom prst="rect">
            <a:avLst/>
          </a:prstGeom>
        </p:spPr>
        <p:txBody>
          <a:bodyPr vert="horz" lIns="0" tIns="0" rIns="0" bIns="0" rtlCol="0" anchor="b">
            <a:normAutofit/>
          </a:bodyPr>
          <a:lstStyle/>
          <a:p>
            <a:pPr algn="ctr"/>
            <a:r>
              <a:rPr lang="en-US" b="1" kern="1200" cap="all" baseline="0" dirty="0">
                <a:solidFill>
                  <a:schemeClr val="accent1"/>
                </a:solidFill>
                <a:latin typeface="+mj-lt"/>
                <a:ea typeface="+mj-ea"/>
                <a:cs typeface="+mj-cs"/>
              </a:rPr>
              <a:t>strategy Summary performance</a:t>
            </a:r>
          </a:p>
        </p:txBody>
      </p:sp>
      <p:graphicFrame>
        <p:nvGraphicFramePr>
          <p:cNvPr id="73" name="TextBox 4">
            <a:extLst>
              <a:ext uri="{FF2B5EF4-FFF2-40B4-BE49-F238E27FC236}">
                <a16:creationId xmlns:a16="http://schemas.microsoft.com/office/drawing/2014/main" id="{04D1646B-FE4F-45DA-A147-7BC8F7E3510C}"/>
              </a:ext>
            </a:extLst>
          </p:cNvPr>
          <p:cNvGraphicFramePr/>
          <p:nvPr>
            <p:extLst>
              <p:ext uri="{D42A27DB-BD31-4B8C-83A1-F6EECF244321}">
                <p14:modId xmlns:p14="http://schemas.microsoft.com/office/powerpoint/2010/main" val="1315684931"/>
              </p:ext>
            </p:extLst>
          </p:nvPr>
        </p:nvGraphicFramePr>
        <p:xfrm>
          <a:off x="417967" y="1289223"/>
          <a:ext cx="3963292" cy="4750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84AB6DA-A95F-4518-A02A-EE0A19A7EAD2}"/>
              </a:ext>
            </a:extLst>
          </p:cNvPr>
          <p:cNvSpPr txBox="1"/>
          <p:nvPr/>
        </p:nvSpPr>
        <p:spPr>
          <a:xfrm>
            <a:off x="7089191" y="1026782"/>
            <a:ext cx="3523542" cy="438089"/>
          </a:xfrm>
          <a:prstGeom prst="rect">
            <a:avLst/>
          </a:prstGeom>
        </p:spPr>
        <p:txBody>
          <a:bodyPr vert="horz" lIns="91440" tIns="45720" rIns="91440" bIns="45720" rtlCol="0" anchor="b">
            <a:normAutofit fontScale="70000" lnSpcReduction="2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Crude Oil WTI – 1/1/19 – 10/30/19</a:t>
            </a:r>
          </a:p>
        </p:txBody>
      </p:sp>
      <p:graphicFrame>
        <p:nvGraphicFramePr>
          <p:cNvPr id="13" name="Table 9">
            <a:extLst>
              <a:ext uri="{FF2B5EF4-FFF2-40B4-BE49-F238E27FC236}">
                <a16:creationId xmlns:a16="http://schemas.microsoft.com/office/drawing/2014/main" id="{D5C24A05-081C-4906-B27B-FD2879CA814A}"/>
              </a:ext>
            </a:extLst>
          </p:cNvPr>
          <p:cNvGraphicFramePr>
            <a:graphicFrameLocks noGrp="1"/>
          </p:cNvGraphicFramePr>
          <p:nvPr/>
        </p:nvGraphicFramePr>
        <p:xfrm>
          <a:off x="6096000" y="1439248"/>
          <a:ext cx="5375868" cy="1107330"/>
        </p:xfrm>
        <a:graphic>
          <a:graphicData uri="http://schemas.openxmlformats.org/drawingml/2006/table">
            <a:tbl>
              <a:tblPr firstRow="1" bandRow="1">
                <a:tableStyleId>{5C22544A-7EE6-4342-B048-85BDC9FD1C3A}</a:tableStyleId>
              </a:tblPr>
              <a:tblGrid>
                <a:gridCol w="1791956">
                  <a:extLst>
                    <a:ext uri="{9D8B030D-6E8A-4147-A177-3AD203B41FA5}">
                      <a16:colId xmlns:a16="http://schemas.microsoft.com/office/drawing/2014/main" val="798683478"/>
                    </a:ext>
                  </a:extLst>
                </a:gridCol>
                <a:gridCol w="1791956">
                  <a:extLst>
                    <a:ext uri="{9D8B030D-6E8A-4147-A177-3AD203B41FA5}">
                      <a16:colId xmlns:a16="http://schemas.microsoft.com/office/drawing/2014/main" val="231935413"/>
                    </a:ext>
                  </a:extLst>
                </a:gridCol>
                <a:gridCol w="1791956">
                  <a:extLst>
                    <a:ext uri="{9D8B030D-6E8A-4147-A177-3AD203B41FA5}">
                      <a16:colId xmlns:a16="http://schemas.microsoft.com/office/drawing/2014/main" val="3872764447"/>
                    </a:ext>
                  </a:extLst>
                </a:gridCol>
              </a:tblGrid>
              <a:tr h="369110">
                <a:tc>
                  <a:txBody>
                    <a:bodyPr/>
                    <a:lstStyle/>
                    <a:p>
                      <a:r>
                        <a:rPr lang="en-US" dirty="0"/>
                        <a:t>Commodity</a:t>
                      </a:r>
                    </a:p>
                  </a:txBody>
                  <a:tcPr/>
                </a:tc>
                <a:tc>
                  <a:txBody>
                    <a:bodyPr/>
                    <a:lstStyle/>
                    <a:p>
                      <a:r>
                        <a:rPr lang="en-US" dirty="0"/>
                        <a:t>Strategy</a:t>
                      </a:r>
                    </a:p>
                  </a:txBody>
                  <a:tcPr/>
                </a:tc>
                <a:tc>
                  <a:txBody>
                    <a:bodyPr/>
                    <a:lstStyle/>
                    <a:p>
                      <a:r>
                        <a:rPr lang="en-US" dirty="0"/>
                        <a:t>Benchmark</a:t>
                      </a:r>
                    </a:p>
                  </a:txBody>
                  <a:tcPr/>
                </a:tc>
                <a:extLst>
                  <a:ext uri="{0D108BD9-81ED-4DB2-BD59-A6C34878D82A}">
                    <a16:rowId xmlns:a16="http://schemas.microsoft.com/office/drawing/2014/main" val="611989757"/>
                  </a:ext>
                </a:extLst>
              </a:tr>
              <a:tr h="369110">
                <a:tc>
                  <a:txBody>
                    <a:bodyPr/>
                    <a:lstStyle/>
                    <a:p>
                      <a:r>
                        <a:rPr lang="en-US" dirty="0">
                          <a:solidFill>
                            <a:schemeClr val="accent4"/>
                          </a:solidFill>
                        </a:rPr>
                        <a:t>23.1%</a:t>
                      </a:r>
                    </a:p>
                  </a:txBody>
                  <a:tcPr/>
                </a:tc>
                <a:tc>
                  <a:txBody>
                    <a:bodyPr/>
                    <a:lstStyle/>
                    <a:p>
                      <a:r>
                        <a:rPr lang="en-US" dirty="0">
                          <a:solidFill>
                            <a:srgbClr val="00B050"/>
                          </a:solidFill>
                        </a:rPr>
                        <a:t>26.11%</a:t>
                      </a:r>
                    </a:p>
                  </a:txBody>
                  <a:tcPr/>
                </a:tc>
                <a:tc>
                  <a:txBody>
                    <a:bodyPr/>
                    <a:lstStyle/>
                    <a:p>
                      <a:r>
                        <a:rPr lang="en-US" dirty="0">
                          <a:solidFill>
                            <a:schemeClr val="accent2"/>
                          </a:solidFill>
                        </a:rPr>
                        <a:t>3.74%</a:t>
                      </a:r>
                    </a:p>
                  </a:txBody>
                  <a:tcPr/>
                </a:tc>
                <a:extLst>
                  <a:ext uri="{0D108BD9-81ED-4DB2-BD59-A6C34878D82A}">
                    <a16:rowId xmlns:a16="http://schemas.microsoft.com/office/drawing/2014/main" val="182743024"/>
                  </a:ext>
                </a:extLst>
              </a:tr>
              <a:tr h="369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rPr>
                        <a:t>30.8%</a:t>
                      </a:r>
                    </a:p>
                  </a:txBody>
                  <a:tcPr/>
                </a:tc>
                <a:tc>
                  <a:txBody>
                    <a:bodyPr/>
                    <a:lstStyle/>
                    <a:p>
                      <a:r>
                        <a:rPr lang="en-US" dirty="0">
                          <a:solidFill>
                            <a:srgbClr val="00B050"/>
                          </a:solidFill>
                        </a:rPr>
                        <a:t>34.81%</a:t>
                      </a:r>
                    </a:p>
                  </a:txBody>
                  <a:tcPr/>
                </a:tc>
                <a:tc>
                  <a:txBody>
                    <a:bodyPr/>
                    <a:lstStyle/>
                    <a:p>
                      <a:r>
                        <a:rPr lang="en-US" dirty="0">
                          <a:solidFill>
                            <a:schemeClr val="accent2"/>
                          </a:solidFill>
                        </a:rPr>
                        <a:t>4.99%</a:t>
                      </a:r>
                    </a:p>
                  </a:txBody>
                  <a:tcPr/>
                </a:tc>
                <a:extLst>
                  <a:ext uri="{0D108BD9-81ED-4DB2-BD59-A6C34878D82A}">
                    <a16:rowId xmlns:a16="http://schemas.microsoft.com/office/drawing/2014/main" val="2635466168"/>
                  </a:ext>
                </a:extLst>
              </a:tr>
            </a:tbl>
          </a:graphicData>
        </a:graphic>
      </p:graphicFrame>
      <p:sp>
        <p:nvSpPr>
          <p:cNvPr id="14" name="TextBox 13">
            <a:extLst>
              <a:ext uri="{FF2B5EF4-FFF2-40B4-BE49-F238E27FC236}">
                <a16:creationId xmlns:a16="http://schemas.microsoft.com/office/drawing/2014/main" id="{5E3F60D4-F099-4B9B-ABCF-F29904267035}"/>
              </a:ext>
            </a:extLst>
          </p:cNvPr>
          <p:cNvSpPr txBox="1"/>
          <p:nvPr/>
        </p:nvSpPr>
        <p:spPr>
          <a:xfrm>
            <a:off x="4865076" y="1735206"/>
            <a:ext cx="1230924" cy="468269"/>
          </a:xfrm>
          <a:prstGeom prst="rect">
            <a:avLst/>
          </a:prstGeom>
        </p:spPr>
        <p:txBody>
          <a:bodyPr vert="horz" lIns="91440" tIns="45720" rIns="91440" bIns="45720" rtlCol="0" anchor="b">
            <a:normAutofit/>
          </a:bodyPr>
          <a:lstStyle/>
          <a:p>
            <a:pPr algn="ctr">
              <a:lnSpc>
                <a:spcPct val="90000"/>
              </a:lnSpc>
              <a:spcBef>
                <a:spcPts val="1000"/>
              </a:spcBef>
              <a:spcAft>
                <a:spcPts val="600"/>
              </a:spcAft>
            </a:pPr>
            <a:r>
              <a:rPr lang="en-US" sz="2000" b="1" kern="1200" dirty="0">
                <a:solidFill>
                  <a:schemeClr val="accent5"/>
                </a:solidFill>
                <a:latin typeface="+mn-lt"/>
                <a:ea typeface="+mn-ea"/>
                <a:cs typeface="+mn-cs"/>
              </a:rPr>
              <a:t>Periodic</a:t>
            </a:r>
          </a:p>
        </p:txBody>
      </p:sp>
      <p:sp>
        <p:nvSpPr>
          <p:cNvPr id="15" name="TextBox 14">
            <a:extLst>
              <a:ext uri="{FF2B5EF4-FFF2-40B4-BE49-F238E27FC236}">
                <a16:creationId xmlns:a16="http://schemas.microsoft.com/office/drawing/2014/main" id="{D8D4D304-D7A9-491C-AEEB-675C89FDAB1A}"/>
              </a:ext>
            </a:extLst>
          </p:cNvPr>
          <p:cNvSpPr txBox="1"/>
          <p:nvPr/>
        </p:nvSpPr>
        <p:spPr>
          <a:xfrm>
            <a:off x="4694778" y="2049665"/>
            <a:ext cx="1386150" cy="511985"/>
          </a:xfrm>
          <a:prstGeom prst="rect">
            <a:avLst/>
          </a:prstGeom>
        </p:spPr>
        <p:txBody>
          <a:bodyPr vert="horz" lIns="91440" tIns="45720" rIns="91440" bIns="45720" rtlCol="0" anchor="b">
            <a:normAutofit fontScale="85000" lnSpcReduction="1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Annualized</a:t>
            </a:r>
          </a:p>
        </p:txBody>
      </p:sp>
      <p:sp>
        <p:nvSpPr>
          <p:cNvPr id="16" name="TextBox 15">
            <a:extLst>
              <a:ext uri="{FF2B5EF4-FFF2-40B4-BE49-F238E27FC236}">
                <a16:creationId xmlns:a16="http://schemas.microsoft.com/office/drawing/2014/main" id="{92DD7518-4B06-422B-B1E1-F253F6B4EF8C}"/>
              </a:ext>
            </a:extLst>
          </p:cNvPr>
          <p:cNvSpPr txBox="1"/>
          <p:nvPr/>
        </p:nvSpPr>
        <p:spPr>
          <a:xfrm>
            <a:off x="6387542" y="3063771"/>
            <a:ext cx="4696691" cy="636009"/>
          </a:xfrm>
          <a:prstGeom prst="rect">
            <a:avLst/>
          </a:prstGeom>
        </p:spPr>
        <p:txBody>
          <a:bodyPr vert="horz" lIns="91440" tIns="45720" rIns="91440" bIns="45720" rtlCol="0" anchor="b">
            <a:normAutofit/>
          </a:bodyPr>
          <a:lstStyle/>
          <a:p>
            <a:pPr>
              <a:lnSpc>
                <a:spcPct val="90000"/>
              </a:lnSpc>
              <a:spcBef>
                <a:spcPts val="1000"/>
              </a:spcBef>
              <a:spcAft>
                <a:spcPts val="600"/>
              </a:spcAft>
            </a:pPr>
            <a:r>
              <a:rPr lang="en-US" sz="2400" b="1" kern="1200" dirty="0">
                <a:solidFill>
                  <a:schemeClr val="accent5"/>
                </a:solidFill>
                <a:latin typeface="+mn-lt"/>
                <a:ea typeface="+mn-ea"/>
                <a:cs typeface="+mn-cs"/>
              </a:rPr>
              <a:t>Crude Oil - Brent</a:t>
            </a:r>
          </a:p>
        </p:txBody>
      </p:sp>
      <p:sp>
        <p:nvSpPr>
          <p:cNvPr id="17" name="TextBox 16">
            <a:extLst>
              <a:ext uri="{FF2B5EF4-FFF2-40B4-BE49-F238E27FC236}">
                <a16:creationId xmlns:a16="http://schemas.microsoft.com/office/drawing/2014/main" id="{EBE352BD-102C-4ED9-B51E-64B08BBD30FA}"/>
              </a:ext>
            </a:extLst>
          </p:cNvPr>
          <p:cNvSpPr txBox="1"/>
          <p:nvPr/>
        </p:nvSpPr>
        <p:spPr>
          <a:xfrm>
            <a:off x="7131653" y="2546578"/>
            <a:ext cx="3523542" cy="438089"/>
          </a:xfrm>
          <a:prstGeom prst="rect">
            <a:avLst/>
          </a:prstGeom>
        </p:spPr>
        <p:txBody>
          <a:bodyPr vert="horz" lIns="91440" tIns="45720" rIns="91440" bIns="45720" rtlCol="0" anchor="b">
            <a:normAutofit fontScale="70000" lnSpcReduction="2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Crude Oil Brent – 1/1/19 – 10/30/19</a:t>
            </a:r>
          </a:p>
        </p:txBody>
      </p:sp>
      <p:graphicFrame>
        <p:nvGraphicFramePr>
          <p:cNvPr id="18" name="Table 9">
            <a:extLst>
              <a:ext uri="{FF2B5EF4-FFF2-40B4-BE49-F238E27FC236}">
                <a16:creationId xmlns:a16="http://schemas.microsoft.com/office/drawing/2014/main" id="{09AD51CE-1F48-4322-9E3A-9150569B521B}"/>
              </a:ext>
            </a:extLst>
          </p:cNvPr>
          <p:cNvGraphicFramePr>
            <a:graphicFrameLocks noGrp="1"/>
          </p:cNvGraphicFramePr>
          <p:nvPr/>
        </p:nvGraphicFramePr>
        <p:xfrm>
          <a:off x="6138462" y="2959044"/>
          <a:ext cx="5375868" cy="1107330"/>
        </p:xfrm>
        <a:graphic>
          <a:graphicData uri="http://schemas.openxmlformats.org/drawingml/2006/table">
            <a:tbl>
              <a:tblPr firstRow="1" bandRow="1">
                <a:tableStyleId>{5C22544A-7EE6-4342-B048-85BDC9FD1C3A}</a:tableStyleId>
              </a:tblPr>
              <a:tblGrid>
                <a:gridCol w="1791956">
                  <a:extLst>
                    <a:ext uri="{9D8B030D-6E8A-4147-A177-3AD203B41FA5}">
                      <a16:colId xmlns:a16="http://schemas.microsoft.com/office/drawing/2014/main" val="798683478"/>
                    </a:ext>
                  </a:extLst>
                </a:gridCol>
                <a:gridCol w="1791956">
                  <a:extLst>
                    <a:ext uri="{9D8B030D-6E8A-4147-A177-3AD203B41FA5}">
                      <a16:colId xmlns:a16="http://schemas.microsoft.com/office/drawing/2014/main" val="231935413"/>
                    </a:ext>
                  </a:extLst>
                </a:gridCol>
                <a:gridCol w="1791956">
                  <a:extLst>
                    <a:ext uri="{9D8B030D-6E8A-4147-A177-3AD203B41FA5}">
                      <a16:colId xmlns:a16="http://schemas.microsoft.com/office/drawing/2014/main" val="3872764447"/>
                    </a:ext>
                  </a:extLst>
                </a:gridCol>
              </a:tblGrid>
              <a:tr h="369110">
                <a:tc>
                  <a:txBody>
                    <a:bodyPr/>
                    <a:lstStyle/>
                    <a:p>
                      <a:r>
                        <a:rPr lang="en-US" dirty="0"/>
                        <a:t>Commodity</a:t>
                      </a:r>
                    </a:p>
                  </a:txBody>
                  <a:tcPr/>
                </a:tc>
                <a:tc>
                  <a:txBody>
                    <a:bodyPr/>
                    <a:lstStyle/>
                    <a:p>
                      <a:r>
                        <a:rPr lang="en-US" dirty="0"/>
                        <a:t>Strategy</a:t>
                      </a:r>
                    </a:p>
                  </a:txBody>
                  <a:tcPr/>
                </a:tc>
                <a:tc>
                  <a:txBody>
                    <a:bodyPr/>
                    <a:lstStyle/>
                    <a:p>
                      <a:r>
                        <a:rPr lang="en-US" dirty="0"/>
                        <a:t>Benchmark</a:t>
                      </a:r>
                    </a:p>
                  </a:txBody>
                  <a:tcPr/>
                </a:tc>
                <a:extLst>
                  <a:ext uri="{0D108BD9-81ED-4DB2-BD59-A6C34878D82A}">
                    <a16:rowId xmlns:a16="http://schemas.microsoft.com/office/drawing/2014/main" val="611989757"/>
                  </a:ext>
                </a:extLst>
              </a:tr>
              <a:tr h="369110">
                <a:tc>
                  <a:txBody>
                    <a:bodyPr/>
                    <a:lstStyle/>
                    <a:p>
                      <a:r>
                        <a:rPr lang="en-US" dirty="0">
                          <a:solidFill>
                            <a:schemeClr val="accent4"/>
                          </a:solidFill>
                        </a:rPr>
                        <a:t>13.45%</a:t>
                      </a:r>
                    </a:p>
                  </a:txBody>
                  <a:tcPr/>
                </a:tc>
                <a:tc>
                  <a:txBody>
                    <a:bodyPr/>
                    <a:lstStyle/>
                    <a:p>
                      <a:r>
                        <a:rPr lang="en-US" dirty="0">
                          <a:solidFill>
                            <a:srgbClr val="00B050"/>
                          </a:solidFill>
                        </a:rPr>
                        <a:t>16.8%</a:t>
                      </a:r>
                    </a:p>
                  </a:txBody>
                  <a:tcPr/>
                </a:tc>
                <a:tc>
                  <a:txBody>
                    <a:bodyPr/>
                    <a:lstStyle/>
                    <a:p>
                      <a:r>
                        <a:rPr lang="en-US" dirty="0">
                          <a:solidFill>
                            <a:schemeClr val="accent2"/>
                          </a:solidFill>
                        </a:rPr>
                        <a:t>3.74%</a:t>
                      </a:r>
                    </a:p>
                  </a:txBody>
                  <a:tcPr/>
                </a:tc>
                <a:extLst>
                  <a:ext uri="{0D108BD9-81ED-4DB2-BD59-A6C34878D82A}">
                    <a16:rowId xmlns:a16="http://schemas.microsoft.com/office/drawing/2014/main" val="182743024"/>
                  </a:ext>
                </a:extLst>
              </a:tr>
              <a:tr h="369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rPr>
                        <a:t>17.94%</a:t>
                      </a:r>
                    </a:p>
                  </a:txBody>
                  <a:tcPr/>
                </a:tc>
                <a:tc>
                  <a:txBody>
                    <a:bodyPr/>
                    <a:lstStyle/>
                    <a:p>
                      <a:r>
                        <a:rPr lang="en-US" dirty="0">
                          <a:solidFill>
                            <a:srgbClr val="00B050"/>
                          </a:solidFill>
                        </a:rPr>
                        <a:t>22.4%</a:t>
                      </a:r>
                    </a:p>
                  </a:txBody>
                  <a:tcPr/>
                </a:tc>
                <a:tc>
                  <a:txBody>
                    <a:bodyPr/>
                    <a:lstStyle/>
                    <a:p>
                      <a:r>
                        <a:rPr lang="en-US" dirty="0">
                          <a:solidFill>
                            <a:schemeClr val="accent2"/>
                          </a:solidFill>
                        </a:rPr>
                        <a:t>4.99%</a:t>
                      </a:r>
                    </a:p>
                  </a:txBody>
                  <a:tcPr/>
                </a:tc>
                <a:extLst>
                  <a:ext uri="{0D108BD9-81ED-4DB2-BD59-A6C34878D82A}">
                    <a16:rowId xmlns:a16="http://schemas.microsoft.com/office/drawing/2014/main" val="2635466168"/>
                  </a:ext>
                </a:extLst>
              </a:tr>
            </a:tbl>
          </a:graphicData>
        </a:graphic>
      </p:graphicFrame>
      <p:sp>
        <p:nvSpPr>
          <p:cNvPr id="19" name="TextBox 18">
            <a:extLst>
              <a:ext uri="{FF2B5EF4-FFF2-40B4-BE49-F238E27FC236}">
                <a16:creationId xmlns:a16="http://schemas.microsoft.com/office/drawing/2014/main" id="{74A59338-0526-439C-AC75-A8E651C3EB5F}"/>
              </a:ext>
            </a:extLst>
          </p:cNvPr>
          <p:cNvSpPr txBox="1"/>
          <p:nvPr/>
        </p:nvSpPr>
        <p:spPr>
          <a:xfrm>
            <a:off x="4907538" y="3255002"/>
            <a:ext cx="1230924" cy="468269"/>
          </a:xfrm>
          <a:prstGeom prst="rect">
            <a:avLst/>
          </a:prstGeom>
        </p:spPr>
        <p:txBody>
          <a:bodyPr vert="horz" lIns="91440" tIns="45720" rIns="91440" bIns="45720" rtlCol="0" anchor="b">
            <a:normAutofit/>
          </a:bodyPr>
          <a:lstStyle/>
          <a:p>
            <a:pPr algn="ctr">
              <a:lnSpc>
                <a:spcPct val="90000"/>
              </a:lnSpc>
              <a:spcBef>
                <a:spcPts val="1000"/>
              </a:spcBef>
              <a:spcAft>
                <a:spcPts val="600"/>
              </a:spcAft>
            </a:pPr>
            <a:r>
              <a:rPr lang="en-US" sz="2000" b="1" kern="1200" dirty="0">
                <a:solidFill>
                  <a:schemeClr val="accent5"/>
                </a:solidFill>
                <a:latin typeface="+mn-lt"/>
                <a:ea typeface="+mn-ea"/>
                <a:cs typeface="+mn-cs"/>
              </a:rPr>
              <a:t>Periodic</a:t>
            </a:r>
          </a:p>
        </p:txBody>
      </p:sp>
      <p:sp>
        <p:nvSpPr>
          <p:cNvPr id="20" name="TextBox 19">
            <a:extLst>
              <a:ext uri="{FF2B5EF4-FFF2-40B4-BE49-F238E27FC236}">
                <a16:creationId xmlns:a16="http://schemas.microsoft.com/office/drawing/2014/main" id="{AAA45AF8-7F9A-4452-BDC1-026E9C16CEFE}"/>
              </a:ext>
            </a:extLst>
          </p:cNvPr>
          <p:cNvSpPr txBox="1"/>
          <p:nvPr/>
        </p:nvSpPr>
        <p:spPr>
          <a:xfrm>
            <a:off x="4737240" y="3569461"/>
            <a:ext cx="1386150" cy="511985"/>
          </a:xfrm>
          <a:prstGeom prst="rect">
            <a:avLst/>
          </a:prstGeom>
        </p:spPr>
        <p:txBody>
          <a:bodyPr vert="horz" lIns="91440" tIns="45720" rIns="91440" bIns="45720" rtlCol="0" anchor="b">
            <a:normAutofit fontScale="85000" lnSpcReduction="1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Annualized</a:t>
            </a:r>
          </a:p>
        </p:txBody>
      </p:sp>
      <p:sp>
        <p:nvSpPr>
          <p:cNvPr id="21" name="TextBox 20">
            <a:extLst>
              <a:ext uri="{FF2B5EF4-FFF2-40B4-BE49-F238E27FC236}">
                <a16:creationId xmlns:a16="http://schemas.microsoft.com/office/drawing/2014/main" id="{BD6E40ED-70B9-4BA5-B5C7-4B5DB9A74C0E}"/>
              </a:ext>
            </a:extLst>
          </p:cNvPr>
          <p:cNvSpPr txBox="1"/>
          <p:nvPr/>
        </p:nvSpPr>
        <p:spPr>
          <a:xfrm>
            <a:off x="7227113" y="4353737"/>
            <a:ext cx="3198566" cy="438089"/>
          </a:xfrm>
          <a:prstGeom prst="rect">
            <a:avLst/>
          </a:prstGeom>
        </p:spPr>
        <p:txBody>
          <a:bodyPr vert="horz" lIns="91440" tIns="45720" rIns="91440" bIns="45720" rtlCol="0" anchor="b">
            <a:normAutofit fontScale="77500" lnSpcReduction="2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Gasoline – 1/1/19 – 10/30/19</a:t>
            </a:r>
          </a:p>
        </p:txBody>
      </p:sp>
      <p:graphicFrame>
        <p:nvGraphicFramePr>
          <p:cNvPr id="22" name="Table 9">
            <a:extLst>
              <a:ext uri="{FF2B5EF4-FFF2-40B4-BE49-F238E27FC236}">
                <a16:creationId xmlns:a16="http://schemas.microsoft.com/office/drawing/2014/main" id="{1E80272E-2BAD-47AD-8364-9ACCF6352B13}"/>
              </a:ext>
            </a:extLst>
          </p:cNvPr>
          <p:cNvGraphicFramePr>
            <a:graphicFrameLocks noGrp="1"/>
          </p:cNvGraphicFramePr>
          <p:nvPr/>
        </p:nvGraphicFramePr>
        <p:xfrm>
          <a:off x="6138462" y="4779696"/>
          <a:ext cx="5375868" cy="1107330"/>
        </p:xfrm>
        <a:graphic>
          <a:graphicData uri="http://schemas.openxmlformats.org/drawingml/2006/table">
            <a:tbl>
              <a:tblPr firstRow="1" bandRow="1">
                <a:tableStyleId>{5C22544A-7EE6-4342-B048-85BDC9FD1C3A}</a:tableStyleId>
              </a:tblPr>
              <a:tblGrid>
                <a:gridCol w="1791956">
                  <a:extLst>
                    <a:ext uri="{9D8B030D-6E8A-4147-A177-3AD203B41FA5}">
                      <a16:colId xmlns:a16="http://schemas.microsoft.com/office/drawing/2014/main" val="798683478"/>
                    </a:ext>
                  </a:extLst>
                </a:gridCol>
                <a:gridCol w="1791956">
                  <a:extLst>
                    <a:ext uri="{9D8B030D-6E8A-4147-A177-3AD203B41FA5}">
                      <a16:colId xmlns:a16="http://schemas.microsoft.com/office/drawing/2014/main" val="231935413"/>
                    </a:ext>
                  </a:extLst>
                </a:gridCol>
                <a:gridCol w="1791956">
                  <a:extLst>
                    <a:ext uri="{9D8B030D-6E8A-4147-A177-3AD203B41FA5}">
                      <a16:colId xmlns:a16="http://schemas.microsoft.com/office/drawing/2014/main" val="3872764447"/>
                    </a:ext>
                  </a:extLst>
                </a:gridCol>
              </a:tblGrid>
              <a:tr h="369110">
                <a:tc>
                  <a:txBody>
                    <a:bodyPr/>
                    <a:lstStyle/>
                    <a:p>
                      <a:r>
                        <a:rPr lang="en-US" dirty="0"/>
                        <a:t>Commodity</a:t>
                      </a:r>
                    </a:p>
                  </a:txBody>
                  <a:tcPr/>
                </a:tc>
                <a:tc>
                  <a:txBody>
                    <a:bodyPr/>
                    <a:lstStyle/>
                    <a:p>
                      <a:r>
                        <a:rPr lang="en-US" dirty="0"/>
                        <a:t>Strategy</a:t>
                      </a:r>
                    </a:p>
                  </a:txBody>
                  <a:tcPr/>
                </a:tc>
                <a:tc>
                  <a:txBody>
                    <a:bodyPr/>
                    <a:lstStyle/>
                    <a:p>
                      <a:r>
                        <a:rPr lang="en-US" dirty="0"/>
                        <a:t>Benchmark</a:t>
                      </a:r>
                    </a:p>
                  </a:txBody>
                  <a:tcPr/>
                </a:tc>
                <a:extLst>
                  <a:ext uri="{0D108BD9-81ED-4DB2-BD59-A6C34878D82A}">
                    <a16:rowId xmlns:a16="http://schemas.microsoft.com/office/drawing/2014/main" val="611989757"/>
                  </a:ext>
                </a:extLst>
              </a:tr>
              <a:tr h="369110">
                <a:tc>
                  <a:txBody>
                    <a:bodyPr/>
                    <a:lstStyle/>
                    <a:p>
                      <a:r>
                        <a:rPr lang="en-US" dirty="0">
                          <a:solidFill>
                            <a:schemeClr val="accent4"/>
                          </a:solidFill>
                        </a:rPr>
                        <a:t>23.8%</a:t>
                      </a:r>
                    </a:p>
                  </a:txBody>
                  <a:tcPr/>
                </a:tc>
                <a:tc>
                  <a:txBody>
                    <a:bodyPr/>
                    <a:lstStyle/>
                    <a:p>
                      <a:r>
                        <a:rPr lang="en-US" dirty="0">
                          <a:solidFill>
                            <a:srgbClr val="00B050"/>
                          </a:solidFill>
                        </a:rPr>
                        <a:t>43.85%</a:t>
                      </a:r>
                    </a:p>
                  </a:txBody>
                  <a:tcPr/>
                </a:tc>
                <a:tc>
                  <a:txBody>
                    <a:bodyPr/>
                    <a:lstStyle/>
                    <a:p>
                      <a:r>
                        <a:rPr lang="en-US" dirty="0">
                          <a:solidFill>
                            <a:schemeClr val="accent2"/>
                          </a:solidFill>
                        </a:rPr>
                        <a:t>3.74%</a:t>
                      </a:r>
                    </a:p>
                  </a:txBody>
                  <a:tcPr/>
                </a:tc>
                <a:extLst>
                  <a:ext uri="{0D108BD9-81ED-4DB2-BD59-A6C34878D82A}">
                    <a16:rowId xmlns:a16="http://schemas.microsoft.com/office/drawing/2014/main" val="182743024"/>
                  </a:ext>
                </a:extLst>
              </a:tr>
              <a:tr h="369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rPr>
                        <a:t>31.8%</a:t>
                      </a:r>
                    </a:p>
                  </a:txBody>
                  <a:tcPr/>
                </a:tc>
                <a:tc>
                  <a:txBody>
                    <a:bodyPr/>
                    <a:lstStyle/>
                    <a:p>
                      <a:r>
                        <a:rPr lang="en-US" dirty="0">
                          <a:solidFill>
                            <a:srgbClr val="00B050"/>
                          </a:solidFill>
                        </a:rPr>
                        <a:t>58.45%</a:t>
                      </a:r>
                    </a:p>
                  </a:txBody>
                  <a:tcPr/>
                </a:tc>
                <a:tc>
                  <a:txBody>
                    <a:bodyPr/>
                    <a:lstStyle/>
                    <a:p>
                      <a:r>
                        <a:rPr lang="en-US" dirty="0">
                          <a:solidFill>
                            <a:schemeClr val="accent2"/>
                          </a:solidFill>
                        </a:rPr>
                        <a:t>4.99%</a:t>
                      </a:r>
                    </a:p>
                  </a:txBody>
                  <a:tcPr/>
                </a:tc>
                <a:extLst>
                  <a:ext uri="{0D108BD9-81ED-4DB2-BD59-A6C34878D82A}">
                    <a16:rowId xmlns:a16="http://schemas.microsoft.com/office/drawing/2014/main" val="2635466168"/>
                  </a:ext>
                </a:extLst>
              </a:tr>
            </a:tbl>
          </a:graphicData>
        </a:graphic>
      </p:graphicFrame>
      <p:sp>
        <p:nvSpPr>
          <p:cNvPr id="23" name="TextBox 22">
            <a:extLst>
              <a:ext uri="{FF2B5EF4-FFF2-40B4-BE49-F238E27FC236}">
                <a16:creationId xmlns:a16="http://schemas.microsoft.com/office/drawing/2014/main" id="{102D3DDF-D295-4DD9-9A6F-A2DEDB5E77BF}"/>
              </a:ext>
            </a:extLst>
          </p:cNvPr>
          <p:cNvSpPr txBox="1"/>
          <p:nvPr/>
        </p:nvSpPr>
        <p:spPr>
          <a:xfrm>
            <a:off x="4907538" y="5075654"/>
            <a:ext cx="1230924" cy="468269"/>
          </a:xfrm>
          <a:prstGeom prst="rect">
            <a:avLst/>
          </a:prstGeom>
        </p:spPr>
        <p:txBody>
          <a:bodyPr vert="horz" lIns="91440" tIns="45720" rIns="91440" bIns="45720" rtlCol="0" anchor="b">
            <a:normAutofit/>
          </a:bodyPr>
          <a:lstStyle/>
          <a:p>
            <a:pPr algn="ctr">
              <a:lnSpc>
                <a:spcPct val="90000"/>
              </a:lnSpc>
              <a:spcBef>
                <a:spcPts val="1000"/>
              </a:spcBef>
              <a:spcAft>
                <a:spcPts val="600"/>
              </a:spcAft>
            </a:pPr>
            <a:r>
              <a:rPr lang="en-US" sz="2000" b="1" kern="1200" dirty="0">
                <a:solidFill>
                  <a:schemeClr val="accent5"/>
                </a:solidFill>
                <a:latin typeface="+mn-lt"/>
                <a:ea typeface="+mn-ea"/>
                <a:cs typeface="+mn-cs"/>
              </a:rPr>
              <a:t>Periodic</a:t>
            </a:r>
          </a:p>
        </p:txBody>
      </p:sp>
      <p:sp>
        <p:nvSpPr>
          <p:cNvPr id="24" name="TextBox 23">
            <a:extLst>
              <a:ext uri="{FF2B5EF4-FFF2-40B4-BE49-F238E27FC236}">
                <a16:creationId xmlns:a16="http://schemas.microsoft.com/office/drawing/2014/main" id="{A6CAFA00-12AC-4399-BF2F-1F9AC5D1821A}"/>
              </a:ext>
            </a:extLst>
          </p:cNvPr>
          <p:cNvSpPr txBox="1"/>
          <p:nvPr/>
        </p:nvSpPr>
        <p:spPr>
          <a:xfrm>
            <a:off x="4667389" y="5437291"/>
            <a:ext cx="1386150" cy="511985"/>
          </a:xfrm>
          <a:prstGeom prst="rect">
            <a:avLst/>
          </a:prstGeom>
        </p:spPr>
        <p:txBody>
          <a:bodyPr vert="horz" lIns="91440" tIns="45720" rIns="91440" bIns="45720" rtlCol="0" anchor="b">
            <a:normAutofit fontScale="85000" lnSpcReduction="10000"/>
          </a:bodyPr>
          <a:lstStyle/>
          <a:p>
            <a:pPr algn="ctr">
              <a:lnSpc>
                <a:spcPct val="90000"/>
              </a:lnSpc>
              <a:spcBef>
                <a:spcPts val="1000"/>
              </a:spcBef>
              <a:spcAft>
                <a:spcPts val="600"/>
              </a:spcAft>
            </a:pPr>
            <a:r>
              <a:rPr lang="en-US" sz="2400" b="1" kern="1200" dirty="0">
                <a:solidFill>
                  <a:schemeClr val="accent5"/>
                </a:solidFill>
                <a:latin typeface="+mn-lt"/>
                <a:ea typeface="+mn-ea"/>
                <a:cs typeface="+mn-cs"/>
              </a:rPr>
              <a:t>Annualized</a:t>
            </a:r>
          </a:p>
        </p:txBody>
      </p:sp>
    </p:spTree>
    <p:extLst>
      <p:ext uri="{BB962C8B-B14F-4D97-AF65-F5344CB8AC3E}">
        <p14:creationId xmlns:p14="http://schemas.microsoft.com/office/powerpoint/2010/main" val="289837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&amp; Mobile APP</a:t>
            </a:r>
          </a:p>
        </p:txBody>
      </p:sp>
      <p:sp>
        <p:nvSpPr>
          <p:cNvPr id="5" name="TextBox 4"/>
          <p:cNvSpPr txBox="1"/>
          <p:nvPr/>
        </p:nvSpPr>
        <p:spPr>
          <a:xfrm>
            <a:off x="10715" y="1748567"/>
            <a:ext cx="2242665" cy="215444"/>
          </a:xfrm>
          <a:prstGeom prst="rect">
            <a:avLst/>
          </a:prstGeom>
          <a:noFill/>
        </p:spPr>
        <p:txBody>
          <a:bodyPr wrap="none" lIns="0" tIns="0" rIns="0" bIns="0" rtlCol="0">
            <a:spAutoFit/>
          </a:bodyPr>
          <a:lstStyle/>
          <a:p>
            <a:pPr algn="ctr"/>
            <a:r>
              <a:rPr lang="en-US" sz="1400" b="1" dirty="0">
                <a:solidFill>
                  <a:srgbClr val="30353F"/>
                </a:solidFill>
              </a:rPr>
              <a:t>C# Windows Form Application</a:t>
            </a:r>
          </a:p>
        </p:txBody>
      </p:sp>
      <p:sp>
        <p:nvSpPr>
          <p:cNvPr id="9" name="TextBox 8"/>
          <p:cNvSpPr txBox="1"/>
          <p:nvPr/>
        </p:nvSpPr>
        <p:spPr>
          <a:xfrm>
            <a:off x="8568395" y="5322574"/>
            <a:ext cx="3255851" cy="1077218"/>
          </a:xfrm>
          <a:prstGeom prst="rect">
            <a:avLst/>
          </a:prstGeom>
          <a:noFill/>
        </p:spPr>
        <p:txBody>
          <a:bodyPr wrap="square" lIns="0" tIns="0" rIns="0" bIns="0" rtlCol="0">
            <a:spAutoFit/>
          </a:bodyPr>
          <a:lstStyle/>
          <a:p>
            <a:r>
              <a:rPr lang="en-US" sz="1400" dirty="0"/>
              <a:t>A browser centric application designed to provide a quick simulation of various strategies and back testing frameworks. Can work from any device via a browser and is live.</a:t>
            </a:r>
            <a:endParaRPr lang="en-US" sz="1400" dirty="0">
              <a:solidFill>
                <a:srgbClr val="30353F"/>
              </a:solidFill>
            </a:endParaRPr>
          </a:p>
        </p:txBody>
      </p:sp>
      <p:sp>
        <p:nvSpPr>
          <p:cNvPr id="10" name="TextBox 9"/>
          <p:cNvSpPr txBox="1"/>
          <p:nvPr/>
        </p:nvSpPr>
        <p:spPr>
          <a:xfrm>
            <a:off x="5346341" y="1775017"/>
            <a:ext cx="872035" cy="215444"/>
          </a:xfrm>
          <a:prstGeom prst="rect">
            <a:avLst/>
          </a:prstGeom>
          <a:noFill/>
        </p:spPr>
        <p:txBody>
          <a:bodyPr wrap="none" lIns="0" tIns="0" rIns="0" bIns="0" rtlCol="0">
            <a:spAutoFit/>
          </a:bodyPr>
          <a:lstStyle/>
          <a:p>
            <a:pPr algn="ctr"/>
            <a:r>
              <a:rPr lang="en-US" sz="1400" b="1" dirty="0">
                <a:solidFill>
                  <a:srgbClr val="30353F"/>
                </a:solidFill>
              </a:rPr>
              <a:t>Mobile App</a:t>
            </a:r>
          </a:p>
        </p:txBody>
      </p:sp>
      <p:pic>
        <p:nvPicPr>
          <p:cNvPr id="4" name="Picture 3">
            <a:extLst>
              <a:ext uri="{FF2B5EF4-FFF2-40B4-BE49-F238E27FC236}">
                <a16:creationId xmlns:a16="http://schemas.microsoft.com/office/drawing/2014/main" id="{D65EED53-8562-43DA-8777-621B5344F569}"/>
              </a:ext>
            </a:extLst>
          </p:cNvPr>
          <p:cNvPicPr>
            <a:picLocks noChangeAspect="1"/>
          </p:cNvPicPr>
          <p:nvPr/>
        </p:nvPicPr>
        <p:blipFill>
          <a:blip r:embed="rId2"/>
          <a:stretch>
            <a:fillRect/>
          </a:stretch>
        </p:blipFill>
        <p:spPr>
          <a:xfrm>
            <a:off x="5346341" y="2029324"/>
            <a:ext cx="6444109" cy="3120418"/>
          </a:xfrm>
          <a:prstGeom prst="rect">
            <a:avLst/>
          </a:prstGeom>
        </p:spPr>
      </p:pic>
      <p:pic>
        <p:nvPicPr>
          <p:cNvPr id="11" name="Picture 10">
            <a:extLst>
              <a:ext uri="{FF2B5EF4-FFF2-40B4-BE49-F238E27FC236}">
                <a16:creationId xmlns:a16="http://schemas.microsoft.com/office/drawing/2014/main" id="{67332ADC-AF54-4E0A-AD0F-D3ABD612B619}"/>
              </a:ext>
            </a:extLst>
          </p:cNvPr>
          <p:cNvPicPr>
            <a:picLocks noChangeAspect="1"/>
          </p:cNvPicPr>
          <p:nvPr/>
        </p:nvPicPr>
        <p:blipFill>
          <a:blip r:embed="rId3"/>
          <a:stretch>
            <a:fillRect/>
          </a:stretch>
        </p:blipFill>
        <p:spPr>
          <a:xfrm>
            <a:off x="0" y="2029324"/>
            <a:ext cx="5193795" cy="3120418"/>
          </a:xfrm>
          <a:prstGeom prst="rect">
            <a:avLst/>
          </a:prstGeom>
        </p:spPr>
      </p:pic>
      <p:sp>
        <p:nvSpPr>
          <p:cNvPr id="13" name="TextBox 12">
            <a:extLst>
              <a:ext uri="{FF2B5EF4-FFF2-40B4-BE49-F238E27FC236}">
                <a16:creationId xmlns:a16="http://schemas.microsoft.com/office/drawing/2014/main" id="{87F0C9C3-F642-4302-99DF-37128E897E44}"/>
              </a:ext>
            </a:extLst>
          </p:cNvPr>
          <p:cNvSpPr txBox="1"/>
          <p:nvPr/>
        </p:nvSpPr>
        <p:spPr>
          <a:xfrm>
            <a:off x="1937944" y="5322574"/>
            <a:ext cx="3255851" cy="646331"/>
          </a:xfrm>
          <a:prstGeom prst="rect">
            <a:avLst/>
          </a:prstGeom>
          <a:noFill/>
        </p:spPr>
        <p:txBody>
          <a:bodyPr wrap="square" lIns="0" tIns="0" rIns="0" bIns="0" rtlCol="0">
            <a:spAutoFit/>
          </a:bodyPr>
          <a:lstStyle/>
          <a:p>
            <a:r>
              <a:rPr lang="en-US" sz="1400" dirty="0"/>
              <a:t>A C# Windows application to search for patterns in the data and a GUI to plot energy symbols.</a:t>
            </a:r>
            <a:endParaRPr lang="en-US" sz="1400" dirty="0">
              <a:solidFill>
                <a:srgbClr val="30353F"/>
              </a:solidFill>
            </a:endParaRPr>
          </a:p>
        </p:txBody>
      </p:sp>
    </p:spTree>
    <p:extLst>
      <p:ext uri="{BB962C8B-B14F-4D97-AF65-F5344CB8AC3E}">
        <p14:creationId xmlns:p14="http://schemas.microsoft.com/office/powerpoint/2010/main" val="245571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a:srcRect/>
          <a:stretch/>
        </p:blipFill>
        <p:spPr>
          <a:xfrm>
            <a:off x="853935" y="1049573"/>
            <a:ext cx="5305661" cy="4627658"/>
          </a:xfrm>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4" name="TextBox 3">
            <a:extLst>
              <a:ext uri="{FF2B5EF4-FFF2-40B4-BE49-F238E27FC236}">
                <a16:creationId xmlns:a16="http://schemas.microsoft.com/office/drawing/2014/main" id="{6C3475F6-243B-43EE-9098-2ADE9978C648}"/>
              </a:ext>
            </a:extLst>
          </p:cNvPr>
          <p:cNvSpPr txBox="1"/>
          <p:nvPr/>
        </p:nvSpPr>
        <p:spPr>
          <a:xfrm>
            <a:off x="7289074" y="4719263"/>
            <a:ext cx="4048991" cy="400110"/>
          </a:xfrm>
          <a:prstGeom prst="rect">
            <a:avLst/>
          </a:prstGeom>
          <a:noFill/>
        </p:spPr>
        <p:txBody>
          <a:bodyPr wrap="square" rtlCol="0">
            <a:spAutoFit/>
          </a:bodyPr>
          <a:lstStyle/>
          <a:p>
            <a:r>
              <a:rPr lang="en-US" sz="2000" dirty="0">
                <a:solidFill>
                  <a:schemeClr val="bg1"/>
                </a:solidFill>
              </a:rPr>
              <a:t>Feel free to contact any one of us…..</a:t>
            </a:r>
          </a:p>
        </p:txBody>
      </p:sp>
    </p:spTree>
    <p:extLst>
      <p:ext uri="{BB962C8B-B14F-4D97-AF65-F5344CB8AC3E}">
        <p14:creationId xmlns:p14="http://schemas.microsoft.com/office/powerpoint/2010/main" val="112477953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purl.org/dc/terms/"/>
    <ds:schemaRef ds:uri="71af3243-3dd4-4a8d-8c0d-dd76da1f02a5"/>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elements/1.1/"/>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tf34076243</Template>
  <TotalTime>0</TotalTime>
  <Words>744</Words>
  <Application>Microsoft Office PowerPoint</Application>
  <PresentationFormat>Widescreen</PresentationFormat>
  <Paragraphs>107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Merriweather</vt:lpstr>
      <vt:lpstr>Wingdings</vt:lpstr>
      <vt:lpstr>Office Theme</vt:lpstr>
      <vt:lpstr>Quantum  CAPITAL LLC</vt:lpstr>
      <vt:lpstr>Slide 7</vt:lpstr>
      <vt:lpstr>KEY characteristics of our strategy.</vt:lpstr>
      <vt:lpstr>Solution Overview</vt:lpstr>
      <vt:lpstr>strategy Summary performance</vt:lpstr>
      <vt:lpstr>Dashboard &amp; Mobile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2019-10-17T17:00:35Z</dcterms:created>
  <dcterms:modified xsi:type="dcterms:W3CDTF">2019-11-25T21:48:04Z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