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8" r:id="rId5"/>
    <p:sldId id="269" r:id="rId6"/>
    <p:sldId id="271" r:id="rId7"/>
    <p:sldId id="272" r:id="rId8"/>
    <p:sldId id="277" r:id="rId9"/>
    <p:sldId id="278" r:id="rId10"/>
    <p:sldId id="279" r:id="rId11"/>
    <p:sldId id="280" r:id="rId12"/>
    <p:sldId id="740" r:id="rId13"/>
    <p:sldId id="737" r:id="rId14"/>
    <p:sldId id="738" r:id="rId15"/>
    <p:sldId id="739" r:id="rId16"/>
    <p:sldId id="27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2" autoAdjust="0"/>
    <p:restoredTop sz="87949" autoAdjust="0"/>
  </p:normalViewPr>
  <p:slideViewPr>
    <p:cSldViewPr snapToGrid="0" showGuides="1">
      <p:cViewPr varScale="1">
        <p:scale>
          <a:sx n="113" d="100"/>
          <a:sy n="113" d="100"/>
        </p:scale>
        <p:origin x="8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56935-3ECF-4519-B5CA-3D1A7798DC3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226681F-B7A0-48D8-9844-42271360E446}">
      <dgm:prSet phldrT="[Text]"/>
      <dgm:spPr/>
      <dgm:t>
        <a:bodyPr/>
        <a:lstStyle/>
        <a:p>
          <a:r>
            <a:rPr lang="en-US"/>
            <a:t>Data Collection</a:t>
          </a:r>
        </a:p>
      </dgm:t>
    </dgm:pt>
    <dgm:pt modelId="{B725E7C3-4288-4557-AFF9-7615DEBC1E29}" type="parTrans" cxnId="{43ADC499-301C-4772-850E-0E7841ADE3AF}">
      <dgm:prSet/>
      <dgm:spPr/>
      <dgm:t>
        <a:bodyPr/>
        <a:lstStyle/>
        <a:p>
          <a:endParaRPr lang="en-US"/>
        </a:p>
      </dgm:t>
    </dgm:pt>
    <dgm:pt modelId="{1749B857-17F3-4793-BA14-D59BF5692A03}" type="sibTrans" cxnId="{43ADC499-301C-4772-850E-0E7841ADE3AF}">
      <dgm:prSet/>
      <dgm:spPr/>
      <dgm:t>
        <a:bodyPr/>
        <a:lstStyle/>
        <a:p>
          <a:endParaRPr lang="en-US"/>
        </a:p>
      </dgm:t>
    </dgm:pt>
    <dgm:pt modelId="{A91B9B69-129F-4931-A2E7-730DF0F43750}">
      <dgm:prSet phldrT="[Text]"/>
      <dgm:spPr/>
      <dgm:t>
        <a:bodyPr/>
        <a:lstStyle/>
        <a:p>
          <a:r>
            <a:rPr lang="en-US"/>
            <a:t>Create data warehouse server and load global index data</a:t>
          </a:r>
        </a:p>
      </dgm:t>
    </dgm:pt>
    <dgm:pt modelId="{3A36EA6B-9C38-4958-B90B-BFB9717DCD97}" type="parTrans" cxnId="{A04ED59B-E0EF-4FF4-8240-01D9A7161C7C}">
      <dgm:prSet/>
      <dgm:spPr/>
      <dgm:t>
        <a:bodyPr/>
        <a:lstStyle/>
        <a:p>
          <a:endParaRPr lang="en-US"/>
        </a:p>
      </dgm:t>
    </dgm:pt>
    <dgm:pt modelId="{E10170DA-6DA0-4D07-9323-6EE1D73D21CC}" type="sibTrans" cxnId="{A04ED59B-E0EF-4FF4-8240-01D9A7161C7C}">
      <dgm:prSet/>
      <dgm:spPr/>
      <dgm:t>
        <a:bodyPr/>
        <a:lstStyle/>
        <a:p>
          <a:endParaRPr lang="en-US"/>
        </a:p>
      </dgm:t>
    </dgm:pt>
    <dgm:pt modelId="{0B850280-AD7C-4F46-B037-516FD0C9D889}">
      <dgm:prSet phldrT="[Text]"/>
      <dgm:spPr/>
      <dgm:t>
        <a:bodyPr/>
        <a:lstStyle/>
        <a:p>
          <a:r>
            <a:rPr lang="en-US"/>
            <a:t>Python code to download Department of Energy Data</a:t>
          </a:r>
        </a:p>
      </dgm:t>
    </dgm:pt>
    <dgm:pt modelId="{64DFA7AB-33CF-4F14-82BA-4657A51E7846}" type="parTrans" cxnId="{6A0E25FD-FCF7-47C7-B12B-A615EFEC9E2E}">
      <dgm:prSet/>
      <dgm:spPr/>
      <dgm:t>
        <a:bodyPr/>
        <a:lstStyle/>
        <a:p>
          <a:endParaRPr lang="en-US"/>
        </a:p>
      </dgm:t>
    </dgm:pt>
    <dgm:pt modelId="{3659AE05-9284-40A9-8919-C408C90543BF}" type="sibTrans" cxnId="{6A0E25FD-FCF7-47C7-B12B-A615EFEC9E2E}">
      <dgm:prSet/>
      <dgm:spPr/>
      <dgm:t>
        <a:bodyPr/>
        <a:lstStyle/>
        <a:p>
          <a:endParaRPr lang="en-US"/>
        </a:p>
      </dgm:t>
    </dgm:pt>
    <dgm:pt modelId="{D1F50C6E-7747-4121-B892-8671F9720B47}">
      <dgm:prSet phldrT="[Text]"/>
      <dgm:spPr/>
      <dgm:t>
        <a:bodyPr/>
        <a:lstStyle/>
        <a:p>
          <a:r>
            <a:rPr lang="en-US"/>
            <a:t>Data Analysis &amp; Understanding</a:t>
          </a:r>
        </a:p>
      </dgm:t>
    </dgm:pt>
    <dgm:pt modelId="{B6DA4A48-5970-4263-8300-AF94453F966E}" type="parTrans" cxnId="{41BFCAC6-8082-487B-9A0F-B9C412D12824}">
      <dgm:prSet/>
      <dgm:spPr/>
      <dgm:t>
        <a:bodyPr/>
        <a:lstStyle/>
        <a:p>
          <a:endParaRPr lang="en-US"/>
        </a:p>
      </dgm:t>
    </dgm:pt>
    <dgm:pt modelId="{988A8EAD-7F3F-45BD-B544-61A477626416}" type="sibTrans" cxnId="{41BFCAC6-8082-487B-9A0F-B9C412D12824}">
      <dgm:prSet/>
      <dgm:spPr/>
      <dgm:t>
        <a:bodyPr/>
        <a:lstStyle/>
        <a:p>
          <a:endParaRPr lang="en-US"/>
        </a:p>
      </dgm:t>
    </dgm:pt>
    <dgm:pt modelId="{7140A1A1-084B-4332-8CBD-29B5659826A7}">
      <dgm:prSet phldrT="[Text]"/>
      <dgm:spPr/>
      <dgm:t>
        <a:bodyPr/>
        <a:lstStyle/>
        <a:p>
          <a:r>
            <a:rPr lang="en-US"/>
            <a:t>Analyze future contract curves</a:t>
          </a:r>
        </a:p>
      </dgm:t>
    </dgm:pt>
    <dgm:pt modelId="{7E917001-C419-4CF1-B5F8-97A0436F5A48}" type="parTrans" cxnId="{72A57220-C89B-4B9E-B5BE-AB06F3B1E784}">
      <dgm:prSet/>
      <dgm:spPr/>
      <dgm:t>
        <a:bodyPr/>
        <a:lstStyle/>
        <a:p>
          <a:endParaRPr lang="en-US"/>
        </a:p>
      </dgm:t>
    </dgm:pt>
    <dgm:pt modelId="{6865C245-D39E-4E85-BBF5-BDCE88073DBF}" type="sibTrans" cxnId="{72A57220-C89B-4B9E-B5BE-AB06F3B1E784}">
      <dgm:prSet/>
      <dgm:spPr/>
      <dgm:t>
        <a:bodyPr/>
        <a:lstStyle/>
        <a:p>
          <a:endParaRPr lang="en-US"/>
        </a:p>
      </dgm:t>
    </dgm:pt>
    <dgm:pt modelId="{12DDAAA5-5CEA-4AC5-8422-131FAF135755}">
      <dgm:prSet phldrT="[Text]"/>
      <dgm:spPr/>
      <dgm:t>
        <a:bodyPr/>
        <a:lstStyle/>
        <a:p>
          <a:r>
            <a:rPr lang="en-US"/>
            <a:t>Analyze correlations</a:t>
          </a:r>
        </a:p>
      </dgm:t>
    </dgm:pt>
    <dgm:pt modelId="{10C2FFF6-0E39-47BB-A9F1-670E2378B03F}" type="parTrans" cxnId="{796C6FFD-9055-4D4F-AB80-5713C5D7AF8A}">
      <dgm:prSet/>
      <dgm:spPr/>
      <dgm:t>
        <a:bodyPr/>
        <a:lstStyle/>
        <a:p>
          <a:endParaRPr lang="en-US"/>
        </a:p>
      </dgm:t>
    </dgm:pt>
    <dgm:pt modelId="{BDB2339D-F039-4FAB-A3F9-A0945CE46C89}" type="sibTrans" cxnId="{796C6FFD-9055-4D4F-AB80-5713C5D7AF8A}">
      <dgm:prSet/>
      <dgm:spPr/>
      <dgm:t>
        <a:bodyPr/>
        <a:lstStyle/>
        <a:p>
          <a:endParaRPr lang="en-US"/>
        </a:p>
      </dgm:t>
    </dgm:pt>
    <dgm:pt modelId="{B80F8762-0DF0-4D5A-BB14-AF15D83D3B24}">
      <dgm:prSet phldrT="[Text]"/>
      <dgm:spPr/>
      <dgm:t>
        <a:bodyPr/>
        <a:lstStyle/>
        <a:p>
          <a:r>
            <a:rPr lang="en-US"/>
            <a:t>Data Preparation</a:t>
          </a:r>
        </a:p>
      </dgm:t>
    </dgm:pt>
    <dgm:pt modelId="{A815DBD4-C058-4078-9F63-3347DDD716FD}" type="parTrans" cxnId="{4FF39791-C0F2-4C8A-8DC6-1ADF18475BAE}">
      <dgm:prSet/>
      <dgm:spPr/>
      <dgm:t>
        <a:bodyPr/>
        <a:lstStyle/>
        <a:p>
          <a:endParaRPr lang="en-US"/>
        </a:p>
      </dgm:t>
    </dgm:pt>
    <dgm:pt modelId="{B59CB39E-B04C-45E8-8479-3B731005596D}" type="sibTrans" cxnId="{4FF39791-C0F2-4C8A-8DC6-1ADF18475BAE}">
      <dgm:prSet/>
      <dgm:spPr/>
      <dgm:t>
        <a:bodyPr/>
        <a:lstStyle/>
        <a:p>
          <a:endParaRPr lang="en-US"/>
        </a:p>
      </dgm:t>
    </dgm:pt>
    <dgm:pt modelId="{C45E4C77-1B92-4F76-9A5E-D0C128BC7079}">
      <dgm:prSet phldrT="[Text]"/>
      <dgm:spPr/>
      <dgm:t>
        <a:bodyPr/>
        <a:lstStyle/>
        <a:p>
          <a:r>
            <a:rPr lang="en-US"/>
            <a:t> Outlier Detection</a:t>
          </a:r>
        </a:p>
      </dgm:t>
    </dgm:pt>
    <dgm:pt modelId="{3209AC33-F3C8-4C32-9B64-CBB17C294E71}" type="parTrans" cxnId="{1F20E14D-BC01-4E8B-A67A-5943270472C7}">
      <dgm:prSet/>
      <dgm:spPr/>
      <dgm:t>
        <a:bodyPr/>
        <a:lstStyle/>
        <a:p>
          <a:endParaRPr lang="en-US"/>
        </a:p>
      </dgm:t>
    </dgm:pt>
    <dgm:pt modelId="{874B9282-181F-4F8D-8328-95759AE09F18}" type="sibTrans" cxnId="{1F20E14D-BC01-4E8B-A67A-5943270472C7}">
      <dgm:prSet/>
      <dgm:spPr/>
      <dgm:t>
        <a:bodyPr/>
        <a:lstStyle/>
        <a:p>
          <a:endParaRPr lang="en-US"/>
        </a:p>
      </dgm:t>
    </dgm:pt>
    <dgm:pt modelId="{B73EAB4A-301C-4876-98D7-879EE3F629E5}">
      <dgm:prSet phldrT="[Text]"/>
      <dgm:spPr/>
      <dgm:t>
        <a:bodyPr/>
        <a:lstStyle/>
        <a:p>
          <a:r>
            <a:rPr lang="en-US"/>
            <a:t>Fill missing values</a:t>
          </a:r>
        </a:p>
      </dgm:t>
    </dgm:pt>
    <dgm:pt modelId="{CB8FF83C-4533-49A9-A924-1813B7D36B3B}" type="parTrans" cxnId="{2B5C2A78-16CA-49E3-9C75-9EA65602EF2F}">
      <dgm:prSet/>
      <dgm:spPr/>
      <dgm:t>
        <a:bodyPr/>
        <a:lstStyle/>
        <a:p>
          <a:endParaRPr lang="en-US"/>
        </a:p>
      </dgm:t>
    </dgm:pt>
    <dgm:pt modelId="{EFE154C9-2252-4E86-BBEA-90D1144C22A8}" type="sibTrans" cxnId="{2B5C2A78-16CA-49E3-9C75-9EA65602EF2F}">
      <dgm:prSet/>
      <dgm:spPr/>
      <dgm:t>
        <a:bodyPr/>
        <a:lstStyle/>
        <a:p>
          <a:endParaRPr lang="en-US"/>
        </a:p>
      </dgm:t>
    </dgm:pt>
    <dgm:pt modelId="{CB9D180C-097E-4D3B-9DC4-D1293CBEE39B}">
      <dgm:prSet phldrT="[Text]"/>
      <dgm:spPr/>
      <dgm:t>
        <a:bodyPr/>
        <a:lstStyle/>
        <a:p>
          <a:r>
            <a:rPr lang="en-US"/>
            <a:t>Python code to download future contracts</a:t>
          </a:r>
        </a:p>
      </dgm:t>
    </dgm:pt>
    <dgm:pt modelId="{733FA1A8-B9DC-4351-90EA-EDD8C0769965}" type="parTrans" cxnId="{60009C53-B3FF-4D74-8EA2-11C67262220A}">
      <dgm:prSet/>
      <dgm:spPr/>
      <dgm:t>
        <a:bodyPr/>
        <a:lstStyle/>
        <a:p>
          <a:endParaRPr lang="en-US"/>
        </a:p>
      </dgm:t>
    </dgm:pt>
    <dgm:pt modelId="{8A15BCC9-AF35-439B-BF69-54AA9C0C200B}" type="sibTrans" cxnId="{60009C53-B3FF-4D74-8EA2-11C67262220A}">
      <dgm:prSet/>
      <dgm:spPr/>
      <dgm:t>
        <a:bodyPr/>
        <a:lstStyle/>
        <a:p>
          <a:endParaRPr lang="en-US"/>
        </a:p>
      </dgm:t>
    </dgm:pt>
    <dgm:pt modelId="{841B4AC2-0C70-4AE6-B770-E8AA92330578}">
      <dgm:prSet phldrT="[Text]"/>
      <dgm:spPr/>
      <dgm:t>
        <a:bodyPr/>
        <a:lstStyle/>
        <a:p>
          <a:r>
            <a:rPr lang="en-US"/>
            <a:t>Fit additional feature sets such as Bollinger and Exponential Moving Averages.</a:t>
          </a:r>
        </a:p>
      </dgm:t>
    </dgm:pt>
    <dgm:pt modelId="{95468C08-BE4B-4CE0-94D6-919E3AF5FD30}" type="parTrans" cxnId="{4FBFBE32-86DE-4E43-AA5E-C25CFD9AD7E9}">
      <dgm:prSet/>
      <dgm:spPr/>
      <dgm:t>
        <a:bodyPr/>
        <a:lstStyle/>
        <a:p>
          <a:endParaRPr lang="en-US"/>
        </a:p>
      </dgm:t>
    </dgm:pt>
    <dgm:pt modelId="{DC069FCF-9F5C-43F5-9E0A-6A4865A515E8}" type="sibTrans" cxnId="{4FBFBE32-86DE-4E43-AA5E-C25CFD9AD7E9}">
      <dgm:prSet/>
      <dgm:spPr/>
      <dgm:t>
        <a:bodyPr/>
        <a:lstStyle/>
        <a:p>
          <a:endParaRPr lang="en-US"/>
        </a:p>
      </dgm:t>
    </dgm:pt>
    <dgm:pt modelId="{D68CD979-2910-4F7A-8E34-7914B00F88B7}">
      <dgm:prSet phldrT="[Text]"/>
      <dgm:spPr/>
      <dgm:t>
        <a:bodyPr/>
        <a:lstStyle/>
        <a:p>
          <a:r>
            <a:rPr lang="en-US"/>
            <a:t>This will be a bespoke proprietary data set and wil be owned by Quantum Capital Management</a:t>
          </a:r>
        </a:p>
      </dgm:t>
    </dgm:pt>
    <dgm:pt modelId="{A164B6E4-E979-491B-B28F-18364961C30F}" type="parTrans" cxnId="{843291AD-9B0D-4783-A445-D320D187F4CC}">
      <dgm:prSet/>
      <dgm:spPr/>
      <dgm:t>
        <a:bodyPr/>
        <a:lstStyle/>
        <a:p>
          <a:endParaRPr lang="en-US"/>
        </a:p>
      </dgm:t>
    </dgm:pt>
    <dgm:pt modelId="{F1D98AFE-543B-445F-8897-F3E10965A1D4}" type="sibTrans" cxnId="{843291AD-9B0D-4783-A445-D320D187F4CC}">
      <dgm:prSet/>
      <dgm:spPr/>
      <dgm:t>
        <a:bodyPr/>
        <a:lstStyle/>
        <a:p>
          <a:endParaRPr lang="en-US"/>
        </a:p>
      </dgm:t>
    </dgm:pt>
    <dgm:pt modelId="{E85200E2-64C4-4144-9A27-923C84606392}">
      <dgm:prSet phldrT="[Text]"/>
      <dgm:spPr/>
      <dgm:t>
        <a:bodyPr/>
        <a:lstStyle/>
        <a:p>
          <a:r>
            <a:rPr lang="en-US"/>
            <a:t>Standardization and Normalization for Linear and Nueral Network analysis</a:t>
          </a:r>
        </a:p>
      </dgm:t>
    </dgm:pt>
    <dgm:pt modelId="{1144527A-6909-4128-8CDC-53590FF599E0}" type="parTrans" cxnId="{5E204C6A-6948-4165-B9CC-00E43ABDA31D}">
      <dgm:prSet/>
      <dgm:spPr/>
      <dgm:t>
        <a:bodyPr/>
        <a:lstStyle/>
        <a:p>
          <a:endParaRPr lang="en-US"/>
        </a:p>
      </dgm:t>
    </dgm:pt>
    <dgm:pt modelId="{9AD4E595-E800-475C-BE79-82024C29E59F}" type="sibTrans" cxnId="{5E204C6A-6948-4165-B9CC-00E43ABDA31D}">
      <dgm:prSet/>
      <dgm:spPr/>
      <dgm:t>
        <a:bodyPr/>
        <a:lstStyle/>
        <a:p>
          <a:endParaRPr lang="en-US"/>
        </a:p>
      </dgm:t>
    </dgm:pt>
    <dgm:pt modelId="{D799A693-D8A3-4648-B97C-257FEFC0CC6E}">
      <dgm:prSet phldrT="[Text]"/>
      <dgm:spPr/>
      <dgm:t>
        <a:bodyPr/>
        <a:lstStyle/>
        <a:p>
          <a:r>
            <a:rPr lang="en-US"/>
            <a:t>Analyze for contango and backwardation - potential feature development</a:t>
          </a:r>
        </a:p>
      </dgm:t>
    </dgm:pt>
    <dgm:pt modelId="{A40B1B28-60CD-4B2D-9EDC-7126F0510707}" type="parTrans" cxnId="{21E387A8-810B-4175-8E57-F7C09DF6C9FD}">
      <dgm:prSet/>
      <dgm:spPr/>
      <dgm:t>
        <a:bodyPr/>
        <a:lstStyle/>
        <a:p>
          <a:endParaRPr lang="en-US"/>
        </a:p>
      </dgm:t>
    </dgm:pt>
    <dgm:pt modelId="{305A1BA1-DC46-4EFA-A9B7-2C3D2E55CEEA}" type="sibTrans" cxnId="{21E387A8-810B-4175-8E57-F7C09DF6C9FD}">
      <dgm:prSet/>
      <dgm:spPr/>
      <dgm:t>
        <a:bodyPr/>
        <a:lstStyle/>
        <a:p>
          <a:endParaRPr lang="en-US"/>
        </a:p>
      </dgm:t>
    </dgm:pt>
    <dgm:pt modelId="{93989FFA-8D69-4BAA-89F0-783519ED6F40}" type="pres">
      <dgm:prSet presAssocID="{B1A56935-3ECF-4519-B5CA-3D1A7798DC34}" presName="linearFlow" presStyleCnt="0">
        <dgm:presLayoutVars>
          <dgm:dir/>
          <dgm:animLvl val="lvl"/>
          <dgm:resizeHandles val="exact"/>
        </dgm:presLayoutVars>
      </dgm:prSet>
      <dgm:spPr/>
    </dgm:pt>
    <dgm:pt modelId="{FD9D33A7-A887-490D-B03A-5E209ED8E368}" type="pres">
      <dgm:prSet presAssocID="{4226681F-B7A0-48D8-9844-42271360E446}" presName="composite" presStyleCnt="0"/>
      <dgm:spPr/>
    </dgm:pt>
    <dgm:pt modelId="{E716BF9D-E0A7-43F9-9B04-91121BED4F4A}" type="pres">
      <dgm:prSet presAssocID="{4226681F-B7A0-48D8-9844-42271360E446}" presName="parentText" presStyleLbl="alignNode1" presStyleIdx="0" presStyleCnt="3">
        <dgm:presLayoutVars>
          <dgm:chMax val="1"/>
          <dgm:bulletEnabled val="1"/>
        </dgm:presLayoutVars>
      </dgm:prSet>
      <dgm:spPr/>
    </dgm:pt>
    <dgm:pt modelId="{4D90626B-35E9-4FCD-A2D4-3BAD3841DBB7}" type="pres">
      <dgm:prSet presAssocID="{4226681F-B7A0-48D8-9844-42271360E446}" presName="descendantText" presStyleLbl="alignAcc1" presStyleIdx="0" presStyleCnt="3">
        <dgm:presLayoutVars>
          <dgm:bulletEnabled val="1"/>
        </dgm:presLayoutVars>
      </dgm:prSet>
      <dgm:spPr/>
    </dgm:pt>
    <dgm:pt modelId="{4A42730B-30FB-4276-A787-073873DF1A50}" type="pres">
      <dgm:prSet presAssocID="{1749B857-17F3-4793-BA14-D59BF5692A03}" presName="sp" presStyleCnt="0"/>
      <dgm:spPr/>
    </dgm:pt>
    <dgm:pt modelId="{0155E23E-3D05-4673-ADCC-2062DECED19E}" type="pres">
      <dgm:prSet presAssocID="{D1F50C6E-7747-4121-B892-8671F9720B47}" presName="composite" presStyleCnt="0"/>
      <dgm:spPr/>
    </dgm:pt>
    <dgm:pt modelId="{DDB1E226-4A0D-4E7A-8277-FCFCF5856335}" type="pres">
      <dgm:prSet presAssocID="{D1F50C6E-7747-4121-B892-8671F9720B47}" presName="parentText" presStyleLbl="alignNode1" presStyleIdx="1" presStyleCnt="3">
        <dgm:presLayoutVars>
          <dgm:chMax val="1"/>
          <dgm:bulletEnabled val="1"/>
        </dgm:presLayoutVars>
      </dgm:prSet>
      <dgm:spPr/>
    </dgm:pt>
    <dgm:pt modelId="{D4107748-EE1C-4815-8100-F435BBAEED32}" type="pres">
      <dgm:prSet presAssocID="{D1F50C6E-7747-4121-B892-8671F9720B47}" presName="descendantText" presStyleLbl="alignAcc1" presStyleIdx="1" presStyleCnt="3">
        <dgm:presLayoutVars>
          <dgm:bulletEnabled val="1"/>
        </dgm:presLayoutVars>
      </dgm:prSet>
      <dgm:spPr/>
    </dgm:pt>
    <dgm:pt modelId="{7AD10C50-1B4E-4410-8B25-6885068014C2}" type="pres">
      <dgm:prSet presAssocID="{988A8EAD-7F3F-45BD-B544-61A477626416}" presName="sp" presStyleCnt="0"/>
      <dgm:spPr/>
    </dgm:pt>
    <dgm:pt modelId="{21A8BC3E-D5A9-4E25-97E4-0608A5171189}" type="pres">
      <dgm:prSet presAssocID="{B80F8762-0DF0-4D5A-BB14-AF15D83D3B24}" presName="composite" presStyleCnt="0"/>
      <dgm:spPr/>
    </dgm:pt>
    <dgm:pt modelId="{8B76222F-4EA7-4BDB-8C45-7FBB2693A16A}" type="pres">
      <dgm:prSet presAssocID="{B80F8762-0DF0-4D5A-BB14-AF15D83D3B24}" presName="parentText" presStyleLbl="alignNode1" presStyleIdx="2" presStyleCnt="3">
        <dgm:presLayoutVars>
          <dgm:chMax val="1"/>
          <dgm:bulletEnabled val="1"/>
        </dgm:presLayoutVars>
      </dgm:prSet>
      <dgm:spPr/>
    </dgm:pt>
    <dgm:pt modelId="{5E30F5A9-E108-464C-AA8B-EBC7E77C68C6}" type="pres">
      <dgm:prSet presAssocID="{B80F8762-0DF0-4D5A-BB14-AF15D83D3B24}" presName="descendantText" presStyleLbl="alignAcc1" presStyleIdx="2" presStyleCnt="3">
        <dgm:presLayoutVars>
          <dgm:bulletEnabled val="1"/>
        </dgm:presLayoutVars>
      </dgm:prSet>
      <dgm:spPr/>
    </dgm:pt>
  </dgm:ptLst>
  <dgm:cxnLst>
    <dgm:cxn modelId="{72A57220-C89B-4B9E-B5BE-AB06F3B1E784}" srcId="{D1F50C6E-7747-4121-B892-8671F9720B47}" destId="{7140A1A1-084B-4332-8CBD-29B5659826A7}" srcOrd="0" destOrd="0" parTransId="{7E917001-C419-4CF1-B5F8-97A0436F5A48}" sibTransId="{6865C245-D39E-4E85-BBF5-BDCE88073DBF}"/>
    <dgm:cxn modelId="{DE0B3B2D-761C-429E-95DB-602C3537EC7C}" type="presOf" srcId="{B80F8762-0DF0-4D5A-BB14-AF15D83D3B24}" destId="{8B76222F-4EA7-4BDB-8C45-7FBB2693A16A}" srcOrd="0" destOrd="0" presId="urn:microsoft.com/office/officeart/2005/8/layout/chevron2"/>
    <dgm:cxn modelId="{297D0A30-4114-448F-AC69-EFA4D852EA26}" type="presOf" srcId="{D799A693-D8A3-4648-B97C-257FEFC0CC6E}" destId="{D4107748-EE1C-4815-8100-F435BBAEED32}" srcOrd="0" destOrd="1" presId="urn:microsoft.com/office/officeart/2005/8/layout/chevron2"/>
    <dgm:cxn modelId="{6C644A32-4CF7-4623-AF1F-453D470FCD8C}" type="presOf" srcId="{C45E4C77-1B92-4F76-9A5E-D0C128BC7079}" destId="{5E30F5A9-E108-464C-AA8B-EBC7E77C68C6}" srcOrd="0" destOrd="0" presId="urn:microsoft.com/office/officeart/2005/8/layout/chevron2"/>
    <dgm:cxn modelId="{4FBFBE32-86DE-4E43-AA5E-C25CFD9AD7E9}" srcId="{D1F50C6E-7747-4121-B892-8671F9720B47}" destId="{841B4AC2-0C70-4AE6-B770-E8AA92330578}" srcOrd="2" destOrd="0" parTransId="{95468C08-BE4B-4CE0-94D6-919E3AF5FD30}" sibTransId="{DC069FCF-9F5C-43F5-9E0A-6A4865A515E8}"/>
    <dgm:cxn modelId="{57234535-E1E4-47A3-8B63-A40A488F259C}" type="presOf" srcId="{B1A56935-3ECF-4519-B5CA-3D1A7798DC34}" destId="{93989FFA-8D69-4BAA-89F0-783519ED6F40}" srcOrd="0" destOrd="0" presId="urn:microsoft.com/office/officeart/2005/8/layout/chevron2"/>
    <dgm:cxn modelId="{AB9BCD48-1D25-4803-9D79-D7E385D045E2}" type="presOf" srcId="{CB9D180C-097E-4D3B-9DC4-D1293CBEE39B}" destId="{4D90626B-35E9-4FCD-A2D4-3BAD3841DBB7}" srcOrd="0" destOrd="1" presId="urn:microsoft.com/office/officeart/2005/8/layout/chevron2"/>
    <dgm:cxn modelId="{5E204C6A-6948-4165-B9CC-00E43ABDA31D}" srcId="{B80F8762-0DF0-4D5A-BB14-AF15D83D3B24}" destId="{E85200E2-64C4-4144-9A27-923C84606392}" srcOrd="1" destOrd="0" parTransId="{1144527A-6909-4128-8CDC-53590FF599E0}" sibTransId="{9AD4E595-E800-475C-BE79-82024C29E59F}"/>
    <dgm:cxn modelId="{1F20E14D-BC01-4E8B-A67A-5943270472C7}" srcId="{B80F8762-0DF0-4D5A-BB14-AF15D83D3B24}" destId="{C45E4C77-1B92-4F76-9A5E-D0C128BC7079}" srcOrd="0" destOrd="0" parTransId="{3209AC33-F3C8-4C32-9B64-CBB17C294E71}" sibTransId="{874B9282-181F-4F8D-8328-95759AE09F18}"/>
    <dgm:cxn modelId="{60009C53-B3FF-4D74-8EA2-11C67262220A}" srcId="{4226681F-B7A0-48D8-9844-42271360E446}" destId="{CB9D180C-097E-4D3B-9DC4-D1293CBEE39B}" srcOrd="1" destOrd="0" parTransId="{733FA1A8-B9DC-4351-90EA-EDD8C0769965}" sibTransId="{8A15BCC9-AF35-439B-BF69-54AA9C0C200B}"/>
    <dgm:cxn modelId="{285B2374-332F-4D35-8535-DAECF816896A}" type="presOf" srcId="{E85200E2-64C4-4144-9A27-923C84606392}" destId="{5E30F5A9-E108-464C-AA8B-EBC7E77C68C6}" srcOrd="0" destOrd="1" presId="urn:microsoft.com/office/officeart/2005/8/layout/chevron2"/>
    <dgm:cxn modelId="{2B5C2A78-16CA-49E3-9C75-9EA65602EF2F}" srcId="{B80F8762-0DF0-4D5A-BB14-AF15D83D3B24}" destId="{B73EAB4A-301C-4876-98D7-879EE3F629E5}" srcOrd="2" destOrd="0" parTransId="{CB8FF83C-4533-49A9-A924-1813B7D36B3B}" sibTransId="{EFE154C9-2252-4E86-BBEA-90D1144C22A8}"/>
    <dgm:cxn modelId="{FACD3759-6F97-449F-8B44-FD3A7E184EE1}" type="presOf" srcId="{D68CD979-2910-4F7A-8E34-7914B00F88B7}" destId="{4D90626B-35E9-4FCD-A2D4-3BAD3841DBB7}" srcOrd="0" destOrd="3" presId="urn:microsoft.com/office/officeart/2005/8/layout/chevron2"/>
    <dgm:cxn modelId="{2AE1DA81-9C8B-42B3-90D9-51D749DCC1AB}" type="presOf" srcId="{841B4AC2-0C70-4AE6-B770-E8AA92330578}" destId="{D4107748-EE1C-4815-8100-F435BBAEED32}" srcOrd="0" destOrd="2" presId="urn:microsoft.com/office/officeart/2005/8/layout/chevron2"/>
    <dgm:cxn modelId="{4FF39791-C0F2-4C8A-8DC6-1ADF18475BAE}" srcId="{B1A56935-3ECF-4519-B5CA-3D1A7798DC34}" destId="{B80F8762-0DF0-4D5A-BB14-AF15D83D3B24}" srcOrd="2" destOrd="0" parTransId="{A815DBD4-C058-4078-9F63-3347DDD716FD}" sibTransId="{B59CB39E-B04C-45E8-8479-3B731005596D}"/>
    <dgm:cxn modelId="{43ADC499-301C-4772-850E-0E7841ADE3AF}" srcId="{B1A56935-3ECF-4519-B5CA-3D1A7798DC34}" destId="{4226681F-B7A0-48D8-9844-42271360E446}" srcOrd="0" destOrd="0" parTransId="{B725E7C3-4288-4557-AFF9-7615DEBC1E29}" sibTransId="{1749B857-17F3-4793-BA14-D59BF5692A03}"/>
    <dgm:cxn modelId="{A04ED59B-E0EF-4FF4-8240-01D9A7161C7C}" srcId="{4226681F-B7A0-48D8-9844-42271360E446}" destId="{A91B9B69-129F-4931-A2E7-730DF0F43750}" srcOrd="0" destOrd="0" parTransId="{3A36EA6B-9C38-4958-B90B-BFB9717DCD97}" sibTransId="{E10170DA-6DA0-4D07-9323-6EE1D73D21CC}"/>
    <dgm:cxn modelId="{D15A7A9C-A328-463F-9657-730F2C7C435B}" type="presOf" srcId="{0B850280-AD7C-4F46-B037-516FD0C9D889}" destId="{4D90626B-35E9-4FCD-A2D4-3BAD3841DBB7}" srcOrd="0" destOrd="2" presId="urn:microsoft.com/office/officeart/2005/8/layout/chevron2"/>
    <dgm:cxn modelId="{21E387A8-810B-4175-8E57-F7C09DF6C9FD}" srcId="{D1F50C6E-7747-4121-B892-8671F9720B47}" destId="{D799A693-D8A3-4648-B97C-257FEFC0CC6E}" srcOrd="1" destOrd="0" parTransId="{A40B1B28-60CD-4B2D-9EDC-7126F0510707}" sibTransId="{305A1BA1-DC46-4EFA-A9B7-2C3D2E55CEEA}"/>
    <dgm:cxn modelId="{843291AD-9B0D-4783-A445-D320D187F4CC}" srcId="{4226681F-B7A0-48D8-9844-42271360E446}" destId="{D68CD979-2910-4F7A-8E34-7914B00F88B7}" srcOrd="3" destOrd="0" parTransId="{A164B6E4-E979-491B-B28F-18364961C30F}" sibTransId="{F1D98AFE-543B-445F-8897-F3E10965A1D4}"/>
    <dgm:cxn modelId="{41BFCAC6-8082-487B-9A0F-B9C412D12824}" srcId="{B1A56935-3ECF-4519-B5CA-3D1A7798DC34}" destId="{D1F50C6E-7747-4121-B892-8671F9720B47}" srcOrd="1" destOrd="0" parTransId="{B6DA4A48-5970-4263-8300-AF94453F966E}" sibTransId="{988A8EAD-7F3F-45BD-B544-61A477626416}"/>
    <dgm:cxn modelId="{CAFE92CA-EDD0-49AE-9B01-A5ECB236D869}" type="presOf" srcId="{D1F50C6E-7747-4121-B892-8671F9720B47}" destId="{DDB1E226-4A0D-4E7A-8277-FCFCF5856335}" srcOrd="0" destOrd="0" presId="urn:microsoft.com/office/officeart/2005/8/layout/chevron2"/>
    <dgm:cxn modelId="{6C22DACE-E16F-4898-BE30-9DC7DE39CC6A}" type="presOf" srcId="{12DDAAA5-5CEA-4AC5-8422-131FAF135755}" destId="{D4107748-EE1C-4815-8100-F435BBAEED32}" srcOrd="0" destOrd="3" presId="urn:microsoft.com/office/officeart/2005/8/layout/chevron2"/>
    <dgm:cxn modelId="{A060F9D9-569B-42B8-A8B8-0BB982A6A966}" type="presOf" srcId="{7140A1A1-084B-4332-8CBD-29B5659826A7}" destId="{D4107748-EE1C-4815-8100-F435BBAEED32}" srcOrd="0" destOrd="0" presId="urn:microsoft.com/office/officeart/2005/8/layout/chevron2"/>
    <dgm:cxn modelId="{D96EA6E6-BC95-4613-BB2C-672386D9AA0B}" type="presOf" srcId="{B73EAB4A-301C-4876-98D7-879EE3F629E5}" destId="{5E30F5A9-E108-464C-AA8B-EBC7E77C68C6}" srcOrd="0" destOrd="2" presId="urn:microsoft.com/office/officeart/2005/8/layout/chevron2"/>
    <dgm:cxn modelId="{99369BF8-BDE6-4D85-924A-D3E76FCA77CF}" type="presOf" srcId="{A91B9B69-129F-4931-A2E7-730DF0F43750}" destId="{4D90626B-35E9-4FCD-A2D4-3BAD3841DBB7}" srcOrd="0" destOrd="0" presId="urn:microsoft.com/office/officeart/2005/8/layout/chevron2"/>
    <dgm:cxn modelId="{038969FB-935A-4B35-AFE7-77A2E314643A}" type="presOf" srcId="{4226681F-B7A0-48D8-9844-42271360E446}" destId="{E716BF9D-E0A7-43F9-9B04-91121BED4F4A}" srcOrd="0" destOrd="0" presId="urn:microsoft.com/office/officeart/2005/8/layout/chevron2"/>
    <dgm:cxn modelId="{6A0E25FD-FCF7-47C7-B12B-A615EFEC9E2E}" srcId="{4226681F-B7A0-48D8-9844-42271360E446}" destId="{0B850280-AD7C-4F46-B037-516FD0C9D889}" srcOrd="2" destOrd="0" parTransId="{64DFA7AB-33CF-4F14-82BA-4657A51E7846}" sibTransId="{3659AE05-9284-40A9-8919-C408C90543BF}"/>
    <dgm:cxn modelId="{796C6FFD-9055-4D4F-AB80-5713C5D7AF8A}" srcId="{D1F50C6E-7747-4121-B892-8671F9720B47}" destId="{12DDAAA5-5CEA-4AC5-8422-131FAF135755}" srcOrd="3" destOrd="0" parTransId="{10C2FFF6-0E39-47BB-A9F1-670E2378B03F}" sibTransId="{BDB2339D-F039-4FAB-A3F9-A0945CE46C89}"/>
    <dgm:cxn modelId="{09029470-A81A-4CE0-BC44-D125B4745386}" type="presParOf" srcId="{93989FFA-8D69-4BAA-89F0-783519ED6F40}" destId="{FD9D33A7-A887-490D-B03A-5E209ED8E368}" srcOrd="0" destOrd="0" presId="urn:microsoft.com/office/officeart/2005/8/layout/chevron2"/>
    <dgm:cxn modelId="{AA6FB31F-88E5-4E00-B072-BE6D6CE900A9}" type="presParOf" srcId="{FD9D33A7-A887-490D-B03A-5E209ED8E368}" destId="{E716BF9D-E0A7-43F9-9B04-91121BED4F4A}" srcOrd="0" destOrd="0" presId="urn:microsoft.com/office/officeart/2005/8/layout/chevron2"/>
    <dgm:cxn modelId="{CCEC7A04-B364-4D5C-BD96-9F1CC6EF4B0D}" type="presParOf" srcId="{FD9D33A7-A887-490D-B03A-5E209ED8E368}" destId="{4D90626B-35E9-4FCD-A2D4-3BAD3841DBB7}" srcOrd="1" destOrd="0" presId="urn:microsoft.com/office/officeart/2005/8/layout/chevron2"/>
    <dgm:cxn modelId="{647BA27B-B40E-4D09-B6A6-2AD3B4870CF1}" type="presParOf" srcId="{93989FFA-8D69-4BAA-89F0-783519ED6F40}" destId="{4A42730B-30FB-4276-A787-073873DF1A50}" srcOrd="1" destOrd="0" presId="urn:microsoft.com/office/officeart/2005/8/layout/chevron2"/>
    <dgm:cxn modelId="{4B5BB7A3-312D-4963-B6C8-3BDA60CB3B0A}" type="presParOf" srcId="{93989FFA-8D69-4BAA-89F0-783519ED6F40}" destId="{0155E23E-3D05-4673-ADCC-2062DECED19E}" srcOrd="2" destOrd="0" presId="urn:microsoft.com/office/officeart/2005/8/layout/chevron2"/>
    <dgm:cxn modelId="{235746F0-0782-4647-9663-4948B68EAD8F}" type="presParOf" srcId="{0155E23E-3D05-4673-ADCC-2062DECED19E}" destId="{DDB1E226-4A0D-4E7A-8277-FCFCF5856335}" srcOrd="0" destOrd="0" presId="urn:microsoft.com/office/officeart/2005/8/layout/chevron2"/>
    <dgm:cxn modelId="{CF297651-1E7E-48E2-A9A3-459A2FE0EBCB}" type="presParOf" srcId="{0155E23E-3D05-4673-ADCC-2062DECED19E}" destId="{D4107748-EE1C-4815-8100-F435BBAEED32}" srcOrd="1" destOrd="0" presId="urn:microsoft.com/office/officeart/2005/8/layout/chevron2"/>
    <dgm:cxn modelId="{42F6E899-4C18-42FD-ACD7-BCBFD8593711}" type="presParOf" srcId="{93989FFA-8D69-4BAA-89F0-783519ED6F40}" destId="{7AD10C50-1B4E-4410-8B25-6885068014C2}" srcOrd="3" destOrd="0" presId="urn:microsoft.com/office/officeart/2005/8/layout/chevron2"/>
    <dgm:cxn modelId="{EAF88DB1-E56C-4311-9F4D-A39ABDEC4F68}" type="presParOf" srcId="{93989FFA-8D69-4BAA-89F0-783519ED6F40}" destId="{21A8BC3E-D5A9-4E25-97E4-0608A5171189}" srcOrd="4" destOrd="0" presId="urn:microsoft.com/office/officeart/2005/8/layout/chevron2"/>
    <dgm:cxn modelId="{115BE92D-689F-43B4-B5A8-0818B3DACD17}" type="presParOf" srcId="{21A8BC3E-D5A9-4E25-97E4-0608A5171189}" destId="{8B76222F-4EA7-4BDB-8C45-7FBB2693A16A}" srcOrd="0" destOrd="0" presId="urn:microsoft.com/office/officeart/2005/8/layout/chevron2"/>
    <dgm:cxn modelId="{3B96A1A8-AE58-4F10-8AB7-1D43CD423A98}" type="presParOf" srcId="{21A8BC3E-D5A9-4E25-97E4-0608A5171189}" destId="{5E30F5A9-E108-464C-AA8B-EBC7E77C68C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56935-3ECF-4519-B5CA-3D1A7798DC3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226681F-B7A0-48D8-9844-42271360E446}">
      <dgm:prSet phldrT="[Text]"/>
      <dgm:spPr/>
      <dgm:t>
        <a:bodyPr/>
        <a:lstStyle/>
        <a:p>
          <a:r>
            <a:rPr lang="en-US"/>
            <a:t>Modeling</a:t>
          </a:r>
        </a:p>
      </dgm:t>
    </dgm:pt>
    <dgm:pt modelId="{B725E7C3-4288-4557-AFF9-7615DEBC1E29}" type="parTrans" cxnId="{43ADC499-301C-4772-850E-0E7841ADE3AF}">
      <dgm:prSet/>
      <dgm:spPr/>
      <dgm:t>
        <a:bodyPr/>
        <a:lstStyle/>
        <a:p>
          <a:endParaRPr lang="en-US"/>
        </a:p>
      </dgm:t>
    </dgm:pt>
    <dgm:pt modelId="{1749B857-17F3-4793-BA14-D59BF5692A03}" type="sibTrans" cxnId="{43ADC499-301C-4772-850E-0E7841ADE3AF}">
      <dgm:prSet/>
      <dgm:spPr/>
      <dgm:t>
        <a:bodyPr/>
        <a:lstStyle/>
        <a:p>
          <a:endParaRPr lang="en-US"/>
        </a:p>
      </dgm:t>
    </dgm:pt>
    <dgm:pt modelId="{A91B9B69-129F-4931-A2E7-730DF0F43750}">
      <dgm:prSet phldrT="[Text]"/>
      <dgm:spPr/>
      <dgm:t>
        <a:bodyPr/>
        <a:lstStyle/>
        <a:p>
          <a:r>
            <a:rPr lang="en-US" dirty="0"/>
            <a:t>Neural Network(specifically LSTM) – price activity</a:t>
          </a:r>
        </a:p>
      </dgm:t>
    </dgm:pt>
    <dgm:pt modelId="{3A36EA6B-9C38-4958-B90B-BFB9717DCD97}" type="parTrans" cxnId="{A04ED59B-E0EF-4FF4-8240-01D9A7161C7C}">
      <dgm:prSet/>
      <dgm:spPr/>
      <dgm:t>
        <a:bodyPr/>
        <a:lstStyle/>
        <a:p>
          <a:endParaRPr lang="en-US"/>
        </a:p>
      </dgm:t>
    </dgm:pt>
    <dgm:pt modelId="{E10170DA-6DA0-4D07-9323-6EE1D73D21CC}" type="sibTrans" cxnId="{A04ED59B-E0EF-4FF4-8240-01D9A7161C7C}">
      <dgm:prSet/>
      <dgm:spPr/>
      <dgm:t>
        <a:bodyPr/>
        <a:lstStyle/>
        <a:p>
          <a:endParaRPr lang="en-US"/>
        </a:p>
      </dgm:t>
    </dgm:pt>
    <dgm:pt modelId="{D1F50C6E-7747-4121-B892-8671F9720B47}">
      <dgm:prSet phldrT="[Text]"/>
      <dgm:spPr/>
      <dgm:t>
        <a:bodyPr/>
        <a:lstStyle/>
        <a:p>
          <a:r>
            <a:rPr lang="en-US"/>
            <a:t>Evaluation</a:t>
          </a:r>
        </a:p>
      </dgm:t>
    </dgm:pt>
    <dgm:pt modelId="{B6DA4A48-5970-4263-8300-AF94453F966E}" type="parTrans" cxnId="{41BFCAC6-8082-487B-9A0F-B9C412D12824}">
      <dgm:prSet/>
      <dgm:spPr/>
      <dgm:t>
        <a:bodyPr/>
        <a:lstStyle/>
        <a:p>
          <a:endParaRPr lang="en-US"/>
        </a:p>
      </dgm:t>
    </dgm:pt>
    <dgm:pt modelId="{988A8EAD-7F3F-45BD-B544-61A477626416}" type="sibTrans" cxnId="{41BFCAC6-8082-487B-9A0F-B9C412D12824}">
      <dgm:prSet/>
      <dgm:spPr/>
      <dgm:t>
        <a:bodyPr/>
        <a:lstStyle/>
        <a:p>
          <a:endParaRPr lang="en-US"/>
        </a:p>
      </dgm:t>
    </dgm:pt>
    <dgm:pt modelId="{7140A1A1-084B-4332-8CBD-29B5659826A7}">
      <dgm:prSet phldrT="[Text]"/>
      <dgm:spPr/>
      <dgm:t>
        <a:bodyPr/>
        <a:lstStyle/>
        <a:p>
          <a:r>
            <a:rPr lang="en-US"/>
            <a:t>Standard model fit parameters</a:t>
          </a:r>
        </a:p>
      </dgm:t>
    </dgm:pt>
    <dgm:pt modelId="{7E917001-C419-4CF1-B5F8-97A0436F5A48}" type="parTrans" cxnId="{72A57220-C89B-4B9E-B5BE-AB06F3B1E784}">
      <dgm:prSet/>
      <dgm:spPr/>
      <dgm:t>
        <a:bodyPr/>
        <a:lstStyle/>
        <a:p>
          <a:endParaRPr lang="en-US"/>
        </a:p>
      </dgm:t>
    </dgm:pt>
    <dgm:pt modelId="{6865C245-D39E-4E85-BBF5-BDCE88073DBF}" type="sibTrans" cxnId="{72A57220-C89B-4B9E-B5BE-AB06F3B1E784}">
      <dgm:prSet/>
      <dgm:spPr/>
      <dgm:t>
        <a:bodyPr/>
        <a:lstStyle/>
        <a:p>
          <a:endParaRPr lang="en-US"/>
        </a:p>
      </dgm:t>
    </dgm:pt>
    <dgm:pt modelId="{B80F8762-0DF0-4D5A-BB14-AF15D83D3B24}">
      <dgm:prSet phldrT="[Text]"/>
      <dgm:spPr/>
      <dgm:t>
        <a:bodyPr/>
        <a:lstStyle/>
        <a:p>
          <a:r>
            <a:rPr lang="en-US"/>
            <a:t>Visualization</a:t>
          </a:r>
        </a:p>
      </dgm:t>
    </dgm:pt>
    <dgm:pt modelId="{A815DBD4-C058-4078-9F63-3347DDD716FD}" type="parTrans" cxnId="{4FF39791-C0F2-4C8A-8DC6-1ADF18475BAE}">
      <dgm:prSet/>
      <dgm:spPr/>
      <dgm:t>
        <a:bodyPr/>
        <a:lstStyle/>
        <a:p>
          <a:endParaRPr lang="en-US"/>
        </a:p>
      </dgm:t>
    </dgm:pt>
    <dgm:pt modelId="{B59CB39E-B04C-45E8-8479-3B731005596D}" type="sibTrans" cxnId="{4FF39791-C0F2-4C8A-8DC6-1ADF18475BAE}">
      <dgm:prSet/>
      <dgm:spPr/>
      <dgm:t>
        <a:bodyPr/>
        <a:lstStyle/>
        <a:p>
          <a:endParaRPr lang="en-US"/>
        </a:p>
      </dgm:t>
    </dgm:pt>
    <dgm:pt modelId="{C45E4C77-1B92-4F76-9A5E-D0C128BC7079}">
      <dgm:prSet phldrT="[Text]"/>
      <dgm:spPr/>
      <dgm:t>
        <a:bodyPr/>
        <a:lstStyle/>
        <a:p>
          <a:r>
            <a:rPr lang="en-US"/>
            <a:t> Dashboard Development</a:t>
          </a:r>
        </a:p>
      </dgm:t>
    </dgm:pt>
    <dgm:pt modelId="{3209AC33-F3C8-4C32-9B64-CBB17C294E71}" type="parTrans" cxnId="{1F20E14D-BC01-4E8B-A67A-5943270472C7}">
      <dgm:prSet/>
      <dgm:spPr/>
      <dgm:t>
        <a:bodyPr/>
        <a:lstStyle/>
        <a:p>
          <a:endParaRPr lang="en-US"/>
        </a:p>
      </dgm:t>
    </dgm:pt>
    <dgm:pt modelId="{874B9282-181F-4F8D-8328-95759AE09F18}" type="sibTrans" cxnId="{1F20E14D-BC01-4E8B-A67A-5943270472C7}">
      <dgm:prSet/>
      <dgm:spPr/>
      <dgm:t>
        <a:bodyPr/>
        <a:lstStyle/>
        <a:p>
          <a:endParaRPr lang="en-US"/>
        </a:p>
      </dgm:t>
    </dgm:pt>
    <dgm:pt modelId="{BB6ED573-97D0-4CAB-969A-A8A484A5B3BA}">
      <dgm:prSet phldrT="[Text]"/>
      <dgm:spPr/>
      <dgm:t>
        <a:bodyPr/>
        <a:lstStyle/>
        <a:p>
          <a:r>
            <a:rPr lang="en-US" dirty="0"/>
            <a:t>Random Forest for classification of signal direction</a:t>
          </a:r>
        </a:p>
      </dgm:t>
    </dgm:pt>
    <dgm:pt modelId="{894ADA48-D35D-4797-A12B-BC9C1A7E45FB}" type="parTrans" cxnId="{ABEB3EE6-255D-43A6-B38F-D2C2009332EE}">
      <dgm:prSet/>
      <dgm:spPr/>
      <dgm:t>
        <a:bodyPr/>
        <a:lstStyle/>
        <a:p>
          <a:endParaRPr lang="en-US"/>
        </a:p>
      </dgm:t>
    </dgm:pt>
    <dgm:pt modelId="{2249E152-D7C5-4FFB-839A-07EDC6ACF09B}" type="sibTrans" cxnId="{ABEB3EE6-255D-43A6-B38F-D2C2009332EE}">
      <dgm:prSet/>
      <dgm:spPr/>
      <dgm:t>
        <a:bodyPr/>
        <a:lstStyle/>
        <a:p>
          <a:endParaRPr lang="en-US"/>
        </a:p>
      </dgm:t>
    </dgm:pt>
    <dgm:pt modelId="{4AC3D84B-8DEB-4273-9C82-DD389BAA6A96}">
      <dgm:prSet phldrT="[Text]"/>
      <dgm:spPr/>
      <dgm:t>
        <a:bodyPr/>
        <a:lstStyle/>
        <a:p>
          <a:r>
            <a:rPr lang="en-US" dirty="0"/>
            <a:t>Logistic Regression for signal direction</a:t>
          </a:r>
        </a:p>
      </dgm:t>
    </dgm:pt>
    <dgm:pt modelId="{5309B30C-D473-4B48-8B1F-1FC947BAFF63}" type="parTrans" cxnId="{5E0207E2-3449-4834-AB94-ED4C7F28C85B}">
      <dgm:prSet/>
      <dgm:spPr/>
      <dgm:t>
        <a:bodyPr/>
        <a:lstStyle/>
        <a:p>
          <a:endParaRPr lang="en-US"/>
        </a:p>
      </dgm:t>
    </dgm:pt>
    <dgm:pt modelId="{026BA136-6CF5-4D8E-B6DA-0E95FF081FF1}" type="sibTrans" cxnId="{5E0207E2-3449-4834-AB94-ED4C7F28C85B}">
      <dgm:prSet/>
      <dgm:spPr/>
      <dgm:t>
        <a:bodyPr/>
        <a:lstStyle/>
        <a:p>
          <a:endParaRPr lang="en-US"/>
        </a:p>
      </dgm:t>
    </dgm:pt>
    <dgm:pt modelId="{CC25B04F-BD03-43FA-B50D-1AC87622AD29}">
      <dgm:prSet phldrT="[Text]"/>
      <dgm:spPr/>
      <dgm:t>
        <a:bodyPr/>
        <a:lstStyle/>
        <a:p>
          <a:r>
            <a:rPr lang="en-US" dirty="0"/>
            <a:t>Linear Regression for price activity</a:t>
          </a:r>
        </a:p>
      </dgm:t>
    </dgm:pt>
    <dgm:pt modelId="{5FDB002C-26CB-4C69-9829-A696F9877E2C}" type="parTrans" cxnId="{688DF036-5050-40F9-AFF6-4EB36E6FA817}">
      <dgm:prSet/>
      <dgm:spPr/>
      <dgm:t>
        <a:bodyPr/>
        <a:lstStyle/>
        <a:p>
          <a:endParaRPr lang="en-US"/>
        </a:p>
      </dgm:t>
    </dgm:pt>
    <dgm:pt modelId="{605AE3A5-DE6B-41EA-9000-5F5C4E9A4A7E}" type="sibTrans" cxnId="{688DF036-5050-40F9-AFF6-4EB36E6FA817}">
      <dgm:prSet/>
      <dgm:spPr/>
      <dgm:t>
        <a:bodyPr/>
        <a:lstStyle/>
        <a:p>
          <a:endParaRPr lang="en-US"/>
        </a:p>
      </dgm:t>
    </dgm:pt>
    <dgm:pt modelId="{7F3524BE-FC14-4DF0-83F2-FB73ECD2B227}">
      <dgm:prSet phldrT="[Text]"/>
      <dgm:spPr/>
      <dgm:t>
        <a:bodyPr/>
        <a:lstStyle/>
        <a:p>
          <a:r>
            <a:rPr lang="en-US"/>
            <a:t>Build backtesting framework for real world signal and pattern evaluation</a:t>
          </a:r>
        </a:p>
      </dgm:t>
    </dgm:pt>
    <dgm:pt modelId="{481F85B8-4A0D-4195-9C4E-39080DB84C56}" type="parTrans" cxnId="{2C4B2CC2-8DD7-4AF5-B6A7-4EACE429234E}">
      <dgm:prSet/>
      <dgm:spPr/>
      <dgm:t>
        <a:bodyPr/>
        <a:lstStyle/>
        <a:p>
          <a:endParaRPr lang="en-US"/>
        </a:p>
      </dgm:t>
    </dgm:pt>
    <dgm:pt modelId="{DD874998-0F33-48D0-AA8F-A25D21771631}" type="sibTrans" cxnId="{2C4B2CC2-8DD7-4AF5-B6A7-4EACE429234E}">
      <dgm:prSet/>
      <dgm:spPr/>
      <dgm:t>
        <a:bodyPr/>
        <a:lstStyle/>
        <a:p>
          <a:endParaRPr lang="en-US"/>
        </a:p>
      </dgm:t>
    </dgm:pt>
    <dgm:pt modelId="{8AE0F755-B875-4ABE-82AB-9741A56185B8}">
      <dgm:prSet phldrT="[Text]"/>
      <dgm:spPr/>
      <dgm:t>
        <a:bodyPr/>
        <a:lstStyle/>
        <a:p>
          <a:r>
            <a:rPr lang="en-US"/>
            <a:t>Mobile Application Development</a:t>
          </a:r>
        </a:p>
      </dgm:t>
    </dgm:pt>
    <dgm:pt modelId="{6C74A136-61C1-4166-95BE-87108C627FB9}" type="parTrans" cxnId="{A95BCE12-B584-46C2-8178-5D72404C415F}">
      <dgm:prSet/>
      <dgm:spPr/>
      <dgm:t>
        <a:bodyPr/>
        <a:lstStyle/>
        <a:p>
          <a:endParaRPr lang="en-US"/>
        </a:p>
      </dgm:t>
    </dgm:pt>
    <dgm:pt modelId="{407817DD-35DE-4179-A8E2-8ABAE17BE80A}" type="sibTrans" cxnId="{A95BCE12-B584-46C2-8178-5D72404C415F}">
      <dgm:prSet/>
      <dgm:spPr/>
      <dgm:t>
        <a:bodyPr/>
        <a:lstStyle/>
        <a:p>
          <a:endParaRPr lang="en-US"/>
        </a:p>
      </dgm:t>
    </dgm:pt>
    <dgm:pt modelId="{93989FFA-8D69-4BAA-89F0-783519ED6F40}" type="pres">
      <dgm:prSet presAssocID="{B1A56935-3ECF-4519-B5CA-3D1A7798DC34}" presName="linearFlow" presStyleCnt="0">
        <dgm:presLayoutVars>
          <dgm:dir/>
          <dgm:animLvl val="lvl"/>
          <dgm:resizeHandles val="exact"/>
        </dgm:presLayoutVars>
      </dgm:prSet>
      <dgm:spPr/>
    </dgm:pt>
    <dgm:pt modelId="{FD9D33A7-A887-490D-B03A-5E209ED8E368}" type="pres">
      <dgm:prSet presAssocID="{4226681F-B7A0-48D8-9844-42271360E446}" presName="composite" presStyleCnt="0"/>
      <dgm:spPr/>
    </dgm:pt>
    <dgm:pt modelId="{E716BF9D-E0A7-43F9-9B04-91121BED4F4A}" type="pres">
      <dgm:prSet presAssocID="{4226681F-B7A0-48D8-9844-42271360E446}" presName="parentText" presStyleLbl="alignNode1" presStyleIdx="0" presStyleCnt="3">
        <dgm:presLayoutVars>
          <dgm:chMax val="1"/>
          <dgm:bulletEnabled val="1"/>
        </dgm:presLayoutVars>
      </dgm:prSet>
      <dgm:spPr/>
    </dgm:pt>
    <dgm:pt modelId="{4D90626B-35E9-4FCD-A2D4-3BAD3841DBB7}" type="pres">
      <dgm:prSet presAssocID="{4226681F-B7A0-48D8-9844-42271360E446}" presName="descendantText" presStyleLbl="alignAcc1" presStyleIdx="0" presStyleCnt="3">
        <dgm:presLayoutVars>
          <dgm:bulletEnabled val="1"/>
        </dgm:presLayoutVars>
      </dgm:prSet>
      <dgm:spPr/>
    </dgm:pt>
    <dgm:pt modelId="{4A42730B-30FB-4276-A787-073873DF1A50}" type="pres">
      <dgm:prSet presAssocID="{1749B857-17F3-4793-BA14-D59BF5692A03}" presName="sp" presStyleCnt="0"/>
      <dgm:spPr/>
    </dgm:pt>
    <dgm:pt modelId="{0155E23E-3D05-4673-ADCC-2062DECED19E}" type="pres">
      <dgm:prSet presAssocID="{D1F50C6E-7747-4121-B892-8671F9720B47}" presName="composite" presStyleCnt="0"/>
      <dgm:spPr/>
    </dgm:pt>
    <dgm:pt modelId="{DDB1E226-4A0D-4E7A-8277-FCFCF5856335}" type="pres">
      <dgm:prSet presAssocID="{D1F50C6E-7747-4121-B892-8671F9720B47}" presName="parentText" presStyleLbl="alignNode1" presStyleIdx="1" presStyleCnt="3">
        <dgm:presLayoutVars>
          <dgm:chMax val="1"/>
          <dgm:bulletEnabled val="1"/>
        </dgm:presLayoutVars>
      </dgm:prSet>
      <dgm:spPr/>
    </dgm:pt>
    <dgm:pt modelId="{D4107748-EE1C-4815-8100-F435BBAEED32}" type="pres">
      <dgm:prSet presAssocID="{D1F50C6E-7747-4121-B892-8671F9720B47}" presName="descendantText" presStyleLbl="alignAcc1" presStyleIdx="1" presStyleCnt="3">
        <dgm:presLayoutVars>
          <dgm:bulletEnabled val="1"/>
        </dgm:presLayoutVars>
      </dgm:prSet>
      <dgm:spPr/>
    </dgm:pt>
    <dgm:pt modelId="{7AD10C50-1B4E-4410-8B25-6885068014C2}" type="pres">
      <dgm:prSet presAssocID="{988A8EAD-7F3F-45BD-B544-61A477626416}" presName="sp" presStyleCnt="0"/>
      <dgm:spPr/>
    </dgm:pt>
    <dgm:pt modelId="{21A8BC3E-D5A9-4E25-97E4-0608A5171189}" type="pres">
      <dgm:prSet presAssocID="{B80F8762-0DF0-4D5A-BB14-AF15D83D3B24}" presName="composite" presStyleCnt="0"/>
      <dgm:spPr/>
    </dgm:pt>
    <dgm:pt modelId="{8B76222F-4EA7-4BDB-8C45-7FBB2693A16A}" type="pres">
      <dgm:prSet presAssocID="{B80F8762-0DF0-4D5A-BB14-AF15D83D3B24}" presName="parentText" presStyleLbl="alignNode1" presStyleIdx="2" presStyleCnt="3">
        <dgm:presLayoutVars>
          <dgm:chMax val="1"/>
          <dgm:bulletEnabled val="1"/>
        </dgm:presLayoutVars>
      </dgm:prSet>
      <dgm:spPr/>
    </dgm:pt>
    <dgm:pt modelId="{5E30F5A9-E108-464C-AA8B-EBC7E77C68C6}" type="pres">
      <dgm:prSet presAssocID="{B80F8762-0DF0-4D5A-BB14-AF15D83D3B24}" presName="descendantText" presStyleLbl="alignAcc1" presStyleIdx="2" presStyleCnt="3">
        <dgm:presLayoutVars>
          <dgm:bulletEnabled val="1"/>
        </dgm:presLayoutVars>
      </dgm:prSet>
      <dgm:spPr/>
    </dgm:pt>
  </dgm:ptLst>
  <dgm:cxnLst>
    <dgm:cxn modelId="{A95BCE12-B584-46C2-8178-5D72404C415F}" srcId="{B80F8762-0DF0-4D5A-BB14-AF15D83D3B24}" destId="{8AE0F755-B875-4ABE-82AB-9741A56185B8}" srcOrd="1" destOrd="0" parTransId="{6C74A136-61C1-4166-95BE-87108C627FB9}" sibTransId="{407817DD-35DE-4179-A8E2-8ABAE17BE80A}"/>
    <dgm:cxn modelId="{77572020-4584-4D25-81D4-BBA6139C470B}" type="presOf" srcId="{8AE0F755-B875-4ABE-82AB-9741A56185B8}" destId="{5E30F5A9-E108-464C-AA8B-EBC7E77C68C6}" srcOrd="0" destOrd="1" presId="urn:microsoft.com/office/officeart/2005/8/layout/chevron2"/>
    <dgm:cxn modelId="{72A57220-C89B-4B9E-B5BE-AB06F3B1E784}" srcId="{D1F50C6E-7747-4121-B892-8671F9720B47}" destId="{7140A1A1-084B-4332-8CBD-29B5659826A7}" srcOrd="0" destOrd="0" parTransId="{7E917001-C419-4CF1-B5F8-97A0436F5A48}" sibTransId="{6865C245-D39E-4E85-BBF5-BDCE88073DBF}"/>
    <dgm:cxn modelId="{DE0B3B2D-761C-429E-95DB-602C3537EC7C}" type="presOf" srcId="{B80F8762-0DF0-4D5A-BB14-AF15D83D3B24}" destId="{8B76222F-4EA7-4BDB-8C45-7FBB2693A16A}" srcOrd="0" destOrd="0" presId="urn:microsoft.com/office/officeart/2005/8/layout/chevron2"/>
    <dgm:cxn modelId="{6C644A32-4CF7-4623-AF1F-453D470FCD8C}" type="presOf" srcId="{C45E4C77-1B92-4F76-9A5E-D0C128BC7079}" destId="{5E30F5A9-E108-464C-AA8B-EBC7E77C68C6}" srcOrd="0" destOrd="0" presId="urn:microsoft.com/office/officeart/2005/8/layout/chevron2"/>
    <dgm:cxn modelId="{57234535-E1E4-47A3-8B63-A40A488F259C}" type="presOf" srcId="{B1A56935-3ECF-4519-B5CA-3D1A7798DC34}" destId="{93989FFA-8D69-4BAA-89F0-783519ED6F40}" srcOrd="0" destOrd="0" presId="urn:microsoft.com/office/officeart/2005/8/layout/chevron2"/>
    <dgm:cxn modelId="{688DF036-5050-40F9-AFF6-4EB36E6FA817}" srcId="{4226681F-B7A0-48D8-9844-42271360E446}" destId="{CC25B04F-BD03-43FA-B50D-1AC87622AD29}" srcOrd="3" destOrd="0" parTransId="{5FDB002C-26CB-4C69-9829-A696F9877E2C}" sibTransId="{605AE3A5-DE6B-41EA-9000-5F5C4E9A4A7E}"/>
    <dgm:cxn modelId="{B987664A-E221-4D4B-B416-5868D367386D}" type="presOf" srcId="{CC25B04F-BD03-43FA-B50D-1AC87622AD29}" destId="{4D90626B-35E9-4FCD-A2D4-3BAD3841DBB7}" srcOrd="0" destOrd="3" presId="urn:microsoft.com/office/officeart/2005/8/layout/chevron2"/>
    <dgm:cxn modelId="{1F20E14D-BC01-4E8B-A67A-5943270472C7}" srcId="{B80F8762-0DF0-4D5A-BB14-AF15D83D3B24}" destId="{C45E4C77-1B92-4F76-9A5E-D0C128BC7079}" srcOrd="0" destOrd="0" parTransId="{3209AC33-F3C8-4C32-9B64-CBB17C294E71}" sibTransId="{874B9282-181F-4F8D-8328-95759AE09F18}"/>
    <dgm:cxn modelId="{4FF39791-C0F2-4C8A-8DC6-1ADF18475BAE}" srcId="{B1A56935-3ECF-4519-B5CA-3D1A7798DC34}" destId="{B80F8762-0DF0-4D5A-BB14-AF15D83D3B24}" srcOrd="2" destOrd="0" parTransId="{A815DBD4-C058-4078-9F63-3347DDD716FD}" sibTransId="{B59CB39E-B04C-45E8-8479-3B731005596D}"/>
    <dgm:cxn modelId="{43ADC499-301C-4772-850E-0E7841ADE3AF}" srcId="{B1A56935-3ECF-4519-B5CA-3D1A7798DC34}" destId="{4226681F-B7A0-48D8-9844-42271360E446}" srcOrd="0" destOrd="0" parTransId="{B725E7C3-4288-4557-AFF9-7615DEBC1E29}" sibTransId="{1749B857-17F3-4793-BA14-D59BF5692A03}"/>
    <dgm:cxn modelId="{A04ED59B-E0EF-4FF4-8240-01D9A7161C7C}" srcId="{4226681F-B7A0-48D8-9844-42271360E446}" destId="{A91B9B69-129F-4931-A2E7-730DF0F43750}" srcOrd="0" destOrd="0" parTransId="{3A36EA6B-9C38-4958-B90B-BFB9717DCD97}" sibTransId="{E10170DA-6DA0-4D07-9323-6EE1D73D21CC}"/>
    <dgm:cxn modelId="{46A8C4BD-D6A7-403A-92D7-95025CD9A51B}" type="presOf" srcId="{7F3524BE-FC14-4DF0-83F2-FB73ECD2B227}" destId="{D4107748-EE1C-4815-8100-F435BBAEED32}" srcOrd="0" destOrd="1" presId="urn:microsoft.com/office/officeart/2005/8/layout/chevron2"/>
    <dgm:cxn modelId="{2C4B2CC2-8DD7-4AF5-B6A7-4EACE429234E}" srcId="{D1F50C6E-7747-4121-B892-8671F9720B47}" destId="{7F3524BE-FC14-4DF0-83F2-FB73ECD2B227}" srcOrd="1" destOrd="0" parTransId="{481F85B8-4A0D-4195-9C4E-39080DB84C56}" sibTransId="{DD874998-0F33-48D0-AA8F-A25D21771631}"/>
    <dgm:cxn modelId="{F79245C3-955A-48F4-BCE2-6AE1D6745E13}" type="presOf" srcId="{4AC3D84B-8DEB-4273-9C82-DD389BAA6A96}" destId="{4D90626B-35E9-4FCD-A2D4-3BAD3841DBB7}" srcOrd="0" destOrd="2" presId="urn:microsoft.com/office/officeart/2005/8/layout/chevron2"/>
    <dgm:cxn modelId="{41BFCAC6-8082-487B-9A0F-B9C412D12824}" srcId="{B1A56935-3ECF-4519-B5CA-3D1A7798DC34}" destId="{D1F50C6E-7747-4121-B892-8671F9720B47}" srcOrd="1" destOrd="0" parTransId="{B6DA4A48-5970-4263-8300-AF94453F966E}" sibTransId="{988A8EAD-7F3F-45BD-B544-61A477626416}"/>
    <dgm:cxn modelId="{CAFE92CA-EDD0-49AE-9B01-A5ECB236D869}" type="presOf" srcId="{D1F50C6E-7747-4121-B892-8671F9720B47}" destId="{DDB1E226-4A0D-4E7A-8277-FCFCF5856335}" srcOrd="0" destOrd="0" presId="urn:microsoft.com/office/officeart/2005/8/layout/chevron2"/>
    <dgm:cxn modelId="{A060F9D9-569B-42B8-A8B8-0BB982A6A966}" type="presOf" srcId="{7140A1A1-084B-4332-8CBD-29B5659826A7}" destId="{D4107748-EE1C-4815-8100-F435BBAEED32}" srcOrd="0" destOrd="0" presId="urn:microsoft.com/office/officeart/2005/8/layout/chevron2"/>
    <dgm:cxn modelId="{5566E8DC-FBB4-43C4-A526-3E60976CF5E4}" type="presOf" srcId="{BB6ED573-97D0-4CAB-969A-A8A484A5B3BA}" destId="{4D90626B-35E9-4FCD-A2D4-3BAD3841DBB7}" srcOrd="0" destOrd="1" presId="urn:microsoft.com/office/officeart/2005/8/layout/chevron2"/>
    <dgm:cxn modelId="{5E0207E2-3449-4834-AB94-ED4C7F28C85B}" srcId="{4226681F-B7A0-48D8-9844-42271360E446}" destId="{4AC3D84B-8DEB-4273-9C82-DD389BAA6A96}" srcOrd="2" destOrd="0" parTransId="{5309B30C-D473-4B48-8B1F-1FC947BAFF63}" sibTransId="{026BA136-6CF5-4D8E-B6DA-0E95FF081FF1}"/>
    <dgm:cxn modelId="{ABEB3EE6-255D-43A6-B38F-D2C2009332EE}" srcId="{4226681F-B7A0-48D8-9844-42271360E446}" destId="{BB6ED573-97D0-4CAB-969A-A8A484A5B3BA}" srcOrd="1" destOrd="0" parTransId="{894ADA48-D35D-4797-A12B-BC9C1A7E45FB}" sibTransId="{2249E152-D7C5-4FFB-839A-07EDC6ACF09B}"/>
    <dgm:cxn modelId="{99369BF8-BDE6-4D85-924A-D3E76FCA77CF}" type="presOf" srcId="{A91B9B69-129F-4931-A2E7-730DF0F43750}" destId="{4D90626B-35E9-4FCD-A2D4-3BAD3841DBB7}" srcOrd="0" destOrd="0" presId="urn:microsoft.com/office/officeart/2005/8/layout/chevron2"/>
    <dgm:cxn modelId="{038969FB-935A-4B35-AFE7-77A2E314643A}" type="presOf" srcId="{4226681F-B7A0-48D8-9844-42271360E446}" destId="{E716BF9D-E0A7-43F9-9B04-91121BED4F4A}" srcOrd="0" destOrd="0" presId="urn:microsoft.com/office/officeart/2005/8/layout/chevron2"/>
    <dgm:cxn modelId="{09029470-A81A-4CE0-BC44-D125B4745386}" type="presParOf" srcId="{93989FFA-8D69-4BAA-89F0-783519ED6F40}" destId="{FD9D33A7-A887-490D-B03A-5E209ED8E368}" srcOrd="0" destOrd="0" presId="urn:microsoft.com/office/officeart/2005/8/layout/chevron2"/>
    <dgm:cxn modelId="{AA6FB31F-88E5-4E00-B072-BE6D6CE900A9}" type="presParOf" srcId="{FD9D33A7-A887-490D-B03A-5E209ED8E368}" destId="{E716BF9D-E0A7-43F9-9B04-91121BED4F4A}" srcOrd="0" destOrd="0" presId="urn:microsoft.com/office/officeart/2005/8/layout/chevron2"/>
    <dgm:cxn modelId="{CCEC7A04-B364-4D5C-BD96-9F1CC6EF4B0D}" type="presParOf" srcId="{FD9D33A7-A887-490D-B03A-5E209ED8E368}" destId="{4D90626B-35E9-4FCD-A2D4-3BAD3841DBB7}" srcOrd="1" destOrd="0" presId="urn:microsoft.com/office/officeart/2005/8/layout/chevron2"/>
    <dgm:cxn modelId="{647BA27B-B40E-4D09-B6A6-2AD3B4870CF1}" type="presParOf" srcId="{93989FFA-8D69-4BAA-89F0-783519ED6F40}" destId="{4A42730B-30FB-4276-A787-073873DF1A50}" srcOrd="1" destOrd="0" presId="urn:microsoft.com/office/officeart/2005/8/layout/chevron2"/>
    <dgm:cxn modelId="{4B5BB7A3-312D-4963-B6C8-3BDA60CB3B0A}" type="presParOf" srcId="{93989FFA-8D69-4BAA-89F0-783519ED6F40}" destId="{0155E23E-3D05-4673-ADCC-2062DECED19E}" srcOrd="2" destOrd="0" presId="urn:microsoft.com/office/officeart/2005/8/layout/chevron2"/>
    <dgm:cxn modelId="{235746F0-0782-4647-9663-4948B68EAD8F}" type="presParOf" srcId="{0155E23E-3D05-4673-ADCC-2062DECED19E}" destId="{DDB1E226-4A0D-4E7A-8277-FCFCF5856335}" srcOrd="0" destOrd="0" presId="urn:microsoft.com/office/officeart/2005/8/layout/chevron2"/>
    <dgm:cxn modelId="{CF297651-1E7E-48E2-A9A3-459A2FE0EBCB}" type="presParOf" srcId="{0155E23E-3D05-4673-ADCC-2062DECED19E}" destId="{D4107748-EE1C-4815-8100-F435BBAEED32}" srcOrd="1" destOrd="0" presId="urn:microsoft.com/office/officeart/2005/8/layout/chevron2"/>
    <dgm:cxn modelId="{42F6E899-4C18-42FD-ACD7-BCBFD8593711}" type="presParOf" srcId="{93989FFA-8D69-4BAA-89F0-783519ED6F40}" destId="{7AD10C50-1B4E-4410-8B25-6885068014C2}" srcOrd="3" destOrd="0" presId="urn:microsoft.com/office/officeart/2005/8/layout/chevron2"/>
    <dgm:cxn modelId="{EAF88DB1-E56C-4311-9F4D-A39ABDEC4F68}" type="presParOf" srcId="{93989FFA-8D69-4BAA-89F0-783519ED6F40}" destId="{21A8BC3E-D5A9-4E25-97E4-0608A5171189}" srcOrd="4" destOrd="0" presId="urn:microsoft.com/office/officeart/2005/8/layout/chevron2"/>
    <dgm:cxn modelId="{115BE92D-689F-43B4-B5A8-0818B3DACD17}" type="presParOf" srcId="{21A8BC3E-D5A9-4E25-97E4-0608A5171189}" destId="{8B76222F-4EA7-4BDB-8C45-7FBB2693A16A}" srcOrd="0" destOrd="0" presId="urn:microsoft.com/office/officeart/2005/8/layout/chevron2"/>
    <dgm:cxn modelId="{3B96A1A8-AE58-4F10-8AB7-1D43CD423A98}" type="presParOf" srcId="{21A8BC3E-D5A9-4E25-97E4-0608A5171189}" destId="{5E30F5A9-E108-464C-AA8B-EBC7E77C68C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A56935-3ECF-4519-B5CA-3D1A7798DC3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226681F-B7A0-48D8-9844-42271360E446}">
      <dgm:prSet phldrT="[Text]"/>
      <dgm:spPr/>
      <dgm:t>
        <a:bodyPr/>
        <a:lstStyle/>
        <a:p>
          <a:r>
            <a:rPr lang="en-US"/>
            <a:t>Data Collection</a:t>
          </a:r>
        </a:p>
      </dgm:t>
    </dgm:pt>
    <dgm:pt modelId="{B725E7C3-4288-4557-AFF9-7615DEBC1E29}" type="parTrans" cxnId="{43ADC499-301C-4772-850E-0E7841ADE3AF}">
      <dgm:prSet/>
      <dgm:spPr/>
      <dgm:t>
        <a:bodyPr/>
        <a:lstStyle/>
        <a:p>
          <a:endParaRPr lang="en-US"/>
        </a:p>
      </dgm:t>
    </dgm:pt>
    <dgm:pt modelId="{1749B857-17F3-4793-BA14-D59BF5692A03}" type="sibTrans" cxnId="{43ADC499-301C-4772-850E-0E7841ADE3AF}">
      <dgm:prSet/>
      <dgm:spPr/>
      <dgm:t>
        <a:bodyPr/>
        <a:lstStyle/>
        <a:p>
          <a:endParaRPr lang="en-US"/>
        </a:p>
      </dgm:t>
    </dgm:pt>
    <dgm:pt modelId="{A91B9B69-129F-4931-A2E7-730DF0F43750}">
      <dgm:prSet phldrT="[Text]"/>
      <dgm:spPr/>
      <dgm:t>
        <a:bodyPr/>
        <a:lstStyle/>
        <a:p>
          <a:r>
            <a:rPr lang="en-US"/>
            <a:t>Create data warehouse server and load global index data</a:t>
          </a:r>
        </a:p>
      </dgm:t>
    </dgm:pt>
    <dgm:pt modelId="{3A36EA6B-9C38-4958-B90B-BFB9717DCD97}" type="parTrans" cxnId="{A04ED59B-E0EF-4FF4-8240-01D9A7161C7C}">
      <dgm:prSet/>
      <dgm:spPr/>
      <dgm:t>
        <a:bodyPr/>
        <a:lstStyle/>
        <a:p>
          <a:endParaRPr lang="en-US"/>
        </a:p>
      </dgm:t>
    </dgm:pt>
    <dgm:pt modelId="{E10170DA-6DA0-4D07-9323-6EE1D73D21CC}" type="sibTrans" cxnId="{A04ED59B-E0EF-4FF4-8240-01D9A7161C7C}">
      <dgm:prSet/>
      <dgm:spPr/>
      <dgm:t>
        <a:bodyPr/>
        <a:lstStyle/>
        <a:p>
          <a:endParaRPr lang="en-US"/>
        </a:p>
      </dgm:t>
    </dgm:pt>
    <dgm:pt modelId="{0B850280-AD7C-4F46-B037-516FD0C9D889}">
      <dgm:prSet phldrT="[Text]"/>
      <dgm:spPr/>
      <dgm:t>
        <a:bodyPr/>
        <a:lstStyle/>
        <a:p>
          <a:r>
            <a:rPr lang="en-US" dirty="0"/>
            <a:t>Python code to download Department of Energy Data</a:t>
          </a:r>
        </a:p>
      </dgm:t>
    </dgm:pt>
    <dgm:pt modelId="{64DFA7AB-33CF-4F14-82BA-4657A51E7846}" type="parTrans" cxnId="{6A0E25FD-FCF7-47C7-B12B-A615EFEC9E2E}">
      <dgm:prSet/>
      <dgm:spPr/>
      <dgm:t>
        <a:bodyPr/>
        <a:lstStyle/>
        <a:p>
          <a:endParaRPr lang="en-US"/>
        </a:p>
      </dgm:t>
    </dgm:pt>
    <dgm:pt modelId="{3659AE05-9284-40A9-8919-C408C90543BF}" type="sibTrans" cxnId="{6A0E25FD-FCF7-47C7-B12B-A615EFEC9E2E}">
      <dgm:prSet/>
      <dgm:spPr/>
      <dgm:t>
        <a:bodyPr/>
        <a:lstStyle/>
        <a:p>
          <a:endParaRPr lang="en-US"/>
        </a:p>
      </dgm:t>
    </dgm:pt>
    <dgm:pt modelId="{D1F50C6E-7747-4121-B892-8671F9720B47}">
      <dgm:prSet phldrT="[Text]"/>
      <dgm:spPr/>
      <dgm:t>
        <a:bodyPr/>
        <a:lstStyle/>
        <a:p>
          <a:r>
            <a:rPr lang="en-US"/>
            <a:t>Data Analysis &amp; Understanding</a:t>
          </a:r>
        </a:p>
      </dgm:t>
    </dgm:pt>
    <dgm:pt modelId="{B6DA4A48-5970-4263-8300-AF94453F966E}" type="parTrans" cxnId="{41BFCAC6-8082-487B-9A0F-B9C412D12824}">
      <dgm:prSet/>
      <dgm:spPr/>
      <dgm:t>
        <a:bodyPr/>
        <a:lstStyle/>
        <a:p>
          <a:endParaRPr lang="en-US"/>
        </a:p>
      </dgm:t>
    </dgm:pt>
    <dgm:pt modelId="{988A8EAD-7F3F-45BD-B544-61A477626416}" type="sibTrans" cxnId="{41BFCAC6-8082-487B-9A0F-B9C412D12824}">
      <dgm:prSet/>
      <dgm:spPr/>
      <dgm:t>
        <a:bodyPr/>
        <a:lstStyle/>
        <a:p>
          <a:endParaRPr lang="en-US"/>
        </a:p>
      </dgm:t>
    </dgm:pt>
    <dgm:pt modelId="{7140A1A1-084B-4332-8CBD-29B5659826A7}">
      <dgm:prSet phldrT="[Text]"/>
      <dgm:spPr/>
      <dgm:t>
        <a:bodyPr/>
        <a:lstStyle/>
        <a:p>
          <a:r>
            <a:rPr lang="en-US"/>
            <a:t>Analyze future contract curves</a:t>
          </a:r>
        </a:p>
      </dgm:t>
    </dgm:pt>
    <dgm:pt modelId="{7E917001-C419-4CF1-B5F8-97A0436F5A48}" type="parTrans" cxnId="{72A57220-C89B-4B9E-B5BE-AB06F3B1E784}">
      <dgm:prSet/>
      <dgm:spPr/>
      <dgm:t>
        <a:bodyPr/>
        <a:lstStyle/>
        <a:p>
          <a:endParaRPr lang="en-US"/>
        </a:p>
      </dgm:t>
    </dgm:pt>
    <dgm:pt modelId="{6865C245-D39E-4E85-BBF5-BDCE88073DBF}" type="sibTrans" cxnId="{72A57220-C89B-4B9E-B5BE-AB06F3B1E784}">
      <dgm:prSet/>
      <dgm:spPr/>
      <dgm:t>
        <a:bodyPr/>
        <a:lstStyle/>
        <a:p>
          <a:endParaRPr lang="en-US"/>
        </a:p>
      </dgm:t>
    </dgm:pt>
    <dgm:pt modelId="{12DDAAA5-5CEA-4AC5-8422-131FAF135755}">
      <dgm:prSet phldrT="[Text]"/>
      <dgm:spPr/>
      <dgm:t>
        <a:bodyPr/>
        <a:lstStyle/>
        <a:p>
          <a:r>
            <a:rPr lang="en-US" dirty="0"/>
            <a:t>Analyze correlations</a:t>
          </a:r>
        </a:p>
      </dgm:t>
    </dgm:pt>
    <dgm:pt modelId="{10C2FFF6-0E39-47BB-A9F1-670E2378B03F}" type="parTrans" cxnId="{796C6FFD-9055-4D4F-AB80-5713C5D7AF8A}">
      <dgm:prSet/>
      <dgm:spPr/>
      <dgm:t>
        <a:bodyPr/>
        <a:lstStyle/>
        <a:p>
          <a:endParaRPr lang="en-US"/>
        </a:p>
      </dgm:t>
    </dgm:pt>
    <dgm:pt modelId="{BDB2339D-F039-4FAB-A3F9-A0945CE46C89}" type="sibTrans" cxnId="{796C6FFD-9055-4D4F-AB80-5713C5D7AF8A}">
      <dgm:prSet/>
      <dgm:spPr/>
      <dgm:t>
        <a:bodyPr/>
        <a:lstStyle/>
        <a:p>
          <a:endParaRPr lang="en-US"/>
        </a:p>
      </dgm:t>
    </dgm:pt>
    <dgm:pt modelId="{B80F8762-0DF0-4D5A-BB14-AF15D83D3B24}">
      <dgm:prSet phldrT="[Text]"/>
      <dgm:spPr/>
      <dgm:t>
        <a:bodyPr/>
        <a:lstStyle/>
        <a:p>
          <a:r>
            <a:rPr lang="en-US"/>
            <a:t>Data Preparation</a:t>
          </a:r>
        </a:p>
      </dgm:t>
    </dgm:pt>
    <dgm:pt modelId="{A815DBD4-C058-4078-9F63-3347DDD716FD}" type="parTrans" cxnId="{4FF39791-C0F2-4C8A-8DC6-1ADF18475BAE}">
      <dgm:prSet/>
      <dgm:spPr/>
      <dgm:t>
        <a:bodyPr/>
        <a:lstStyle/>
        <a:p>
          <a:endParaRPr lang="en-US"/>
        </a:p>
      </dgm:t>
    </dgm:pt>
    <dgm:pt modelId="{B59CB39E-B04C-45E8-8479-3B731005596D}" type="sibTrans" cxnId="{4FF39791-C0F2-4C8A-8DC6-1ADF18475BAE}">
      <dgm:prSet/>
      <dgm:spPr/>
      <dgm:t>
        <a:bodyPr/>
        <a:lstStyle/>
        <a:p>
          <a:endParaRPr lang="en-US"/>
        </a:p>
      </dgm:t>
    </dgm:pt>
    <dgm:pt modelId="{C45E4C77-1B92-4F76-9A5E-D0C128BC7079}">
      <dgm:prSet phldrT="[Text]"/>
      <dgm:spPr/>
      <dgm:t>
        <a:bodyPr/>
        <a:lstStyle/>
        <a:p>
          <a:r>
            <a:rPr lang="en-US"/>
            <a:t> Outlier Detection</a:t>
          </a:r>
        </a:p>
      </dgm:t>
    </dgm:pt>
    <dgm:pt modelId="{3209AC33-F3C8-4C32-9B64-CBB17C294E71}" type="parTrans" cxnId="{1F20E14D-BC01-4E8B-A67A-5943270472C7}">
      <dgm:prSet/>
      <dgm:spPr/>
      <dgm:t>
        <a:bodyPr/>
        <a:lstStyle/>
        <a:p>
          <a:endParaRPr lang="en-US"/>
        </a:p>
      </dgm:t>
    </dgm:pt>
    <dgm:pt modelId="{874B9282-181F-4F8D-8328-95759AE09F18}" type="sibTrans" cxnId="{1F20E14D-BC01-4E8B-A67A-5943270472C7}">
      <dgm:prSet/>
      <dgm:spPr/>
      <dgm:t>
        <a:bodyPr/>
        <a:lstStyle/>
        <a:p>
          <a:endParaRPr lang="en-US"/>
        </a:p>
      </dgm:t>
    </dgm:pt>
    <dgm:pt modelId="{B73EAB4A-301C-4876-98D7-879EE3F629E5}">
      <dgm:prSet phldrT="[Text]"/>
      <dgm:spPr/>
      <dgm:t>
        <a:bodyPr/>
        <a:lstStyle/>
        <a:p>
          <a:r>
            <a:rPr lang="en-US" dirty="0"/>
            <a:t>Fill missing values</a:t>
          </a:r>
        </a:p>
      </dgm:t>
    </dgm:pt>
    <dgm:pt modelId="{CB8FF83C-4533-49A9-A924-1813B7D36B3B}" type="parTrans" cxnId="{2B5C2A78-16CA-49E3-9C75-9EA65602EF2F}">
      <dgm:prSet/>
      <dgm:spPr/>
      <dgm:t>
        <a:bodyPr/>
        <a:lstStyle/>
        <a:p>
          <a:endParaRPr lang="en-US"/>
        </a:p>
      </dgm:t>
    </dgm:pt>
    <dgm:pt modelId="{EFE154C9-2252-4E86-BBEA-90D1144C22A8}" type="sibTrans" cxnId="{2B5C2A78-16CA-49E3-9C75-9EA65602EF2F}">
      <dgm:prSet/>
      <dgm:spPr/>
      <dgm:t>
        <a:bodyPr/>
        <a:lstStyle/>
        <a:p>
          <a:endParaRPr lang="en-US"/>
        </a:p>
      </dgm:t>
    </dgm:pt>
    <dgm:pt modelId="{CB9D180C-097E-4D3B-9DC4-D1293CBEE39B}">
      <dgm:prSet phldrT="[Text]"/>
      <dgm:spPr/>
      <dgm:t>
        <a:bodyPr/>
        <a:lstStyle/>
        <a:p>
          <a:r>
            <a:rPr lang="en-US"/>
            <a:t>Python code to download future contracts</a:t>
          </a:r>
        </a:p>
      </dgm:t>
    </dgm:pt>
    <dgm:pt modelId="{733FA1A8-B9DC-4351-90EA-EDD8C0769965}" type="parTrans" cxnId="{60009C53-B3FF-4D74-8EA2-11C67262220A}">
      <dgm:prSet/>
      <dgm:spPr/>
      <dgm:t>
        <a:bodyPr/>
        <a:lstStyle/>
        <a:p>
          <a:endParaRPr lang="en-US"/>
        </a:p>
      </dgm:t>
    </dgm:pt>
    <dgm:pt modelId="{8A15BCC9-AF35-439B-BF69-54AA9C0C200B}" type="sibTrans" cxnId="{60009C53-B3FF-4D74-8EA2-11C67262220A}">
      <dgm:prSet/>
      <dgm:spPr/>
      <dgm:t>
        <a:bodyPr/>
        <a:lstStyle/>
        <a:p>
          <a:endParaRPr lang="en-US"/>
        </a:p>
      </dgm:t>
    </dgm:pt>
    <dgm:pt modelId="{841B4AC2-0C70-4AE6-B770-E8AA92330578}">
      <dgm:prSet phldrT="[Text]"/>
      <dgm:spPr/>
      <dgm:t>
        <a:bodyPr/>
        <a:lstStyle/>
        <a:p>
          <a:r>
            <a:rPr lang="en-US"/>
            <a:t>Fit additional feature sets such as Bollinger and Exponential Moving Averages.</a:t>
          </a:r>
        </a:p>
      </dgm:t>
    </dgm:pt>
    <dgm:pt modelId="{95468C08-BE4B-4CE0-94D6-919E3AF5FD30}" type="parTrans" cxnId="{4FBFBE32-86DE-4E43-AA5E-C25CFD9AD7E9}">
      <dgm:prSet/>
      <dgm:spPr/>
      <dgm:t>
        <a:bodyPr/>
        <a:lstStyle/>
        <a:p>
          <a:endParaRPr lang="en-US"/>
        </a:p>
      </dgm:t>
    </dgm:pt>
    <dgm:pt modelId="{DC069FCF-9F5C-43F5-9E0A-6A4865A515E8}" type="sibTrans" cxnId="{4FBFBE32-86DE-4E43-AA5E-C25CFD9AD7E9}">
      <dgm:prSet/>
      <dgm:spPr/>
      <dgm:t>
        <a:bodyPr/>
        <a:lstStyle/>
        <a:p>
          <a:endParaRPr lang="en-US"/>
        </a:p>
      </dgm:t>
    </dgm:pt>
    <dgm:pt modelId="{D68CD979-2910-4F7A-8E34-7914B00F88B7}">
      <dgm:prSet phldrT="[Text]"/>
      <dgm:spPr/>
      <dgm:t>
        <a:bodyPr/>
        <a:lstStyle/>
        <a:p>
          <a:r>
            <a:rPr lang="en-US" dirty="0"/>
            <a:t>This will be a bespoke proprietary data set and will be owned by Quantum Capital Management</a:t>
          </a:r>
        </a:p>
      </dgm:t>
    </dgm:pt>
    <dgm:pt modelId="{A164B6E4-E979-491B-B28F-18364961C30F}" type="parTrans" cxnId="{843291AD-9B0D-4783-A445-D320D187F4CC}">
      <dgm:prSet/>
      <dgm:spPr/>
      <dgm:t>
        <a:bodyPr/>
        <a:lstStyle/>
        <a:p>
          <a:endParaRPr lang="en-US"/>
        </a:p>
      </dgm:t>
    </dgm:pt>
    <dgm:pt modelId="{F1D98AFE-543B-445F-8897-F3E10965A1D4}" type="sibTrans" cxnId="{843291AD-9B0D-4783-A445-D320D187F4CC}">
      <dgm:prSet/>
      <dgm:spPr/>
      <dgm:t>
        <a:bodyPr/>
        <a:lstStyle/>
        <a:p>
          <a:endParaRPr lang="en-US"/>
        </a:p>
      </dgm:t>
    </dgm:pt>
    <dgm:pt modelId="{E85200E2-64C4-4144-9A27-923C84606392}">
      <dgm:prSet phldrT="[Text]"/>
      <dgm:spPr/>
      <dgm:t>
        <a:bodyPr/>
        <a:lstStyle/>
        <a:p>
          <a:r>
            <a:rPr lang="en-US"/>
            <a:t>Standardization and Normalization for Linear and Nueral Network analysis</a:t>
          </a:r>
        </a:p>
      </dgm:t>
    </dgm:pt>
    <dgm:pt modelId="{1144527A-6909-4128-8CDC-53590FF599E0}" type="parTrans" cxnId="{5E204C6A-6948-4165-B9CC-00E43ABDA31D}">
      <dgm:prSet/>
      <dgm:spPr/>
      <dgm:t>
        <a:bodyPr/>
        <a:lstStyle/>
        <a:p>
          <a:endParaRPr lang="en-US"/>
        </a:p>
      </dgm:t>
    </dgm:pt>
    <dgm:pt modelId="{9AD4E595-E800-475C-BE79-82024C29E59F}" type="sibTrans" cxnId="{5E204C6A-6948-4165-B9CC-00E43ABDA31D}">
      <dgm:prSet/>
      <dgm:spPr/>
      <dgm:t>
        <a:bodyPr/>
        <a:lstStyle/>
        <a:p>
          <a:endParaRPr lang="en-US"/>
        </a:p>
      </dgm:t>
    </dgm:pt>
    <dgm:pt modelId="{D799A693-D8A3-4648-B97C-257FEFC0CC6E}">
      <dgm:prSet phldrT="[Text]"/>
      <dgm:spPr/>
      <dgm:t>
        <a:bodyPr/>
        <a:lstStyle/>
        <a:p>
          <a:r>
            <a:rPr lang="en-US"/>
            <a:t>Analyze for contango and backwardation - potential feature development</a:t>
          </a:r>
        </a:p>
      </dgm:t>
    </dgm:pt>
    <dgm:pt modelId="{A40B1B28-60CD-4B2D-9EDC-7126F0510707}" type="parTrans" cxnId="{21E387A8-810B-4175-8E57-F7C09DF6C9FD}">
      <dgm:prSet/>
      <dgm:spPr/>
      <dgm:t>
        <a:bodyPr/>
        <a:lstStyle/>
        <a:p>
          <a:endParaRPr lang="en-US"/>
        </a:p>
      </dgm:t>
    </dgm:pt>
    <dgm:pt modelId="{305A1BA1-DC46-4EFA-A9B7-2C3D2E55CEEA}" type="sibTrans" cxnId="{21E387A8-810B-4175-8E57-F7C09DF6C9FD}">
      <dgm:prSet/>
      <dgm:spPr/>
      <dgm:t>
        <a:bodyPr/>
        <a:lstStyle/>
        <a:p>
          <a:endParaRPr lang="en-US"/>
        </a:p>
      </dgm:t>
    </dgm:pt>
    <dgm:pt modelId="{BD0862D1-AB3C-43BE-BE33-56D81A238F40}">
      <dgm:prSet phldrT="[Text]"/>
      <dgm:spPr/>
      <dgm:t>
        <a:bodyPr/>
        <a:lstStyle/>
        <a:p>
          <a:r>
            <a:rPr lang="en-US" dirty="0"/>
            <a:t>Initial data set was over 4,000 attributes, for the purpose of this project we will be significantly pruning.</a:t>
          </a:r>
        </a:p>
      </dgm:t>
    </dgm:pt>
    <dgm:pt modelId="{682CD229-D158-4E89-A217-DF1C14AFD1AB}" type="parTrans" cxnId="{6F6564D4-413E-4AD0-AA4E-FA1D45071B6A}">
      <dgm:prSet/>
      <dgm:spPr/>
      <dgm:t>
        <a:bodyPr/>
        <a:lstStyle/>
        <a:p>
          <a:endParaRPr lang="en-US"/>
        </a:p>
      </dgm:t>
    </dgm:pt>
    <dgm:pt modelId="{66221554-3649-4E45-B8C2-CBF4F636F973}" type="sibTrans" cxnId="{6F6564D4-413E-4AD0-AA4E-FA1D45071B6A}">
      <dgm:prSet/>
      <dgm:spPr/>
      <dgm:t>
        <a:bodyPr/>
        <a:lstStyle/>
        <a:p>
          <a:endParaRPr lang="en-US"/>
        </a:p>
      </dgm:t>
    </dgm:pt>
    <dgm:pt modelId="{F5CCC1FE-9180-4B2D-BFDC-7BF06E81FE55}">
      <dgm:prSet phldrT="[Text]"/>
      <dgm:spPr/>
      <dgm:t>
        <a:bodyPr/>
        <a:lstStyle/>
        <a:p>
          <a:r>
            <a:rPr lang="en-US" dirty="0"/>
            <a:t>Output to csv files for further processing</a:t>
          </a:r>
        </a:p>
      </dgm:t>
    </dgm:pt>
    <dgm:pt modelId="{B4845488-4E97-498F-9B4B-D634B2415669}" type="parTrans" cxnId="{00D5B64C-3FB1-4BEA-A020-BE078AD5AB7A}">
      <dgm:prSet/>
      <dgm:spPr/>
      <dgm:t>
        <a:bodyPr/>
        <a:lstStyle/>
        <a:p>
          <a:endParaRPr lang="en-US"/>
        </a:p>
      </dgm:t>
    </dgm:pt>
    <dgm:pt modelId="{DED8CED6-285F-4E6F-8F25-13EF809B13C6}" type="sibTrans" cxnId="{00D5B64C-3FB1-4BEA-A020-BE078AD5AB7A}">
      <dgm:prSet/>
      <dgm:spPr/>
      <dgm:t>
        <a:bodyPr/>
        <a:lstStyle/>
        <a:p>
          <a:endParaRPr lang="en-US"/>
        </a:p>
      </dgm:t>
    </dgm:pt>
    <dgm:pt modelId="{93989FFA-8D69-4BAA-89F0-783519ED6F40}" type="pres">
      <dgm:prSet presAssocID="{B1A56935-3ECF-4519-B5CA-3D1A7798DC34}" presName="linearFlow" presStyleCnt="0">
        <dgm:presLayoutVars>
          <dgm:dir/>
          <dgm:animLvl val="lvl"/>
          <dgm:resizeHandles val="exact"/>
        </dgm:presLayoutVars>
      </dgm:prSet>
      <dgm:spPr/>
    </dgm:pt>
    <dgm:pt modelId="{FD9D33A7-A887-490D-B03A-5E209ED8E368}" type="pres">
      <dgm:prSet presAssocID="{4226681F-B7A0-48D8-9844-42271360E446}" presName="composite" presStyleCnt="0"/>
      <dgm:spPr/>
    </dgm:pt>
    <dgm:pt modelId="{E716BF9D-E0A7-43F9-9B04-91121BED4F4A}" type="pres">
      <dgm:prSet presAssocID="{4226681F-B7A0-48D8-9844-42271360E446}" presName="parentText" presStyleLbl="alignNode1" presStyleIdx="0" presStyleCnt="3">
        <dgm:presLayoutVars>
          <dgm:chMax val="1"/>
          <dgm:bulletEnabled val="1"/>
        </dgm:presLayoutVars>
      </dgm:prSet>
      <dgm:spPr/>
    </dgm:pt>
    <dgm:pt modelId="{4D90626B-35E9-4FCD-A2D4-3BAD3841DBB7}" type="pres">
      <dgm:prSet presAssocID="{4226681F-B7A0-48D8-9844-42271360E446}" presName="descendantText" presStyleLbl="alignAcc1" presStyleIdx="0" presStyleCnt="3">
        <dgm:presLayoutVars>
          <dgm:bulletEnabled val="1"/>
        </dgm:presLayoutVars>
      </dgm:prSet>
      <dgm:spPr/>
    </dgm:pt>
    <dgm:pt modelId="{4A42730B-30FB-4276-A787-073873DF1A50}" type="pres">
      <dgm:prSet presAssocID="{1749B857-17F3-4793-BA14-D59BF5692A03}" presName="sp" presStyleCnt="0"/>
      <dgm:spPr/>
    </dgm:pt>
    <dgm:pt modelId="{0155E23E-3D05-4673-ADCC-2062DECED19E}" type="pres">
      <dgm:prSet presAssocID="{D1F50C6E-7747-4121-B892-8671F9720B47}" presName="composite" presStyleCnt="0"/>
      <dgm:spPr/>
    </dgm:pt>
    <dgm:pt modelId="{DDB1E226-4A0D-4E7A-8277-FCFCF5856335}" type="pres">
      <dgm:prSet presAssocID="{D1F50C6E-7747-4121-B892-8671F9720B47}" presName="parentText" presStyleLbl="alignNode1" presStyleIdx="1" presStyleCnt="3">
        <dgm:presLayoutVars>
          <dgm:chMax val="1"/>
          <dgm:bulletEnabled val="1"/>
        </dgm:presLayoutVars>
      </dgm:prSet>
      <dgm:spPr/>
    </dgm:pt>
    <dgm:pt modelId="{D4107748-EE1C-4815-8100-F435BBAEED32}" type="pres">
      <dgm:prSet presAssocID="{D1F50C6E-7747-4121-B892-8671F9720B47}" presName="descendantText" presStyleLbl="alignAcc1" presStyleIdx="1" presStyleCnt="3">
        <dgm:presLayoutVars>
          <dgm:bulletEnabled val="1"/>
        </dgm:presLayoutVars>
      </dgm:prSet>
      <dgm:spPr/>
    </dgm:pt>
    <dgm:pt modelId="{7AD10C50-1B4E-4410-8B25-6885068014C2}" type="pres">
      <dgm:prSet presAssocID="{988A8EAD-7F3F-45BD-B544-61A477626416}" presName="sp" presStyleCnt="0"/>
      <dgm:spPr/>
    </dgm:pt>
    <dgm:pt modelId="{21A8BC3E-D5A9-4E25-97E4-0608A5171189}" type="pres">
      <dgm:prSet presAssocID="{B80F8762-0DF0-4D5A-BB14-AF15D83D3B24}" presName="composite" presStyleCnt="0"/>
      <dgm:spPr/>
    </dgm:pt>
    <dgm:pt modelId="{8B76222F-4EA7-4BDB-8C45-7FBB2693A16A}" type="pres">
      <dgm:prSet presAssocID="{B80F8762-0DF0-4D5A-BB14-AF15D83D3B24}" presName="parentText" presStyleLbl="alignNode1" presStyleIdx="2" presStyleCnt="3">
        <dgm:presLayoutVars>
          <dgm:chMax val="1"/>
          <dgm:bulletEnabled val="1"/>
        </dgm:presLayoutVars>
      </dgm:prSet>
      <dgm:spPr/>
    </dgm:pt>
    <dgm:pt modelId="{5E30F5A9-E108-464C-AA8B-EBC7E77C68C6}" type="pres">
      <dgm:prSet presAssocID="{B80F8762-0DF0-4D5A-BB14-AF15D83D3B24}" presName="descendantText" presStyleLbl="alignAcc1" presStyleIdx="2" presStyleCnt="3">
        <dgm:presLayoutVars>
          <dgm:bulletEnabled val="1"/>
        </dgm:presLayoutVars>
      </dgm:prSet>
      <dgm:spPr/>
    </dgm:pt>
  </dgm:ptLst>
  <dgm:cxnLst>
    <dgm:cxn modelId="{72A57220-C89B-4B9E-B5BE-AB06F3B1E784}" srcId="{D1F50C6E-7747-4121-B892-8671F9720B47}" destId="{7140A1A1-084B-4332-8CBD-29B5659826A7}" srcOrd="0" destOrd="0" parTransId="{7E917001-C419-4CF1-B5F8-97A0436F5A48}" sibTransId="{6865C245-D39E-4E85-BBF5-BDCE88073DBF}"/>
    <dgm:cxn modelId="{DE0B3B2D-761C-429E-95DB-602C3537EC7C}" type="presOf" srcId="{B80F8762-0DF0-4D5A-BB14-AF15D83D3B24}" destId="{8B76222F-4EA7-4BDB-8C45-7FBB2693A16A}" srcOrd="0" destOrd="0" presId="urn:microsoft.com/office/officeart/2005/8/layout/chevron2"/>
    <dgm:cxn modelId="{297D0A30-4114-448F-AC69-EFA4D852EA26}" type="presOf" srcId="{D799A693-D8A3-4648-B97C-257FEFC0CC6E}" destId="{D4107748-EE1C-4815-8100-F435BBAEED32}" srcOrd="0" destOrd="1" presId="urn:microsoft.com/office/officeart/2005/8/layout/chevron2"/>
    <dgm:cxn modelId="{6C644A32-4CF7-4623-AF1F-453D470FCD8C}" type="presOf" srcId="{C45E4C77-1B92-4F76-9A5E-D0C128BC7079}" destId="{5E30F5A9-E108-464C-AA8B-EBC7E77C68C6}" srcOrd="0" destOrd="0" presId="urn:microsoft.com/office/officeart/2005/8/layout/chevron2"/>
    <dgm:cxn modelId="{4FBFBE32-86DE-4E43-AA5E-C25CFD9AD7E9}" srcId="{D1F50C6E-7747-4121-B892-8671F9720B47}" destId="{841B4AC2-0C70-4AE6-B770-E8AA92330578}" srcOrd="2" destOrd="0" parTransId="{95468C08-BE4B-4CE0-94D6-919E3AF5FD30}" sibTransId="{DC069FCF-9F5C-43F5-9E0A-6A4865A515E8}"/>
    <dgm:cxn modelId="{57234535-E1E4-47A3-8B63-A40A488F259C}" type="presOf" srcId="{B1A56935-3ECF-4519-B5CA-3D1A7798DC34}" destId="{93989FFA-8D69-4BAA-89F0-783519ED6F40}" srcOrd="0" destOrd="0" presId="urn:microsoft.com/office/officeart/2005/8/layout/chevron2"/>
    <dgm:cxn modelId="{AB9BCD48-1D25-4803-9D79-D7E385D045E2}" type="presOf" srcId="{CB9D180C-097E-4D3B-9DC4-D1293CBEE39B}" destId="{4D90626B-35E9-4FCD-A2D4-3BAD3841DBB7}" srcOrd="0" destOrd="1" presId="urn:microsoft.com/office/officeart/2005/8/layout/chevron2"/>
    <dgm:cxn modelId="{5E204C6A-6948-4165-B9CC-00E43ABDA31D}" srcId="{B80F8762-0DF0-4D5A-BB14-AF15D83D3B24}" destId="{E85200E2-64C4-4144-9A27-923C84606392}" srcOrd="1" destOrd="0" parTransId="{1144527A-6909-4128-8CDC-53590FF599E0}" sibTransId="{9AD4E595-E800-475C-BE79-82024C29E59F}"/>
    <dgm:cxn modelId="{00D5B64C-3FB1-4BEA-A020-BE078AD5AB7A}" srcId="{B80F8762-0DF0-4D5A-BB14-AF15D83D3B24}" destId="{F5CCC1FE-9180-4B2D-BFDC-7BF06E81FE55}" srcOrd="3" destOrd="0" parTransId="{B4845488-4E97-498F-9B4B-D634B2415669}" sibTransId="{DED8CED6-285F-4E6F-8F25-13EF809B13C6}"/>
    <dgm:cxn modelId="{1F20E14D-BC01-4E8B-A67A-5943270472C7}" srcId="{B80F8762-0DF0-4D5A-BB14-AF15D83D3B24}" destId="{C45E4C77-1B92-4F76-9A5E-D0C128BC7079}" srcOrd="0" destOrd="0" parTransId="{3209AC33-F3C8-4C32-9B64-CBB17C294E71}" sibTransId="{874B9282-181F-4F8D-8328-95759AE09F18}"/>
    <dgm:cxn modelId="{60009C53-B3FF-4D74-8EA2-11C67262220A}" srcId="{4226681F-B7A0-48D8-9844-42271360E446}" destId="{CB9D180C-097E-4D3B-9DC4-D1293CBEE39B}" srcOrd="1" destOrd="0" parTransId="{733FA1A8-B9DC-4351-90EA-EDD8C0769965}" sibTransId="{8A15BCC9-AF35-439B-BF69-54AA9C0C200B}"/>
    <dgm:cxn modelId="{285B2374-332F-4D35-8535-DAECF816896A}" type="presOf" srcId="{E85200E2-64C4-4144-9A27-923C84606392}" destId="{5E30F5A9-E108-464C-AA8B-EBC7E77C68C6}" srcOrd="0" destOrd="1" presId="urn:microsoft.com/office/officeart/2005/8/layout/chevron2"/>
    <dgm:cxn modelId="{2B5C2A78-16CA-49E3-9C75-9EA65602EF2F}" srcId="{B80F8762-0DF0-4D5A-BB14-AF15D83D3B24}" destId="{B73EAB4A-301C-4876-98D7-879EE3F629E5}" srcOrd="2" destOrd="0" parTransId="{CB8FF83C-4533-49A9-A924-1813B7D36B3B}" sibTransId="{EFE154C9-2252-4E86-BBEA-90D1144C22A8}"/>
    <dgm:cxn modelId="{FACD3759-6F97-449F-8B44-FD3A7E184EE1}" type="presOf" srcId="{D68CD979-2910-4F7A-8E34-7914B00F88B7}" destId="{4D90626B-35E9-4FCD-A2D4-3BAD3841DBB7}" srcOrd="0" destOrd="3" presId="urn:microsoft.com/office/officeart/2005/8/layout/chevron2"/>
    <dgm:cxn modelId="{1C670F5A-21B7-4D3F-85EC-5136F4113DF9}" type="presOf" srcId="{F5CCC1FE-9180-4B2D-BFDC-7BF06E81FE55}" destId="{5E30F5A9-E108-464C-AA8B-EBC7E77C68C6}" srcOrd="0" destOrd="3" presId="urn:microsoft.com/office/officeart/2005/8/layout/chevron2"/>
    <dgm:cxn modelId="{2AE1DA81-9C8B-42B3-90D9-51D749DCC1AB}" type="presOf" srcId="{841B4AC2-0C70-4AE6-B770-E8AA92330578}" destId="{D4107748-EE1C-4815-8100-F435BBAEED32}" srcOrd="0" destOrd="2" presId="urn:microsoft.com/office/officeart/2005/8/layout/chevron2"/>
    <dgm:cxn modelId="{4FF39791-C0F2-4C8A-8DC6-1ADF18475BAE}" srcId="{B1A56935-3ECF-4519-B5CA-3D1A7798DC34}" destId="{B80F8762-0DF0-4D5A-BB14-AF15D83D3B24}" srcOrd="2" destOrd="0" parTransId="{A815DBD4-C058-4078-9F63-3347DDD716FD}" sibTransId="{B59CB39E-B04C-45E8-8479-3B731005596D}"/>
    <dgm:cxn modelId="{43ADC499-301C-4772-850E-0E7841ADE3AF}" srcId="{B1A56935-3ECF-4519-B5CA-3D1A7798DC34}" destId="{4226681F-B7A0-48D8-9844-42271360E446}" srcOrd="0" destOrd="0" parTransId="{B725E7C3-4288-4557-AFF9-7615DEBC1E29}" sibTransId="{1749B857-17F3-4793-BA14-D59BF5692A03}"/>
    <dgm:cxn modelId="{A04ED59B-E0EF-4FF4-8240-01D9A7161C7C}" srcId="{4226681F-B7A0-48D8-9844-42271360E446}" destId="{A91B9B69-129F-4931-A2E7-730DF0F43750}" srcOrd="0" destOrd="0" parTransId="{3A36EA6B-9C38-4958-B90B-BFB9717DCD97}" sibTransId="{E10170DA-6DA0-4D07-9323-6EE1D73D21CC}"/>
    <dgm:cxn modelId="{D15A7A9C-A328-463F-9657-730F2C7C435B}" type="presOf" srcId="{0B850280-AD7C-4F46-B037-516FD0C9D889}" destId="{4D90626B-35E9-4FCD-A2D4-3BAD3841DBB7}" srcOrd="0" destOrd="2" presId="urn:microsoft.com/office/officeart/2005/8/layout/chevron2"/>
    <dgm:cxn modelId="{21E387A8-810B-4175-8E57-F7C09DF6C9FD}" srcId="{D1F50C6E-7747-4121-B892-8671F9720B47}" destId="{D799A693-D8A3-4648-B97C-257FEFC0CC6E}" srcOrd="1" destOrd="0" parTransId="{A40B1B28-60CD-4B2D-9EDC-7126F0510707}" sibTransId="{305A1BA1-DC46-4EFA-A9B7-2C3D2E55CEEA}"/>
    <dgm:cxn modelId="{843291AD-9B0D-4783-A445-D320D187F4CC}" srcId="{4226681F-B7A0-48D8-9844-42271360E446}" destId="{D68CD979-2910-4F7A-8E34-7914B00F88B7}" srcOrd="3" destOrd="0" parTransId="{A164B6E4-E979-491B-B28F-18364961C30F}" sibTransId="{F1D98AFE-543B-445F-8897-F3E10965A1D4}"/>
    <dgm:cxn modelId="{41BFCAC6-8082-487B-9A0F-B9C412D12824}" srcId="{B1A56935-3ECF-4519-B5CA-3D1A7798DC34}" destId="{D1F50C6E-7747-4121-B892-8671F9720B47}" srcOrd="1" destOrd="0" parTransId="{B6DA4A48-5970-4263-8300-AF94453F966E}" sibTransId="{988A8EAD-7F3F-45BD-B544-61A477626416}"/>
    <dgm:cxn modelId="{CAFE92CA-EDD0-49AE-9B01-A5ECB236D869}" type="presOf" srcId="{D1F50C6E-7747-4121-B892-8671F9720B47}" destId="{DDB1E226-4A0D-4E7A-8277-FCFCF5856335}" srcOrd="0" destOrd="0" presId="urn:microsoft.com/office/officeart/2005/8/layout/chevron2"/>
    <dgm:cxn modelId="{6C22DACE-E16F-4898-BE30-9DC7DE39CC6A}" type="presOf" srcId="{12DDAAA5-5CEA-4AC5-8422-131FAF135755}" destId="{D4107748-EE1C-4815-8100-F435BBAEED32}" srcOrd="0" destOrd="3" presId="urn:microsoft.com/office/officeart/2005/8/layout/chevron2"/>
    <dgm:cxn modelId="{6F6564D4-413E-4AD0-AA4E-FA1D45071B6A}" srcId="{D1F50C6E-7747-4121-B892-8671F9720B47}" destId="{BD0862D1-AB3C-43BE-BE33-56D81A238F40}" srcOrd="4" destOrd="0" parTransId="{682CD229-D158-4E89-A217-DF1C14AFD1AB}" sibTransId="{66221554-3649-4E45-B8C2-CBF4F636F973}"/>
    <dgm:cxn modelId="{A060F9D9-569B-42B8-A8B8-0BB982A6A966}" type="presOf" srcId="{7140A1A1-084B-4332-8CBD-29B5659826A7}" destId="{D4107748-EE1C-4815-8100-F435BBAEED32}" srcOrd="0" destOrd="0" presId="urn:microsoft.com/office/officeart/2005/8/layout/chevron2"/>
    <dgm:cxn modelId="{D96EA6E6-BC95-4613-BB2C-672386D9AA0B}" type="presOf" srcId="{B73EAB4A-301C-4876-98D7-879EE3F629E5}" destId="{5E30F5A9-E108-464C-AA8B-EBC7E77C68C6}" srcOrd="0" destOrd="2" presId="urn:microsoft.com/office/officeart/2005/8/layout/chevron2"/>
    <dgm:cxn modelId="{99369BF8-BDE6-4D85-924A-D3E76FCA77CF}" type="presOf" srcId="{A91B9B69-129F-4931-A2E7-730DF0F43750}" destId="{4D90626B-35E9-4FCD-A2D4-3BAD3841DBB7}" srcOrd="0" destOrd="0" presId="urn:microsoft.com/office/officeart/2005/8/layout/chevron2"/>
    <dgm:cxn modelId="{7DCADDF9-4F1E-41A5-B07B-07AAF4F000E3}" type="presOf" srcId="{BD0862D1-AB3C-43BE-BE33-56D81A238F40}" destId="{D4107748-EE1C-4815-8100-F435BBAEED32}" srcOrd="0" destOrd="4" presId="urn:microsoft.com/office/officeart/2005/8/layout/chevron2"/>
    <dgm:cxn modelId="{038969FB-935A-4B35-AFE7-77A2E314643A}" type="presOf" srcId="{4226681F-B7A0-48D8-9844-42271360E446}" destId="{E716BF9D-E0A7-43F9-9B04-91121BED4F4A}" srcOrd="0" destOrd="0" presId="urn:microsoft.com/office/officeart/2005/8/layout/chevron2"/>
    <dgm:cxn modelId="{6A0E25FD-FCF7-47C7-B12B-A615EFEC9E2E}" srcId="{4226681F-B7A0-48D8-9844-42271360E446}" destId="{0B850280-AD7C-4F46-B037-516FD0C9D889}" srcOrd="2" destOrd="0" parTransId="{64DFA7AB-33CF-4F14-82BA-4657A51E7846}" sibTransId="{3659AE05-9284-40A9-8919-C408C90543BF}"/>
    <dgm:cxn modelId="{796C6FFD-9055-4D4F-AB80-5713C5D7AF8A}" srcId="{D1F50C6E-7747-4121-B892-8671F9720B47}" destId="{12DDAAA5-5CEA-4AC5-8422-131FAF135755}" srcOrd="3" destOrd="0" parTransId="{10C2FFF6-0E39-47BB-A9F1-670E2378B03F}" sibTransId="{BDB2339D-F039-4FAB-A3F9-A0945CE46C89}"/>
    <dgm:cxn modelId="{09029470-A81A-4CE0-BC44-D125B4745386}" type="presParOf" srcId="{93989FFA-8D69-4BAA-89F0-783519ED6F40}" destId="{FD9D33A7-A887-490D-B03A-5E209ED8E368}" srcOrd="0" destOrd="0" presId="urn:microsoft.com/office/officeart/2005/8/layout/chevron2"/>
    <dgm:cxn modelId="{AA6FB31F-88E5-4E00-B072-BE6D6CE900A9}" type="presParOf" srcId="{FD9D33A7-A887-490D-B03A-5E209ED8E368}" destId="{E716BF9D-E0A7-43F9-9B04-91121BED4F4A}" srcOrd="0" destOrd="0" presId="urn:microsoft.com/office/officeart/2005/8/layout/chevron2"/>
    <dgm:cxn modelId="{CCEC7A04-B364-4D5C-BD96-9F1CC6EF4B0D}" type="presParOf" srcId="{FD9D33A7-A887-490D-B03A-5E209ED8E368}" destId="{4D90626B-35E9-4FCD-A2D4-3BAD3841DBB7}" srcOrd="1" destOrd="0" presId="urn:microsoft.com/office/officeart/2005/8/layout/chevron2"/>
    <dgm:cxn modelId="{647BA27B-B40E-4D09-B6A6-2AD3B4870CF1}" type="presParOf" srcId="{93989FFA-8D69-4BAA-89F0-783519ED6F40}" destId="{4A42730B-30FB-4276-A787-073873DF1A50}" srcOrd="1" destOrd="0" presId="urn:microsoft.com/office/officeart/2005/8/layout/chevron2"/>
    <dgm:cxn modelId="{4B5BB7A3-312D-4963-B6C8-3BDA60CB3B0A}" type="presParOf" srcId="{93989FFA-8D69-4BAA-89F0-783519ED6F40}" destId="{0155E23E-3D05-4673-ADCC-2062DECED19E}" srcOrd="2" destOrd="0" presId="urn:microsoft.com/office/officeart/2005/8/layout/chevron2"/>
    <dgm:cxn modelId="{235746F0-0782-4647-9663-4948B68EAD8F}" type="presParOf" srcId="{0155E23E-3D05-4673-ADCC-2062DECED19E}" destId="{DDB1E226-4A0D-4E7A-8277-FCFCF5856335}" srcOrd="0" destOrd="0" presId="urn:microsoft.com/office/officeart/2005/8/layout/chevron2"/>
    <dgm:cxn modelId="{CF297651-1E7E-48E2-A9A3-459A2FE0EBCB}" type="presParOf" srcId="{0155E23E-3D05-4673-ADCC-2062DECED19E}" destId="{D4107748-EE1C-4815-8100-F435BBAEED32}" srcOrd="1" destOrd="0" presId="urn:microsoft.com/office/officeart/2005/8/layout/chevron2"/>
    <dgm:cxn modelId="{42F6E899-4C18-42FD-ACD7-BCBFD8593711}" type="presParOf" srcId="{93989FFA-8D69-4BAA-89F0-783519ED6F40}" destId="{7AD10C50-1B4E-4410-8B25-6885068014C2}" srcOrd="3" destOrd="0" presId="urn:microsoft.com/office/officeart/2005/8/layout/chevron2"/>
    <dgm:cxn modelId="{EAF88DB1-E56C-4311-9F4D-A39ABDEC4F68}" type="presParOf" srcId="{93989FFA-8D69-4BAA-89F0-783519ED6F40}" destId="{21A8BC3E-D5A9-4E25-97E4-0608A5171189}" srcOrd="4" destOrd="0" presId="urn:microsoft.com/office/officeart/2005/8/layout/chevron2"/>
    <dgm:cxn modelId="{115BE92D-689F-43B4-B5A8-0818B3DACD17}" type="presParOf" srcId="{21A8BC3E-D5A9-4E25-97E4-0608A5171189}" destId="{8B76222F-4EA7-4BDB-8C45-7FBB2693A16A}" srcOrd="0" destOrd="0" presId="urn:microsoft.com/office/officeart/2005/8/layout/chevron2"/>
    <dgm:cxn modelId="{3B96A1A8-AE58-4F10-8AB7-1D43CD423A98}" type="presParOf" srcId="{21A8BC3E-D5A9-4E25-97E4-0608A5171189}" destId="{5E30F5A9-E108-464C-AA8B-EBC7E77C68C6}"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A8D00-8AE8-457D-A234-7580BF51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CE5B468-A204-4C02-B086-F8DC01D5FD2B}">
      <dgm:prSet phldrT="[Text]" custT="1"/>
      <dgm:spPr/>
      <dgm:t>
        <a:bodyPr/>
        <a:lstStyle/>
        <a:p>
          <a:r>
            <a:rPr lang="en-US" sz="2000" dirty="0"/>
            <a:t>Week 1​-​2 | Project Definition and Scope </a:t>
          </a:r>
        </a:p>
      </dgm:t>
    </dgm:pt>
    <dgm:pt modelId="{012FBE53-5E90-4174-93AF-AD65C0E16A81}" type="parTrans" cxnId="{C51DCEA9-A456-4EE3-B91D-25EEAA32D5FC}">
      <dgm:prSet/>
      <dgm:spPr/>
      <dgm:t>
        <a:bodyPr/>
        <a:lstStyle/>
        <a:p>
          <a:endParaRPr lang="en-US"/>
        </a:p>
      </dgm:t>
    </dgm:pt>
    <dgm:pt modelId="{AF21ECDE-6F46-47CB-9F42-1701C73697D0}" type="sibTrans" cxnId="{C51DCEA9-A456-4EE3-B91D-25EEAA32D5FC}">
      <dgm:prSet/>
      <dgm:spPr/>
      <dgm:t>
        <a:bodyPr/>
        <a:lstStyle/>
        <a:p>
          <a:endParaRPr lang="en-US"/>
        </a:p>
      </dgm:t>
    </dgm:pt>
    <dgm:pt modelId="{B2CB8C44-58ED-4971-94C9-1767BB50FBCF}">
      <dgm:prSet phldrT="[Text]" custT="1"/>
      <dgm:spPr/>
      <dgm:t>
        <a:bodyPr/>
        <a:lstStyle/>
        <a:p>
          <a:r>
            <a:rPr lang="en-US" sz="2000" dirty="0"/>
            <a:t>Week 3 | Project Goals </a:t>
          </a:r>
        </a:p>
      </dgm:t>
    </dgm:pt>
    <dgm:pt modelId="{E29E030F-DAD9-474C-A96C-A9847FBD62EF}" type="sibTrans" cxnId="{7D356804-0F78-4057-9370-AF65684C7985}">
      <dgm:prSet/>
      <dgm:spPr/>
      <dgm:t>
        <a:bodyPr/>
        <a:lstStyle/>
        <a:p>
          <a:endParaRPr lang="en-US"/>
        </a:p>
      </dgm:t>
    </dgm:pt>
    <dgm:pt modelId="{B2B48709-DBA2-4742-A360-957C19BFF26D}" type="parTrans" cxnId="{7D356804-0F78-4057-9370-AF65684C7985}">
      <dgm:prSet/>
      <dgm:spPr/>
      <dgm:t>
        <a:bodyPr/>
        <a:lstStyle/>
        <a:p>
          <a:endParaRPr lang="en-US"/>
        </a:p>
      </dgm:t>
    </dgm:pt>
    <dgm:pt modelId="{3DDEFCCB-6E98-49C7-81D2-B94457DDA957}">
      <dgm:prSet phldrT="[Text]"/>
      <dgm:spPr/>
      <dgm:t>
        <a:bodyPr/>
        <a:lstStyle/>
        <a:p>
          <a:r>
            <a:rPr lang="en-US" dirty="0"/>
            <a:t>Week 4-6 | Initial Findings </a:t>
          </a:r>
        </a:p>
      </dgm:t>
    </dgm:pt>
    <dgm:pt modelId="{5B06492F-CDB5-475A-A41C-F10563EA29BB}" type="sibTrans" cxnId="{2BB0E438-3A3B-46B2-8AF7-3CC1641EA017}">
      <dgm:prSet/>
      <dgm:spPr/>
      <dgm:t>
        <a:bodyPr/>
        <a:lstStyle/>
        <a:p>
          <a:endParaRPr lang="en-US"/>
        </a:p>
      </dgm:t>
    </dgm:pt>
    <dgm:pt modelId="{534AFBEA-BCC4-4A1B-9E4F-86C8B873CF66}" type="parTrans" cxnId="{2BB0E438-3A3B-46B2-8AF7-3CC1641EA017}">
      <dgm:prSet/>
      <dgm:spPr/>
      <dgm:t>
        <a:bodyPr/>
        <a:lstStyle/>
        <a:p>
          <a:endParaRPr lang="en-US"/>
        </a:p>
      </dgm:t>
    </dgm:pt>
    <dgm:pt modelId="{B6122EEB-00EA-4670-A318-1D723590598C}">
      <dgm:prSet phldrT="[Text]"/>
      <dgm:spPr/>
      <dgm:t>
        <a:bodyPr/>
        <a:lstStyle/>
        <a:p>
          <a:r>
            <a:rPr lang="en-US" dirty="0"/>
            <a:t>Week 7-9 | Final Recommendations and Executive Summary</a:t>
          </a:r>
        </a:p>
      </dgm:t>
    </dgm:pt>
    <dgm:pt modelId="{6A0CD5B0-3391-41C9-8C79-5503F4D8AB08}" type="parTrans" cxnId="{CD6336B5-812D-43A8-A0CD-E943973580C9}">
      <dgm:prSet/>
      <dgm:spPr/>
      <dgm:t>
        <a:bodyPr/>
        <a:lstStyle/>
        <a:p>
          <a:endParaRPr lang="en-US"/>
        </a:p>
      </dgm:t>
    </dgm:pt>
    <dgm:pt modelId="{3D240DF6-FFE5-476E-A3CA-D3A95B29E311}" type="sibTrans" cxnId="{CD6336B5-812D-43A8-A0CD-E943973580C9}">
      <dgm:prSet/>
      <dgm:spPr/>
      <dgm:t>
        <a:bodyPr/>
        <a:lstStyle/>
        <a:p>
          <a:endParaRPr lang="en-US"/>
        </a:p>
      </dgm:t>
    </dgm:pt>
    <dgm:pt modelId="{3FAB7641-8537-4FED-A601-BF6686229087}">
      <dgm:prSet phldrT="[Text]"/>
      <dgm:spPr/>
      <dgm:t>
        <a:bodyPr/>
        <a:lstStyle/>
        <a:p>
          <a:r>
            <a:rPr lang="en-US" dirty="0"/>
            <a:t>Week 10 | Presentation to Project Stakeholders</a:t>
          </a:r>
        </a:p>
      </dgm:t>
    </dgm:pt>
    <dgm:pt modelId="{3D1E2285-562D-4DBA-B165-D257E688895A}" type="parTrans" cxnId="{FBC115D9-3EE6-4B65-98BB-A66B9984E574}">
      <dgm:prSet/>
      <dgm:spPr/>
      <dgm:t>
        <a:bodyPr/>
        <a:lstStyle/>
        <a:p>
          <a:endParaRPr lang="en-US"/>
        </a:p>
      </dgm:t>
    </dgm:pt>
    <dgm:pt modelId="{CEC3DAF9-24E6-4E05-96BF-0D71FC9D9367}" type="sibTrans" cxnId="{FBC115D9-3EE6-4B65-98BB-A66B9984E574}">
      <dgm:prSet/>
      <dgm:spPr/>
      <dgm:t>
        <a:bodyPr/>
        <a:lstStyle/>
        <a:p>
          <a:endParaRPr lang="en-US"/>
        </a:p>
      </dgm:t>
    </dgm:pt>
    <dgm:pt modelId="{E503CA15-50D7-4F39-87BC-BF707D4B75B3}" type="pres">
      <dgm:prSet presAssocID="{3C0A8D00-8AE8-457D-A234-7580BF51E8F8}" presName="linear" presStyleCnt="0">
        <dgm:presLayoutVars>
          <dgm:dir/>
          <dgm:animLvl val="lvl"/>
          <dgm:resizeHandles val="exact"/>
        </dgm:presLayoutVars>
      </dgm:prSet>
      <dgm:spPr/>
    </dgm:pt>
    <dgm:pt modelId="{36EC337B-44E2-4C8D-BFC6-02158597C1AC}" type="pres">
      <dgm:prSet presAssocID="{FCE5B468-A204-4C02-B086-F8DC01D5FD2B}" presName="parentLin" presStyleCnt="0"/>
      <dgm:spPr/>
    </dgm:pt>
    <dgm:pt modelId="{868E46A5-0AD0-47B2-BCB1-085874D68A55}" type="pres">
      <dgm:prSet presAssocID="{FCE5B468-A204-4C02-B086-F8DC01D5FD2B}" presName="parentLeftMargin" presStyleLbl="node1" presStyleIdx="0" presStyleCnt="5"/>
      <dgm:spPr/>
    </dgm:pt>
    <dgm:pt modelId="{46DF3E24-458A-46C5-BD50-8AECC549CBE8}" type="pres">
      <dgm:prSet presAssocID="{FCE5B468-A204-4C02-B086-F8DC01D5FD2B}" presName="parentText" presStyleLbl="node1" presStyleIdx="0" presStyleCnt="5" custScaleX="125746" custLinFactNeighborX="-7907" custLinFactNeighborY="1993">
        <dgm:presLayoutVars>
          <dgm:chMax val="0"/>
          <dgm:bulletEnabled val="1"/>
        </dgm:presLayoutVars>
      </dgm:prSet>
      <dgm:spPr/>
    </dgm:pt>
    <dgm:pt modelId="{4358FF21-2A06-4832-B75F-E0147BA06428}" type="pres">
      <dgm:prSet presAssocID="{FCE5B468-A204-4C02-B086-F8DC01D5FD2B}" presName="negativeSpace" presStyleCnt="0"/>
      <dgm:spPr/>
    </dgm:pt>
    <dgm:pt modelId="{57C427FA-6A67-452D-9BC7-46A3A49D7C82}" type="pres">
      <dgm:prSet presAssocID="{FCE5B468-A204-4C02-B086-F8DC01D5FD2B}" presName="childText" presStyleLbl="conFgAcc1" presStyleIdx="0" presStyleCnt="5">
        <dgm:presLayoutVars>
          <dgm:bulletEnabled val="1"/>
        </dgm:presLayoutVars>
      </dgm:prSet>
      <dgm:spPr/>
    </dgm:pt>
    <dgm:pt modelId="{DC6C6B50-F752-4498-B4B8-40177CA0EEF9}" type="pres">
      <dgm:prSet presAssocID="{AF21ECDE-6F46-47CB-9F42-1701C73697D0}" presName="spaceBetweenRectangles" presStyleCnt="0"/>
      <dgm:spPr/>
    </dgm:pt>
    <dgm:pt modelId="{9AB975B1-A615-4B10-A54F-2A306716EF20}" type="pres">
      <dgm:prSet presAssocID="{B2CB8C44-58ED-4971-94C9-1767BB50FBCF}" presName="parentLin" presStyleCnt="0"/>
      <dgm:spPr/>
    </dgm:pt>
    <dgm:pt modelId="{B8122C78-F776-4F82-BC07-B75A67B7244A}" type="pres">
      <dgm:prSet presAssocID="{B2CB8C44-58ED-4971-94C9-1767BB50FBCF}" presName="parentLeftMargin" presStyleLbl="node1" presStyleIdx="0" presStyleCnt="5"/>
      <dgm:spPr/>
    </dgm:pt>
    <dgm:pt modelId="{5CFE2A6B-406F-4F9D-AB17-0473485F2091}" type="pres">
      <dgm:prSet presAssocID="{B2CB8C44-58ED-4971-94C9-1767BB50FBCF}" presName="parentText" presStyleLbl="node1" presStyleIdx="1" presStyleCnt="5" custScaleX="105377">
        <dgm:presLayoutVars>
          <dgm:chMax val="0"/>
          <dgm:bulletEnabled val="1"/>
        </dgm:presLayoutVars>
      </dgm:prSet>
      <dgm:spPr/>
    </dgm:pt>
    <dgm:pt modelId="{B4D8FE5B-3040-42E7-8DF5-B1C188A81482}" type="pres">
      <dgm:prSet presAssocID="{B2CB8C44-58ED-4971-94C9-1767BB50FBCF}" presName="negativeSpace" presStyleCnt="0"/>
      <dgm:spPr/>
    </dgm:pt>
    <dgm:pt modelId="{4271AD90-BED2-4DAD-94B7-C078DB7ECC09}" type="pres">
      <dgm:prSet presAssocID="{B2CB8C44-58ED-4971-94C9-1767BB50FBCF}" presName="childText" presStyleLbl="conFgAcc1" presStyleIdx="1" presStyleCnt="5">
        <dgm:presLayoutVars>
          <dgm:bulletEnabled val="1"/>
        </dgm:presLayoutVars>
      </dgm:prSet>
      <dgm:spPr/>
    </dgm:pt>
    <dgm:pt modelId="{409B1CAD-8E0F-4C3F-BDE2-6F391628B32C}" type="pres">
      <dgm:prSet presAssocID="{E29E030F-DAD9-474C-A96C-A9847FBD62EF}" presName="spaceBetweenRectangles" presStyleCnt="0"/>
      <dgm:spPr/>
    </dgm:pt>
    <dgm:pt modelId="{5E94CB07-E613-4E13-8BCA-2C736036CDBB}" type="pres">
      <dgm:prSet presAssocID="{3DDEFCCB-6E98-49C7-81D2-B94457DDA957}" presName="parentLin" presStyleCnt="0"/>
      <dgm:spPr/>
    </dgm:pt>
    <dgm:pt modelId="{0EF9E02A-0854-47BC-953D-73D90FC7AC67}" type="pres">
      <dgm:prSet presAssocID="{3DDEFCCB-6E98-49C7-81D2-B94457DDA957}" presName="parentLeftMargin" presStyleLbl="node1" presStyleIdx="1" presStyleCnt="5"/>
      <dgm:spPr/>
    </dgm:pt>
    <dgm:pt modelId="{2DE3CC3F-7225-4065-B0C0-EF178C9BBD00}" type="pres">
      <dgm:prSet presAssocID="{3DDEFCCB-6E98-49C7-81D2-B94457DDA957}" presName="parentText" presStyleLbl="node1" presStyleIdx="2" presStyleCnt="5">
        <dgm:presLayoutVars>
          <dgm:chMax val="0"/>
          <dgm:bulletEnabled val="1"/>
        </dgm:presLayoutVars>
      </dgm:prSet>
      <dgm:spPr/>
    </dgm:pt>
    <dgm:pt modelId="{9BF0B739-DA34-44AC-A66B-19002089505D}" type="pres">
      <dgm:prSet presAssocID="{3DDEFCCB-6E98-49C7-81D2-B94457DDA957}" presName="negativeSpace" presStyleCnt="0"/>
      <dgm:spPr/>
    </dgm:pt>
    <dgm:pt modelId="{2307B105-E2DA-4819-9FF3-F2400847526E}" type="pres">
      <dgm:prSet presAssocID="{3DDEFCCB-6E98-49C7-81D2-B94457DDA957}" presName="childText" presStyleLbl="conFgAcc1" presStyleIdx="2" presStyleCnt="5">
        <dgm:presLayoutVars>
          <dgm:bulletEnabled val="1"/>
        </dgm:presLayoutVars>
      </dgm:prSet>
      <dgm:spPr/>
    </dgm:pt>
    <dgm:pt modelId="{20800492-7AE0-4D7C-8149-F5CB210542EE}" type="pres">
      <dgm:prSet presAssocID="{5B06492F-CDB5-475A-A41C-F10563EA29BB}" presName="spaceBetweenRectangles" presStyleCnt="0"/>
      <dgm:spPr/>
    </dgm:pt>
    <dgm:pt modelId="{E935FD65-2DAC-4546-865D-61F886560440}" type="pres">
      <dgm:prSet presAssocID="{B6122EEB-00EA-4670-A318-1D723590598C}" presName="parentLin" presStyleCnt="0"/>
      <dgm:spPr/>
    </dgm:pt>
    <dgm:pt modelId="{FF9D5AF2-6279-4C86-9EAC-3C3531C90E97}" type="pres">
      <dgm:prSet presAssocID="{B6122EEB-00EA-4670-A318-1D723590598C}" presName="parentLeftMargin" presStyleLbl="node1" presStyleIdx="2" presStyleCnt="5"/>
      <dgm:spPr/>
    </dgm:pt>
    <dgm:pt modelId="{BFBE20F3-7307-4906-AFF2-EFE7A9C2B257}" type="pres">
      <dgm:prSet presAssocID="{B6122EEB-00EA-4670-A318-1D723590598C}" presName="parentText" presStyleLbl="node1" presStyleIdx="3" presStyleCnt="5">
        <dgm:presLayoutVars>
          <dgm:chMax val="0"/>
          <dgm:bulletEnabled val="1"/>
        </dgm:presLayoutVars>
      </dgm:prSet>
      <dgm:spPr/>
    </dgm:pt>
    <dgm:pt modelId="{A585D782-9AF0-4B0B-BBC0-1F9D1F0F1EC5}" type="pres">
      <dgm:prSet presAssocID="{B6122EEB-00EA-4670-A318-1D723590598C}" presName="negativeSpace" presStyleCnt="0"/>
      <dgm:spPr/>
    </dgm:pt>
    <dgm:pt modelId="{F56664BA-D175-47FF-803E-0B4D507B71CB}" type="pres">
      <dgm:prSet presAssocID="{B6122EEB-00EA-4670-A318-1D723590598C}" presName="childText" presStyleLbl="conFgAcc1" presStyleIdx="3" presStyleCnt="5">
        <dgm:presLayoutVars>
          <dgm:bulletEnabled val="1"/>
        </dgm:presLayoutVars>
      </dgm:prSet>
      <dgm:spPr/>
    </dgm:pt>
    <dgm:pt modelId="{825F4BB4-9CA2-4443-AC14-9009A7FDE81B}" type="pres">
      <dgm:prSet presAssocID="{3D240DF6-FFE5-476E-A3CA-D3A95B29E311}" presName="spaceBetweenRectangles" presStyleCnt="0"/>
      <dgm:spPr/>
    </dgm:pt>
    <dgm:pt modelId="{E28130FF-233E-4B5D-8436-E24B7BBF8300}" type="pres">
      <dgm:prSet presAssocID="{3FAB7641-8537-4FED-A601-BF6686229087}" presName="parentLin" presStyleCnt="0"/>
      <dgm:spPr/>
    </dgm:pt>
    <dgm:pt modelId="{6FC24BF0-5840-4EA7-AC96-50AF35E8F46D}" type="pres">
      <dgm:prSet presAssocID="{3FAB7641-8537-4FED-A601-BF6686229087}" presName="parentLeftMargin" presStyleLbl="node1" presStyleIdx="3" presStyleCnt="5"/>
      <dgm:spPr/>
    </dgm:pt>
    <dgm:pt modelId="{1F9EA5AA-761F-4988-BD3F-549673776E7B}" type="pres">
      <dgm:prSet presAssocID="{3FAB7641-8537-4FED-A601-BF6686229087}" presName="parentText" presStyleLbl="node1" presStyleIdx="4" presStyleCnt="5">
        <dgm:presLayoutVars>
          <dgm:chMax val="0"/>
          <dgm:bulletEnabled val="1"/>
        </dgm:presLayoutVars>
      </dgm:prSet>
      <dgm:spPr/>
    </dgm:pt>
    <dgm:pt modelId="{4B18C0F8-73CA-42B0-B419-94927B1111D3}" type="pres">
      <dgm:prSet presAssocID="{3FAB7641-8537-4FED-A601-BF6686229087}" presName="negativeSpace" presStyleCnt="0"/>
      <dgm:spPr/>
    </dgm:pt>
    <dgm:pt modelId="{9595292E-70B0-42EA-B207-290416F80A3F}" type="pres">
      <dgm:prSet presAssocID="{3FAB7641-8537-4FED-A601-BF6686229087}" presName="childText" presStyleLbl="conFgAcc1" presStyleIdx="4" presStyleCnt="5">
        <dgm:presLayoutVars>
          <dgm:bulletEnabled val="1"/>
        </dgm:presLayoutVars>
      </dgm:prSet>
      <dgm:spPr/>
    </dgm:pt>
  </dgm:ptLst>
  <dgm:cxnLst>
    <dgm:cxn modelId="{7D356804-0F78-4057-9370-AF65684C7985}" srcId="{3C0A8D00-8AE8-457D-A234-7580BF51E8F8}" destId="{B2CB8C44-58ED-4971-94C9-1767BB50FBCF}" srcOrd="1" destOrd="0" parTransId="{B2B48709-DBA2-4742-A360-957C19BFF26D}" sibTransId="{E29E030F-DAD9-474C-A96C-A9847FBD62EF}"/>
    <dgm:cxn modelId="{2F40C21B-0139-4CF6-B5BA-1F8BB71C602D}" type="presOf" srcId="{3DDEFCCB-6E98-49C7-81D2-B94457DDA957}" destId="{0EF9E02A-0854-47BC-953D-73D90FC7AC67}" srcOrd="0" destOrd="0" presId="urn:microsoft.com/office/officeart/2005/8/layout/list1"/>
    <dgm:cxn modelId="{5A48B933-E274-4768-8255-74E351CEC09A}" type="presOf" srcId="{3C0A8D00-8AE8-457D-A234-7580BF51E8F8}" destId="{E503CA15-50D7-4F39-87BC-BF707D4B75B3}" srcOrd="0" destOrd="0" presId="urn:microsoft.com/office/officeart/2005/8/layout/list1"/>
    <dgm:cxn modelId="{2BB0E438-3A3B-46B2-8AF7-3CC1641EA017}" srcId="{3C0A8D00-8AE8-457D-A234-7580BF51E8F8}" destId="{3DDEFCCB-6E98-49C7-81D2-B94457DDA957}" srcOrd="2" destOrd="0" parTransId="{534AFBEA-BCC4-4A1B-9E4F-86C8B873CF66}" sibTransId="{5B06492F-CDB5-475A-A41C-F10563EA29BB}"/>
    <dgm:cxn modelId="{5694523A-E967-4AE0-9B14-6893718FCB90}" type="presOf" srcId="{3FAB7641-8537-4FED-A601-BF6686229087}" destId="{6FC24BF0-5840-4EA7-AC96-50AF35E8F46D}" srcOrd="0" destOrd="0" presId="urn:microsoft.com/office/officeart/2005/8/layout/list1"/>
    <dgm:cxn modelId="{84FBBE6C-46C8-4D1A-AEA7-8B1FC5148EC7}" type="presOf" srcId="{B6122EEB-00EA-4670-A318-1D723590598C}" destId="{FF9D5AF2-6279-4C86-9EAC-3C3531C90E97}" srcOrd="0" destOrd="0" presId="urn:microsoft.com/office/officeart/2005/8/layout/list1"/>
    <dgm:cxn modelId="{6ED7B693-A50A-4F39-AE3F-488B90D56BEA}" type="presOf" srcId="{B2CB8C44-58ED-4971-94C9-1767BB50FBCF}" destId="{B8122C78-F776-4F82-BC07-B75A67B7244A}" srcOrd="0" destOrd="0" presId="urn:microsoft.com/office/officeart/2005/8/layout/list1"/>
    <dgm:cxn modelId="{C51DCEA9-A456-4EE3-B91D-25EEAA32D5FC}" srcId="{3C0A8D00-8AE8-457D-A234-7580BF51E8F8}" destId="{FCE5B468-A204-4C02-B086-F8DC01D5FD2B}" srcOrd="0" destOrd="0" parTransId="{012FBE53-5E90-4174-93AF-AD65C0E16A81}" sibTransId="{AF21ECDE-6F46-47CB-9F42-1701C73697D0}"/>
    <dgm:cxn modelId="{CD6336B5-812D-43A8-A0CD-E943973580C9}" srcId="{3C0A8D00-8AE8-457D-A234-7580BF51E8F8}" destId="{B6122EEB-00EA-4670-A318-1D723590598C}" srcOrd="3" destOrd="0" parTransId="{6A0CD5B0-3391-41C9-8C79-5503F4D8AB08}" sibTransId="{3D240DF6-FFE5-476E-A3CA-D3A95B29E311}"/>
    <dgm:cxn modelId="{AB57A2C4-B981-4291-ADA0-316A406DBBB6}" type="presOf" srcId="{FCE5B468-A204-4C02-B086-F8DC01D5FD2B}" destId="{46DF3E24-458A-46C5-BD50-8AECC549CBE8}" srcOrd="1" destOrd="0" presId="urn:microsoft.com/office/officeart/2005/8/layout/list1"/>
    <dgm:cxn modelId="{9DF8BAD2-8712-41C1-BE1A-A994EFE9B568}" type="presOf" srcId="{3FAB7641-8537-4FED-A601-BF6686229087}" destId="{1F9EA5AA-761F-4988-BD3F-549673776E7B}" srcOrd="1" destOrd="0" presId="urn:microsoft.com/office/officeart/2005/8/layout/list1"/>
    <dgm:cxn modelId="{FBC115D9-3EE6-4B65-98BB-A66B9984E574}" srcId="{3C0A8D00-8AE8-457D-A234-7580BF51E8F8}" destId="{3FAB7641-8537-4FED-A601-BF6686229087}" srcOrd="4" destOrd="0" parTransId="{3D1E2285-562D-4DBA-B165-D257E688895A}" sibTransId="{CEC3DAF9-24E6-4E05-96BF-0D71FC9D9367}"/>
    <dgm:cxn modelId="{072DA5DF-2CC6-4DD8-9B44-97DA92BF31E5}" type="presOf" srcId="{3DDEFCCB-6E98-49C7-81D2-B94457DDA957}" destId="{2DE3CC3F-7225-4065-B0C0-EF178C9BBD00}" srcOrd="1" destOrd="0" presId="urn:microsoft.com/office/officeart/2005/8/layout/list1"/>
    <dgm:cxn modelId="{BA09BEE8-E95B-4C50-ABE4-831C434A5912}" type="presOf" srcId="{B2CB8C44-58ED-4971-94C9-1767BB50FBCF}" destId="{5CFE2A6B-406F-4F9D-AB17-0473485F2091}" srcOrd="1" destOrd="0" presId="urn:microsoft.com/office/officeart/2005/8/layout/list1"/>
    <dgm:cxn modelId="{FB96C4EF-9E86-4F0A-8E64-D5A815CC76E0}" type="presOf" srcId="{B6122EEB-00EA-4670-A318-1D723590598C}" destId="{BFBE20F3-7307-4906-AFF2-EFE7A9C2B257}" srcOrd="1" destOrd="0" presId="urn:microsoft.com/office/officeart/2005/8/layout/list1"/>
    <dgm:cxn modelId="{431C7BFA-ADAF-4BF0-98C4-525842BDD798}" type="presOf" srcId="{FCE5B468-A204-4C02-B086-F8DC01D5FD2B}" destId="{868E46A5-0AD0-47B2-BCB1-085874D68A55}" srcOrd="0" destOrd="0" presId="urn:microsoft.com/office/officeart/2005/8/layout/list1"/>
    <dgm:cxn modelId="{AD22C515-66D8-4A84-A432-04E37054BC95}" type="presParOf" srcId="{E503CA15-50D7-4F39-87BC-BF707D4B75B3}" destId="{36EC337B-44E2-4C8D-BFC6-02158597C1AC}" srcOrd="0" destOrd="0" presId="urn:microsoft.com/office/officeart/2005/8/layout/list1"/>
    <dgm:cxn modelId="{AFE07CBC-A181-4A6B-9C4B-FB7F067AD77B}" type="presParOf" srcId="{36EC337B-44E2-4C8D-BFC6-02158597C1AC}" destId="{868E46A5-0AD0-47B2-BCB1-085874D68A55}" srcOrd="0" destOrd="0" presId="urn:microsoft.com/office/officeart/2005/8/layout/list1"/>
    <dgm:cxn modelId="{CA32DE49-FAF1-4AD8-ABE9-7EDC5CCC0A5C}" type="presParOf" srcId="{36EC337B-44E2-4C8D-BFC6-02158597C1AC}" destId="{46DF3E24-458A-46C5-BD50-8AECC549CBE8}" srcOrd="1" destOrd="0" presId="urn:microsoft.com/office/officeart/2005/8/layout/list1"/>
    <dgm:cxn modelId="{07F085BB-24B3-4C07-85B7-F96BDBF49684}" type="presParOf" srcId="{E503CA15-50D7-4F39-87BC-BF707D4B75B3}" destId="{4358FF21-2A06-4832-B75F-E0147BA06428}" srcOrd="1" destOrd="0" presId="urn:microsoft.com/office/officeart/2005/8/layout/list1"/>
    <dgm:cxn modelId="{BFBA84F5-DCF5-4DB9-BE08-9E8687EADA9C}" type="presParOf" srcId="{E503CA15-50D7-4F39-87BC-BF707D4B75B3}" destId="{57C427FA-6A67-452D-9BC7-46A3A49D7C82}" srcOrd="2" destOrd="0" presId="urn:microsoft.com/office/officeart/2005/8/layout/list1"/>
    <dgm:cxn modelId="{FA5E76F2-7AAB-453D-80B6-727339A85738}" type="presParOf" srcId="{E503CA15-50D7-4F39-87BC-BF707D4B75B3}" destId="{DC6C6B50-F752-4498-B4B8-40177CA0EEF9}" srcOrd="3" destOrd="0" presId="urn:microsoft.com/office/officeart/2005/8/layout/list1"/>
    <dgm:cxn modelId="{C22E4D97-6FF8-444B-8FDC-9732D56C035B}" type="presParOf" srcId="{E503CA15-50D7-4F39-87BC-BF707D4B75B3}" destId="{9AB975B1-A615-4B10-A54F-2A306716EF20}" srcOrd="4" destOrd="0" presId="urn:microsoft.com/office/officeart/2005/8/layout/list1"/>
    <dgm:cxn modelId="{60CFAB71-CDC3-4150-9E0D-AE027DDB0A55}" type="presParOf" srcId="{9AB975B1-A615-4B10-A54F-2A306716EF20}" destId="{B8122C78-F776-4F82-BC07-B75A67B7244A}" srcOrd="0" destOrd="0" presId="urn:microsoft.com/office/officeart/2005/8/layout/list1"/>
    <dgm:cxn modelId="{6665E29A-A2E1-42D1-B373-707DC58C1C87}" type="presParOf" srcId="{9AB975B1-A615-4B10-A54F-2A306716EF20}" destId="{5CFE2A6B-406F-4F9D-AB17-0473485F2091}" srcOrd="1" destOrd="0" presId="urn:microsoft.com/office/officeart/2005/8/layout/list1"/>
    <dgm:cxn modelId="{FA867ADD-C1F2-4439-AF80-C2D19C801C56}" type="presParOf" srcId="{E503CA15-50D7-4F39-87BC-BF707D4B75B3}" destId="{B4D8FE5B-3040-42E7-8DF5-B1C188A81482}" srcOrd="5" destOrd="0" presId="urn:microsoft.com/office/officeart/2005/8/layout/list1"/>
    <dgm:cxn modelId="{8AD0BC43-0850-42D3-9E2C-AE2D6A457FB4}" type="presParOf" srcId="{E503CA15-50D7-4F39-87BC-BF707D4B75B3}" destId="{4271AD90-BED2-4DAD-94B7-C078DB7ECC09}" srcOrd="6" destOrd="0" presId="urn:microsoft.com/office/officeart/2005/8/layout/list1"/>
    <dgm:cxn modelId="{11F3AB6B-58FD-472F-B2C1-88DEA993A6BC}" type="presParOf" srcId="{E503CA15-50D7-4F39-87BC-BF707D4B75B3}" destId="{409B1CAD-8E0F-4C3F-BDE2-6F391628B32C}" srcOrd="7" destOrd="0" presId="urn:microsoft.com/office/officeart/2005/8/layout/list1"/>
    <dgm:cxn modelId="{D52D1009-545C-422F-A326-7855D92C9EA8}" type="presParOf" srcId="{E503CA15-50D7-4F39-87BC-BF707D4B75B3}" destId="{5E94CB07-E613-4E13-8BCA-2C736036CDBB}" srcOrd="8" destOrd="0" presId="urn:microsoft.com/office/officeart/2005/8/layout/list1"/>
    <dgm:cxn modelId="{7DF0B7F6-5435-474F-A971-554FE166EBE1}" type="presParOf" srcId="{5E94CB07-E613-4E13-8BCA-2C736036CDBB}" destId="{0EF9E02A-0854-47BC-953D-73D90FC7AC67}" srcOrd="0" destOrd="0" presId="urn:microsoft.com/office/officeart/2005/8/layout/list1"/>
    <dgm:cxn modelId="{DE954CDE-1619-4288-AD99-1739E9EEFCA0}" type="presParOf" srcId="{5E94CB07-E613-4E13-8BCA-2C736036CDBB}" destId="{2DE3CC3F-7225-4065-B0C0-EF178C9BBD00}" srcOrd="1" destOrd="0" presId="urn:microsoft.com/office/officeart/2005/8/layout/list1"/>
    <dgm:cxn modelId="{9EEAAFBB-F820-4507-84D3-1EB68861911C}" type="presParOf" srcId="{E503CA15-50D7-4F39-87BC-BF707D4B75B3}" destId="{9BF0B739-DA34-44AC-A66B-19002089505D}" srcOrd="9" destOrd="0" presId="urn:microsoft.com/office/officeart/2005/8/layout/list1"/>
    <dgm:cxn modelId="{54C520A5-2D00-48AA-AD45-42A17FB6F6BC}" type="presParOf" srcId="{E503CA15-50D7-4F39-87BC-BF707D4B75B3}" destId="{2307B105-E2DA-4819-9FF3-F2400847526E}" srcOrd="10" destOrd="0" presId="urn:microsoft.com/office/officeart/2005/8/layout/list1"/>
    <dgm:cxn modelId="{5DDA242F-77DB-498A-B4A1-5146E287EDFC}" type="presParOf" srcId="{E503CA15-50D7-4F39-87BC-BF707D4B75B3}" destId="{20800492-7AE0-4D7C-8149-F5CB210542EE}" srcOrd="11" destOrd="0" presId="urn:microsoft.com/office/officeart/2005/8/layout/list1"/>
    <dgm:cxn modelId="{EEAE72BB-6B39-41F4-91BA-EE65B4A319F3}" type="presParOf" srcId="{E503CA15-50D7-4F39-87BC-BF707D4B75B3}" destId="{E935FD65-2DAC-4546-865D-61F886560440}" srcOrd="12" destOrd="0" presId="urn:microsoft.com/office/officeart/2005/8/layout/list1"/>
    <dgm:cxn modelId="{9129A82E-D5B5-427C-B03E-4425EA62AB1B}" type="presParOf" srcId="{E935FD65-2DAC-4546-865D-61F886560440}" destId="{FF9D5AF2-6279-4C86-9EAC-3C3531C90E97}" srcOrd="0" destOrd="0" presId="urn:microsoft.com/office/officeart/2005/8/layout/list1"/>
    <dgm:cxn modelId="{EA9886B3-19A0-4740-8106-677F7AC43E76}" type="presParOf" srcId="{E935FD65-2DAC-4546-865D-61F886560440}" destId="{BFBE20F3-7307-4906-AFF2-EFE7A9C2B257}" srcOrd="1" destOrd="0" presId="urn:microsoft.com/office/officeart/2005/8/layout/list1"/>
    <dgm:cxn modelId="{C14B20F1-4246-40FA-AEFB-0262DDEA8EFF}" type="presParOf" srcId="{E503CA15-50D7-4F39-87BC-BF707D4B75B3}" destId="{A585D782-9AF0-4B0B-BBC0-1F9D1F0F1EC5}" srcOrd="13" destOrd="0" presId="urn:microsoft.com/office/officeart/2005/8/layout/list1"/>
    <dgm:cxn modelId="{92FD9D5F-9D83-42EE-8807-F864137DC34D}" type="presParOf" srcId="{E503CA15-50D7-4F39-87BC-BF707D4B75B3}" destId="{F56664BA-D175-47FF-803E-0B4D507B71CB}" srcOrd="14" destOrd="0" presId="urn:microsoft.com/office/officeart/2005/8/layout/list1"/>
    <dgm:cxn modelId="{6D4CF8B6-9F1C-4676-83A8-FF71DAE03B94}" type="presParOf" srcId="{E503CA15-50D7-4F39-87BC-BF707D4B75B3}" destId="{825F4BB4-9CA2-4443-AC14-9009A7FDE81B}" srcOrd="15" destOrd="0" presId="urn:microsoft.com/office/officeart/2005/8/layout/list1"/>
    <dgm:cxn modelId="{739223CD-9572-4DFE-AD53-7EA822727F47}" type="presParOf" srcId="{E503CA15-50D7-4F39-87BC-BF707D4B75B3}" destId="{E28130FF-233E-4B5D-8436-E24B7BBF8300}" srcOrd="16" destOrd="0" presId="urn:microsoft.com/office/officeart/2005/8/layout/list1"/>
    <dgm:cxn modelId="{9D465775-D9D4-4C0E-AF1E-0E643E8807E6}" type="presParOf" srcId="{E28130FF-233E-4B5D-8436-E24B7BBF8300}" destId="{6FC24BF0-5840-4EA7-AC96-50AF35E8F46D}" srcOrd="0" destOrd="0" presId="urn:microsoft.com/office/officeart/2005/8/layout/list1"/>
    <dgm:cxn modelId="{92DD03C0-15EC-4D93-9904-C6034F0B2CE5}" type="presParOf" srcId="{E28130FF-233E-4B5D-8436-E24B7BBF8300}" destId="{1F9EA5AA-761F-4988-BD3F-549673776E7B}" srcOrd="1" destOrd="0" presId="urn:microsoft.com/office/officeart/2005/8/layout/list1"/>
    <dgm:cxn modelId="{3B2E6C92-A153-4AE7-9C07-A8999DC7C6F8}" type="presParOf" srcId="{E503CA15-50D7-4F39-87BC-BF707D4B75B3}" destId="{4B18C0F8-73CA-42B0-B419-94927B1111D3}" srcOrd="17" destOrd="0" presId="urn:microsoft.com/office/officeart/2005/8/layout/list1"/>
    <dgm:cxn modelId="{EDD99D82-8797-4BAA-ACC2-DEC246E1A221}" type="presParOf" srcId="{E503CA15-50D7-4F39-87BC-BF707D4B75B3}" destId="{9595292E-70B0-42EA-B207-290416F80A3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6BF9D-E0A7-43F9-9B04-91121BED4F4A}">
      <dsp:nvSpPr>
        <dsp:cNvPr id="0" name=""/>
        <dsp:cNvSpPr/>
      </dsp:nvSpPr>
      <dsp:spPr>
        <a:xfrm rot="5400000">
          <a:off x="-180022" y="18087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Data Collection</a:t>
          </a:r>
        </a:p>
      </dsp:txBody>
      <dsp:txXfrm rot="-5400000">
        <a:off x="1" y="420908"/>
        <a:ext cx="840105" cy="360045"/>
      </dsp:txXfrm>
    </dsp:sp>
    <dsp:sp modelId="{4D90626B-35E9-4FCD-A2D4-3BAD3841DBB7}">
      <dsp:nvSpPr>
        <dsp:cNvPr id="0" name=""/>
        <dsp:cNvSpPr/>
      </dsp:nvSpPr>
      <dsp:spPr>
        <a:xfrm rot="5400000">
          <a:off x="2773203" y="-1932243"/>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a:t>Create data warehouse server and load global index data</a:t>
          </a:r>
        </a:p>
        <a:p>
          <a:pPr marL="57150" lvl="1" indent="-57150" algn="l" defTabSz="400050">
            <a:lnSpc>
              <a:spcPct val="90000"/>
            </a:lnSpc>
            <a:spcBef>
              <a:spcPct val="0"/>
            </a:spcBef>
            <a:spcAft>
              <a:spcPct val="15000"/>
            </a:spcAft>
            <a:buChar char="•"/>
          </a:pPr>
          <a:r>
            <a:rPr lang="en-US" sz="900" kern="1200"/>
            <a:t>Python code to download future contracts</a:t>
          </a:r>
        </a:p>
        <a:p>
          <a:pPr marL="57150" lvl="1" indent="-57150" algn="l" defTabSz="400050">
            <a:lnSpc>
              <a:spcPct val="90000"/>
            </a:lnSpc>
            <a:spcBef>
              <a:spcPct val="0"/>
            </a:spcBef>
            <a:spcAft>
              <a:spcPct val="15000"/>
            </a:spcAft>
            <a:buChar char="•"/>
          </a:pPr>
          <a:r>
            <a:rPr lang="en-US" sz="900" kern="1200"/>
            <a:t>Python code to download Department of Energy Data</a:t>
          </a:r>
        </a:p>
        <a:p>
          <a:pPr marL="57150" lvl="1" indent="-57150" algn="l" defTabSz="400050">
            <a:lnSpc>
              <a:spcPct val="90000"/>
            </a:lnSpc>
            <a:spcBef>
              <a:spcPct val="0"/>
            </a:spcBef>
            <a:spcAft>
              <a:spcPct val="15000"/>
            </a:spcAft>
            <a:buChar char="•"/>
          </a:pPr>
          <a:r>
            <a:rPr lang="en-US" sz="900" kern="1200"/>
            <a:t>This will be a bespoke proprietary data set and wil be owned by Quantum Capital Management</a:t>
          </a:r>
        </a:p>
      </dsp:txBody>
      <dsp:txXfrm rot="-5400000">
        <a:off x="840105" y="38936"/>
        <a:ext cx="4608214" cy="703935"/>
      </dsp:txXfrm>
    </dsp:sp>
    <dsp:sp modelId="{DDB1E226-4A0D-4E7A-8277-FCFCF5856335}">
      <dsp:nvSpPr>
        <dsp:cNvPr id="0" name=""/>
        <dsp:cNvSpPr/>
      </dsp:nvSpPr>
      <dsp:spPr>
        <a:xfrm rot="5400000">
          <a:off x="-180022" y="118014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Data Analysis &amp; Understanding</a:t>
          </a:r>
        </a:p>
      </dsp:txBody>
      <dsp:txXfrm rot="-5400000">
        <a:off x="1" y="1420178"/>
        <a:ext cx="840105" cy="360045"/>
      </dsp:txXfrm>
    </dsp:sp>
    <dsp:sp modelId="{D4107748-EE1C-4815-8100-F435BBAEED32}">
      <dsp:nvSpPr>
        <dsp:cNvPr id="0" name=""/>
        <dsp:cNvSpPr/>
      </dsp:nvSpPr>
      <dsp:spPr>
        <a:xfrm rot="5400000">
          <a:off x="2773203" y="-932973"/>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a:t>Analyze future contract curves</a:t>
          </a:r>
        </a:p>
        <a:p>
          <a:pPr marL="57150" lvl="1" indent="-57150" algn="l" defTabSz="400050">
            <a:lnSpc>
              <a:spcPct val="90000"/>
            </a:lnSpc>
            <a:spcBef>
              <a:spcPct val="0"/>
            </a:spcBef>
            <a:spcAft>
              <a:spcPct val="15000"/>
            </a:spcAft>
            <a:buChar char="•"/>
          </a:pPr>
          <a:r>
            <a:rPr lang="en-US" sz="900" kern="1200"/>
            <a:t>Analyze for contango and backwardation - potential feature development</a:t>
          </a:r>
        </a:p>
        <a:p>
          <a:pPr marL="57150" lvl="1" indent="-57150" algn="l" defTabSz="400050">
            <a:lnSpc>
              <a:spcPct val="90000"/>
            </a:lnSpc>
            <a:spcBef>
              <a:spcPct val="0"/>
            </a:spcBef>
            <a:spcAft>
              <a:spcPct val="15000"/>
            </a:spcAft>
            <a:buChar char="•"/>
          </a:pPr>
          <a:r>
            <a:rPr lang="en-US" sz="900" kern="1200"/>
            <a:t>Fit additional feature sets such as Bollinger and Exponential Moving Averages.</a:t>
          </a:r>
        </a:p>
        <a:p>
          <a:pPr marL="57150" lvl="1" indent="-57150" algn="l" defTabSz="400050">
            <a:lnSpc>
              <a:spcPct val="90000"/>
            </a:lnSpc>
            <a:spcBef>
              <a:spcPct val="0"/>
            </a:spcBef>
            <a:spcAft>
              <a:spcPct val="15000"/>
            </a:spcAft>
            <a:buChar char="•"/>
          </a:pPr>
          <a:r>
            <a:rPr lang="en-US" sz="900" kern="1200"/>
            <a:t>Analyze correlations</a:t>
          </a:r>
        </a:p>
      </dsp:txBody>
      <dsp:txXfrm rot="-5400000">
        <a:off x="840105" y="1038206"/>
        <a:ext cx="4608214" cy="703935"/>
      </dsp:txXfrm>
    </dsp:sp>
    <dsp:sp modelId="{8B76222F-4EA7-4BDB-8C45-7FBB2693A16A}">
      <dsp:nvSpPr>
        <dsp:cNvPr id="0" name=""/>
        <dsp:cNvSpPr/>
      </dsp:nvSpPr>
      <dsp:spPr>
        <a:xfrm rot="5400000">
          <a:off x="-180022" y="217941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Data Preparation</a:t>
          </a:r>
        </a:p>
      </dsp:txBody>
      <dsp:txXfrm rot="-5400000">
        <a:off x="1" y="2419448"/>
        <a:ext cx="840105" cy="360045"/>
      </dsp:txXfrm>
    </dsp:sp>
    <dsp:sp modelId="{5E30F5A9-E108-464C-AA8B-EBC7E77C68C6}">
      <dsp:nvSpPr>
        <dsp:cNvPr id="0" name=""/>
        <dsp:cNvSpPr/>
      </dsp:nvSpPr>
      <dsp:spPr>
        <a:xfrm rot="5400000">
          <a:off x="2773203" y="66296"/>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a:t> Outlier Detection</a:t>
          </a:r>
        </a:p>
        <a:p>
          <a:pPr marL="57150" lvl="1" indent="-57150" algn="l" defTabSz="400050">
            <a:lnSpc>
              <a:spcPct val="90000"/>
            </a:lnSpc>
            <a:spcBef>
              <a:spcPct val="0"/>
            </a:spcBef>
            <a:spcAft>
              <a:spcPct val="15000"/>
            </a:spcAft>
            <a:buChar char="•"/>
          </a:pPr>
          <a:r>
            <a:rPr lang="en-US" sz="900" kern="1200"/>
            <a:t>Standardization and Normalization for Linear and Nueral Network analysis</a:t>
          </a:r>
        </a:p>
        <a:p>
          <a:pPr marL="57150" lvl="1" indent="-57150" algn="l" defTabSz="400050">
            <a:lnSpc>
              <a:spcPct val="90000"/>
            </a:lnSpc>
            <a:spcBef>
              <a:spcPct val="0"/>
            </a:spcBef>
            <a:spcAft>
              <a:spcPct val="15000"/>
            </a:spcAft>
            <a:buChar char="•"/>
          </a:pPr>
          <a:r>
            <a:rPr lang="en-US" sz="900" kern="1200"/>
            <a:t>Fill missing values</a:t>
          </a:r>
        </a:p>
      </dsp:txBody>
      <dsp:txXfrm rot="-5400000">
        <a:off x="840105" y="2037476"/>
        <a:ext cx="4608214" cy="703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6BF9D-E0A7-43F9-9B04-91121BED4F4A}">
      <dsp:nvSpPr>
        <dsp:cNvPr id="0" name=""/>
        <dsp:cNvSpPr/>
      </dsp:nvSpPr>
      <dsp:spPr>
        <a:xfrm rot="5400000">
          <a:off x="-180022" y="18087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Modeling</a:t>
          </a:r>
        </a:p>
      </dsp:txBody>
      <dsp:txXfrm rot="-5400000">
        <a:off x="1" y="420908"/>
        <a:ext cx="840105" cy="360045"/>
      </dsp:txXfrm>
    </dsp:sp>
    <dsp:sp modelId="{4D90626B-35E9-4FCD-A2D4-3BAD3841DBB7}">
      <dsp:nvSpPr>
        <dsp:cNvPr id="0" name=""/>
        <dsp:cNvSpPr/>
      </dsp:nvSpPr>
      <dsp:spPr>
        <a:xfrm rot="5400000">
          <a:off x="2773203" y="-1932243"/>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Neural Network(specifically LSTM) – price activity</a:t>
          </a:r>
        </a:p>
        <a:p>
          <a:pPr marL="57150" lvl="1" indent="-57150" algn="l" defTabSz="444500">
            <a:lnSpc>
              <a:spcPct val="90000"/>
            </a:lnSpc>
            <a:spcBef>
              <a:spcPct val="0"/>
            </a:spcBef>
            <a:spcAft>
              <a:spcPct val="15000"/>
            </a:spcAft>
            <a:buChar char="•"/>
          </a:pPr>
          <a:r>
            <a:rPr lang="en-US" sz="1000" kern="1200" dirty="0"/>
            <a:t>Random Forest for classification of signal direction</a:t>
          </a:r>
        </a:p>
        <a:p>
          <a:pPr marL="57150" lvl="1" indent="-57150" algn="l" defTabSz="444500">
            <a:lnSpc>
              <a:spcPct val="90000"/>
            </a:lnSpc>
            <a:spcBef>
              <a:spcPct val="0"/>
            </a:spcBef>
            <a:spcAft>
              <a:spcPct val="15000"/>
            </a:spcAft>
            <a:buChar char="•"/>
          </a:pPr>
          <a:r>
            <a:rPr lang="en-US" sz="1000" kern="1200" dirty="0"/>
            <a:t>Logistic Regression for signal direction</a:t>
          </a:r>
        </a:p>
        <a:p>
          <a:pPr marL="57150" lvl="1" indent="-57150" algn="l" defTabSz="444500">
            <a:lnSpc>
              <a:spcPct val="90000"/>
            </a:lnSpc>
            <a:spcBef>
              <a:spcPct val="0"/>
            </a:spcBef>
            <a:spcAft>
              <a:spcPct val="15000"/>
            </a:spcAft>
            <a:buChar char="•"/>
          </a:pPr>
          <a:r>
            <a:rPr lang="en-US" sz="1000" kern="1200" dirty="0"/>
            <a:t>Linear Regression for price activity</a:t>
          </a:r>
        </a:p>
      </dsp:txBody>
      <dsp:txXfrm rot="-5400000">
        <a:off x="840105" y="38936"/>
        <a:ext cx="4608214" cy="703935"/>
      </dsp:txXfrm>
    </dsp:sp>
    <dsp:sp modelId="{DDB1E226-4A0D-4E7A-8277-FCFCF5856335}">
      <dsp:nvSpPr>
        <dsp:cNvPr id="0" name=""/>
        <dsp:cNvSpPr/>
      </dsp:nvSpPr>
      <dsp:spPr>
        <a:xfrm rot="5400000">
          <a:off x="-180022" y="118014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Evaluation</a:t>
          </a:r>
        </a:p>
      </dsp:txBody>
      <dsp:txXfrm rot="-5400000">
        <a:off x="1" y="1420178"/>
        <a:ext cx="840105" cy="360045"/>
      </dsp:txXfrm>
    </dsp:sp>
    <dsp:sp modelId="{D4107748-EE1C-4815-8100-F435BBAEED32}">
      <dsp:nvSpPr>
        <dsp:cNvPr id="0" name=""/>
        <dsp:cNvSpPr/>
      </dsp:nvSpPr>
      <dsp:spPr>
        <a:xfrm rot="5400000">
          <a:off x="2773203" y="-932973"/>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a:t>Standard model fit parameters</a:t>
          </a:r>
        </a:p>
        <a:p>
          <a:pPr marL="57150" lvl="1" indent="-57150" algn="l" defTabSz="444500">
            <a:lnSpc>
              <a:spcPct val="90000"/>
            </a:lnSpc>
            <a:spcBef>
              <a:spcPct val="0"/>
            </a:spcBef>
            <a:spcAft>
              <a:spcPct val="15000"/>
            </a:spcAft>
            <a:buChar char="•"/>
          </a:pPr>
          <a:r>
            <a:rPr lang="en-US" sz="1000" kern="1200"/>
            <a:t>Build backtesting framework for real world signal and pattern evaluation</a:t>
          </a:r>
        </a:p>
      </dsp:txBody>
      <dsp:txXfrm rot="-5400000">
        <a:off x="840105" y="1038206"/>
        <a:ext cx="4608214" cy="703935"/>
      </dsp:txXfrm>
    </dsp:sp>
    <dsp:sp modelId="{8B76222F-4EA7-4BDB-8C45-7FBB2693A16A}">
      <dsp:nvSpPr>
        <dsp:cNvPr id="0" name=""/>
        <dsp:cNvSpPr/>
      </dsp:nvSpPr>
      <dsp:spPr>
        <a:xfrm rot="5400000">
          <a:off x="-180022" y="217941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Visualization</a:t>
          </a:r>
        </a:p>
      </dsp:txBody>
      <dsp:txXfrm rot="-5400000">
        <a:off x="1" y="2419448"/>
        <a:ext cx="840105" cy="360045"/>
      </dsp:txXfrm>
    </dsp:sp>
    <dsp:sp modelId="{5E30F5A9-E108-464C-AA8B-EBC7E77C68C6}">
      <dsp:nvSpPr>
        <dsp:cNvPr id="0" name=""/>
        <dsp:cNvSpPr/>
      </dsp:nvSpPr>
      <dsp:spPr>
        <a:xfrm rot="5400000">
          <a:off x="2773203" y="66296"/>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a:t> Dashboard Development</a:t>
          </a:r>
        </a:p>
        <a:p>
          <a:pPr marL="57150" lvl="1" indent="-57150" algn="l" defTabSz="444500">
            <a:lnSpc>
              <a:spcPct val="90000"/>
            </a:lnSpc>
            <a:spcBef>
              <a:spcPct val="0"/>
            </a:spcBef>
            <a:spcAft>
              <a:spcPct val="15000"/>
            </a:spcAft>
            <a:buChar char="•"/>
          </a:pPr>
          <a:r>
            <a:rPr lang="en-US" sz="1000" kern="1200"/>
            <a:t>Mobile Application Development</a:t>
          </a:r>
        </a:p>
      </dsp:txBody>
      <dsp:txXfrm rot="-5400000">
        <a:off x="840105" y="2037476"/>
        <a:ext cx="4608214" cy="703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6BF9D-E0A7-43F9-9B04-91121BED4F4A}">
      <dsp:nvSpPr>
        <dsp:cNvPr id="0" name=""/>
        <dsp:cNvSpPr/>
      </dsp:nvSpPr>
      <dsp:spPr>
        <a:xfrm rot="5400000">
          <a:off x="-180022" y="18087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Data Collection</a:t>
          </a:r>
        </a:p>
      </dsp:txBody>
      <dsp:txXfrm rot="-5400000">
        <a:off x="1" y="420908"/>
        <a:ext cx="840105" cy="360045"/>
      </dsp:txXfrm>
    </dsp:sp>
    <dsp:sp modelId="{4D90626B-35E9-4FCD-A2D4-3BAD3841DBB7}">
      <dsp:nvSpPr>
        <dsp:cNvPr id="0" name=""/>
        <dsp:cNvSpPr/>
      </dsp:nvSpPr>
      <dsp:spPr>
        <a:xfrm rot="5400000">
          <a:off x="2773203" y="-1932243"/>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a:t>Create data warehouse server and load global index data</a:t>
          </a:r>
        </a:p>
        <a:p>
          <a:pPr marL="57150" lvl="1" indent="-57150" algn="l" defTabSz="355600">
            <a:lnSpc>
              <a:spcPct val="90000"/>
            </a:lnSpc>
            <a:spcBef>
              <a:spcPct val="0"/>
            </a:spcBef>
            <a:spcAft>
              <a:spcPct val="15000"/>
            </a:spcAft>
            <a:buChar char="•"/>
          </a:pPr>
          <a:r>
            <a:rPr lang="en-US" sz="800" kern="1200"/>
            <a:t>Python code to download future contracts</a:t>
          </a:r>
        </a:p>
        <a:p>
          <a:pPr marL="57150" lvl="1" indent="-57150" algn="l" defTabSz="355600">
            <a:lnSpc>
              <a:spcPct val="90000"/>
            </a:lnSpc>
            <a:spcBef>
              <a:spcPct val="0"/>
            </a:spcBef>
            <a:spcAft>
              <a:spcPct val="15000"/>
            </a:spcAft>
            <a:buChar char="•"/>
          </a:pPr>
          <a:r>
            <a:rPr lang="en-US" sz="800" kern="1200" dirty="0"/>
            <a:t>Python code to download Department of Energy Data</a:t>
          </a:r>
        </a:p>
        <a:p>
          <a:pPr marL="57150" lvl="1" indent="-57150" algn="l" defTabSz="355600">
            <a:lnSpc>
              <a:spcPct val="90000"/>
            </a:lnSpc>
            <a:spcBef>
              <a:spcPct val="0"/>
            </a:spcBef>
            <a:spcAft>
              <a:spcPct val="15000"/>
            </a:spcAft>
            <a:buChar char="•"/>
          </a:pPr>
          <a:r>
            <a:rPr lang="en-US" sz="800" kern="1200" dirty="0"/>
            <a:t>This will be a bespoke proprietary data set and will be owned by Quantum Capital Management</a:t>
          </a:r>
        </a:p>
      </dsp:txBody>
      <dsp:txXfrm rot="-5400000">
        <a:off x="840105" y="38936"/>
        <a:ext cx="4608214" cy="703935"/>
      </dsp:txXfrm>
    </dsp:sp>
    <dsp:sp modelId="{DDB1E226-4A0D-4E7A-8277-FCFCF5856335}">
      <dsp:nvSpPr>
        <dsp:cNvPr id="0" name=""/>
        <dsp:cNvSpPr/>
      </dsp:nvSpPr>
      <dsp:spPr>
        <a:xfrm rot="5400000">
          <a:off x="-180022" y="118014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Data Analysis &amp; Understanding</a:t>
          </a:r>
        </a:p>
      </dsp:txBody>
      <dsp:txXfrm rot="-5400000">
        <a:off x="1" y="1420178"/>
        <a:ext cx="840105" cy="360045"/>
      </dsp:txXfrm>
    </dsp:sp>
    <dsp:sp modelId="{D4107748-EE1C-4815-8100-F435BBAEED32}">
      <dsp:nvSpPr>
        <dsp:cNvPr id="0" name=""/>
        <dsp:cNvSpPr/>
      </dsp:nvSpPr>
      <dsp:spPr>
        <a:xfrm rot="5400000">
          <a:off x="2773203" y="-932973"/>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a:t>Analyze future contract curves</a:t>
          </a:r>
        </a:p>
        <a:p>
          <a:pPr marL="57150" lvl="1" indent="-57150" algn="l" defTabSz="355600">
            <a:lnSpc>
              <a:spcPct val="90000"/>
            </a:lnSpc>
            <a:spcBef>
              <a:spcPct val="0"/>
            </a:spcBef>
            <a:spcAft>
              <a:spcPct val="15000"/>
            </a:spcAft>
            <a:buChar char="•"/>
          </a:pPr>
          <a:r>
            <a:rPr lang="en-US" sz="800" kern="1200"/>
            <a:t>Analyze for contango and backwardation - potential feature development</a:t>
          </a:r>
        </a:p>
        <a:p>
          <a:pPr marL="57150" lvl="1" indent="-57150" algn="l" defTabSz="355600">
            <a:lnSpc>
              <a:spcPct val="90000"/>
            </a:lnSpc>
            <a:spcBef>
              <a:spcPct val="0"/>
            </a:spcBef>
            <a:spcAft>
              <a:spcPct val="15000"/>
            </a:spcAft>
            <a:buChar char="•"/>
          </a:pPr>
          <a:r>
            <a:rPr lang="en-US" sz="800" kern="1200"/>
            <a:t>Fit additional feature sets such as Bollinger and Exponential Moving Averages.</a:t>
          </a:r>
        </a:p>
        <a:p>
          <a:pPr marL="57150" lvl="1" indent="-57150" algn="l" defTabSz="355600">
            <a:lnSpc>
              <a:spcPct val="90000"/>
            </a:lnSpc>
            <a:spcBef>
              <a:spcPct val="0"/>
            </a:spcBef>
            <a:spcAft>
              <a:spcPct val="15000"/>
            </a:spcAft>
            <a:buChar char="•"/>
          </a:pPr>
          <a:r>
            <a:rPr lang="en-US" sz="800" kern="1200" dirty="0"/>
            <a:t>Analyze correlations</a:t>
          </a:r>
        </a:p>
        <a:p>
          <a:pPr marL="57150" lvl="1" indent="-57150" algn="l" defTabSz="355600">
            <a:lnSpc>
              <a:spcPct val="90000"/>
            </a:lnSpc>
            <a:spcBef>
              <a:spcPct val="0"/>
            </a:spcBef>
            <a:spcAft>
              <a:spcPct val="15000"/>
            </a:spcAft>
            <a:buChar char="•"/>
          </a:pPr>
          <a:r>
            <a:rPr lang="en-US" sz="800" kern="1200" dirty="0"/>
            <a:t>Initial data set was over 4,000 attributes, for the purpose of this project we will be significantly pruning.</a:t>
          </a:r>
        </a:p>
      </dsp:txBody>
      <dsp:txXfrm rot="-5400000">
        <a:off x="840105" y="1038206"/>
        <a:ext cx="4608214" cy="703935"/>
      </dsp:txXfrm>
    </dsp:sp>
    <dsp:sp modelId="{8B76222F-4EA7-4BDB-8C45-7FBB2693A16A}">
      <dsp:nvSpPr>
        <dsp:cNvPr id="0" name=""/>
        <dsp:cNvSpPr/>
      </dsp:nvSpPr>
      <dsp:spPr>
        <a:xfrm rot="5400000">
          <a:off x="-180022" y="2179417"/>
          <a:ext cx="1200150" cy="84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Data Preparation</a:t>
          </a:r>
        </a:p>
      </dsp:txBody>
      <dsp:txXfrm rot="-5400000">
        <a:off x="1" y="2419448"/>
        <a:ext cx="840105" cy="360045"/>
      </dsp:txXfrm>
    </dsp:sp>
    <dsp:sp modelId="{5E30F5A9-E108-464C-AA8B-EBC7E77C68C6}">
      <dsp:nvSpPr>
        <dsp:cNvPr id="0" name=""/>
        <dsp:cNvSpPr/>
      </dsp:nvSpPr>
      <dsp:spPr>
        <a:xfrm rot="5400000">
          <a:off x="2773203" y="66296"/>
          <a:ext cx="780097" cy="46462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sz="800" kern="1200"/>
            <a:t> Outlier Detection</a:t>
          </a:r>
        </a:p>
        <a:p>
          <a:pPr marL="57150" lvl="1" indent="-57150" algn="l" defTabSz="355600">
            <a:lnSpc>
              <a:spcPct val="90000"/>
            </a:lnSpc>
            <a:spcBef>
              <a:spcPct val="0"/>
            </a:spcBef>
            <a:spcAft>
              <a:spcPct val="15000"/>
            </a:spcAft>
            <a:buChar char="•"/>
          </a:pPr>
          <a:r>
            <a:rPr lang="en-US" sz="800" kern="1200"/>
            <a:t>Standardization and Normalization for Linear and Nueral Network analysis</a:t>
          </a:r>
        </a:p>
        <a:p>
          <a:pPr marL="57150" lvl="1" indent="-57150" algn="l" defTabSz="355600">
            <a:lnSpc>
              <a:spcPct val="90000"/>
            </a:lnSpc>
            <a:spcBef>
              <a:spcPct val="0"/>
            </a:spcBef>
            <a:spcAft>
              <a:spcPct val="15000"/>
            </a:spcAft>
            <a:buChar char="•"/>
          </a:pPr>
          <a:r>
            <a:rPr lang="en-US" sz="800" kern="1200" dirty="0"/>
            <a:t>Fill missing values</a:t>
          </a:r>
        </a:p>
        <a:p>
          <a:pPr marL="57150" lvl="1" indent="-57150" algn="l" defTabSz="355600">
            <a:lnSpc>
              <a:spcPct val="90000"/>
            </a:lnSpc>
            <a:spcBef>
              <a:spcPct val="0"/>
            </a:spcBef>
            <a:spcAft>
              <a:spcPct val="15000"/>
            </a:spcAft>
            <a:buChar char="•"/>
          </a:pPr>
          <a:r>
            <a:rPr lang="en-US" sz="800" kern="1200" dirty="0"/>
            <a:t>Output to csv files for further processing</a:t>
          </a:r>
        </a:p>
      </dsp:txBody>
      <dsp:txXfrm rot="-5400000">
        <a:off x="840105" y="2037476"/>
        <a:ext cx="4608214" cy="703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427FA-6A67-452D-9BC7-46A3A49D7C82}">
      <dsp:nvSpPr>
        <dsp:cNvPr id="0" name=""/>
        <dsp:cNvSpPr/>
      </dsp:nvSpPr>
      <dsp:spPr>
        <a:xfrm>
          <a:off x="0" y="601644"/>
          <a:ext cx="937651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DF3E24-458A-46C5-BD50-8AECC549CBE8}">
      <dsp:nvSpPr>
        <dsp:cNvPr id="0" name=""/>
        <dsp:cNvSpPr/>
      </dsp:nvSpPr>
      <dsp:spPr>
        <a:xfrm>
          <a:off x="431755" y="332382"/>
          <a:ext cx="825341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087" tIns="0" rIns="248087" bIns="0" numCol="1" spcCol="1270" anchor="ctr" anchorCtr="0">
          <a:noAutofit/>
        </a:bodyPr>
        <a:lstStyle/>
        <a:p>
          <a:pPr marL="0" lvl="0" indent="0" algn="l" defTabSz="889000">
            <a:lnSpc>
              <a:spcPct val="90000"/>
            </a:lnSpc>
            <a:spcBef>
              <a:spcPct val="0"/>
            </a:spcBef>
            <a:spcAft>
              <a:spcPct val="35000"/>
            </a:spcAft>
            <a:buNone/>
          </a:pPr>
          <a:r>
            <a:rPr lang="en-US" sz="2000" kern="1200" dirty="0"/>
            <a:t>Week 1​-​2 | Project Definition and Scope </a:t>
          </a:r>
        </a:p>
      </dsp:txBody>
      <dsp:txXfrm>
        <a:off x="459135" y="359762"/>
        <a:ext cx="8198650" cy="506120"/>
      </dsp:txXfrm>
    </dsp:sp>
    <dsp:sp modelId="{4271AD90-BED2-4DAD-94B7-C078DB7ECC09}">
      <dsp:nvSpPr>
        <dsp:cNvPr id="0" name=""/>
        <dsp:cNvSpPr/>
      </dsp:nvSpPr>
      <dsp:spPr>
        <a:xfrm>
          <a:off x="0" y="1463484"/>
          <a:ext cx="937651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FE2A6B-406F-4F9D-AB17-0473485F2091}">
      <dsp:nvSpPr>
        <dsp:cNvPr id="0" name=""/>
        <dsp:cNvSpPr/>
      </dsp:nvSpPr>
      <dsp:spPr>
        <a:xfrm>
          <a:off x="468825" y="1183044"/>
          <a:ext cx="691647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087" tIns="0" rIns="248087" bIns="0" numCol="1" spcCol="1270" anchor="ctr" anchorCtr="0">
          <a:noAutofit/>
        </a:bodyPr>
        <a:lstStyle/>
        <a:p>
          <a:pPr marL="0" lvl="0" indent="0" algn="l" defTabSz="889000">
            <a:lnSpc>
              <a:spcPct val="90000"/>
            </a:lnSpc>
            <a:spcBef>
              <a:spcPct val="0"/>
            </a:spcBef>
            <a:spcAft>
              <a:spcPct val="35000"/>
            </a:spcAft>
            <a:buNone/>
          </a:pPr>
          <a:r>
            <a:rPr lang="en-US" sz="2000" kern="1200" dirty="0"/>
            <a:t>Week 3 | Project Goals </a:t>
          </a:r>
        </a:p>
      </dsp:txBody>
      <dsp:txXfrm>
        <a:off x="496205" y="1210424"/>
        <a:ext cx="6861719" cy="506120"/>
      </dsp:txXfrm>
    </dsp:sp>
    <dsp:sp modelId="{2307B105-E2DA-4819-9FF3-F2400847526E}">
      <dsp:nvSpPr>
        <dsp:cNvPr id="0" name=""/>
        <dsp:cNvSpPr/>
      </dsp:nvSpPr>
      <dsp:spPr>
        <a:xfrm>
          <a:off x="0" y="2325324"/>
          <a:ext cx="937651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3CC3F-7225-4065-B0C0-EF178C9BBD00}">
      <dsp:nvSpPr>
        <dsp:cNvPr id="0" name=""/>
        <dsp:cNvSpPr/>
      </dsp:nvSpPr>
      <dsp:spPr>
        <a:xfrm>
          <a:off x="468825" y="2044884"/>
          <a:ext cx="6563557"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087" tIns="0" rIns="248087" bIns="0" numCol="1" spcCol="1270" anchor="ctr" anchorCtr="0">
          <a:noAutofit/>
        </a:bodyPr>
        <a:lstStyle/>
        <a:p>
          <a:pPr marL="0" lvl="0" indent="0" algn="l" defTabSz="844550">
            <a:lnSpc>
              <a:spcPct val="90000"/>
            </a:lnSpc>
            <a:spcBef>
              <a:spcPct val="0"/>
            </a:spcBef>
            <a:spcAft>
              <a:spcPct val="35000"/>
            </a:spcAft>
            <a:buNone/>
          </a:pPr>
          <a:r>
            <a:rPr lang="en-US" sz="1900" kern="1200" dirty="0"/>
            <a:t>Week 4-6 | Initial Findings </a:t>
          </a:r>
        </a:p>
      </dsp:txBody>
      <dsp:txXfrm>
        <a:off x="496205" y="2072264"/>
        <a:ext cx="6508797" cy="506120"/>
      </dsp:txXfrm>
    </dsp:sp>
    <dsp:sp modelId="{F56664BA-D175-47FF-803E-0B4D507B71CB}">
      <dsp:nvSpPr>
        <dsp:cNvPr id="0" name=""/>
        <dsp:cNvSpPr/>
      </dsp:nvSpPr>
      <dsp:spPr>
        <a:xfrm>
          <a:off x="0" y="3187164"/>
          <a:ext cx="937651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BE20F3-7307-4906-AFF2-EFE7A9C2B257}">
      <dsp:nvSpPr>
        <dsp:cNvPr id="0" name=""/>
        <dsp:cNvSpPr/>
      </dsp:nvSpPr>
      <dsp:spPr>
        <a:xfrm>
          <a:off x="468825" y="2906724"/>
          <a:ext cx="6563557"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087" tIns="0" rIns="248087" bIns="0" numCol="1" spcCol="1270" anchor="ctr" anchorCtr="0">
          <a:noAutofit/>
        </a:bodyPr>
        <a:lstStyle/>
        <a:p>
          <a:pPr marL="0" lvl="0" indent="0" algn="l" defTabSz="844550">
            <a:lnSpc>
              <a:spcPct val="90000"/>
            </a:lnSpc>
            <a:spcBef>
              <a:spcPct val="0"/>
            </a:spcBef>
            <a:spcAft>
              <a:spcPct val="35000"/>
            </a:spcAft>
            <a:buNone/>
          </a:pPr>
          <a:r>
            <a:rPr lang="en-US" sz="1900" kern="1200" dirty="0"/>
            <a:t>Week 7-9 | Final Recommendations and Executive Summary</a:t>
          </a:r>
        </a:p>
      </dsp:txBody>
      <dsp:txXfrm>
        <a:off x="496205" y="2934104"/>
        <a:ext cx="6508797" cy="506120"/>
      </dsp:txXfrm>
    </dsp:sp>
    <dsp:sp modelId="{9595292E-70B0-42EA-B207-290416F80A3F}">
      <dsp:nvSpPr>
        <dsp:cNvPr id="0" name=""/>
        <dsp:cNvSpPr/>
      </dsp:nvSpPr>
      <dsp:spPr>
        <a:xfrm>
          <a:off x="0" y="4049004"/>
          <a:ext cx="937651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EA5AA-761F-4988-BD3F-549673776E7B}">
      <dsp:nvSpPr>
        <dsp:cNvPr id="0" name=""/>
        <dsp:cNvSpPr/>
      </dsp:nvSpPr>
      <dsp:spPr>
        <a:xfrm>
          <a:off x="468825" y="3768564"/>
          <a:ext cx="6563557"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087" tIns="0" rIns="248087" bIns="0" numCol="1" spcCol="1270" anchor="ctr" anchorCtr="0">
          <a:noAutofit/>
        </a:bodyPr>
        <a:lstStyle/>
        <a:p>
          <a:pPr marL="0" lvl="0" indent="0" algn="l" defTabSz="844550">
            <a:lnSpc>
              <a:spcPct val="90000"/>
            </a:lnSpc>
            <a:spcBef>
              <a:spcPct val="0"/>
            </a:spcBef>
            <a:spcAft>
              <a:spcPct val="35000"/>
            </a:spcAft>
            <a:buNone/>
          </a:pPr>
          <a:r>
            <a:rPr lang="en-US" sz="1900" kern="1200" dirty="0"/>
            <a:t>Week 10 | Presentation to Project Stakeholders</a:t>
          </a:r>
        </a:p>
      </dsp:txBody>
      <dsp:txXfrm>
        <a:off x="496205" y="3795944"/>
        <a:ext cx="650879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10/17/2019</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10/17/2019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67198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6343650" y="728545"/>
            <a:ext cx="2314714" cy="1137607"/>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pic>
        <p:nvPicPr>
          <p:cNvPr id="19" name="Picture 18">
            <a:extLst>
              <a:ext uri="{FF2B5EF4-FFF2-40B4-BE49-F238E27FC236}">
                <a16:creationId xmlns:a16="http://schemas.microsoft.com/office/drawing/2014/main" id="{7BC1C578-12A6-4829-A229-3E8E0A6CFBEF}"/>
              </a:ext>
            </a:extLst>
          </p:cNvPr>
          <p:cNvPicPr>
            <a:picLocks noChangeAspect="1"/>
          </p:cNvPicPr>
          <p:nvPr userDrawn="1"/>
        </p:nvPicPr>
        <p:blipFill>
          <a:blip r:embed="rId6"/>
          <a:stretch>
            <a:fillRect/>
          </a:stretch>
        </p:blipFill>
        <p:spPr>
          <a:xfrm>
            <a:off x="6469778" y="1185977"/>
            <a:ext cx="2532336" cy="1244560"/>
          </a:xfrm>
          <a:prstGeom prst="rect">
            <a:avLst/>
          </a:prstGeom>
        </p:spPr>
      </p:pic>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pic>
        <p:nvPicPr>
          <p:cNvPr id="17" name="Picture 16">
            <a:extLst>
              <a:ext uri="{FF2B5EF4-FFF2-40B4-BE49-F238E27FC236}">
                <a16:creationId xmlns:a16="http://schemas.microsoft.com/office/drawing/2014/main" id="{2A0E0FCA-4F66-4BBA-823D-F2144D01F31B}"/>
              </a:ext>
            </a:extLst>
          </p:cNvPr>
          <p:cNvPicPr>
            <a:picLocks noChangeAspect="1"/>
          </p:cNvPicPr>
          <p:nvPr userDrawn="1"/>
        </p:nvPicPr>
        <p:blipFill>
          <a:blip r:embed="rId4"/>
          <a:stretch>
            <a:fillRect/>
          </a:stretch>
        </p:blipFill>
        <p:spPr>
          <a:xfrm>
            <a:off x="9802293" y="1273224"/>
            <a:ext cx="1875620" cy="921806"/>
          </a:xfrm>
          <a:prstGeom prst="rect">
            <a:avLst/>
          </a:prstGeom>
        </p:spPr>
      </p:pic>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4AD58B0-8C4D-4C10-879E-8A2794BD7A98}"/>
              </a:ext>
            </a:extLst>
          </p:cNvPr>
          <p:cNvPicPr>
            <a:picLocks noChangeAspect="1"/>
          </p:cNvPicPr>
          <p:nvPr userDrawn="1"/>
        </p:nvPicPr>
        <p:blipFill>
          <a:blip r:embed="rId2"/>
          <a:stretch>
            <a:fillRect/>
          </a:stretch>
        </p:blipFill>
        <p:spPr>
          <a:xfrm>
            <a:off x="10075128" y="1132430"/>
            <a:ext cx="1691956" cy="831541"/>
          </a:xfrm>
          <a:prstGeom prst="rect">
            <a:avLst/>
          </a:prstGeom>
        </p:spPr>
      </p:pic>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pic>
        <p:nvPicPr>
          <p:cNvPr id="13" name="Picture 12">
            <a:extLst>
              <a:ext uri="{FF2B5EF4-FFF2-40B4-BE49-F238E27FC236}">
                <a16:creationId xmlns:a16="http://schemas.microsoft.com/office/drawing/2014/main" id="{F40BEC45-3D12-44B2-A5E4-7A76E634FA4F}"/>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14" name="Picture 13">
            <a:extLst>
              <a:ext uri="{FF2B5EF4-FFF2-40B4-BE49-F238E27FC236}">
                <a16:creationId xmlns:a16="http://schemas.microsoft.com/office/drawing/2014/main" id="{5804F25A-443D-4DE4-8DE6-C73025D0FEEB}"/>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3" name="Picture 22">
            <a:extLst>
              <a:ext uri="{FF2B5EF4-FFF2-40B4-BE49-F238E27FC236}">
                <a16:creationId xmlns:a16="http://schemas.microsoft.com/office/drawing/2014/main" id="{90930D7D-FCDE-4D3E-92F1-57346003F6E7}"/>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6" name="Picture 25">
            <a:extLst>
              <a:ext uri="{FF2B5EF4-FFF2-40B4-BE49-F238E27FC236}">
                <a16:creationId xmlns:a16="http://schemas.microsoft.com/office/drawing/2014/main" id="{425CBCEF-8C7C-4757-97E8-8DDDE5E8EF61}"/>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9" name="Picture 8">
            <a:extLst>
              <a:ext uri="{FF2B5EF4-FFF2-40B4-BE49-F238E27FC236}">
                <a16:creationId xmlns:a16="http://schemas.microsoft.com/office/drawing/2014/main" id="{9F961591-B004-4811-8F39-0F32B94968B9}"/>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3BA9FD66-9EE3-4FF6-ADC3-A5ED5B8740B5}"/>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1_Blue Title Slide">
    <p:bg>
      <p:bgPr>
        <a:gradFill>
          <a:gsLst>
            <a:gs pos="35000">
              <a:srgbClr val="29ADFE"/>
            </a:gs>
            <a:gs pos="74000">
              <a:schemeClr val="accent4">
                <a:lumMod val="75000"/>
              </a:schemeClr>
            </a:gs>
          </a:gsLst>
          <a:lin ang="2640000" scaled="0"/>
        </a:gradFill>
        <a:effectLst/>
      </p:bgPr>
    </p:bg>
    <p:spTree>
      <p:nvGrpSpPr>
        <p:cNvPr id="1" name=""/>
        <p:cNvGrpSpPr/>
        <p:nvPr/>
      </p:nvGrpSpPr>
      <p:grpSpPr>
        <a:xfrm>
          <a:off x="0" y="0"/>
          <a:ext cx="0" cy="0"/>
          <a:chOff x="0" y="0"/>
          <a:chExt cx="0" cy="0"/>
        </a:xfrm>
      </p:grpSpPr>
      <p:sp>
        <p:nvSpPr>
          <p:cNvPr id="4" name="Rectangle 3"/>
          <p:cNvSpPr/>
          <p:nvPr userDrawn="1"/>
        </p:nvSpPr>
        <p:spPr>
          <a:xfrm>
            <a:off x="12700" y="0"/>
            <a:ext cx="12192000" cy="6858000"/>
          </a:xfrm>
          <a:prstGeom prst="rect">
            <a:avLst/>
          </a:prstGeom>
          <a:gradFill flip="none" rotWithShape="1">
            <a:gsLst>
              <a:gs pos="0">
                <a:srgbClr val="1FA1E0"/>
              </a:gs>
              <a:gs pos="100000">
                <a:srgbClr val="5629D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2700" y="0"/>
            <a:ext cx="12192000" cy="6858000"/>
          </a:xfrm>
          <a:prstGeom prst="rect">
            <a:avLst/>
          </a:prstGeom>
          <a:gradFill flip="none" rotWithShape="1">
            <a:gsLst>
              <a:gs pos="0">
                <a:srgbClr val="1FA1E0">
                  <a:alpha val="59000"/>
                </a:srgbClr>
              </a:gs>
              <a:gs pos="100000">
                <a:srgbClr val="5629D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cstate="print">
            <a:alphaModFix amt="24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E25FAF8C-172C-44DF-9359-C1BE001C874F}"/>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7" name="Content Placeholder 2">
            <a:extLst>
              <a:ext uri="{FF2B5EF4-FFF2-40B4-BE49-F238E27FC236}">
                <a16:creationId xmlns:a16="http://schemas.microsoft.com/office/drawing/2014/main" id="{3362D4CA-F0D8-4844-92E5-606453707A5C}"/>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Rectangle 7">
            <a:extLst>
              <a:ext uri="{FF2B5EF4-FFF2-40B4-BE49-F238E27FC236}">
                <a16:creationId xmlns:a16="http://schemas.microsoft.com/office/drawing/2014/main" id="{6FE0BC4D-1576-464E-8229-0056C5D86175}"/>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4623FA76-8FCC-42C7-8074-F2A7A98E2FF7}"/>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Slide Number Placeholder 5">
            <a:extLst>
              <a:ext uri="{FF2B5EF4-FFF2-40B4-BE49-F238E27FC236}">
                <a16:creationId xmlns:a16="http://schemas.microsoft.com/office/drawing/2014/main" id="{F3BAF313-D048-4984-9EC3-70BF086EE76F}"/>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2" name="Rectangle 11">
            <a:extLst>
              <a:ext uri="{FF2B5EF4-FFF2-40B4-BE49-F238E27FC236}">
                <a16:creationId xmlns:a16="http://schemas.microsoft.com/office/drawing/2014/main" id="{F6CE6CF9-BD0B-4C89-B5DF-02C1DF936FBC}"/>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206C3A05-3CAB-4D43-B0FB-36D6EC6D4C79}"/>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Picture Placeholder 5">
            <a:extLst>
              <a:ext uri="{FF2B5EF4-FFF2-40B4-BE49-F238E27FC236}">
                <a16:creationId xmlns:a16="http://schemas.microsoft.com/office/drawing/2014/main" id="{A12A21AF-5FB5-4628-B968-6D4A524B6646}"/>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pic>
        <p:nvPicPr>
          <p:cNvPr id="15" name="Picture 14">
            <a:extLst>
              <a:ext uri="{FF2B5EF4-FFF2-40B4-BE49-F238E27FC236}">
                <a16:creationId xmlns:a16="http://schemas.microsoft.com/office/drawing/2014/main" id="{1918B249-BA67-437C-A7EA-4D45A9F618F7}"/>
              </a:ext>
            </a:extLst>
          </p:cNvPr>
          <p:cNvPicPr>
            <a:picLocks noChangeAspect="1"/>
          </p:cNvPicPr>
          <p:nvPr userDrawn="1"/>
        </p:nvPicPr>
        <p:blipFill>
          <a:blip r:embed="rId3"/>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407420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9033376" y="456900"/>
            <a:ext cx="2330275" cy="1145254"/>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pic>
        <p:nvPicPr>
          <p:cNvPr id="9" name="Picture 8">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533844" y="6010263"/>
            <a:ext cx="1105445" cy="543290"/>
          </a:xfrm>
          <a:prstGeom prst="rect">
            <a:avLst/>
          </a:prstGeom>
        </p:spPr>
      </p:pic>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18" name="Picture 17">
            <a:extLst>
              <a:ext uri="{FF2B5EF4-FFF2-40B4-BE49-F238E27FC236}">
                <a16:creationId xmlns:a16="http://schemas.microsoft.com/office/drawing/2014/main" id="{AAE16E9E-0108-4752-843D-6F627964A9C4}"/>
              </a:ext>
            </a:extLst>
          </p:cNvPr>
          <p:cNvPicPr>
            <a:picLocks noChangeAspect="1"/>
          </p:cNvPicPr>
          <p:nvPr userDrawn="1"/>
        </p:nvPicPr>
        <p:blipFill>
          <a:blip r:embed="rId2"/>
          <a:stretch>
            <a:fillRect/>
          </a:stretch>
        </p:blipFill>
        <p:spPr>
          <a:xfrm rot="2874174">
            <a:off x="4533656" y="4074646"/>
            <a:ext cx="2701983" cy="1327936"/>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pic>
        <p:nvPicPr>
          <p:cNvPr id="6" name="Picture 5">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pic>
        <p:nvPicPr>
          <p:cNvPr id="18" name="Picture 17">
            <a:extLst>
              <a:ext uri="{FF2B5EF4-FFF2-40B4-BE49-F238E27FC236}">
                <a16:creationId xmlns:a16="http://schemas.microsoft.com/office/drawing/2014/main" id="{88867E85-80F0-47F2-B8A1-18F45CF41728}"/>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7" y="3647220"/>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282926" y="1408291"/>
            <a:ext cx="3371653" cy="204384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8206154" y="3891378"/>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783054" y="3667592"/>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981260" y="386579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pic>
        <p:nvPicPr>
          <p:cNvPr id="17" name="Picture 16">
            <a:extLst>
              <a:ext uri="{FF2B5EF4-FFF2-40B4-BE49-F238E27FC236}">
                <a16:creationId xmlns:a16="http://schemas.microsoft.com/office/drawing/2014/main" id="{C79F508D-CE19-44A9-992C-B7CA290BFA32}"/>
              </a:ext>
            </a:extLst>
          </p:cNvPr>
          <p:cNvPicPr>
            <a:picLocks noChangeAspect="1"/>
          </p:cNvPicPr>
          <p:nvPr userDrawn="1"/>
        </p:nvPicPr>
        <p:blipFill>
          <a:blip r:embed="rId2"/>
          <a:stretch>
            <a:fillRect/>
          </a:stretch>
        </p:blipFill>
        <p:spPr>
          <a:xfrm>
            <a:off x="532524" y="6259648"/>
            <a:ext cx="1105445" cy="543290"/>
          </a:xfrm>
          <a:prstGeom prst="rect">
            <a:avLst/>
          </a:prstGeom>
        </p:spPr>
      </p:pic>
      <p:sp>
        <p:nvSpPr>
          <p:cNvPr id="18" name="Content Placeholder 2">
            <a:extLst>
              <a:ext uri="{FF2B5EF4-FFF2-40B4-BE49-F238E27FC236}">
                <a16:creationId xmlns:a16="http://schemas.microsoft.com/office/drawing/2014/main" id="{12FDABC3-8449-4A7E-BBEA-6375BA65E292}"/>
              </a:ext>
            </a:extLst>
          </p:cNvPr>
          <p:cNvSpPr>
            <a:spLocks noGrp="1"/>
          </p:cNvSpPr>
          <p:nvPr>
            <p:ph idx="23" hasCustomPrompt="1"/>
          </p:nvPr>
        </p:nvSpPr>
        <p:spPr>
          <a:xfrm>
            <a:off x="7784953" y="4759090"/>
            <a:ext cx="3371653" cy="204384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235196F3-74D3-4BA0-A660-EFD80DFCBFD4}"/>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pic>
        <p:nvPicPr>
          <p:cNvPr id="39" name="Picture 38">
            <a:extLst>
              <a:ext uri="{FF2B5EF4-FFF2-40B4-BE49-F238E27FC236}">
                <a16:creationId xmlns:a16="http://schemas.microsoft.com/office/drawing/2014/main" id="{DB701BBF-3839-427E-8654-4184542BEE3D}"/>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10/17/2019</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27.emf"/><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Quantum 	CAPITAL LLC</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443134" y="4373104"/>
            <a:ext cx="5588000" cy="546029"/>
          </a:xfrm>
        </p:spPr>
        <p:txBody>
          <a:bodyPr/>
          <a:lstStyle/>
          <a:p>
            <a:r>
              <a:rPr lang="en-US" dirty="0"/>
              <a:t>ENERGY Fund Prospectus</a:t>
            </a:r>
          </a:p>
          <a:p>
            <a:r>
              <a:rPr lang="en-US" sz="1200" i="1" dirty="0"/>
              <a:t>	“Driving capital markets through algorithmic design”</a:t>
            </a:r>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4"/>
          <a:srcRect/>
          <a:stretch/>
        </p:blipFill>
        <p:spPr>
          <a:xfrm>
            <a:off x="949351" y="826935"/>
            <a:ext cx="5305661" cy="5017273"/>
          </a:xfrm>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rapezoid 110"/>
          <p:cNvSpPr/>
          <p:nvPr/>
        </p:nvSpPr>
        <p:spPr>
          <a:xfrm rot="10800000">
            <a:off x="3612878" y="3657430"/>
            <a:ext cx="933088" cy="643357"/>
          </a:xfrm>
          <a:prstGeom prst="trapezoid">
            <a:avLst/>
          </a:prstGeom>
          <a:gradFill flip="none" rotWithShape="1">
            <a:gsLst>
              <a:gs pos="11000">
                <a:schemeClr val="tx1">
                  <a:lumMod val="50000"/>
                  <a:lumOff val="50000"/>
                  <a:alpha val="0"/>
                </a:schemeClr>
              </a:gs>
              <a:gs pos="73000">
                <a:schemeClr val="tx1">
                  <a:lumMod val="75000"/>
                  <a:lumOff val="25000"/>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rapezoid 111"/>
          <p:cNvSpPr/>
          <p:nvPr/>
        </p:nvSpPr>
        <p:spPr>
          <a:xfrm rot="10800000">
            <a:off x="5039118" y="3657430"/>
            <a:ext cx="933088" cy="643357"/>
          </a:xfrm>
          <a:prstGeom prst="trapezoid">
            <a:avLst/>
          </a:prstGeom>
          <a:gradFill flip="none" rotWithShape="1">
            <a:gsLst>
              <a:gs pos="11000">
                <a:schemeClr val="tx1">
                  <a:lumMod val="50000"/>
                  <a:lumOff val="50000"/>
                  <a:alpha val="0"/>
                </a:schemeClr>
              </a:gs>
              <a:gs pos="73000">
                <a:schemeClr val="tx1">
                  <a:lumMod val="75000"/>
                  <a:lumOff val="25000"/>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Trapezoid 112"/>
          <p:cNvSpPr/>
          <p:nvPr/>
        </p:nvSpPr>
        <p:spPr>
          <a:xfrm rot="10800000">
            <a:off x="6490445" y="3657430"/>
            <a:ext cx="933088" cy="643357"/>
          </a:xfrm>
          <a:prstGeom prst="trapezoid">
            <a:avLst/>
          </a:prstGeom>
          <a:gradFill flip="none" rotWithShape="1">
            <a:gsLst>
              <a:gs pos="11000">
                <a:schemeClr val="tx1">
                  <a:lumMod val="50000"/>
                  <a:lumOff val="50000"/>
                  <a:alpha val="0"/>
                </a:schemeClr>
              </a:gs>
              <a:gs pos="73000">
                <a:schemeClr val="tx1">
                  <a:lumMod val="75000"/>
                  <a:lumOff val="25000"/>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Trapezoid 113"/>
          <p:cNvSpPr/>
          <p:nvPr/>
        </p:nvSpPr>
        <p:spPr>
          <a:xfrm rot="10800000">
            <a:off x="7917566" y="3657430"/>
            <a:ext cx="933088" cy="643357"/>
          </a:xfrm>
          <a:prstGeom prst="trapezoid">
            <a:avLst/>
          </a:prstGeom>
          <a:gradFill flip="none" rotWithShape="1">
            <a:gsLst>
              <a:gs pos="11000">
                <a:schemeClr val="tx1">
                  <a:lumMod val="50000"/>
                  <a:lumOff val="50000"/>
                  <a:alpha val="0"/>
                </a:schemeClr>
              </a:gs>
              <a:gs pos="73000">
                <a:schemeClr val="tx1">
                  <a:lumMod val="75000"/>
                  <a:lumOff val="25000"/>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Trapezoid 114"/>
          <p:cNvSpPr/>
          <p:nvPr/>
        </p:nvSpPr>
        <p:spPr>
          <a:xfrm rot="10800000">
            <a:off x="9347184" y="3657430"/>
            <a:ext cx="933088" cy="643357"/>
          </a:xfrm>
          <a:prstGeom prst="trapezoid">
            <a:avLst/>
          </a:prstGeom>
          <a:gradFill flip="none" rotWithShape="1">
            <a:gsLst>
              <a:gs pos="11000">
                <a:schemeClr val="tx1">
                  <a:lumMod val="50000"/>
                  <a:lumOff val="50000"/>
                  <a:alpha val="0"/>
                </a:schemeClr>
              </a:gs>
              <a:gs pos="73000">
                <a:schemeClr val="tx1">
                  <a:lumMod val="75000"/>
                  <a:lumOff val="25000"/>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10" name="Group 109"/>
          <p:cNvGrpSpPr/>
          <p:nvPr/>
        </p:nvGrpSpPr>
        <p:grpSpPr>
          <a:xfrm>
            <a:off x="562030" y="-236069"/>
            <a:ext cx="10816389" cy="6520037"/>
            <a:chOff x="1264460" y="442265"/>
            <a:chExt cx="10816389" cy="6520037"/>
          </a:xfrm>
        </p:grpSpPr>
        <p:sp>
          <p:nvSpPr>
            <p:cNvPr id="102" name="Rectangle 101"/>
            <p:cNvSpPr/>
            <p:nvPr/>
          </p:nvSpPr>
          <p:spPr>
            <a:xfrm>
              <a:off x="4170741" y="5216750"/>
              <a:ext cx="7174600" cy="709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Rectangle 88"/>
            <p:cNvSpPr/>
            <p:nvPr/>
          </p:nvSpPr>
          <p:spPr bwMode="gray">
            <a:xfrm>
              <a:off x="1264460" y="4982052"/>
              <a:ext cx="1554480" cy="64008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Data Collection</a:t>
              </a:r>
            </a:p>
          </p:txBody>
        </p:sp>
        <p:sp>
          <p:nvSpPr>
            <p:cNvPr id="90" name="Rectangle 89"/>
            <p:cNvSpPr/>
            <p:nvPr/>
          </p:nvSpPr>
          <p:spPr bwMode="gray">
            <a:xfrm>
              <a:off x="3480610" y="4990815"/>
              <a:ext cx="1554480" cy="64008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Data  Analysis &amp; Understanding</a:t>
              </a:r>
            </a:p>
          </p:txBody>
        </p:sp>
        <p:sp>
          <p:nvSpPr>
            <p:cNvPr id="91" name="Rectangle 90"/>
            <p:cNvSpPr/>
            <p:nvPr/>
          </p:nvSpPr>
          <p:spPr bwMode="gray">
            <a:xfrm>
              <a:off x="5395828" y="4992067"/>
              <a:ext cx="1554480" cy="64008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Data Preparation</a:t>
              </a:r>
            </a:p>
          </p:txBody>
        </p:sp>
        <p:sp>
          <p:nvSpPr>
            <p:cNvPr id="92" name="Rectangle 91"/>
            <p:cNvSpPr/>
            <p:nvPr/>
          </p:nvSpPr>
          <p:spPr bwMode="gray">
            <a:xfrm>
              <a:off x="7109234" y="4992067"/>
              <a:ext cx="1554480" cy="64008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Modeling</a:t>
              </a:r>
            </a:p>
          </p:txBody>
        </p:sp>
        <p:sp>
          <p:nvSpPr>
            <p:cNvPr id="93" name="Rectangle 92"/>
            <p:cNvSpPr/>
            <p:nvPr/>
          </p:nvSpPr>
          <p:spPr bwMode="gray">
            <a:xfrm>
              <a:off x="8764478" y="4992067"/>
              <a:ext cx="1554480" cy="64008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Evaluation</a:t>
              </a:r>
            </a:p>
          </p:txBody>
        </p:sp>
        <p:sp>
          <p:nvSpPr>
            <p:cNvPr id="95" name="Rectangle 94"/>
            <p:cNvSpPr/>
            <p:nvPr/>
          </p:nvSpPr>
          <p:spPr bwMode="gray">
            <a:xfrm>
              <a:off x="10526369" y="4999787"/>
              <a:ext cx="1554480" cy="64008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Visualization</a:t>
              </a:r>
            </a:p>
          </p:txBody>
        </p:sp>
        <p:sp>
          <p:nvSpPr>
            <p:cNvPr id="8" name="Arc 7"/>
            <p:cNvSpPr/>
            <p:nvPr/>
          </p:nvSpPr>
          <p:spPr>
            <a:xfrm rot="18803978">
              <a:off x="1868978" y="4519253"/>
              <a:ext cx="2443048" cy="2443050"/>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03" name="Arc 102"/>
            <p:cNvSpPr/>
            <p:nvPr/>
          </p:nvSpPr>
          <p:spPr>
            <a:xfrm rot="18848346">
              <a:off x="4629543" y="4673870"/>
              <a:ext cx="1985586" cy="1985588"/>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04" name="Arc 103"/>
            <p:cNvSpPr/>
            <p:nvPr/>
          </p:nvSpPr>
          <p:spPr>
            <a:xfrm rot="18848346">
              <a:off x="6055865" y="4673871"/>
              <a:ext cx="1985586" cy="1985588"/>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05" name="Arc 104"/>
            <p:cNvSpPr/>
            <p:nvPr/>
          </p:nvSpPr>
          <p:spPr>
            <a:xfrm rot="18848346">
              <a:off x="7523903" y="4673872"/>
              <a:ext cx="1985586" cy="1985588"/>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06" name="Arc 105"/>
            <p:cNvSpPr/>
            <p:nvPr/>
          </p:nvSpPr>
          <p:spPr>
            <a:xfrm rot="18848346">
              <a:off x="8986584" y="4673873"/>
              <a:ext cx="1985586" cy="1985588"/>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07" name="Arc 106"/>
            <p:cNvSpPr/>
            <p:nvPr/>
          </p:nvSpPr>
          <p:spPr>
            <a:xfrm rot="8100000">
              <a:off x="6062105" y="4052890"/>
              <a:ext cx="1985586" cy="1985588"/>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08" name="Arc 107"/>
            <p:cNvSpPr/>
            <p:nvPr/>
          </p:nvSpPr>
          <p:spPr>
            <a:xfrm rot="7919516">
              <a:off x="4054987" y="428190"/>
              <a:ext cx="6208620" cy="6236770"/>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sp>
          <p:nvSpPr>
            <p:cNvPr id="116" name="Arc 115"/>
            <p:cNvSpPr/>
            <p:nvPr/>
          </p:nvSpPr>
          <p:spPr>
            <a:xfrm rot="8100000">
              <a:off x="1973981" y="3725317"/>
              <a:ext cx="2443048" cy="2443050"/>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grpSp>
      <p:pic>
        <p:nvPicPr>
          <p:cNvPr id="44" name="Picture 43"/>
          <p:cNvPicPr>
            <a:picLocks noChangeAspect="1"/>
          </p:cNvPicPr>
          <p:nvPr/>
        </p:nvPicPr>
        <p:blipFill>
          <a:blip r:embed="rId3" cstate="email">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186017" y="2102209"/>
            <a:ext cx="2222112" cy="1657554"/>
          </a:xfrm>
          <a:prstGeom prst="rect">
            <a:avLst/>
          </a:prstGeom>
        </p:spPr>
      </p:pic>
      <p:grpSp>
        <p:nvGrpSpPr>
          <p:cNvPr id="60" name="Group 59"/>
          <p:cNvGrpSpPr/>
          <p:nvPr/>
        </p:nvGrpSpPr>
        <p:grpSpPr>
          <a:xfrm>
            <a:off x="4736812" y="1712464"/>
            <a:ext cx="1603823" cy="2131382"/>
            <a:chOff x="821657" y="2401907"/>
            <a:chExt cx="1447491" cy="1687199"/>
          </a:xfrm>
          <a:solidFill>
            <a:schemeClr val="tx1">
              <a:lumMod val="75000"/>
              <a:lumOff val="25000"/>
            </a:schemeClr>
          </a:solidFill>
        </p:grpSpPr>
        <p:sp>
          <p:nvSpPr>
            <p:cNvPr id="61" name="Rectangle 60"/>
            <p:cNvSpPr/>
            <p:nvPr/>
          </p:nvSpPr>
          <p:spPr bwMode="gray">
            <a:xfrm>
              <a:off x="1005461" y="2401907"/>
              <a:ext cx="1166683" cy="506686"/>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Outer Detection</a:t>
              </a:r>
            </a:p>
          </p:txBody>
        </p:sp>
        <p:sp>
          <p:nvSpPr>
            <p:cNvPr id="62" name="Rectangle 61"/>
            <p:cNvSpPr/>
            <p:nvPr/>
          </p:nvSpPr>
          <p:spPr bwMode="gray">
            <a:xfrm>
              <a:off x="821657" y="2979363"/>
              <a:ext cx="1447491" cy="506686"/>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Normalization</a:t>
              </a:r>
            </a:p>
          </p:txBody>
        </p:sp>
        <p:sp>
          <p:nvSpPr>
            <p:cNvPr id="65" name="Rectangle 64"/>
            <p:cNvSpPr/>
            <p:nvPr/>
          </p:nvSpPr>
          <p:spPr bwMode="gray">
            <a:xfrm>
              <a:off x="823061" y="3582420"/>
              <a:ext cx="1439812" cy="506686"/>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Missing Value Imputation</a:t>
              </a:r>
            </a:p>
          </p:txBody>
        </p:sp>
      </p:grpSp>
      <p:sp>
        <p:nvSpPr>
          <p:cNvPr id="68" name="Rectangle 67"/>
          <p:cNvSpPr/>
          <p:nvPr/>
        </p:nvSpPr>
        <p:spPr bwMode="gray">
          <a:xfrm>
            <a:off x="6438865" y="1539451"/>
            <a:ext cx="1281177" cy="54864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Neural Network</a:t>
            </a:r>
          </a:p>
        </p:txBody>
      </p:sp>
      <p:sp>
        <p:nvSpPr>
          <p:cNvPr id="69" name="Rectangle 68"/>
          <p:cNvSpPr/>
          <p:nvPr/>
        </p:nvSpPr>
        <p:spPr bwMode="gray">
          <a:xfrm>
            <a:off x="6419066" y="2228130"/>
            <a:ext cx="1326578" cy="54864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Random Forests</a:t>
            </a:r>
          </a:p>
        </p:txBody>
      </p:sp>
      <p:sp>
        <p:nvSpPr>
          <p:cNvPr id="70" name="Rectangle 69"/>
          <p:cNvSpPr/>
          <p:nvPr/>
        </p:nvSpPr>
        <p:spPr bwMode="gray">
          <a:xfrm>
            <a:off x="6423390" y="2842001"/>
            <a:ext cx="1326579" cy="54864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Logistic Regression</a:t>
            </a:r>
          </a:p>
        </p:txBody>
      </p:sp>
      <p:sp>
        <p:nvSpPr>
          <p:cNvPr id="71" name="Rectangle 70"/>
          <p:cNvSpPr/>
          <p:nvPr/>
        </p:nvSpPr>
        <p:spPr bwMode="gray">
          <a:xfrm>
            <a:off x="6427117" y="3432386"/>
            <a:ext cx="1319124" cy="548640"/>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Linear Regression</a:t>
            </a:r>
          </a:p>
        </p:txBody>
      </p:sp>
      <p:grpSp>
        <p:nvGrpSpPr>
          <p:cNvPr id="74" name="Group 73"/>
          <p:cNvGrpSpPr/>
          <p:nvPr/>
        </p:nvGrpSpPr>
        <p:grpSpPr>
          <a:xfrm>
            <a:off x="8092161" y="1433349"/>
            <a:ext cx="1308810" cy="2512841"/>
            <a:chOff x="1041387" y="2271870"/>
            <a:chExt cx="940994" cy="2319756"/>
          </a:xfrm>
          <a:solidFill>
            <a:schemeClr val="tx1">
              <a:lumMod val="75000"/>
              <a:lumOff val="25000"/>
            </a:schemeClr>
          </a:solidFill>
        </p:grpSpPr>
        <p:sp>
          <p:nvSpPr>
            <p:cNvPr id="76" name="Rectangle 75"/>
            <p:cNvSpPr/>
            <p:nvPr/>
          </p:nvSpPr>
          <p:spPr bwMode="gray">
            <a:xfrm>
              <a:off x="1061255" y="2271870"/>
              <a:ext cx="921126" cy="422069"/>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ROC Tables</a:t>
              </a:r>
            </a:p>
          </p:txBody>
        </p:sp>
        <p:sp>
          <p:nvSpPr>
            <p:cNvPr id="78" name="Rectangle 77"/>
            <p:cNvSpPr/>
            <p:nvPr/>
          </p:nvSpPr>
          <p:spPr bwMode="gray">
            <a:xfrm>
              <a:off x="1041387" y="2734231"/>
              <a:ext cx="921126" cy="422069"/>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Lift Table</a:t>
              </a:r>
            </a:p>
          </p:txBody>
        </p:sp>
        <p:sp>
          <p:nvSpPr>
            <p:cNvPr id="79" name="Rectangle 78"/>
            <p:cNvSpPr/>
            <p:nvPr/>
          </p:nvSpPr>
          <p:spPr bwMode="gray">
            <a:xfrm>
              <a:off x="1044059" y="3212673"/>
              <a:ext cx="921126" cy="422069"/>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Confusion Matrix</a:t>
              </a:r>
            </a:p>
          </p:txBody>
        </p:sp>
        <p:sp>
          <p:nvSpPr>
            <p:cNvPr id="80" name="Rectangle 79"/>
            <p:cNvSpPr/>
            <p:nvPr/>
          </p:nvSpPr>
          <p:spPr bwMode="gray">
            <a:xfrm>
              <a:off x="1044060" y="3702638"/>
              <a:ext cx="921126" cy="422069"/>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R-Squared</a:t>
              </a:r>
            </a:p>
          </p:txBody>
        </p:sp>
        <p:sp>
          <p:nvSpPr>
            <p:cNvPr id="149" name="Rectangle 148"/>
            <p:cNvSpPr/>
            <p:nvPr/>
          </p:nvSpPr>
          <p:spPr bwMode="gray">
            <a:xfrm>
              <a:off x="1044061" y="4169557"/>
              <a:ext cx="921126" cy="422069"/>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MSE</a:t>
              </a:r>
            </a:p>
          </p:txBody>
        </p:sp>
      </p:grpSp>
      <p:grpSp>
        <p:nvGrpSpPr>
          <p:cNvPr id="81" name="Group 80"/>
          <p:cNvGrpSpPr/>
          <p:nvPr/>
        </p:nvGrpSpPr>
        <p:grpSpPr>
          <a:xfrm>
            <a:off x="9683309" y="1919520"/>
            <a:ext cx="1828801" cy="1448258"/>
            <a:chOff x="1195076" y="2583913"/>
            <a:chExt cx="962021" cy="1146440"/>
          </a:xfrm>
          <a:solidFill>
            <a:schemeClr val="tx1">
              <a:lumMod val="75000"/>
              <a:lumOff val="25000"/>
            </a:schemeClr>
          </a:solidFill>
        </p:grpSpPr>
        <p:sp>
          <p:nvSpPr>
            <p:cNvPr id="86" name="Rectangle 85"/>
            <p:cNvSpPr/>
            <p:nvPr/>
          </p:nvSpPr>
          <p:spPr bwMode="gray">
            <a:xfrm>
              <a:off x="1195076" y="2583913"/>
              <a:ext cx="962021" cy="506687"/>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Dashboard</a:t>
              </a:r>
            </a:p>
            <a:p>
              <a:pPr algn="ctr">
                <a:lnSpc>
                  <a:spcPct val="70000"/>
                </a:lnSpc>
              </a:pPr>
              <a:r>
                <a:rPr lang="en-US" dirty="0">
                  <a:solidFill>
                    <a:prstClr val="white"/>
                  </a:solidFill>
                </a:rPr>
                <a:t>Development</a:t>
              </a:r>
            </a:p>
          </p:txBody>
        </p:sp>
        <p:sp>
          <p:nvSpPr>
            <p:cNvPr id="87" name="Rectangle 86"/>
            <p:cNvSpPr/>
            <p:nvPr/>
          </p:nvSpPr>
          <p:spPr bwMode="gray">
            <a:xfrm>
              <a:off x="1195076" y="3223666"/>
              <a:ext cx="962021" cy="506687"/>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Mobile Application Development</a:t>
              </a:r>
            </a:p>
          </p:txBody>
        </p:sp>
      </p:grpSp>
      <p:sp>
        <p:nvSpPr>
          <p:cNvPr id="120" name="Arc 119"/>
          <p:cNvSpPr/>
          <p:nvPr/>
        </p:nvSpPr>
        <p:spPr>
          <a:xfrm rot="7919516">
            <a:off x="1859036" y="-3757688"/>
            <a:ext cx="10195905" cy="10148802"/>
          </a:xfrm>
          <a:prstGeom prst="arc">
            <a:avLst>
              <a:gd name="adj1" fmla="val 16587398"/>
              <a:gd name="adj2" fmla="val 0"/>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12E35"/>
              </a:solidFill>
            </a:endParaRPr>
          </a:p>
        </p:txBody>
      </p:sp>
      <p:pic>
        <p:nvPicPr>
          <p:cNvPr id="122" name="Picture 12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90" y="2716346"/>
            <a:ext cx="767597" cy="604880"/>
          </a:xfrm>
          <a:prstGeom prst="rect">
            <a:avLst/>
          </a:prstGeom>
        </p:spPr>
      </p:pic>
      <p:pic>
        <p:nvPicPr>
          <p:cNvPr id="124" name="Picture 1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3988" y="2439452"/>
            <a:ext cx="600050" cy="493452"/>
          </a:xfrm>
          <a:prstGeom prst="rect">
            <a:avLst/>
          </a:prstGeom>
        </p:spPr>
      </p:pic>
      <p:sp>
        <p:nvSpPr>
          <p:cNvPr id="129" name="Rectangle 128"/>
          <p:cNvSpPr/>
          <p:nvPr/>
        </p:nvSpPr>
        <p:spPr bwMode="gray">
          <a:xfrm>
            <a:off x="3192608" y="2598465"/>
            <a:ext cx="1443295" cy="539553"/>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Pattern Matching</a:t>
            </a:r>
          </a:p>
        </p:txBody>
      </p:sp>
      <p:sp>
        <p:nvSpPr>
          <p:cNvPr id="132" name="Rectangle 131"/>
          <p:cNvSpPr/>
          <p:nvPr/>
        </p:nvSpPr>
        <p:spPr bwMode="gray">
          <a:xfrm>
            <a:off x="3244480" y="3328078"/>
            <a:ext cx="1341826" cy="610927"/>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Date Type Handling</a:t>
            </a:r>
          </a:p>
        </p:txBody>
      </p:sp>
      <p:sp>
        <p:nvSpPr>
          <p:cNvPr id="136" name="Rectangle 135"/>
          <p:cNvSpPr/>
          <p:nvPr/>
        </p:nvSpPr>
        <p:spPr bwMode="gray">
          <a:xfrm>
            <a:off x="3192012" y="1843199"/>
            <a:ext cx="1425379" cy="603933"/>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Time Series</a:t>
            </a:r>
          </a:p>
        </p:txBody>
      </p:sp>
      <p:sp>
        <p:nvSpPr>
          <p:cNvPr id="137" name="Rectangle 136"/>
          <p:cNvSpPr/>
          <p:nvPr/>
        </p:nvSpPr>
        <p:spPr bwMode="gray">
          <a:xfrm>
            <a:off x="3184621" y="1146603"/>
            <a:ext cx="1426115" cy="583649"/>
          </a:xfrm>
          <a:prstGeom prst="rect">
            <a:avLst/>
          </a:prstGeom>
          <a:solidFill>
            <a:schemeClr val="tx1">
              <a:lumMod val="75000"/>
              <a:lumOff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70000"/>
              </a:lnSpc>
            </a:pPr>
            <a:r>
              <a:rPr lang="en-US" dirty="0">
                <a:solidFill>
                  <a:prstClr val="white"/>
                </a:solidFill>
              </a:rPr>
              <a:t>Statistical Summary</a:t>
            </a:r>
          </a:p>
        </p:txBody>
      </p:sp>
      <p:sp>
        <p:nvSpPr>
          <p:cNvPr id="150" name="Rectangle 149"/>
          <p:cNvSpPr/>
          <p:nvPr/>
        </p:nvSpPr>
        <p:spPr>
          <a:xfrm>
            <a:off x="1048005" y="1"/>
            <a:ext cx="1799697" cy="1518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Title 1"/>
          <p:cNvSpPr txBox="1">
            <a:spLocks/>
          </p:cNvSpPr>
          <p:nvPr/>
        </p:nvSpPr>
        <p:spPr>
          <a:xfrm>
            <a:off x="679890" y="346683"/>
            <a:ext cx="9913426" cy="685757"/>
          </a:xfrm>
          <a:prstGeom prst="rect">
            <a:avLst/>
          </a:prstGeom>
        </p:spPr>
        <p:txBody>
          <a:bodyPr>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4400" dirty="0">
                <a:solidFill>
                  <a:prstClr val="white"/>
                </a:solidFill>
              </a:rPr>
              <a:t>Trade Modeling Process Flow</a:t>
            </a:r>
          </a:p>
        </p:txBody>
      </p:sp>
      <p:sp>
        <p:nvSpPr>
          <p:cNvPr id="2" name="TextBox 1">
            <a:extLst>
              <a:ext uri="{FF2B5EF4-FFF2-40B4-BE49-F238E27FC236}">
                <a16:creationId xmlns:a16="http://schemas.microsoft.com/office/drawing/2014/main" id="{76678C3C-4DAE-4956-8FE6-4CB463F1948E}"/>
              </a:ext>
            </a:extLst>
          </p:cNvPr>
          <p:cNvSpPr txBox="1"/>
          <p:nvPr/>
        </p:nvSpPr>
        <p:spPr>
          <a:xfrm>
            <a:off x="4879571" y="858529"/>
            <a:ext cx="7112659" cy="646331"/>
          </a:xfrm>
          <a:prstGeom prst="rect">
            <a:avLst/>
          </a:prstGeom>
          <a:noFill/>
        </p:spPr>
        <p:txBody>
          <a:bodyPr wrap="square" rtlCol="0">
            <a:spAutoFit/>
          </a:bodyPr>
          <a:lstStyle/>
          <a:p>
            <a:r>
              <a:rPr lang="en-US" b="1" i="1" dirty="0">
                <a:solidFill>
                  <a:srgbClr val="FFFF00"/>
                </a:solidFill>
              </a:rPr>
              <a:t>We will need $22 million in cap ex funds for this project to deliver the initial phase of this project.</a:t>
            </a:r>
          </a:p>
        </p:txBody>
      </p:sp>
      <p:sp>
        <p:nvSpPr>
          <p:cNvPr id="3" name="TextBox 2">
            <a:extLst>
              <a:ext uri="{FF2B5EF4-FFF2-40B4-BE49-F238E27FC236}">
                <a16:creationId xmlns:a16="http://schemas.microsoft.com/office/drawing/2014/main" id="{013FE9E0-2C11-4275-8662-FEAFEF23E150}"/>
              </a:ext>
            </a:extLst>
          </p:cNvPr>
          <p:cNvSpPr txBox="1"/>
          <p:nvPr/>
        </p:nvSpPr>
        <p:spPr>
          <a:xfrm>
            <a:off x="423949" y="5527964"/>
            <a:ext cx="3453646" cy="369332"/>
          </a:xfrm>
          <a:prstGeom prst="rect">
            <a:avLst/>
          </a:prstGeom>
          <a:noFill/>
        </p:spPr>
        <p:txBody>
          <a:bodyPr wrap="square" rtlCol="0">
            <a:spAutoFit/>
          </a:bodyPr>
          <a:lstStyle/>
          <a:p>
            <a:r>
              <a:rPr lang="en-US" b="1" dirty="0">
                <a:solidFill>
                  <a:schemeClr val="bg1"/>
                </a:solidFill>
              </a:rPr>
              <a:t>This will be an iterative process.</a:t>
            </a:r>
          </a:p>
        </p:txBody>
      </p:sp>
    </p:spTree>
    <p:extLst>
      <p:ext uri="{BB962C8B-B14F-4D97-AF65-F5344CB8AC3E}">
        <p14:creationId xmlns:p14="http://schemas.microsoft.com/office/powerpoint/2010/main" val="2434695698"/>
      </p:ext>
    </p:extLst>
  </p:cSld>
  <p:clrMapOvr>
    <a:masterClrMapping/>
  </p:clrMapOvr>
  <p:transition spd="slow" advClick="0" advTm="500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544DD1-EBBC-4C60-9E0A-9B71959BB102}"/>
              </a:ext>
            </a:extLst>
          </p:cNvPr>
          <p:cNvSpPr>
            <a:spLocks noGrp="1"/>
          </p:cNvSpPr>
          <p:nvPr>
            <p:ph type="title"/>
          </p:nvPr>
        </p:nvSpPr>
        <p:spPr/>
        <p:txBody>
          <a:bodyPr/>
          <a:lstStyle/>
          <a:p>
            <a:r>
              <a:rPr lang="en-US" dirty="0"/>
              <a:t>Project deliverables ( $22 Million cap ex spend)</a:t>
            </a:r>
          </a:p>
        </p:txBody>
      </p:sp>
      <p:sp>
        <p:nvSpPr>
          <p:cNvPr id="4" name="Slide Number Placeholder 3">
            <a:extLst>
              <a:ext uri="{FF2B5EF4-FFF2-40B4-BE49-F238E27FC236}">
                <a16:creationId xmlns:a16="http://schemas.microsoft.com/office/drawing/2014/main" id="{955AED1F-5642-4562-A21D-9BD42E3CF89A}"/>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graphicFrame>
        <p:nvGraphicFramePr>
          <p:cNvPr id="7" name="Diagram 6">
            <a:extLst>
              <a:ext uri="{FF2B5EF4-FFF2-40B4-BE49-F238E27FC236}">
                <a16:creationId xmlns:a16="http://schemas.microsoft.com/office/drawing/2014/main" id="{66314E5F-1B7C-4BA8-85AC-277E95D03E18}"/>
              </a:ext>
            </a:extLst>
          </p:cNvPr>
          <p:cNvGraphicFramePr/>
          <p:nvPr>
            <p:extLst>
              <p:ext uri="{D42A27DB-BD31-4B8C-83A1-F6EECF244321}">
                <p14:modId xmlns:p14="http://schemas.microsoft.com/office/powerpoint/2010/main" val="2862373048"/>
              </p:ext>
            </p:extLst>
          </p:nvPr>
        </p:nvGraphicFramePr>
        <p:xfrm>
          <a:off x="1402983" y="1386843"/>
          <a:ext cx="9376510" cy="4849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79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AA64-5BCD-4350-AB51-4ABB541EBD3A}"/>
              </a:ext>
            </a:extLst>
          </p:cNvPr>
          <p:cNvSpPr>
            <a:spLocks noGrp="1"/>
          </p:cNvSpPr>
          <p:nvPr>
            <p:ph type="title"/>
          </p:nvPr>
        </p:nvSpPr>
        <p:spPr/>
        <p:txBody>
          <a:bodyPr/>
          <a:lstStyle/>
          <a:p>
            <a:r>
              <a:rPr lang="en-US" dirty="0"/>
              <a:t>Project timeline</a:t>
            </a:r>
          </a:p>
        </p:txBody>
      </p:sp>
      <p:sp>
        <p:nvSpPr>
          <p:cNvPr id="3" name="Slide Number Placeholder 2">
            <a:extLst>
              <a:ext uri="{FF2B5EF4-FFF2-40B4-BE49-F238E27FC236}">
                <a16:creationId xmlns:a16="http://schemas.microsoft.com/office/drawing/2014/main" id="{A720A203-E9D1-414B-8424-60A1E498CB92}"/>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4" name="Rectangle 3">
            <a:extLst>
              <a:ext uri="{FF2B5EF4-FFF2-40B4-BE49-F238E27FC236}">
                <a16:creationId xmlns:a16="http://schemas.microsoft.com/office/drawing/2014/main" id="{187F3591-5648-4D93-9A5E-EBDCBFB01B1A}"/>
              </a:ext>
            </a:extLst>
          </p:cNvPr>
          <p:cNvSpPr/>
          <p:nvPr/>
        </p:nvSpPr>
        <p:spPr>
          <a:xfrm>
            <a:off x="1538832" y="1276538"/>
            <a:ext cx="9104811" cy="1600438"/>
          </a:xfrm>
          <a:prstGeom prst="rect">
            <a:avLst/>
          </a:prstGeom>
        </p:spPr>
        <p:txBody>
          <a:bodyPr wrap="square">
            <a:spAutoFit/>
          </a:bodyPr>
          <a:lstStyle/>
          <a:p>
            <a:r>
              <a:rPr lang="en-US" sz="1400" dirty="0">
                <a:latin typeface="Arial" panose="020B0604020202020204" pitchFamily="34" charset="0"/>
              </a:rPr>
              <a:t>The project will be broken down into 10 weeks. All deliverables are due by the end of each week, except </a:t>
            </a:r>
          </a:p>
          <a:p>
            <a:r>
              <a:rPr lang="en-US" sz="1400" dirty="0">
                <a:latin typeface="Arial" panose="020B0604020202020204" pitchFamily="34" charset="0"/>
              </a:rPr>
              <a:t>for the Final Report, which will be delivered earlier in Week 9 on Tuesday, November 19, 2019.</a:t>
            </a:r>
          </a:p>
          <a:p>
            <a:r>
              <a:rPr lang="en-US" sz="1400" dirty="0">
                <a:latin typeface="Arial" panose="020B0604020202020204" pitchFamily="34" charset="0"/>
              </a:rPr>
              <a:t>The first key deliverable is the Goals Report, due at the end of Week 3. Next, there are three status reports that </a:t>
            </a:r>
          </a:p>
          <a:p>
            <a:r>
              <a:rPr lang="en-US" sz="1400" dirty="0">
                <a:latin typeface="Arial" panose="020B0604020202020204" pitchFamily="34" charset="0"/>
              </a:rPr>
              <a:t>will be delivered at the end of Weeks 3, 5, and 7. The Initial Findings Report will be turned in at the end </a:t>
            </a:r>
          </a:p>
          <a:p>
            <a:r>
              <a:rPr lang="en-US" sz="1400" dirty="0">
                <a:latin typeface="Arial" panose="020B0604020202020204" pitchFamily="34" charset="0"/>
              </a:rPr>
              <a:t>of Week 6, and the Final Report, Dashboard, and Mobile Application will be completed on or before the </a:t>
            </a:r>
          </a:p>
          <a:p>
            <a:r>
              <a:rPr lang="en-US" sz="1400" dirty="0">
                <a:latin typeface="Arial" panose="020B0604020202020204" pitchFamily="34" charset="0"/>
              </a:rPr>
              <a:t>end of Week 9. At the end of Week 10 the team will deliver a presentation to the CEO. Any changes to </a:t>
            </a:r>
          </a:p>
          <a:p>
            <a:r>
              <a:rPr lang="en-US" sz="1400" dirty="0">
                <a:latin typeface="Arial" panose="020B0604020202020204" pitchFamily="34" charset="0"/>
              </a:rPr>
              <a:t>the schedule will require a change request, signed by the project sponsors (CEO). </a:t>
            </a:r>
            <a:endParaRPr lang="en-US" sz="1400" b="0" i="0" dirty="0">
              <a:effectLst/>
              <a:latin typeface="Arial" panose="020B0604020202020204" pitchFamily="34" charset="0"/>
            </a:endParaRPr>
          </a:p>
        </p:txBody>
      </p:sp>
      <p:pic>
        <p:nvPicPr>
          <p:cNvPr id="5" name="Picture 4">
            <a:extLst>
              <a:ext uri="{FF2B5EF4-FFF2-40B4-BE49-F238E27FC236}">
                <a16:creationId xmlns:a16="http://schemas.microsoft.com/office/drawing/2014/main" id="{319B70F5-2794-493C-8AAC-FAF6EE4DC734}"/>
              </a:ext>
            </a:extLst>
          </p:cNvPr>
          <p:cNvPicPr>
            <a:picLocks noChangeAspect="1"/>
          </p:cNvPicPr>
          <p:nvPr/>
        </p:nvPicPr>
        <p:blipFill>
          <a:blip r:embed="rId2"/>
          <a:stretch>
            <a:fillRect/>
          </a:stretch>
        </p:blipFill>
        <p:spPr>
          <a:xfrm>
            <a:off x="2838449" y="3128554"/>
            <a:ext cx="6505575" cy="2743200"/>
          </a:xfrm>
          <a:prstGeom prst="rect">
            <a:avLst/>
          </a:prstGeom>
        </p:spPr>
      </p:pic>
    </p:spTree>
    <p:extLst>
      <p:ext uri="{BB962C8B-B14F-4D97-AF65-F5344CB8AC3E}">
        <p14:creationId xmlns:p14="http://schemas.microsoft.com/office/powerpoint/2010/main" val="262492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a:t>team</a:t>
            </a:r>
          </a:p>
        </p:txBody>
      </p:sp>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dirty="0"/>
              <a:t>Andrius Markvaldas</a:t>
            </a:r>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p:txBody>
          <a:bodyPr/>
          <a:lstStyle/>
          <a:p>
            <a:pPr algn="l"/>
            <a:r>
              <a:rPr lang="en-US" sz="1400" dirty="0"/>
              <a:t>has over 20 years of information technology and data management experience on a variety of different platforms.  He defined enterprise data strategies, as well as, built and managed world-class data capabilities for proprietary trading firms. </a:t>
            </a:r>
          </a:p>
        </p:txBody>
      </p:sp>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dirty="0"/>
              <a:t>Joshua Wood</a:t>
            </a:r>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p:txBody>
          <a:bodyPr/>
          <a:lstStyle/>
          <a:p>
            <a:pPr algn="l"/>
            <a:r>
              <a:rPr lang="en-US" sz="1400" dirty="0"/>
              <a:t>Flew for Southwest Airlines as captain of a Boeing 737 before turning to finance.  His attention to detail, situational awareness and self-confidence rounds out the team dynamics</a:t>
            </a:r>
            <a:r>
              <a:rPr lang="en-US" dirty="0"/>
              <a:t>.</a:t>
            </a:r>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dirty="0"/>
              <a:t>Brandon Moretz</a:t>
            </a:r>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p:txBody>
          <a:bodyPr/>
          <a:lstStyle/>
          <a:p>
            <a:pPr algn="l"/>
            <a:r>
              <a:rPr lang="en-US" sz="1400" dirty="0"/>
              <a:t>Has close to two decades of experience in the financial services industry. Most recently heading the development efforts of a proprietary in-house order management, research and risk analytics systems for a hedge with $20B in assets under management. Before that he spent time in the anti-money laundering space for some of the world’s largest financial institutions</a:t>
            </a:r>
          </a:p>
        </p:txBody>
      </p:sp>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dirty="0"/>
              <a:t>Tate </a:t>
            </a:r>
            <a:r>
              <a:rPr lang="en-US" dirty="0" err="1"/>
              <a:t>Bollick</a:t>
            </a:r>
            <a:endParaRPr lang="en-US" dirty="0"/>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p:txBody>
          <a:bodyPr/>
          <a:lstStyle/>
          <a:p>
            <a:pPr algn="l"/>
            <a:r>
              <a:rPr lang="en-US" sz="1400" dirty="0"/>
              <a:t>For over 10 years, Tate has held a variety of roles within finance and technology.  He has spent the last six years in program and project management for medium and large scale financial institutions.  During that time he has worked on number of different projects for front, middle, and back office functions.  He received his MBA in 2014, and has lived in Charlotte, NC since then.</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13</a:t>
            </a:fld>
            <a:endParaRPr lang="en-US" dirty="0"/>
          </a:p>
        </p:txBody>
      </p:sp>
      <p:pic>
        <p:nvPicPr>
          <p:cNvPr id="7" name="Picture Placeholder 6">
            <a:extLst>
              <a:ext uri="{FF2B5EF4-FFF2-40B4-BE49-F238E27FC236}">
                <a16:creationId xmlns:a16="http://schemas.microsoft.com/office/drawing/2014/main" id="{C43E3F30-FB35-4534-8A33-C20176A641EE}"/>
              </a:ext>
            </a:extLst>
          </p:cNvPr>
          <p:cNvPicPr>
            <a:picLocks noGrp="1" noChangeAspect="1"/>
          </p:cNvPicPr>
          <p:nvPr>
            <p:ph type="pic" sz="quarter" idx="13"/>
          </p:nvPr>
        </p:nvPicPr>
        <p:blipFill>
          <a:blip r:embed="rId3"/>
          <a:srcRect t="4023" b="4023"/>
          <a:stretch>
            <a:fillRect/>
          </a:stretch>
        </p:blipFill>
        <p:spPr/>
      </p:pic>
      <p:pic>
        <p:nvPicPr>
          <p:cNvPr id="20" name="Picture Placeholder 19">
            <a:extLst>
              <a:ext uri="{FF2B5EF4-FFF2-40B4-BE49-F238E27FC236}">
                <a16:creationId xmlns:a16="http://schemas.microsoft.com/office/drawing/2014/main" id="{3519C50C-A266-4945-822D-BEAE957E5621}"/>
              </a:ext>
            </a:extLst>
          </p:cNvPr>
          <p:cNvPicPr>
            <a:picLocks noGrp="1" noChangeAspect="1"/>
          </p:cNvPicPr>
          <p:nvPr>
            <p:ph type="pic" sz="quarter" idx="14"/>
          </p:nvPr>
        </p:nvPicPr>
        <p:blipFill>
          <a:blip r:embed="rId4"/>
          <a:srcRect t="12500" b="12500"/>
          <a:stretch>
            <a:fillRect/>
          </a:stretch>
        </p:blipFill>
        <p:spPr/>
      </p:pic>
      <p:pic>
        <p:nvPicPr>
          <p:cNvPr id="5" name="Picture Placeholder 4">
            <a:extLst>
              <a:ext uri="{FF2B5EF4-FFF2-40B4-BE49-F238E27FC236}">
                <a16:creationId xmlns:a16="http://schemas.microsoft.com/office/drawing/2014/main" id="{B8AE72BD-A334-4F4A-826D-95522ACCDA59}"/>
              </a:ext>
            </a:extLst>
          </p:cNvPr>
          <p:cNvPicPr>
            <a:picLocks noGrp="1" noChangeAspect="1"/>
          </p:cNvPicPr>
          <p:nvPr>
            <p:ph type="pic" sz="quarter" idx="15"/>
          </p:nvPr>
        </p:nvPicPr>
        <p:blipFill>
          <a:blip r:embed="rId5"/>
          <a:srcRect/>
          <a:stretch>
            <a:fillRect/>
          </a:stretch>
        </p:blipFill>
        <p:spPr/>
      </p:pic>
      <p:pic>
        <p:nvPicPr>
          <p:cNvPr id="16" name="Picture Placeholder 15">
            <a:extLst>
              <a:ext uri="{FF2B5EF4-FFF2-40B4-BE49-F238E27FC236}">
                <a16:creationId xmlns:a16="http://schemas.microsoft.com/office/drawing/2014/main" id="{FE2F29A2-B0D4-4CBF-9544-AEAB766F1DF8}"/>
              </a:ext>
            </a:extLst>
          </p:cNvPr>
          <p:cNvPicPr>
            <a:picLocks noGrp="1" noChangeAspect="1"/>
          </p:cNvPicPr>
          <p:nvPr>
            <p:ph type="pic" sz="quarter" idx="16"/>
          </p:nvPr>
        </p:nvPicPr>
        <p:blipFill>
          <a:blip r:embed="rId6"/>
          <a:srcRect/>
          <a:stretch>
            <a:fillRect/>
          </a:stretch>
        </p:blipFill>
        <p:spPr/>
      </p:pic>
    </p:spTree>
    <p:extLst>
      <p:ext uri="{BB962C8B-B14F-4D97-AF65-F5344CB8AC3E}">
        <p14:creationId xmlns:p14="http://schemas.microsoft.com/office/powerpoint/2010/main" val="43563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a:srcRect/>
          <a:stretch/>
        </p:blipFill>
        <p:spPr>
          <a:xfrm>
            <a:off x="853935" y="1049573"/>
            <a:ext cx="5305661" cy="4627658"/>
          </a:xfrm>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4" name="TextBox 3">
            <a:extLst>
              <a:ext uri="{FF2B5EF4-FFF2-40B4-BE49-F238E27FC236}">
                <a16:creationId xmlns:a16="http://schemas.microsoft.com/office/drawing/2014/main" id="{6C3475F6-243B-43EE-9098-2ADE9978C648}"/>
              </a:ext>
            </a:extLst>
          </p:cNvPr>
          <p:cNvSpPr txBox="1"/>
          <p:nvPr/>
        </p:nvSpPr>
        <p:spPr>
          <a:xfrm>
            <a:off x="7289074" y="4719263"/>
            <a:ext cx="4048991" cy="400110"/>
          </a:xfrm>
          <a:prstGeom prst="rect">
            <a:avLst/>
          </a:prstGeom>
          <a:noFill/>
        </p:spPr>
        <p:txBody>
          <a:bodyPr wrap="square" rtlCol="0">
            <a:spAutoFit/>
          </a:bodyPr>
          <a:lstStyle/>
          <a:p>
            <a:r>
              <a:rPr lang="en-US" sz="2000" dirty="0">
                <a:solidFill>
                  <a:schemeClr val="bg1"/>
                </a:solidFill>
              </a:rPr>
              <a:t>Feel free to contact any one of us…..</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COMPANY BACKGROUND</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7" y="1393363"/>
            <a:ext cx="4305445" cy="4351338"/>
          </a:xfrm>
        </p:spPr>
        <p:txBody>
          <a:bodyPr/>
          <a:lstStyle/>
          <a:p>
            <a:pPr marL="0" indent="0">
              <a:buNone/>
            </a:pPr>
            <a:r>
              <a:rPr lang="en-US" sz="2000" b="1" dirty="0"/>
              <a:t>Quantum Capital Management LLC </a:t>
            </a:r>
            <a:r>
              <a:rPr lang="en-US" sz="2000" dirty="0"/>
              <a:t>is </a:t>
            </a:r>
            <a:r>
              <a:rPr lang="en-US" sz="2000" u="sng" dirty="0"/>
              <a:t>new</a:t>
            </a:r>
            <a:r>
              <a:rPr lang="en-US" sz="2000" dirty="0"/>
              <a:t> private fund management company in fundamental commodity strategies with a specialization in the oil and energy complex. Quantum Capital is led by a team of data scientists. The investment strategy targets absolute returns with an asymmetric upside, via detailed supply and demand forecasting, fundamental, macro economic and physical market information combined with various technical market indicators to generate fair values, forecasts and trading signals for energy and commodities.</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5884648" y="798022"/>
            <a:ext cx="6307353" cy="4754879"/>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526046" y="0"/>
            <a:ext cx="11150600" cy="920336"/>
          </a:xfrm>
        </p:spPr>
        <p:txBody>
          <a:bodyPr/>
          <a:lstStyle/>
          <a:p>
            <a:r>
              <a:rPr lang="en-US" sz="2400" dirty="0"/>
              <a:t>OPPORTUNITY – proprietary commodity trading space is shrinking…</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22" name="Picture Placeholder 21">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a:srcRect/>
          <a:stretch/>
        </p:blipFill>
        <p:spPr>
          <a:xfrm>
            <a:off x="3883819" y="2342415"/>
            <a:ext cx="4424362" cy="2948422"/>
          </a:xfrm>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527154" y="2885749"/>
            <a:ext cx="3445200" cy="2504663"/>
          </a:xfrm>
        </p:spPr>
        <p:txBody>
          <a:bodyPr>
            <a:normAutofit fontScale="92500" lnSpcReduction="10000"/>
          </a:bodyPr>
          <a:lstStyle/>
          <a:p>
            <a:pPr fontAlgn="base"/>
            <a:r>
              <a:rPr lang="en-US" dirty="0"/>
              <a:t>In 2017, closures of commodities hedge funds outnumbered launches for the first time in data going back to 2000, according to data provider Eurekahedge—a trend that has continued into this year.</a:t>
            </a:r>
          </a:p>
          <a:p>
            <a:pPr fontAlgn="base"/>
            <a:r>
              <a:rPr lang="en-US" dirty="0"/>
              <a:t>The reason? Investors who were burned by the severe two-year market rout that started in 2014 aren’t rushing back, fund managers and traders say, despite prices of commodities, including oil, copper, lumber and cotton, all rebounding to multiyear highs.</a:t>
            </a:r>
          </a:p>
          <a:p>
            <a:endParaRPr lang="en-US" sz="1400"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10" name="Picture 9">
            <a:extLst>
              <a:ext uri="{FF2B5EF4-FFF2-40B4-BE49-F238E27FC236}">
                <a16:creationId xmlns:a16="http://schemas.microsoft.com/office/drawing/2014/main" id="{F8DAF251-050D-4BD9-BAA0-F5042D440161}"/>
              </a:ext>
            </a:extLst>
          </p:cNvPr>
          <p:cNvPicPr>
            <a:picLocks noChangeAspect="1"/>
          </p:cNvPicPr>
          <p:nvPr/>
        </p:nvPicPr>
        <p:blipFill>
          <a:blip r:embed="rId8"/>
          <a:stretch>
            <a:fillRect/>
          </a:stretch>
        </p:blipFill>
        <p:spPr>
          <a:xfrm>
            <a:off x="515938" y="1804822"/>
            <a:ext cx="2905938" cy="4023607"/>
          </a:xfrm>
          <a:prstGeom prst="rect">
            <a:avLst/>
          </a:prstGeom>
        </p:spPr>
      </p:pic>
      <p:sp>
        <p:nvSpPr>
          <p:cNvPr id="13" name="TextBox 12">
            <a:extLst>
              <a:ext uri="{FF2B5EF4-FFF2-40B4-BE49-F238E27FC236}">
                <a16:creationId xmlns:a16="http://schemas.microsoft.com/office/drawing/2014/main" id="{8B5BF09D-8699-4EF9-985D-B9FE5B33DBDD}"/>
              </a:ext>
            </a:extLst>
          </p:cNvPr>
          <p:cNvSpPr txBox="1"/>
          <p:nvPr/>
        </p:nvSpPr>
        <p:spPr>
          <a:xfrm>
            <a:off x="4090086" y="5996775"/>
            <a:ext cx="9065741" cy="646331"/>
          </a:xfrm>
          <a:prstGeom prst="rect">
            <a:avLst/>
          </a:prstGeom>
          <a:noFill/>
        </p:spPr>
        <p:txBody>
          <a:bodyPr wrap="square" rtlCol="0">
            <a:spAutoFit/>
          </a:bodyPr>
          <a:lstStyle/>
          <a:p>
            <a:r>
              <a:rPr lang="en-US" b="1" dirty="0"/>
              <a:t>However, commodity futures offer tremendous upside if one can manage volatility.</a:t>
            </a:r>
          </a:p>
          <a:p>
            <a:endParaRPr lang="en-US" dirty="0"/>
          </a:p>
        </p:txBody>
      </p:sp>
    </p:spTree>
    <p:extLst>
      <p:ext uri="{BB962C8B-B14F-4D97-AF65-F5344CB8AC3E}">
        <p14:creationId xmlns:p14="http://schemas.microsoft.com/office/powerpoint/2010/main" val="46026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515938" y="246621"/>
            <a:ext cx="13270586" cy="920336"/>
          </a:xfrm>
        </p:spPr>
        <p:txBody>
          <a:bodyPr/>
          <a:lstStyle/>
          <a:p>
            <a:r>
              <a:rPr lang="en-US" sz="2400" dirty="0"/>
              <a:t>However - Commodities Traders are increasingly adopting algorithms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1309369" y="1903728"/>
            <a:ext cx="4100647" cy="495389"/>
          </a:xfrm>
        </p:spPr>
        <p:txBody>
          <a:bodyPr/>
          <a:lstStyle/>
          <a:p>
            <a:pPr algn="l"/>
            <a:r>
              <a:rPr lang="en-US" dirty="0"/>
              <a:t>The Reason</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5282969" y="1850968"/>
            <a:ext cx="720604" cy="605487"/>
          </a:xfrm>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3" y="2863158"/>
            <a:ext cx="4978462" cy="2834508"/>
          </a:xfrm>
        </p:spPr>
        <p:txBody>
          <a:bodyPr/>
          <a:lstStyle/>
          <a:p>
            <a:pPr algn="l"/>
            <a:r>
              <a:rPr lang="en-US" dirty="0"/>
              <a:t>One of the reasons commodities are attracting new players and new strategies is that the markets are not as mature as equities. </a:t>
            </a:r>
            <a:r>
              <a:rPr lang="en-US" b="1" i="1" dirty="0"/>
              <a:t>There is greater opportunity in commodities for electronic strategies </a:t>
            </a:r>
            <a:r>
              <a:rPr lang="en-US" dirty="0"/>
              <a:t>to take advantage of market inefficiencies. Also, with more and more institutional money flowing into commodities, both through exchange-traded funds (ETFs) and listed futures and options, managers are looking for new ways to generate alpha in commodities.</a:t>
            </a: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6845643" y="1504155"/>
            <a:ext cx="5104670" cy="1924845"/>
          </a:xfrm>
        </p:spPr>
        <p:txBody>
          <a:bodyPr/>
          <a:lstStyle/>
          <a:p>
            <a:r>
              <a:rPr lang="en-US" dirty="0"/>
              <a:t>According to estimates, about 15 percent to 20 percent of all futures trading occurs in commodities futures contracts. Within commodities, there are various sub-types, including metals; agricultural products, such as sugar, soybean futures and grains; and energy.  Automated trading is being applied to the most highly volatile commodities, </a:t>
            </a:r>
            <a:r>
              <a:rPr lang="en-US" b="1" i="1" dirty="0"/>
              <a:t>and active subsets of that tend to be energy futures contracts and specifically crude oil products.</a:t>
            </a:r>
            <a:endParaRPr lang="en-US" sz="1600" b="1" i="1"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6892889" y="3840984"/>
            <a:ext cx="720604" cy="605487"/>
          </a:xfrm>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8091353" y="3896032"/>
            <a:ext cx="4100647" cy="495389"/>
          </a:xfrm>
        </p:spPr>
        <p:txBody>
          <a:bodyPr/>
          <a:lstStyle/>
          <a:p>
            <a:r>
              <a:rPr lang="en-US" dirty="0"/>
              <a:t>The opportunity</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a:xfrm>
            <a:off x="11363696" y="6455739"/>
            <a:ext cx="350444" cy="187367"/>
          </a:xfrm>
        </p:spPr>
        <p:txBody>
          <a:bodyPr/>
          <a:lstStyle/>
          <a:p>
            <a:pPr algn="l"/>
            <a:fld id="{9EC71654-96A5-4280-94F3-931C61A9F92C}" type="slidenum">
              <a:rPr lang="en-US" smtClean="0"/>
              <a:pPr algn="l"/>
              <a:t>4</a:t>
            </a:fld>
            <a:endParaRPr lang="en-US" dirty="0"/>
          </a:p>
        </p:txBody>
      </p:sp>
      <p:sp>
        <p:nvSpPr>
          <p:cNvPr id="10" name="Content Placeholder 2">
            <a:extLst>
              <a:ext uri="{FF2B5EF4-FFF2-40B4-BE49-F238E27FC236}">
                <a16:creationId xmlns:a16="http://schemas.microsoft.com/office/drawing/2014/main" id="{B1469007-AEAD-49EE-9379-11ED4B43A186}"/>
              </a:ext>
            </a:extLst>
          </p:cNvPr>
          <p:cNvSpPr txBox="1">
            <a:spLocks/>
          </p:cNvSpPr>
          <p:nvPr/>
        </p:nvSpPr>
        <p:spPr>
          <a:xfrm>
            <a:off x="5126328" y="4858453"/>
            <a:ext cx="6823985" cy="1128398"/>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According to a recent survey, hedge funds implementing algorithms that support the trading decision and the risk management all in one integrated process that is supported by algorithmic decision making are highly sought by investors.  While the overall hedge fund industry has performed poorly since the 2008 – 2009 financial crisis, the bright spot in the industry are quant based funds.</a:t>
            </a:r>
          </a:p>
        </p:txBody>
      </p:sp>
    </p:spTree>
    <p:extLst>
      <p:ext uri="{BB962C8B-B14F-4D97-AF65-F5344CB8AC3E}">
        <p14:creationId xmlns:p14="http://schemas.microsoft.com/office/powerpoint/2010/main" val="2694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E914D7-D1D5-46A9-BB0C-8861A4198931}"/>
              </a:ext>
            </a:extLst>
          </p:cNvPr>
          <p:cNvSpPr>
            <a:spLocks noGrp="1"/>
          </p:cNvSpPr>
          <p:nvPr>
            <p:ph type="title"/>
          </p:nvPr>
        </p:nvSpPr>
        <p:spPr/>
        <p:txBody>
          <a:bodyPr/>
          <a:lstStyle/>
          <a:p>
            <a:r>
              <a:rPr lang="en-US" sz="2400" dirty="0"/>
              <a:t>Initial goal: raising capital</a:t>
            </a:r>
          </a:p>
        </p:txBody>
      </p:sp>
      <p:sp>
        <p:nvSpPr>
          <p:cNvPr id="12" name="Content Placeholder 11">
            <a:extLst>
              <a:ext uri="{FF2B5EF4-FFF2-40B4-BE49-F238E27FC236}">
                <a16:creationId xmlns:a16="http://schemas.microsoft.com/office/drawing/2014/main" id="{BC99F616-1C00-4BD9-99EF-88512EC05482}"/>
              </a:ext>
            </a:extLst>
          </p:cNvPr>
          <p:cNvSpPr>
            <a:spLocks noGrp="1"/>
          </p:cNvSpPr>
          <p:nvPr>
            <p:ph idx="1"/>
          </p:nvPr>
        </p:nvSpPr>
        <p:spPr>
          <a:xfrm>
            <a:off x="329954" y="1522046"/>
            <a:ext cx="4914189" cy="4351338"/>
          </a:xfrm>
        </p:spPr>
        <p:txBody>
          <a:bodyPr/>
          <a:lstStyle/>
          <a:p>
            <a:pPr marL="0" indent="0">
              <a:buNone/>
            </a:pPr>
            <a:r>
              <a:rPr lang="en-US" dirty="0"/>
              <a:t>We need to establish a solid track record to be able to solicit additional funding via a marketing campaign.</a:t>
            </a:r>
          </a:p>
          <a:p>
            <a:pPr marL="0" indent="0">
              <a:buNone/>
            </a:pPr>
            <a:r>
              <a:rPr lang="en-US" dirty="0"/>
              <a:t>Potential investors in our new fund, will be funds of funds, endowments, pensions, family offices and high-net-worth individuals.</a:t>
            </a:r>
          </a:p>
          <a:p>
            <a:pPr marL="0" indent="0">
              <a:buNone/>
            </a:pPr>
            <a:r>
              <a:rPr lang="en-US" b="1" i="1" dirty="0"/>
              <a:t>Our commercial ask of you is to green light the project;  </a:t>
            </a:r>
            <a:r>
              <a:rPr lang="en-US" dirty="0"/>
              <a:t>we need an initial injection of capital to seed two portfolios(A + B) and build out an analytic and machine learning infrastructure.</a:t>
            </a:r>
          </a:p>
        </p:txBody>
      </p:sp>
      <p:sp>
        <p:nvSpPr>
          <p:cNvPr id="4" name="Slide Number Placeholder 3">
            <a:extLst>
              <a:ext uri="{FF2B5EF4-FFF2-40B4-BE49-F238E27FC236}">
                <a16:creationId xmlns:a16="http://schemas.microsoft.com/office/drawing/2014/main" id="{C00D8EE0-1401-4B5C-B584-C9CF965D44F7}"/>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15" name="Picture Placeholder 14">
            <a:extLst>
              <a:ext uri="{FF2B5EF4-FFF2-40B4-BE49-F238E27FC236}">
                <a16:creationId xmlns:a16="http://schemas.microsoft.com/office/drawing/2014/main" id="{F6623F50-7BB9-4BC4-A75C-58F89F39EBA4}"/>
              </a:ext>
            </a:extLst>
          </p:cNvPr>
          <p:cNvPicPr>
            <a:picLocks noGrp="1" noChangeAspect="1"/>
          </p:cNvPicPr>
          <p:nvPr>
            <p:ph type="pic" sz="quarter" idx="13"/>
          </p:nvPr>
        </p:nvPicPr>
        <p:blipFill>
          <a:blip r:embed="rId2"/>
          <a:srcRect l="31681" r="31681"/>
          <a:stretch>
            <a:fillRect/>
          </a:stretch>
        </p:blipFill>
        <p:spPr/>
      </p:pic>
    </p:spTree>
    <p:extLst>
      <p:ext uri="{BB962C8B-B14F-4D97-AF65-F5344CB8AC3E}">
        <p14:creationId xmlns:p14="http://schemas.microsoft.com/office/powerpoint/2010/main" val="50732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E221-70F8-4479-9504-8664321FA1C4}"/>
              </a:ext>
            </a:extLst>
          </p:cNvPr>
          <p:cNvSpPr>
            <a:spLocks noGrp="1"/>
          </p:cNvSpPr>
          <p:nvPr>
            <p:ph type="title"/>
          </p:nvPr>
        </p:nvSpPr>
        <p:spPr/>
        <p:txBody>
          <a:bodyPr/>
          <a:lstStyle/>
          <a:p>
            <a:r>
              <a:rPr lang="en-US" dirty="0"/>
              <a:t>Three characteristics of our strategy.</a:t>
            </a:r>
          </a:p>
        </p:txBody>
      </p:sp>
      <p:sp>
        <p:nvSpPr>
          <p:cNvPr id="3" name="Content Placeholder 2">
            <a:extLst>
              <a:ext uri="{FF2B5EF4-FFF2-40B4-BE49-F238E27FC236}">
                <a16:creationId xmlns:a16="http://schemas.microsoft.com/office/drawing/2014/main" id="{235BA01A-830E-413E-86C0-E8C8B7F13CB0}"/>
              </a:ext>
            </a:extLst>
          </p:cNvPr>
          <p:cNvSpPr>
            <a:spLocks noGrp="1"/>
          </p:cNvSpPr>
          <p:nvPr>
            <p:ph idx="1"/>
          </p:nvPr>
        </p:nvSpPr>
        <p:spPr/>
        <p:txBody>
          <a:bodyPr/>
          <a:lstStyle/>
          <a:p>
            <a:r>
              <a:rPr lang="en-US" sz="1800" b="1" dirty="0">
                <a:solidFill>
                  <a:srgbClr val="252525"/>
                </a:solidFill>
                <a:latin typeface="Merriweather"/>
              </a:rPr>
              <a:t>Story:</a:t>
            </a:r>
            <a:r>
              <a:rPr lang="en-US" sz="1800" dirty="0">
                <a:solidFill>
                  <a:srgbClr val="252525"/>
                </a:solidFill>
                <a:latin typeface="Merriweather"/>
              </a:rPr>
              <a:t> Identify key signals in scenarios that correlate strongly with the probability that the market has continuously mispriced futures prices in these situations, creating opportunities to earn market returns but with significantly less risk.</a:t>
            </a:r>
          </a:p>
          <a:p>
            <a:r>
              <a:rPr lang="en-US" sz="1800" b="1" dirty="0">
                <a:solidFill>
                  <a:srgbClr val="252525"/>
                </a:solidFill>
                <a:latin typeface="Merriweather"/>
              </a:rPr>
              <a:t>Process:</a:t>
            </a:r>
            <a:r>
              <a:rPr lang="en-US" sz="1800" dirty="0">
                <a:solidFill>
                  <a:srgbClr val="252525"/>
                </a:solidFill>
                <a:latin typeface="Merriweather"/>
              </a:rPr>
              <a:t> </a:t>
            </a:r>
          </a:p>
          <a:p>
            <a:pPr lvl="1">
              <a:buFont typeface="Wingdings" panose="05000000000000000000" pitchFamily="2" charset="2"/>
              <a:buChar char="Ø"/>
            </a:pPr>
            <a:r>
              <a:rPr lang="en-US" sz="1400" dirty="0">
                <a:solidFill>
                  <a:srgbClr val="252525"/>
                </a:solidFill>
                <a:latin typeface="Merriweather"/>
              </a:rPr>
              <a:t>Download, track and store activity in an energy sector</a:t>
            </a:r>
          </a:p>
          <a:p>
            <a:pPr lvl="1">
              <a:buFont typeface="Wingdings" panose="05000000000000000000" pitchFamily="2" charset="2"/>
              <a:buChar char="Ø"/>
            </a:pPr>
            <a:r>
              <a:rPr lang="en-US" sz="1400" dirty="0">
                <a:solidFill>
                  <a:srgbClr val="252525"/>
                </a:solidFill>
                <a:latin typeface="Merriweather"/>
              </a:rPr>
              <a:t>Apply various data munging and feature extraction techniques</a:t>
            </a:r>
          </a:p>
          <a:p>
            <a:pPr lvl="1">
              <a:buFont typeface="Wingdings" panose="05000000000000000000" pitchFamily="2" charset="2"/>
              <a:buChar char="Ø"/>
            </a:pPr>
            <a:r>
              <a:rPr lang="en-US" sz="1400" dirty="0">
                <a:solidFill>
                  <a:srgbClr val="252525"/>
                </a:solidFill>
                <a:latin typeface="Merriweather"/>
              </a:rPr>
              <a:t>Fit various algorithms and machine learning techniques on the data sets.</a:t>
            </a:r>
          </a:p>
          <a:p>
            <a:pPr lvl="1">
              <a:buFont typeface="Wingdings" panose="05000000000000000000" pitchFamily="2" charset="2"/>
              <a:buChar char="Ø"/>
            </a:pPr>
            <a:r>
              <a:rPr lang="en-US" sz="1400" dirty="0">
                <a:solidFill>
                  <a:srgbClr val="252525"/>
                </a:solidFill>
                <a:latin typeface="Merriweather"/>
              </a:rPr>
              <a:t>Back test strategy and forecast result	</a:t>
            </a:r>
          </a:p>
          <a:p>
            <a:r>
              <a:rPr lang="en-US" sz="1800" b="1" dirty="0">
                <a:solidFill>
                  <a:srgbClr val="252525"/>
                </a:solidFill>
                <a:latin typeface="Merriweather"/>
              </a:rPr>
              <a:t>Returns:</a:t>
            </a:r>
            <a:r>
              <a:rPr lang="en-US" sz="1800" dirty="0">
                <a:solidFill>
                  <a:srgbClr val="252525"/>
                </a:solidFill>
                <a:latin typeface="Merriweather"/>
              </a:rPr>
              <a:t> Working in a team of 4 using two portfolio strategies with $20 million in capital, we would like to averaged 11% annual returns, always in a relatively narrow band from 8% to 15% in any given year.</a:t>
            </a:r>
          </a:p>
          <a:p>
            <a:pPr marL="0" indent="0">
              <a:buNone/>
            </a:pPr>
            <a:endParaRPr lang="en-US" dirty="0"/>
          </a:p>
        </p:txBody>
      </p:sp>
      <p:sp>
        <p:nvSpPr>
          <p:cNvPr id="4" name="Slide Number Placeholder 3">
            <a:extLst>
              <a:ext uri="{FF2B5EF4-FFF2-40B4-BE49-F238E27FC236}">
                <a16:creationId xmlns:a16="http://schemas.microsoft.com/office/drawing/2014/main" id="{669D039C-7B2D-4C10-9410-748D2F77FBA7}"/>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pic>
        <p:nvPicPr>
          <p:cNvPr id="7" name="Picture Placeholder 6">
            <a:extLst>
              <a:ext uri="{FF2B5EF4-FFF2-40B4-BE49-F238E27FC236}">
                <a16:creationId xmlns:a16="http://schemas.microsoft.com/office/drawing/2014/main" id="{C2D046C3-4023-483F-9409-3DDF97D3EDDF}"/>
              </a:ext>
            </a:extLst>
          </p:cNvPr>
          <p:cNvPicPr>
            <a:picLocks noGrp="1" noChangeAspect="1"/>
          </p:cNvPicPr>
          <p:nvPr>
            <p:ph type="pic" sz="quarter" idx="13"/>
          </p:nvPr>
        </p:nvPicPr>
        <p:blipFill>
          <a:blip r:embed="rId2"/>
          <a:srcRect l="29109" r="29109"/>
          <a:stretch>
            <a:fillRect/>
          </a:stretch>
        </p:blipFill>
        <p:spPr/>
      </p:pic>
    </p:spTree>
    <p:extLst>
      <p:ext uri="{BB962C8B-B14F-4D97-AF65-F5344CB8AC3E}">
        <p14:creationId xmlns:p14="http://schemas.microsoft.com/office/powerpoint/2010/main" val="239992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A7D-E74C-4841-9B89-5E18420BCC4F}"/>
              </a:ext>
            </a:extLst>
          </p:cNvPr>
          <p:cNvSpPr>
            <a:spLocks noGrp="1"/>
          </p:cNvSpPr>
          <p:nvPr>
            <p:ph type="title"/>
          </p:nvPr>
        </p:nvSpPr>
        <p:spPr/>
        <p:txBody>
          <a:bodyPr/>
          <a:lstStyle/>
          <a:p>
            <a:r>
              <a:rPr lang="en-US" dirty="0"/>
              <a:t>Portfolio a ($10 M )</a:t>
            </a:r>
          </a:p>
        </p:txBody>
      </p:sp>
      <p:sp>
        <p:nvSpPr>
          <p:cNvPr id="3" name="Content Placeholder 2">
            <a:extLst>
              <a:ext uri="{FF2B5EF4-FFF2-40B4-BE49-F238E27FC236}">
                <a16:creationId xmlns:a16="http://schemas.microsoft.com/office/drawing/2014/main" id="{7DD86B04-61C0-485C-A5BC-1A76DFF3FD0C}"/>
              </a:ext>
            </a:extLst>
          </p:cNvPr>
          <p:cNvSpPr>
            <a:spLocks noGrp="1"/>
          </p:cNvSpPr>
          <p:nvPr>
            <p:ph idx="1"/>
          </p:nvPr>
        </p:nvSpPr>
        <p:spPr/>
        <p:txBody>
          <a:bodyPr/>
          <a:lstStyle/>
          <a:p>
            <a:r>
              <a:rPr lang="en-US" dirty="0"/>
              <a:t>Data containing all continuous energy futures contracts, global index data, the open, high, low, and closing costs of certain crude oil, natural gas, heating oil, and gasoline suppliers and the United States Energy Information Administration.</a:t>
            </a:r>
          </a:p>
          <a:p>
            <a:r>
              <a:rPr lang="en-US" dirty="0"/>
              <a:t>All available energy futures contracts will be used to produce a statistical arbitrage strategy.</a:t>
            </a:r>
          </a:p>
        </p:txBody>
      </p:sp>
      <p:sp>
        <p:nvSpPr>
          <p:cNvPr id="4" name="Slide Number Placeholder 3">
            <a:extLst>
              <a:ext uri="{FF2B5EF4-FFF2-40B4-BE49-F238E27FC236}">
                <a16:creationId xmlns:a16="http://schemas.microsoft.com/office/drawing/2014/main" id="{7C4EE129-9752-4DBE-A7C2-7F333555E0FE}"/>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pic>
        <p:nvPicPr>
          <p:cNvPr id="7" name="Picture Placeholder 6">
            <a:extLst>
              <a:ext uri="{FF2B5EF4-FFF2-40B4-BE49-F238E27FC236}">
                <a16:creationId xmlns:a16="http://schemas.microsoft.com/office/drawing/2014/main" id="{C08381EA-5D4C-44F2-BAE4-DCB3BF8D2BB7}"/>
              </a:ext>
            </a:extLst>
          </p:cNvPr>
          <p:cNvPicPr>
            <a:picLocks noGrp="1" noChangeAspect="1"/>
          </p:cNvPicPr>
          <p:nvPr>
            <p:ph type="pic" sz="quarter" idx="13"/>
          </p:nvPr>
        </p:nvPicPr>
        <p:blipFill>
          <a:blip r:embed="rId2"/>
          <a:srcRect l="12500" r="12500"/>
          <a:stretch>
            <a:fillRect/>
          </a:stretch>
        </p:blipFill>
        <p:spPr/>
      </p:pic>
    </p:spTree>
    <p:extLst>
      <p:ext uri="{BB962C8B-B14F-4D97-AF65-F5344CB8AC3E}">
        <p14:creationId xmlns:p14="http://schemas.microsoft.com/office/powerpoint/2010/main" val="213275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EB81-A39B-4B55-A9F4-E4380FB4E00F}"/>
              </a:ext>
            </a:extLst>
          </p:cNvPr>
          <p:cNvSpPr>
            <a:spLocks noGrp="1"/>
          </p:cNvSpPr>
          <p:nvPr>
            <p:ph type="title"/>
          </p:nvPr>
        </p:nvSpPr>
        <p:spPr/>
        <p:txBody>
          <a:bodyPr/>
          <a:lstStyle/>
          <a:p>
            <a:r>
              <a:rPr lang="en-US" dirty="0"/>
              <a:t>Portfolio B ($10 M)</a:t>
            </a:r>
          </a:p>
        </p:txBody>
      </p:sp>
      <p:sp>
        <p:nvSpPr>
          <p:cNvPr id="3" name="Content Placeholder 2">
            <a:extLst>
              <a:ext uri="{FF2B5EF4-FFF2-40B4-BE49-F238E27FC236}">
                <a16:creationId xmlns:a16="http://schemas.microsoft.com/office/drawing/2014/main" id="{6E555116-C949-4898-8A3E-8F01333A30A5}"/>
              </a:ext>
            </a:extLst>
          </p:cNvPr>
          <p:cNvSpPr>
            <a:spLocks noGrp="1"/>
          </p:cNvSpPr>
          <p:nvPr>
            <p:ph idx="1"/>
          </p:nvPr>
        </p:nvSpPr>
        <p:spPr/>
        <p:txBody>
          <a:bodyPr/>
          <a:lstStyle/>
          <a:p>
            <a:r>
              <a:rPr lang="en-US" dirty="0"/>
              <a:t>Gasoline specific strategy using proprietary stitching of futures contracts and feature extraction.</a:t>
            </a:r>
          </a:p>
          <a:p>
            <a:r>
              <a:rPr lang="en-US" dirty="0"/>
              <a:t>Additional data from global indexes and Department of Energy  will be weaved into the data set.</a:t>
            </a:r>
          </a:p>
          <a:p>
            <a:r>
              <a:rPr lang="en-US" dirty="0"/>
              <a:t>Long/Short Trading Strategy will be developed based on price forecast conclusions based on machine learning algorithms.</a:t>
            </a:r>
          </a:p>
          <a:p>
            <a:r>
              <a:rPr lang="en-US" dirty="0"/>
              <a:t>Back testing framework will feature artificial intelligence.</a:t>
            </a:r>
          </a:p>
        </p:txBody>
      </p:sp>
      <p:sp>
        <p:nvSpPr>
          <p:cNvPr id="4" name="Slide Number Placeholder 3">
            <a:extLst>
              <a:ext uri="{FF2B5EF4-FFF2-40B4-BE49-F238E27FC236}">
                <a16:creationId xmlns:a16="http://schemas.microsoft.com/office/drawing/2014/main" id="{F06D1694-0BC4-43D8-B7F0-77A66ADFD831}"/>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pic>
        <p:nvPicPr>
          <p:cNvPr id="7" name="Picture Placeholder 6">
            <a:extLst>
              <a:ext uri="{FF2B5EF4-FFF2-40B4-BE49-F238E27FC236}">
                <a16:creationId xmlns:a16="http://schemas.microsoft.com/office/drawing/2014/main" id="{116DD205-CD39-4AC4-9236-6CCCF6777123}"/>
              </a:ext>
            </a:extLst>
          </p:cNvPr>
          <p:cNvPicPr>
            <a:picLocks noGrp="1" noChangeAspect="1"/>
          </p:cNvPicPr>
          <p:nvPr>
            <p:ph type="pic" sz="quarter" idx="13"/>
          </p:nvPr>
        </p:nvPicPr>
        <p:blipFill>
          <a:blip r:embed="rId2"/>
          <a:srcRect l="19636" r="19636"/>
          <a:stretch>
            <a:fillRect/>
          </a:stretch>
        </p:blipFill>
        <p:spPr/>
      </p:pic>
    </p:spTree>
    <p:extLst>
      <p:ext uri="{BB962C8B-B14F-4D97-AF65-F5344CB8AC3E}">
        <p14:creationId xmlns:p14="http://schemas.microsoft.com/office/powerpoint/2010/main" val="290242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E83C-585D-44BA-8851-0F52DC54B0C6}"/>
              </a:ext>
            </a:extLst>
          </p:cNvPr>
          <p:cNvSpPr>
            <a:spLocks noGrp="1"/>
          </p:cNvSpPr>
          <p:nvPr>
            <p:ph type="title"/>
          </p:nvPr>
        </p:nvSpPr>
        <p:spPr/>
        <p:txBody>
          <a:bodyPr/>
          <a:lstStyle/>
          <a:p>
            <a:r>
              <a:rPr lang="en-US" dirty="0"/>
              <a:t>Proposed Methodology</a:t>
            </a:r>
          </a:p>
        </p:txBody>
      </p:sp>
      <p:sp>
        <p:nvSpPr>
          <p:cNvPr id="3" name="Slide Number Placeholder 2">
            <a:extLst>
              <a:ext uri="{FF2B5EF4-FFF2-40B4-BE49-F238E27FC236}">
                <a16:creationId xmlns:a16="http://schemas.microsoft.com/office/drawing/2014/main" id="{4C9553E4-D8D4-4EDF-9BBD-390926B91F2A}"/>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graphicFrame>
        <p:nvGraphicFramePr>
          <p:cNvPr id="8" name="Diagram 7">
            <a:extLst>
              <a:ext uri="{FF2B5EF4-FFF2-40B4-BE49-F238E27FC236}">
                <a16:creationId xmlns:a16="http://schemas.microsoft.com/office/drawing/2014/main" id="{5A25858B-930C-4D0B-AF0C-EEA09B0BF6AF}"/>
              </a:ext>
            </a:extLst>
          </p:cNvPr>
          <p:cNvGraphicFramePr/>
          <p:nvPr>
            <p:extLst>
              <p:ext uri="{D42A27DB-BD31-4B8C-83A1-F6EECF244321}">
                <p14:modId xmlns:p14="http://schemas.microsoft.com/office/powerpoint/2010/main" val="1456027884"/>
              </p:ext>
            </p:extLst>
          </p:nvPr>
        </p:nvGraphicFramePr>
        <p:xfrm>
          <a:off x="6180138" y="2129245"/>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AF1F6B86-E589-4C3D-A87A-689B493F1212}"/>
              </a:ext>
            </a:extLst>
          </p:cNvPr>
          <p:cNvGraphicFramePr/>
          <p:nvPr>
            <p:extLst>
              <p:ext uri="{D42A27DB-BD31-4B8C-83A1-F6EECF244321}">
                <p14:modId xmlns:p14="http://schemas.microsoft.com/office/powerpoint/2010/main" val="2236844910"/>
              </p:ext>
            </p:extLst>
          </p:nvPr>
        </p:nvGraphicFramePr>
        <p:xfrm>
          <a:off x="6180138" y="2129245"/>
          <a:ext cx="54864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ectangle 7">
            <a:extLst>
              <a:ext uri="{FF2B5EF4-FFF2-40B4-BE49-F238E27FC236}">
                <a16:creationId xmlns:a16="http://schemas.microsoft.com/office/drawing/2014/main" id="{009761E6-4C67-4767-9BEA-D9845DCAD854}"/>
              </a:ext>
            </a:extLst>
          </p:cNvPr>
          <p:cNvSpPr>
            <a:spLocks noChangeArrowheads="1"/>
          </p:cNvSpPr>
          <p:nvPr/>
        </p:nvSpPr>
        <p:spPr bwMode="auto">
          <a:xfrm>
            <a:off x="6180138" y="2129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38F6C74C-8AAA-4D53-9B70-8C0F75A3FE2A}"/>
              </a:ext>
            </a:extLst>
          </p:cNvPr>
          <p:cNvSpPr>
            <a:spLocks noChangeArrowheads="1"/>
          </p:cNvSpPr>
          <p:nvPr/>
        </p:nvSpPr>
        <p:spPr bwMode="auto">
          <a:xfrm>
            <a:off x="6180138" y="9082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4">
            <a:extLst>
              <a:ext uri="{FF2B5EF4-FFF2-40B4-BE49-F238E27FC236}">
                <a16:creationId xmlns:a16="http://schemas.microsoft.com/office/drawing/2014/main" id="{DCE4F555-DBB3-4B18-954E-B69E3A4335E8}"/>
              </a:ext>
            </a:extLst>
          </p:cNvPr>
          <p:cNvSpPr>
            <a:spLocks noChangeArrowheads="1"/>
          </p:cNvSpPr>
          <p:nvPr/>
        </p:nvSpPr>
        <p:spPr bwMode="auto">
          <a:xfrm>
            <a:off x="326571" y="21530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Diagram 16">
            <a:extLst>
              <a:ext uri="{FF2B5EF4-FFF2-40B4-BE49-F238E27FC236}">
                <a16:creationId xmlns:a16="http://schemas.microsoft.com/office/drawing/2014/main" id="{09F3CD74-7FD0-4FBD-805B-1A3DFD40DCC7}"/>
              </a:ext>
            </a:extLst>
          </p:cNvPr>
          <p:cNvGraphicFramePr/>
          <p:nvPr>
            <p:extLst>
              <p:ext uri="{D42A27DB-BD31-4B8C-83A1-F6EECF244321}">
                <p14:modId xmlns:p14="http://schemas.microsoft.com/office/powerpoint/2010/main" val="1735508052"/>
              </p:ext>
            </p:extLst>
          </p:nvPr>
        </p:nvGraphicFramePr>
        <p:xfrm>
          <a:off x="326571" y="2153057"/>
          <a:ext cx="5486400" cy="3200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8" name="Rectangle 15">
            <a:extLst>
              <a:ext uri="{FF2B5EF4-FFF2-40B4-BE49-F238E27FC236}">
                <a16:creationId xmlns:a16="http://schemas.microsoft.com/office/drawing/2014/main" id="{D2BF4F0F-C1A1-4C7F-88C9-2A3C39B536FC}"/>
              </a:ext>
            </a:extLst>
          </p:cNvPr>
          <p:cNvSpPr>
            <a:spLocks noChangeArrowheads="1"/>
          </p:cNvSpPr>
          <p:nvPr/>
        </p:nvSpPr>
        <p:spPr bwMode="auto">
          <a:xfrm>
            <a:off x="326571" y="58582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A46C8537-A9C6-45F6-B6B6-85E092B97288}"/>
              </a:ext>
            </a:extLst>
          </p:cNvPr>
          <p:cNvSpPr txBox="1"/>
          <p:nvPr/>
        </p:nvSpPr>
        <p:spPr>
          <a:xfrm>
            <a:off x="1176867" y="1236133"/>
            <a:ext cx="10617200" cy="646331"/>
          </a:xfrm>
          <a:prstGeom prst="rect">
            <a:avLst/>
          </a:prstGeom>
          <a:noFill/>
        </p:spPr>
        <p:txBody>
          <a:bodyPr wrap="square" rtlCol="0">
            <a:spAutoFit/>
          </a:bodyPr>
          <a:lstStyle/>
          <a:p>
            <a:r>
              <a:rPr lang="en-US" b="1" dirty="0">
                <a:solidFill>
                  <a:srgbClr val="00B050"/>
                </a:solidFill>
              </a:rPr>
              <a:t>The ultimate goal for the initial project is to develop two profitable trading strategies.  The models developed using machine learning techniques will be the foundation for the strategies.</a:t>
            </a:r>
          </a:p>
        </p:txBody>
      </p:sp>
    </p:spTree>
    <p:extLst>
      <p:ext uri="{BB962C8B-B14F-4D97-AF65-F5344CB8AC3E}">
        <p14:creationId xmlns:p14="http://schemas.microsoft.com/office/powerpoint/2010/main" val="2020717936"/>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http://purl.org/dc/terms/"/>
    <ds:schemaRef ds:uri="71af3243-3dd4-4a8d-8c0d-dd76da1f02a5"/>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elements/1.1/"/>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tf34076243</Template>
  <TotalTime>0</TotalTime>
  <Words>1389</Words>
  <Application>Microsoft Office PowerPoint</Application>
  <PresentationFormat>Widescreen</PresentationFormat>
  <Paragraphs>149</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Merriweather</vt:lpstr>
      <vt:lpstr>Wingdings</vt:lpstr>
      <vt:lpstr>Office Theme</vt:lpstr>
      <vt:lpstr>Quantum  CAPITAL LLC</vt:lpstr>
      <vt:lpstr>COMPANY BACKGROUND </vt:lpstr>
      <vt:lpstr>OPPORTUNITY – proprietary commodity trading space is shrinking…</vt:lpstr>
      <vt:lpstr>However - Commodities Traders are increasingly adopting algorithms</vt:lpstr>
      <vt:lpstr>Initial goal: raising capital</vt:lpstr>
      <vt:lpstr>Three characteristics of our strategy.</vt:lpstr>
      <vt:lpstr>Portfolio a ($10 M )</vt:lpstr>
      <vt:lpstr>Portfolio B ($10 M)</vt:lpstr>
      <vt:lpstr>Proposed Methodology</vt:lpstr>
      <vt:lpstr>PowerPoint Presentation</vt:lpstr>
      <vt:lpstr>Project deliverables ( $22 Million cap ex spend)</vt:lpstr>
      <vt:lpstr>Project timeline</vt:lpstr>
      <vt:lpstr>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2019-10-17T17:00:35Z</dcterms:created>
  <dcterms:modified xsi:type="dcterms:W3CDTF">2019-10-18T01:41:06Z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