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70" r:id="rId12"/>
    <p:sldId id="274" r:id="rId13"/>
    <p:sldId id="271" r:id="rId14"/>
    <p:sldId id="272" r:id="rId15"/>
    <p:sldId id="268" r:id="rId16"/>
    <p:sldId id="273" r:id="rId17"/>
    <p:sldId id="26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9D9D9"/>
    <a:srgbClr val="000000"/>
    <a:srgbClr val="F35757"/>
    <a:srgbClr val="1E81CE"/>
    <a:srgbClr val="9BC9FF"/>
    <a:srgbClr val="5DA5E7"/>
    <a:srgbClr val="2185FF"/>
    <a:srgbClr val="006BEB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6050-EF18-4533-9B7E-4CA8227B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9F7C9D-4D98-470B-AA71-34437260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5C1272-7517-4CD2-A9EF-E86518FF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76E1D-F40A-4237-9002-02DA5FC4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F5E7A-75DC-4AE2-8024-16221AC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3DE3A-B586-4447-B6BC-6465EAA0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E331D8-F3F6-460F-AA62-411465429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41DEA-EC79-4393-B2EB-CF64FE07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C2F0A-E249-412E-87B0-D9CE453E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5669DB-B1CD-417A-AFAB-975D721F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D2A5FD-3515-4978-9B49-89902431F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F07BD9-01F2-41D5-B101-D7DAAF87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FFA7EF-09CA-4A70-B3AC-D444B3D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FFC5B-E473-4698-B9D6-994C1A83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E93C0-AC11-44F5-B4D4-A9BB0587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6855-4700-4E9C-8CC5-810895A4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5174-F630-4B50-A08F-C13A7438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22ABE-2259-4C1C-BAC5-54EB723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AA471-4664-4560-ABEC-EC16EE42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297F5-12C7-498F-BC14-5B879118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3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F54EA-8CC4-4575-8067-F4423794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E1C85-A56B-43E8-B461-DAB32BC7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3A8CE-E574-403D-9110-BAB1E06F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62672-CB1D-4AE8-9FEA-231F7CE6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7677B-DFC3-47AB-896E-BFAABAD4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17B8E-6C13-459F-8443-D3ECDD8A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E2058-67A5-44FF-B59A-0E369995D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C492A8-75B9-4C3C-92E2-168609D2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AF9EC-C0E7-4457-B752-8A99E65F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2052F8-CAA0-41EB-A2BE-405A6F1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E5C9C-310A-4B89-9F87-B267BAA2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1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32C2-56F3-4625-89F0-E7256F6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1A883-163E-49CE-870B-1AEC3B87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D185D-7D45-4060-BA17-9F36D5F91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9E1D47-5D1F-4E20-BC46-6F018930E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B8E1A8-ADDC-4FB3-A599-681C6AED3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275E59-2CFE-4E94-8622-CCC2C77B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E004F1-E7DC-46C1-93F7-AFB5F7CC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473459-C595-4CAB-A154-800D4B4E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8FE4-2403-46C2-840D-FBC1506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00D21-648D-4EA2-B9A1-114529BF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44BA23-3E00-4338-A127-48221A71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640CF5-25F0-424C-A31F-72DBE217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5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682427-5F55-4EFB-9D3B-D83CB07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D01617-C467-4B8F-83EA-AF0D6FAB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CF36DB-5A1A-4D96-A8AD-38611E9B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8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F2270-BF01-4CE6-AEF0-927B360D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4202C-A234-4733-A6EB-F0A07C48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989BB2-BFE3-4689-9D3C-75B81855F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C91F09-A75C-468E-B522-3D8713B3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CA472-63E1-46F1-9FAB-CE89F290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858B94-EBB5-4FF1-B7C8-8AB8770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2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39E8C-48F6-4A52-B5E2-06B47C7C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832D8C-F259-4C7F-AB93-3D655454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7EC292-934E-4C48-B93D-0709135E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F66F-81EE-48AC-88B0-92404F11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2C70F-89D2-46D9-BBA4-321E6682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29053-DB42-4274-A818-7BB1FE5E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4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201442-1FD6-4E76-8443-885B5440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36157C-777F-4F63-A3AE-46EE784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D90F9-B096-4408-AA33-A70C0C5BA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2D61-4D25-4865-9906-2ECAADC89240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6F4DB-EB3D-4558-9CB3-8B68BC2C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B3CA32-936D-41C2-B29A-C29BD6159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BF99-E551-4205-9FFE-1313A4E065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266644" y="4220574"/>
            <a:ext cx="1912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rgbClr val="006BEB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Mashin</a:t>
            </a:r>
            <a:r>
              <a:rPr lang="pt-BR" sz="4400" dirty="0">
                <a:solidFill>
                  <a:srgbClr val="006BEB"/>
                </a:soli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pt-BR" dirty="0">
              <a:solidFill>
                <a:srgbClr val="006BEB"/>
              </a:soli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74F4AA20-2F21-4EE4-B211-08B7FACE5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99" y="2027501"/>
            <a:ext cx="2577794" cy="2577794"/>
          </a:xfrm>
          <a:prstGeom prst="rect">
            <a:avLst/>
          </a:prstGeom>
          <a:effectLst>
            <a:glow rad="101600">
              <a:schemeClr val="tx1">
                <a:lumMod val="85000"/>
                <a:lumOff val="1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318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032247" y="890467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4953718" y="1410333"/>
            <a:ext cx="220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8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riscos</a:t>
            </a:r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5226750-741E-48BC-A8B7-CB6BC8495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07665"/>
              </p:ext>
            </p:extLst>
          </p:nvPr>
        </p:nvGraphicFramePr>
        <p:xfrm>
          <a:off x="4088219" y="2318073"/>
          <a:ext cx="4015562" cy="1843092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074264">
                  <a:extLst>
                    <a:ext uri="{9D8B030D-6E8A-4147-A177-3AD203B41FA5}">
                      <a16:colId xmlns:a16="http://schemas.microsoft.com/office/drawing/2014/main" val="3794185723"/>
                    </a:ext>
                  </a:extLst>
                </a:gridCol>
                <a:gridCol w="1941298">
                  <a:extLst>
                    <a:ext uri="{9D8B030D-6E8A-4147-A177-3AD203B41FA5}">
                      <a16:colId xmlns:a16="http://schemas.microsoft.com/office/drawing/2014/main" val="3184895184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CICLO 1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Dificuldade de Implementação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42647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Análise de usuários motoristas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Alto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83668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Classificação motorista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7118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Classificar Nível de risco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28389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0016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Dados pessoais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92848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Nível de risco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8865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Carros alugados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40691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Pagamentos realizados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6902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7325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EC278A1-BAAD-4C4C-B501-C97A12848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48175"/>
              </p:ext>
            </p:extLst>
          </p:nvPr>
        </p:nvGraphicFramePr>
        <p:xfrm>
          <a:off x="4088219" y="4583103"/>
          <a:ext cx="4015563" cy="168470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74264">
                  <a:extLst>
                    <a:ext uri="{9D8B030D-6E8A-4147-A177-3AD203B41FA5}">
                      <a16:colId xmlns:a16="http://schemas.microsoft.com/office/drawing/2014/main" val="153251184"/>
                    </a:ext>
                  </a:extLst>
                </a:gridCol>
                <a:gridCol w="1941299">
                  <a:extLst>
                    <a:ext uri="{9D8B030D-6E8A-4147-A177-3AD203B41FA5}">
                      <a16:colId xmlns:a16="http://schemas.microsoft.com/office/drawing/2014/main" val="14601355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CICLO 2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Dificuldade de Implementação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854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carros disponíveis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39137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Exibir zonas de uso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42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90130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Scanner para código do carro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790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Cálculo de preço do aluguel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Baixo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6920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Confirmação do pagamento </a:t>
                      </a:r>
                      <a:endParaRPr lang="pt-BR" sz="11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262626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Bahnschrift SemiCondensed" panose="020B0502040204020203" pitchFamily="34" charset="0"/>
                        </a:rPr>
                        <a:t>Alto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3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7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93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92991" y="541822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5964379" y="1410333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18BE163-D4AB-4A43-B6C9-EE9AF5CE8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3" b="53566"/>
          <a:stretch/>
        </p:blipFill>
        <p:spPr>
          <a:xfrm>
            <a:off x="483870" y="1527376"/>
            <a:ext cx="4697730" cy="21229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795236-B6B3-564E-AAA6-8E7768B2C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2"/>
          <a:stretch/>
        </p:blipFill>
        <p:spPr>
          <a:xfrm>
            <a:off x="4894729" y="2719559"/>
            <a:ext cx="6951176" cy="37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92991" y="541822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5964379" y="1410333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A46CC-4A20-A141-BF30-ECEC06D6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767" y="1547185"/>
            <a:ext cx="7912465" cy="4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92991" y="541822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5964379" y="1410333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33D54D8-AF8D-7441-9AEC-305A81B7D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"/>
          <a:stretch/>
        </p:blipFill>
        <p:spPr>
          <a:xfrm>
            <a:off x="2887005" y="1410332"/>
            <a:ext cx="2925687" cy="4979041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5B6B77B-14CA-E647-AA60-50B75A1EE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"/>
          <a:stretch/>
        </p:blipFill>
        <p:spPr>
          <a:xfrm>
            <a:off x="6244867" y="1410332"/>
            <a:ext cx="2925687" cy="49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92991" y="541822"/>
            <a:ext cx="2127506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CODIFICAÇÃO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69F478D-EFA9-498B-8601-30C68C0247CB}"/>
              </a:ext>
            </a:extLst>
          </p:cNvPr>
          <p:cNvSpPr/>
          <p:nvPr/>
        </p:nvSpPr>
        <p:spPr>
          <a:xfrm>
            <a:off x="5964379" y="1410333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pt-BR" sz="28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5" name="Imagem 4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E8C93EE1-225B-1347-B681-CA41F9F8D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1"/>
          <a:stretch/>
        </p:blipFill>
        <p:spPr>
          <a:xfrm>
            <a:off x="4643914" y="1335005"/>
            <a:ext cx="2904172" cy="49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8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471489" y="782905"/>
            <a:ext cx="1249061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TESTES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1266" name="Picture 2" descr="Resultado de imagem para Verification and validation">
            <a:extLst>
              <a:ext uri="{FF2B5EF4-FFF2-40B4-BE49-F238E27FC236}">
                <a16:creationId xmlns:a16="http://schemas.microsoft.com/office/drawing/2014/main" id="{78DC7506-F46E-43E1-9CCD-1BC000ABC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" b="3249"/>
          <a:stretch/>
        </p:blipFill>
        <p:spPr bwMode="auto">
          <a:xfrm>
            <a:off x="2732568" y="1690577"/>
            <a:ext cx="7551774" cy="448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5471489" y="782905"/>
            <a:ext cx="1249061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TESTES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A8D3E5-EC7B-5F45-9004-56C8CBE8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75" y="2212141"/>
            <a:ext cx="4521424" cy="37516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7407AEB-FB11-164C-BAE0-DD593A5D5ACF}"/>
              </a:ext>
            </a:extLst>
          </p:cNvPr>
          <p:cNvSpPr/>
          <p:nvPr/>
        </p:nvSpPr>
        <p:spPr>
          <a:xfrm>
            <a:off x="5108101" y="1429236"/>
            <a:ext cx="1975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TESTE DE UNIDADE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83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957728" y="782905"/>
            <a:ext cx="2276585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IMPLANTAÇÃO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10242" name="Picture 2" descr="Resultado de imagem para app store icon">
            <a:extLst>
              <a:ext uri="{FF2B5EF4-FFF2-40B4-BE49-F238E27FC236}">
                <a16:creationId xmlns:a16="http://schemas.microsoft.com/office/drawing/2014/main" id="{6CEA0DE7-A6C0-47E2-B677-E0CC92F9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517" y="2997919"/>
            <a:ext cx="2579579" cy="86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m para get it on google play">
            <a:extLst>
              <a:ext uri="{FF2B5EF4-FFF2-40B4-BE49-F238E27FC236}">
                <a16:creationId xmlns:a16="http://schemas.microsoft.com/office/drawing/2014/main" id="{A1440406-70BB-4D6E-88D2-73363AA1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05" y="2892463"/>
            <a:ext cx="2826789" cy="10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2858575" y="2828835"/>
            <a:ext cx="6474849" cy="1200329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Aplicativo de aluguel de carros elétricos </a:t>
            </a:r>
          </a:p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com sistema de carona integrado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76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C005D961-6FBC-4437-A8E2-37904804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58776DAB-1592-413E-8DCF-4BFC91A1D5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218F862-1DC5-4BA4-84F7-73804FF743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75A059-ADEF-4554-B40F-49C6F414824F}"/>
              </a:ext>
            </a:extLst>
          </p:cNvPr>
          <p:cNvSpPr txBox="1"/>
          <p:nvPr/>
        </p:nvSpPr>
        <p:spPr>
          <a:xfrm>
            <a:off x="3578414" y="144827"/>
            <a:ext cx="490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218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CANVAS DE GERENCIAMENTO DE PROJETO</a:t>
            </a:r>
          </a:p>
          <a:p>
            <a:pPr algn="ctr"/>
            <a:r>
              <a:rPr lang="pt-BR" sz="2000" b="1" dirty="0" err="1">
                <a:solidFill>
                  <a:srgbClr val="2185FF"/>
                </a:solidFill>
                <a:latin typeface="+mj-lt"/>
              </a:rPr>
              <a:t>Mashin</a:t>
            </a:r>
            <a:r>
              <a:rPr lang="pt-BR" sz="2000" b="1" dirty="0">
                <a:solidFill>
                  <a:srgbClr val="2185FF"/>
                </a:solidFill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A866D3-4BDF-44FF-A373-FF7A165E7D78}"/>
              </a:ext>
            </a:extLst>
          </p:cNvPr>
          <p:cNvSpPr txBox="1"/>
          <p:nvPr/>
        </p:nvSpPr>
        <p:spPr>
          <a:xfrm>
            <a:off x="239861" y="963607"/>
            <a:ext cx="2438402" cy="1415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+mj-lt"/>
              </a:rPr>
              <a:t>JUSTIFICATIVA</a:t>
            </a:r>
            <a:endParaRPr lang="pt-BR" sz="1400" dirty="0">
              <a:latin typeface="+mj-lt"/>
            </a:endParaRPr>
          </a:p>
          <a:p>
            <a:pPr algn="just"/>
            <a:r>
              <a:rPr lang="pt-BR" sz="1400" dirty="0"/>
              <a:t>Projeto criado visando pessoas</a:t>
            </a:r>
          </a:p>
          <a:p>
            <a:pPr algn="just"/>
            <a:r>
              <a:rPr lang="pt-BR" sz="1400" dirty="0"/>
              <a:t>que querem ter um carro, mas</a:t>
            </a:r>
          </a:p>
          <a:p>
            <a:pPr algn="just"/>
            <a:r>
              <a:rPr lang="pt-BR" sz="1400" dirty="0"/>
              <a:t>não querem ter gastos para</a:t>
            </a:r>
          </a:p>
          <a:p>
            <a:pPr algn="just"/>
            <a:r>
              <a:rPr lang="pt-BR" sz="1400" dirty="0"/>
              <a:t>mantê-lo, como impostos,</a:t>
            </a:r>
          </a:p>
          <a:p>
            <a:pPr algn="just"/>
            <a:r>
              <a:rPr lang="pt-BR" sz="1400" dirty="0"/>
              <a:t>manutenção e combustível.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DE72C2-E5C8-4A11-B70E-750CA031B72E}"/>
              </a:ext>
            </a:extLst>
          </p:cNvPr>
          <p:cNvSpPr txBox="1"/>
          <p:nvPr/>
        </p:nvSpPr>
        <p:spPr>
          <a:xfrm>
            <a:off x="255597" y="2471079"/>
            <a:ext cx="2438402" cy="16312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OBJETIVO SMART</a:t>
            </a:r>
          </a:p>
          <a:p>
            <a:r>
              <a:rPr lang="pt-BR" sz="1400" dirty="0"/>
              <a:t>Projeto tem como objetivo</a:t>
            </a:r>
          </a:p>
          <a:p>
            <a:r>
              <a:rPr lang="pt-BR" sz="1400" dirty="0"/>
              <a:t>desenvolver um aplicativo</a:t>
            </a:r>
          </a:p>
          <a:p>
            <a:r>
              <a:rPr lang="pt-BR" sz="1400" dirty="0"/>
              <a:t>de aluguel de carros</a:t>
            </a:r>
          </a:p>
          <a:p>
            <a:r>
              <a:rPr lang="pt-BR" sz="1400" dirty="0"/>
              <a:t>elétricos com sistema de</a:t>
            </a:r>
          </a:p>
          <a:p>
            <a:r>
              <a:rPr lang="pt-BR" sz="1400" dirty="0"/>
              <a:t>carona integrado em 9</a:t>
            </a:r>
          </a:p>
          <a:p>
            <a:r>
              <a:rPr lang="pt-BR" sz="1400" dirty="0"/>
              <a:t>meses.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BDE255-079F-4E22-820E-10C297CBCD70}"/>
              </a:ext>
            </a:extLst>
          </p:cNvPr>
          <p:cNvSpPr txBox="1"/>
          <p:nvPr/>
        </p:nvSpPr>
        <p:spPr>
          <a:xfrm>
            <a:off x="239861" y="4188495"/>
            <a:ext cx="2438402" cy="24929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BENEFÍCIOS</a:t>
            </a:r>
            <a:endParaRPr lang="pt-BR" dirty="0">
              <a:latin typeface="+mj-lt"/>
            </a:endParaRPr>
          </a:p>
          <a:p>
            <a:r>
              <a:rPr lang="pt-BR" sz="1400" dirty="0"/>
              <a:t>Diminuição de gastos com</a:t>
            </a:r>
          </a:p>
          <a:p>
            <a:r>
              <a:rPr lang="pt-BR" sz="1400" dirty="0"/>
              <a:t>carros, diminuição do preço</a:t>
            </a:r>
          </a:p>
          <a:p>
            <a:r>
              <a:rPr lang="pt-BR" sz="1400" dirty="0"/>
              <a:t>do aluguel com o sistema de</a:t>
            </a:r>
          </a:p>
          <a:p>
            <a:r>
              <a:rPr lang="pt-BR" sz="1400" dirty="0"/>
              <a:t>carona, menos impacto</a:t>
            </a:r>
          </a:p>
          <a:p>
            <a:r>
              <a:rPr lang="pt-BR" sz="1400" dirty="0"/>
              <a:t>ambiental.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BAA2C7-8C79-45EC-8225-DAC2E04B1D18}"/>
              </a:ext>
            </a:extLst>
          </p:cNvPr>
          <p:cNvSpPr txBox="1"/>
          <p:nvPr/>
        </p:nvSpPr>
        <p:spPr>
          <a:xfrm>
            <a:off x="2781960" y="952519"/>
            <a:ext cx="2043485" cy="1415772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PRODUTO</a:t>
            </a:r>
          </a:p>
          <a:p>
            <a:r>
              <a:rPr lang="pt-BR" sz="1400" dirty="0"/>
              <a:t>Aplicativo de aluguel de</a:t>
            </a:r>
          </a:p>
          <a:p>
            <a:r>
              <a:rPr lang="pt-BR" sz="1400" dirty="0"/>
              <a:t>carros elétricos com</a:t>
            </a:r>
          </a:p>
          <a:p>
            <a:r>
              <a:rPr lang="pt-BR" sz="1400" dirty="0"/>
              <a:t>sistema de carona</a:t>
            </a:r>
          </a:p>
          <a:p>
            <a:r>
              <a:rPr lang="pt-BR" sz="1400" dirty="0"/>
              <a:t>integrado.</a:t>
            </a:r>
          </a:p>
          <a:p>
            <a:endParaRPr lang="pt-BR" sz="1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0E5486-7128-44A0-A294-73D96E55B2D6}"/>
              </a:ext>
            </a:extLst>
          </p:cNvPr>
          <p:cNvSpPr txBox="1"/>
          <p:nvPr/>
        </p:nvSpPr>
        <p:spPr>
          <a:xfrm>
            <a:off x="2781960" y="2434168"/>
            <a:ext cx="2043485" cy="4247317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REQUISITOS</a:t>
            </a:r>
          </a:p>
          <a:p>
            <a:pPr marL="342900" indent="-342900">
              <a:buAutoNum type="arabicPeriod"/>
            </a:pPr>
            <a:r>
              <a:rPr lang="pt-BR" sz="1400" dirty="0"/>
              <a:t>Cadastro de usuários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Mapa de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Página de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Avaliação durante aluguel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Perfil de usuário</a:t>
            </a:r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r>
              <a:rPr lang="pt-BR" sz="1400" dirty="0"/>
              <a:t>Página de carona</a:t>
            </a:r>
          </a:p>
          <a:p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pPr marL="342900" indent="-342900">
              <a:buAutoNum type="arabicPeriod"/>
            </a:pPr>
            <a:endParaRPr lang="pt-BR" sz="1400" dirty="0"/>
          </a:p>
          <a:p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5B5D6F-D2EE-4217-AFBC-C1CB52048544}"/>
              </a:ext>
            </a:extLst>
          </p:cNvPr>
          <p:cNvSpPr txBox="1"/>
          <p:nvPr/>
        </p:nvSpPr>
        <p:spPr>
          <a:xfrm>
            <a:off x="4929142" y="952519"/>
            <a:ext cx="2438402" cy="206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STAKEHOLDERS</a:t>
            </a:r>
          </a:p>
          <a:p>
            <a:r>
              <a:rPr lang="pt-BR" sz="1400" dirty="0"/>
              <a:t>Cliente: Startup</a:t>
            </a:r>
          </a:p>
          <a:p>
            <a:r>
              <a:rPr lang="pt-BR" sz="1400" dirty="0"/>
              <a:t>Usuário: Pessoas que não</a:t>
            </a:r>
          </a:p>
          <a:p>
            <a:r>
              <a:rPr lang="pt-BR" sz="1400" dirty="0"/>
              <a:t>querem arcar com os</a:t>
            </a:r>
          </a:p>
          <a:p>
            <a:r>
              <a:rPr lang="pt-BR" sz="1400" dirty="0"/>
              <a:t>custos de um carro ou/e</a:t>
            </a:r>
          </a:p>
          <a:p>
            <a:r>
              <a:rPr lang="pt-BR" sz="1400" dirty="0"/>
              <a:t>que não podem dirigir.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31FC66-F08A-474B-9278-3A022EEAD4DD}"/>
              </a:ext>
            </a:extLst>
          </p:cNvPr>
          <p:cNvSpPr txBox="1"/>
          <p:nvPr/>
        </p:nvSpPr>
        <p:spPr>
          <a:xfrm>
            <a:off x="4929142" y="3093727"/>
            <a:ext cx="2448343" cy="2277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EQUIPE</a:t>
            </a:r>
            <a:endParaRPr lang="pt-B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Desenvolvedores </a:t>
            </a:r>
            <a:r>
              <a:rPr lang="pt-BR" sz="1400" dirty="0" err="1"/>
              <a:t>fullstack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Desenvolvedores mobile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análise de risco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segurança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Especialistas em banco de dados</a:t>
            </a:r>
          </a:p>
          <a:p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9B7F89-E559-4C9D-9603-81885B4249AA}"/>
              </a:ext>
            </a:extLst>
          </p:cNvPr>
          <p:cNvSpPr txBox="1"/>
          <p:nvPr/>
        </p:nvSpPr>
        <p:spPr>
          <a:xfrm>
            <a:off x="7439770" y="963607"/>
            <a:ext cx="2373465" cy="2062103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PREMISSAS</a:t>
            </a:r>
            <a:endParaRPr lang="pt-BR" dirty="0">
              <a:latin typeface="+mj-lt"/>
            </a:endParaRPr>
          </a:p>
          <a:p>
            <a:r>
              <a:rPr lang="pt-BR" sz="1400" dirty="0"/>
              <a:t>Preços do aluguel</a:t>
            </a:r>
          </a:p>
          <a:p>
            <a:r>
              <a:rPr lang="pt-BR" sz="1400" dirty="0"/>
              <a:t>Zonas de uso Pontos</a:t>
            </a:r>
          </a:p>
          <a:p>
            <a:r>
              <a:rPr lang="pt-BR" sz="1400" dirty="0"/>
              <a:t>de abastecimento</a:t>
            </a:r>
          </a:p>
          <a:p>
            <a:r>
              <a:rPr lang="pt-BR" sz="1400" dirty="0"/>
              <a:t>Acesso à dados do</a:t>
            </a:r>
          </a:p>
          <a:p>
            <a:r>
              <a:rPr lang="pt-BR" sz="1400" dirty="0"/>
              <a:t>Governo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919A7E-A7FE-481C-8806-955F44B3644F}"/>
              </a:ext>
            </a:extLst>
          </p:cNvPr>
          <p:cNvSpPr txBox="1"/>
          <p:nvPr/>
        </p:nvSpPr>
        <p:spPr>
          <a:xfrm>
            <a:off x="7439770" y="3103322"/>
            <a:ext cx="2373465" cy="2277547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GRUPO DE ENTREGAS</a:t>
            </a:r>
          </a:p>
          <a:p>
            <a:r>
              <a:rPr lang="pt-BR" sz="1400" dirty="0"/>
              <a:t>Implementar aluguel</a:t>
            </a:r>
          </a:p>
          <a:p>
            <a:r>
              <a:rPr lang="pt-BR" sz="1400" dirty="0"/>
              <a:t>Implementar Carona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E7E969-EB34-454E-9B1A-B13EC7256919}"/>
              </a:ext>
            </a:extLst>
          </p:cNvPr>
          <p:cNvSpPr txBox="1"/>
          <p:nvPr/>
        </p:nvSpPr>
        <p:spPr>
          <a:xfrm>
            <a:off x="4934124" y="5450379"/>
            <a:ext cx="4908606" cy="1231106"/>
          </a:xfrm>
          <a:prstGeom prst="rect">
            <a:avLst/>
          </a:prstGeom>
          <a:solidFill>
            <a:srgbClr val="69D8FF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RESTRIÇÕES</a:t>
            </a:r>
            <a:r>
              <a:rPr lang="pt-BR" dirty="0"/>
              <a:t> </a:t>
            </a:r>
          </a:p>
          <a:p>
            <a:r>
              <a:rPr lang="pt-BR" sz="1400" dirty="0"/>
              <a:t>Usuários sem carteira de motorista ou com muitos pontos na carteira não deverão ser classificados como motoristas.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067561-CB0C-4AFE-9D05-75CCEB760CAF}"/>
              </a:ext>
            </a:extLst>
          </p:cNvPr>
          <p:cNvSpPr txBox="1"/>
          <p:nvPr/>
        </p:nvSpPr>
        <p:spPr>
          <a:xfrm>
            <a:off x="9937804" y="971059"/>
            <a:ext cx="2043485" cy="1631216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RISCOS</a:t>
            </a:r>
            <a:endParaRPr lang="pt-BR" dirty="0">
              <a:latin typeface="+mj-lt"/>
            </a:endParaRPr>
          </a:p>
          <a:p>
            <a:r>
              <a:rPr lang="pt-BR" sz="1400" dirty="0"/>
              <a:t>Segurança dos dados dos usuários</a:t>
            </a:r>
          </a:p>
          <a:p>
            <a:r>
              <a:rPr lang="pt-BR" sz="1400" dirty="0"/>
              <a:t>Fraudes de documentos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20FAF6-45EF-4C3F-828C-8354B6011491}"/>
              </a:ext>
            </a:extLst>
          </p:cNvPr>
          <p:cNvSpPr txBox="1"/>
          <p:nvPr/>
        </p:nvSpPr>
        <p:spPr>
          <a:xfrm>
            <a:off x="9937805" y="2687954"/>
            <a:ext cx="2043484" cy="2708434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LINHA DE TEMPO</a:t>
            </a:r>
          </a:p>
          <a:p>
            <a:r>
              <a:rPr lang="pt-BR" sz="1400" dirty="0"/>
              <a:t>6 meses para</a:t>
            </a:r>
          </a:p>
          <a:p>
            <a:r>
              <a:rPr lang="pt-BR" sz="1400" dirty="0"/>
              <a:t>implementar o sistema de aluguel</a:t>
            </a:r>
          </a:p>
          <a:p>
            <a:r>
              <a:rPr lang="pt-BR" sz="1400" dirty="0"/>
              <a:t>1 mês e meio para</a:t>
            </a:r>
          </a:p>
          <a:p>
            <a:r>
              <a:rPr lang="pt-BR" sz="1400" dirty="0"/>
              <a:t>implementar o sistema de carona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804399-C207-4A4D-AF54-2394F0EF1F80}"/>
              </a:ext>
            </a:extLst>
          </p:cNvPr>
          <p:cNvSpPr txBox="1"/>
          <p:nvPr/>
        </p:nvSpPr>
        <p:spPr>
          <a:xfrm>
            <a:off x="9937804" y="5482067"/>
            <a:ext cx="2043484" cy="1200329"/>
          </a:xfrm>
          <a:prstGeom prst="rect">
            <a:avLst/>
          </a:prstGeom>
          <a:solidFill>
            <a:srgbClr val="00E673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CUSTOS</a:t>
            </a:r>
            <a:endParaRPr lang="pt-BR" dirty="0">
              <a:latin typeface="+mj-lt"/>
            </a:endParaRPr>
          </a:p>
          <a:p>
            <a:r>
              <a:rPr lang="pt-BR" sz="1400" dirty="0"/>
              <a:t>App: 150 mil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5016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2AAC80-205D-4B49-A043-F572D16E2CD6}"/>
              </a:ext>
            </a:extLst>
          </p:cNvPr>
          <p:cNvSpPr/>
          <p:nvPr/>
        </p:nvSpPr>
        <p:spPr>
          <a:xfrm>
            <a:off x="5582093" y="-584791"/>
            <a:ext cx="7134447" cy="8314661"/>
          </a:xfrm>
          <a:prstGeom prst="rect">
            <a:avLst/>
          </a:prstGeom>
          <a:solidFill>
            <a:srgbClr val="131313">
              <a:alpha val="63922"/>
            </a:srgb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6" name="Picture 8" descr="Resultado de imagem para spiral model development">
            <a:extLst>
              <a:ext uri="{FF2B5EF4-FFF2-40B4-BE49-F238E27FC236}">
                <a16:creationId xmlns:a16="http://schemas.microsoft.com/office/drawing/2014/main" id="{7BE65406-5B75-4D4A-9336-312DE3AF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901" y="-385105"/>
            <a:ext cx="5355265" cy="773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92E4D4D-A375-4129-A371-C11C94EC1A2B}"/>
              </a:ext>
            </a:extLst>
          </p:cNvPr>
          <p:cNvSpPr/>
          <p:nvPr/>
        </p:nvSpPr>
        <p:spPr>
          <a:xfrm>
            <a:off x="272901" y="992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/>
                <a:latin typeface="Bahnschrift SemiBold Condensed" panose="020B0502040204020203" pitchFamily="34" charset="0"/>
                <a:cs typeface="Aharoni" panose="02010803020104030203" pitchFamily="2" charset="-79"/>
              </a:rPr>
              <a:t>MODELO ESPIRAL</a:t>
            </a:r>
            <a:endParaRPr lang="pt-BR" sz="3600" dirty="0">
              <a:solidFill>
                <a:srgbClr val="006BEB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597256-0B3B-4C94-9D13-A75B78942888}"/>
              </a:ext>
            </a:extLst>
          </p:cNvPr>
          <p:cNvSpPr/>
          <p:nvPr/>
        </p:nvSpPr>
        <p:spPr>
          <a:xfrm>
            <a:off x="1704751" y="2277505"/>
            <a:ext cx="3983664" cy="259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Desenvolvimento em ciclos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Planejamento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riscos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22929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31F4A72-DFBD-48EA-8440-0EFB586DF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87" y="865057"/>
            <a:ext cx="6091775" cy="25639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64BED46-9367-42AE-BD69-6859520E1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87" y="3586992"/>
            <a:ext cx="6091775" cy="25639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820ABC8-60BA-4209-99BF-318C94E63AA3}"/>
              </a:ext>
            </a:extLst>
          </p:cNvPr>
          <p:cNvSpPr/>
          <p:nvPr/>
        </p:nvSpPr>
        <p:spPr>
          <a:xfrm>
            <a:off x="380797" y="2705893"/>
            <a:ext cx="46297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gerência de projeto com </a:t>
            </a:r>
            <a:r>
              <a:rPr lang="pt-BR" sz="3200" i="1" dirty="0" err="1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Artia</a:t>
            </a: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comunicação com Slack</a:t>
            </a:r>
            <a:endParaRPr lang="pt-BR" sz="32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6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013538" y="782905"/>
            <a:ext cx="4164923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GESTÃO DE CONFIGURAÇÃO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672C654-556C-4ADB-849F-54458C83585E}"/>
              </a:ext>
            </a:extLst>
          </p:cNvPr>
          <p:cNvSpPr/>
          <p:nvPr/>
        </p:nvSpPr>
        <p:spPr>
          <a:xfrm>
            <a:off x="5156790" y="2902688"/>
            <a:ext cx="1669313" cy="1754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8" name="Picture 8" descr="Resultado de imagem para github logo png">
            <a:extLst>
              <a:ext uri="{FF2B5EF4-FFF2-40B4-BE49-F238E27FC236}">
                <a16:creationId xmlns:a16="http://schemas.microsoft.com/office/drawing/2014/main" id="{D7D38191-F847-4D3B-AB0A-E6D403BF9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42"/>
          <a:stretch/>
        </p:blipFill>
        <p:spPr bwMode="auto">
          <a:xfrm>
            <a:off x="4522408" y="2817912"/>
            <a:ext cx="3147181" cy="1934557"/>
          </a:xfrm>
          <a:prstGeom prst="rect">
            <a:avLst/>
          </a:prstGeom>
          <a:noFill/>
          <a:effectLst>
            <a:glow rad="101600">
              <a:srgbClr val="0D0D0D">
                <a:alpha val="10196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3711379" y="782905"/>
            <a:ext cx="4769254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LEVANTAMENTO DE REQUISITOS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3" name="Imagem 2" descr="Uma imagem contendo placa, comida&#10;&#10;Descrição gerada automaticamente">
            <a:extLst>
              <a:ext uri="{FF2B5EF4-FFF2-40B4-BE49-F238E27FC236}">
                <a16:creationId xmlns:a16="http://schemas.microsoft.com/office/drawing/2014/main" id="{367254B4-EED8-4B07-8DD9-840924F71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22" y="2754810"/>
            <a:ext cx="1826837" cy="1826837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705F4D7-23A0-4273-AF5A-4D671229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865" y="3001086"/>
            <a:ext cx="2092102" cy="26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CBB4D1C-745F-4E76-A512-B24731C5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42" y="2087667"/>
            <a:ext cx="2092103" cy="2682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70EB0F3-5F43-472D-909E-969F3EBB625F}"/>
              </a:ext>
            </a:extLst>
          </p:cNvPr>
          <p:cNvSpPr/>
          <p:nvPr/>
        </p:nvSpPr>
        <p:spPr>
          <a:xfrm>
            <a:off x="5142615" y="3428997"/>
            <a:ext cx="1401571" cy="478465"/>
          </a:xfrm>
          <a:prstGeom prst="rightArrow">
            <a:avLst/>
          </a:prstGeom>
          <a:solidFill>
            <a:srgbClr val="9BC9FF"/>
          </a:solidFill>
          <a:ln w="38100">
            <a:solidFill>
              <a:srgbClr val="1E8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18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4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4241172" y="782905"/>
            <a:ext cx="3709670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ANÁLISE DE REQUISITOS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705F4D7-23A0-4273-AF5A-4D671229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64" y="3403467"/>
            <a:ext cx="2092102" cy="26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CBB4D1C-745F-4E76-A512-B24731C5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12" y="1883258"/>
            <a:ext cx="2092103" cy="26826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2FA30EA-DB62-4EFA-B936-17D36EBDD9D7}"/>
              </a:ext>
            </a:extLst>
          </p:cNvPr>
          <p:cNvSpPr/>
          <p:nvPr/>
        </p:nvSpPr>
        <p:spPr>
          <a:xfrm>
            <a:off x="5395214" y="3264194"/>
            <a:ext cx="1401571" cy="478465"/>
          </a:xfrm>
          <a:prstGeom prst="rightArrow">
            <a:avLst/>
          </a:prstGeom>
          <a:solidFill>
            <a:srgbClr val="9BC9FF"/>
          </a:solidFill>
          <a:ln w="38100">
            <a:solidFill>
              <a:srgbClr val="1E8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185FF"/>
              </a:solidFill>
            </a:endParaRPr>
          </a:p>
        </p:txBody>
      </p:sp>
      <p:pic>
        <p:nvPicPr>
          <p:cNvPr id="6" name="Imagem 5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4BDA7F95-6434-4ED6-82B7-69E731986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85" y="3678019"/>
            <a:ext cx="3582796" cy="2408109"/>
          </a:xfrm>
          <a:prstGeom prst="rect">
            <a:avLst/>
          </a:prstGeom>
        </p:spPr>
      </p:pic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E89FFEE-CDD2-4123-BE60-F9456C939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28" y="1883258"/>
            <a:ext cx="2666254" cy="214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94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95C0021-A8C1-467B-ABAB-9DB4DED8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66"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EA9E7B3E-1936-486D-979F-B5B91EE6F4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F50">
              <a:alpha val="7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D52A575-42E0-4B85-B037-E8C29753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5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√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75EAA8-2F37-4F16-AB2A-2611D6AFC916}"/>
              </a:ext>
            </a:extLst>
          </p:cNvPr>
          <p:cNvSpPr txBox="1"/>
          <p:nvPr/>
        </p:nvSpPr>
        <p:spPr>
          <a:xfrm>
            <a:off x="3456510" y="782905"/>
            <a:ext cx="5279010" cy="646331"/>
          </a:xfrm>
          <a:prstGeom prst="rect">
            <a:avLst/>
          </a:prstGeom>
          <a:noFill/>
          <a:effectLst>
            <a:glow rad="101600">
              <a:schemeClr val="tx1">
                <a:lumMod val="95000"/>
                <a:lumOff val="5000"/>
                <a:alpha val="6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pt-BR" sz="36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PROJETO DE DESIGN DE SOFTWARE</a:t>
            </a:r>
            <a:endParaRPr lang="pt-BR" sz="3600" dirty="0">
              <a:solidFill>
                <a:srgbClr val="006B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8194" name="Picture 2" descr="Resultado de imagem para microservices">
            <a:extLst>
              <a:ext uri="{FF2B5EF4-FFF2-40B4-BE49-F238E27FC236}">
                <a16:creationId xmlns:a16="http://schemas.microsoft.com/office/drawing/2014/main" id="{089473E3-8CEC-456B-9A91-A6BD4B50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422" y="1672585"/>
            <a:ext cx="4436140" cy="44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98DC687-DF2F-994B-9A4B-87751B0FE422}"/>
              </a:ext>
            </a:extLst>
          </p:cNvPr>
          <p:cNvSpPr/>
          <p:nvPr/>
        </p:nvSpPr>
        <p:spPr>
          <a:xfrm>
            <a:off x="1614071" y="3029349"/>
            <a:ext cx="24407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24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Arquitetura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Banco de dados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2400" i="1" dirty="0">
                <a:solidFill>
                  <a:srgbClr val="006B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Aharoni" panose="02010803020104030203" pitchFamily="2" charset="-79"/>
              </a:rPr>
              <a:t>Interface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0900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364</Words>
  <Application>Microsoft Macintosh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Bahnschrift SemiBold Condensed</vt:lpstr>
      <vt:lpstr>Bahnschrift SemiCondensed</vt:lpstr>
      <vt:lpstr>Aharoni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Júlia Vitória</dc:creator>
  <cp:lastModifiedBy>Bruno Mortella</cp:lastModifiedBy>
  <cp:revision>21</cp:revision>
  <dcterms:created xsi:type="dcterms:W3CDTF">2019-11-24T19:46:18Z</dcterms:created>
  <dcterms:modified xsi:type="dcterms:W3CDTF">2019-11-25T11:15:00Z</dcterms:modified>
</cp:coreProperties>
</file>