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79" r:id="rId9"/>
    <p:sldId id="271" r:id="rId10"/>
    <p:sldId id="263" r:id="rId11"/>
    <p:sldId id="265" r:id="rId12"/>
    <p:sldId id="264" r:id="rId13"/>
    <p:sldId id="266" r:id="rId14"/>
    <p:sldId id="267" r:id="rId15"/>
    <p:sldId id="268" r:id="rId16"/>
    <p:sldId id="288" r:id="rId17"/>
    <p:sldId id="269" r:id="rId18"/>
    <p:sldId id="270" r:id="rId19"/>
    <p:sldId id="272" r:id="rId20"/>
    <p:sldId id="273" r:id="rId21"/>
    <p:sldId id="274" r:id="rId22"/>
    <p:sldId id="275" r:id="rId23"/>
    <p:sldId id="276" r:id="rId24"/>
    <p:sldId id="277" r:id="rId25"/>
    <p:sldId id="278" r:id="rId26"/>
    <p:sldId id="280" r:id="rId27"/>
    <p:sldId id="281" r:id="rId28"/>
    <p:sldId id="282" r:id="rId29"/>
    <p:sldId id="283" r:id="rId30"/>
    <p:sldId id="284" r:id="rId31"/>
    <p:sldId id="285" r:id="rId32"/>
    <p:sldId id="286" r:id="rId33"/>
    <p:sldId id="287"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9/27/2017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9/27/2017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9/27/2017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9/27/2017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9/27/2017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7A37D2-22ED-49F9-86F7-C747743EFAD0}"/>
              </a:ext>
            </a:extLst>
          </p:cNvPr>
          <p:cNvSpPr>
            <a:spLocks noGrp="1"/>
          </p:cNvSpPr>
          <p:nvPr>
            <p:ph type="ctrTitle"/>
          </p:nvPr>
        </p:nvSpPr>
        <p:spPr>
          <a:xfrm>
            <a:off x="1876424" y="1122362"/>
            <a:ext cx="8791575" cy="3548491"/>
          </a:xfrm>
        </p:spPr>
        <p:txBody>
          <a:bodyPr/>
          <a:lstStyle/>
          <a:p>
            <a:r>
              <a:rPr lang="es-MX" dirty="0"/>
              <a:t>Introducción a la programación en</a:t>
            </a:r>
            <a:br>
              <a:rPr lang="es-MX" dirty="0"/>
            </a:br>
            <a:r>
              <a:rPr lang="es-MX" dirty="0"/>
              <a:t>C++</a:t>
            </a:r>
          </a:p>
        </p:txBody>
      </p:sp>
    </p:spTree>
    <p:extLst>
      <p:ext uri="{BB962C8B-B14F-4D97-AF65-F5344CB8AC3E}">
        <p14:creationId xmlns:p14="http://schemas.microsoft.com/office/powerpoint/2010/main" val="1839140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C4B50C-F866-4CCF-9201-4309860CC8CD}"/>
              </a:ext>
            </a:extLst>
          </p:cNvPr>
          <p:cNvSpPr>
            <a:spLocks noGrp="1"/>
          </p:cNvSpPr>
          <p:nvPr>
            <p:ph type="title"/>
          </p:nvPr>
        </p:nvSpPr>
        <p:spPr/>
        <p:txBody>
          <a:bodyPr/>
          <a:lstStyle/>
          <a:p>
            <a:r>
              <a:rPr lang="es-MX" dirty="0"/>
              <a:t>Aritmética</a:t>
            </a:r>
          </a:p>
        </p:txBody>
      </p:sp>
      <p:pic>
        <p:nvPicPr>
          <p:cNvPr id="4" name="Marcador de contenido 3">
            <a:extLst>
              <a:ext uri="{FF2B5EF4-FFF2-40B4-BE49-F238E27FC236}">
                <a16:creationId xmlns:a16="http://schemas.microsoft.com/office/drawing/2014/main" id="{A090CEBC-0109-40A2-A726-E21424CA3F18}"/>
              </a:ext>
            </a:extLst>
          </p:cNvPr>
          <p:cNvPicPr>
            <a:picLocks noGrp="1" noChangeAspect="1"/>
          </p:cNvPicPr>
          <p:nvPr>
            <p:ph idx="1"/>
          </p:nvPr>
        </p:nvPicPr>
        <p:blipFill>
          <a:blip r:embed="rId2"/>
          <a:stretch>
            <a:fillRect/>
          </a:stretch>
        </p:blipFill>
        <p:spPr>
          <a:xfrm>
            <a:off x="4357190" y="618518"/>
            <a:ext cx="3474443" cy="2084666"/>
          </a:xfrm>
          <a:prstGeom prst="rect">
            <a:avLst/>
          </a:prstGeom>
        </p:spPr>
      </p:pic>
      <p:sp>
        <p:nvSpPr>
          <p:cNvPr id="5" name="Rectángulo 4">
            <a:extLst>
              <a:ext uri="{FF2B5EF4-FFF2-40B4-BE49-F238E27FC236}">
                <a16:creationId xmlns:a16="http://schemas.microsoft.com/office/drawing/2014/main" id="{7C427254-DDEB-4780-B2BF-0177EE45B1B1}"/>
              </a:ext>
            </a:extLst>
          </p:cNvPr>
          <p:cNvSpPr/>
          <p:nvPr/>
        </p:nvSpPr>
        <p:spPr>
          <a:xfrm>
            <a:off x="811427" y="2954979"/>
            <a:ext cx="6096000" cy="923330"/>
          </a:xfrm>
          <a:prstGeom prst="rect">
            <a:avLst/>
          </a:prstGeom>
        </p:spPr>
        <p:txBody>
          <a:bodyPr>
            <a:spAutoFit/>
          </a:bodyPr>
          <a:lstStyle/>
          <a:p>
            <a:r>
              <a:rPr lang="es-MX" dirty="0">
                <a:solidFill>
                  <a:srgbClr val="000000"/>
                </a:solidFill>
                <a:latin typeface="AGaramondPro-Regular"/>
              </a:rPr>
              <a:t>*La </a:t>
            </a:r>
            <a:r>
              <a:rPr lang="es-MX" b="1" dirty="0">
                <a:solidFill>
                  <a:srgbClr val="585858"/>
                </a:solidFill>
                <a:latin typeface="AGaramondPro-Bold"/>
              </a:rPr>
              <a:t>división de enteros </a:t>
            </a:r>
            <a:r>
              <a:rPr lang="es-MX" dirty="0">
                <a:solidFill>
                  <a:srgbClr val="000000"/>
                </a:solidFill>
                <a:latin typeface="AGaramondPro-Regular"/>
              </a:rPr>
              <a:t>(es decir, donde tanto el numerador como el denominador son enteros) produce un cociente</a:t>
            </a:r>
          </a:p>
          <a:p>
            <a:r>
              <a:rPr lang="es-MX" dirty="0">
                <a:solidFill>
                  <a:srgbClr val="000000"/>
                </a:solidFill>
                <a:latin typeface="AGaramondPro-Regular"/>
              </a:rPr>
              <a:t>entero; por ejemplo, la expresión </a:t>
            </a:r>
            <a:r>
              <a:rPr lang="es-MX" sz="1400" dirty="0">
                <a:solidFill>
                  <a:srgbClr val="000000"/>
                </a:solidFill>
                <a:latin typeface="LucidaSans-Typewriter"/>
              </a:rPr>
              <a:t>7 / 4 </a:t>
            </a:r>
            <a:r>
              <a:rPr lang="es-MX" dirty="0">
                <a:solidFill>
                  <a:srgbClr val="000000"/>
                </a:solidFill>
                <a:latin typeface="AGaramondPro-Regular"/>
              </a:rPr>
              <a:t>da como resultado </a:t>
            </a:r>
            <a:r>
              <a:rPr lang="es-MX" sz="1400" dirty="0">
                <a:solidFill>
                  <a:srgbClr val="000000"/>
                </a:solidFill>
                <a:latin typeface="LucidaSans-Typewriter"/>
              </a:rPr>
              <a:t>1</a:t>
            </a:r>
            <a:endParaRPr lang="es-MX" dirty="0"/>
          </a:p>
        </p:txBody>
      </p:sp>
      <p:sp>
        <p:nvSpPr>
          <p:cNvPr id="6" name="Rectángulo 5">
            <a:extLst>
              <a:ext uri="{FF2B5EF4-FFF2-40B4-BE49-F238E27FC236}">
                <a16:creationId xmlns:a16="http://schemas.microsoft.com/office/drawing/2014/main" id="{64B8CCE6-FE6F-4224-8568-03EA4DB7AA6A}"/>
              </a:ext>
            </a:extLst>
          </p:cNvPr>
          <p:cNvSpPr/>
          <p:nvPr/>
        </p:nvSpPr>
        <p:spPr>
          <a:xfrm>
            <a:off x="811427" y="3806938"/>
            <a:ext cx="6096000" cy="646331"/>
          </a:xfrm>
          <a:prstGeom prst="rect">
            <a:avLst/>
          </a:prstGeom>
        </p:spPr>
        <p:txBody>
          <a:bodyPr>
            <a:spAutoFit/>
          </a:bodyPr>
          <a:lstStyle/>
          <a:p>
            <a:r>
              <a:rPr lang="es-MX" dirty="0">
                <a:solidFill>
                  <a:schemeClr val="bg1"/>
                </a:solidFill>
                <a:latin typeface="AGaramondPro-Regular"/>
              </a:rPr>
              <a:t>cualquier parte fraccionaria en una división de enteros se descarta</a:t>
            </a:r>
            <a:endParaRPr lang="es-MX" dirty="0">
              <a:solidFill>
                <a:schemeClr val="bg1"/>
              </a:solidFill>
            </a:endParaRPr>
          </a:p>
        </p:txBody>
      </p:sp>
      <p:sp>
        <p:nvSpPr>
          <p:cNvPr id="7" name="Rectángulo 6">
            <a:extLst>
              <a:ext uri="{FF2B5EF4-FFF2-40B4-BE49-F238E27FC236}">
                <a16:creationId xmlns:a16="http://schemas.microsoft.com/office/drawing/2014/main" id="{A344082D-4BB6-442A-AC16-142ECDD63AB5}"/>
              </a:ext>
            </a:extLst>
          </p:cNvPr>
          <p:cNvSpPr/>
          <p:nvPr/>
        </p:nvSpPr>
        <p:spPr>
          <a:xfrm>
            <a:off x="4691449" y="4566564"/>
            <a:ext cx="6096000" cy="1477328"/>
          </a:xfrm>
          <a:prstGeom prst="rect">
            <a:avLst/>
          </a:prstGeom>
        </p:spPr>
        <p:txBody>
          <a:bodyPr>
            <a:spAutoFit/>
          </a:bodyPr>
          <a:lstStyle/>
          <a:p>
            <a:r>
              <a:rPr lang="es-MX" dirty="0">
                <a:solidFill>
                  <a:srgbClr val="000000"/>
                </a:solidFill>
                <a:latin typeface="AGaramondPro-Regular"/>
              </a:rPr>
              <a:t>El </a:t>
            </a:r>
            <a:r>
              <a:rPr lang="es-MX" b="1" dirty="0">
                <a:solidFill>
                  <a:srgbClr val="585858"/>
                </a:solidFill>
                <a:latin typeface="AGaramondPro-Bold"/>
              </a:rPr>
              <a:t>operador módulo</a:t>
            </a:r>
            <a:r>
              <a:rPr lang="es-MX" dirty="0">
                <a:solidFill>
                  <a:srgbClr val="000000"/>
                </a:solidFill>
                <a:latin typeface="AGaramondPro-Regular"/>
              </a:rPr>
              <a:t>, </a:t>
            </a:r>
            <a:r>
              <a:rPr lang="es-MX" sz="1400" dirty="0">
                <a:solidFill>
                  <a:srgbClr val="000000"/>
                </a:solidFill>
                <a:latin typeface="LucidaSans-Typewriter"/>
              </a:rPr>
              <a:t>%</a:t>
            </a:r>
            <a:r>
              <a:rPr lang="es-MX" dirty="0">
                <a:solidFill>
                  <a:srgbClr val="000000"/>
                </a:solidFill>
                <a:latin typeface="AGaramondPro-Regular"/>
              </a:rPr>
              <a:t>, produce el residuo después de la división entera. El operador módulo sólo se puede utilizar con operandos enteros. La expresión </a:t>
            </a:r>
            <a:r>
              <a:rPr lang="es-MX" sz="1400" dirty="0">
                <a:solidFill>
                  <a:srgbClr val="000000"/>
                </a:solidFill>
                <a:latin typeface="LucidaSans-Typewriter"/>
              </a:rPr>
              <a:t>x % y  </a:t>
            </a:r>
            <a:r>
              <a:rPr lang="es-MX" dirty="0">
                <a:solidFill>
                  <a:srgbClr val="000000"/>
                </a:solidFill>
                <a:latin typeface="AGaramondPro-Regular"/>
              </a:rPr>
              <a:t>produce el residuo después de que </a:t>
            </a:r>
            <a:r>
              <a:rPr lang="es-MX" sz="1400" dirty="0">
                <a:solidFill>
                  <a:srgbClr val="000000"/>
                </a:solidFill>
                <a:latin typeface="LucidaSans-Typewriter"/>
              </a:rPr>
              <a:t>x </a:t>
            </a:r>
            <a:r>
              <a:rPr lang="es-MX" dirty="0">
                <a:solidFill>
                  <a:srgbClr val="000000"/>
                </a:solidFill>
                <a:latin typeface="AGaramondPro-Regular"/>
              </a:rPr>
              <a:t>se divide entre </a:t>
            </a:r>
            <a:r>
              <a:rPr lang="es-MX" sz="1400" dirty="0">
                <a:solidFill>
                  <a:srgbClr val="000000"/>
                </a:solidFill>
                <a:latin typeface="LucidaSans-Typewriter"/>
              </a:rPr>
              <a:t>y</a:t>
            </a:r>
            <a:r>
              <a:rPr lang="es-MX" dirty="0">
                <a:solidFill>
                  <a:srgbClr val="000000"/>
                </a:solidFill>
                <a:latin typeface="AGaramondPro-Regular"/>
              </a:rPr>
              <a:t>. Por lo tanto, </a:t>
            </a:r>
            <a:r>
              <a:rPr lang="es-MX" sz="1400" dirty="0">
                <a:solidFill>
                  <a:srgbClr val="000000"/>
                </a:solidFill>
                <a:latin typeface="LucidaSans-Typewriter"/>
              </a:rPr>
              <a:t>7 % 4 </a:t>
            </a:r>
            <a:r>
              <a:rPr lang="es-MX" dirty="0">
                <a:solidFill>
                  <a:srgbClr val="000000"/>
                </a:solidFill>
                <a:latin typeface="AGaramondPro-Regular"/>
              </a:rPr>
              <a:t>produce </a:t>
            </a:r>
            <a:r>
              <a:rPr lang="es-MX" sz="1400" dirty="0">
                <a:solidFill>
                  <a:srgbClr val="000000"/>
                </a:solidFill>
                <a:latin typeface="LucidaSans-Typewriter"/>
              </a:rPr>
              <a:t>3</a:t>
            </a:r>
            <a:r>
              <a:rPr lang="es-MX" dirty="0">
                <a:solidFill>
                  <a:srgbClr val="000000"/>
                </a:solidFill>
                <a:latin typeface="AGaramondPro-Regular"/>
              </a:rPr>
              <a:t>, y </a:t>
            </a:r>
            <a:r>
              <a:rPr lang="es-MX" sz="1400" dirty="0">
                <a:solidFill>
                  <a:srgbClr val="000000"/>
                </a:solidFill>
                <a:latin typeface="LucidaSans-Typewriter"/>
              </a:rPr>
              <a:t>17 % 5 </a:t>
            </a:r>
            <a:r>
              <a:rPr lang="es-MX" dirty="0">
                <a:solidFill>
                  <a:srgbClr val="000000"/>
                </a:solidFill>
                <a:latin typeface="AGaramondPro-Regular"/>
              </a:rPr>
              <a:t>produce </a:t>
            </a:r>
            <a:r>
              <a:rPr lang="es-MX" sz="1400" dirty="0">
                <a:solidFill>
                  <a:srgbClr val="000000"/>
                </a:solidFill>
                <a:latin typeface="LucidaSans-Typewriter"/>
              </a:rPr>
              <a:t>2</a:t>
            </a:r>
            <a:r>
              <a:rPr lang="es-MX" dirty="0">
                <a:solidFill>
                  <a:srgbClr val="000000"/>
                </a:solidFill>
                <a:latin typeface="AGaramondPro-Regular"/>
              </a:rPr>
              <a:t>.</a:t>
            </a:r>
            <a:endParaRPr lang="es-MX" dirty="0"/>
          </a:p>
        </p:txBody>
      </p:sp>
    </p:spTree>
    <p:extLst>
      <p:ext uri="{BB962C8B-B14F-4D97-AF65-F5344CB8AC3E}">
        <p14:creationId xmlns:p14="http://schemas.microsoft.com/office/powerpoint/2010/main" val="488256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18D2DD9-AD20-495C-A8EC-4AAEF9B08415}"/>
              </a:ext>
            </a:extLst>
          </p:cNvPr>
          <p:cNvSpPr>
            <a:spLocks noGrp="1"/>
          </p:cNvSpPr>
          <p:nvPr>
            <p:ph idx="1"/>
          </p:nvPr>
        </p:nvSpPr>
        <p:spPr>
          <a:xfrm>
            <a:off x="1030202" y="654907"/>
            <a:ext cx="9905999" cy="5346358"/>
          </a:xfrm>
        </p:spPr>
        <p:txBody>
          <a:bodyPr>
            <a:noAutofit/>
          </a:bodyPr>
          <a:lstStyle/>
          <a:p>
            <a:pPr marL="0" indent="0">
              <a:buNone/>
            </a:pPr>
            <a:r>
              <a:rPr lang="es-MX" sz="1600" dirty="0"/>
              <a:t>C++ aplica los operadores en expresiones aritméticas en una secuencia precisa, determinada por las siguientes </a:t>
            </a:r>
            <a:r>
              <a:rPr lang="es-MX" sz="1600" b="1" dirty="0"/>
              <a:t>reglas de precedencia de operadores</a:t>
            </a:r>
            <a:r>
              <a:rPr lang="es-MX" sz="1600" dirty="0"/>
              <a:t>, que generalmente son las mismas que las que se utilizan en algebra:</a:t>
            </a:r>
          </a:p>
          <a:p>
            <a:pPr marL="0" indent="0">
              <a:buNone/>
            </a:pPr>
            <a:r>
              <a:rPr lang="es-MX" sz="1600" b="1" dirty="0"/>
              <a:t>1. </a:t>
            </a:r>
            <a:r>
              <a:rPr lang="es-MX" sz="1600" dirty="0"/>
              <a:t>Los operadores en las expresiones contenidas dentro de pares de paréntesis se evalúan primero. Se dice que los</a:t>
            </a:r>
          </a:p>
          <a:p>
            <a:pPr marL="0" indent="0">
              <a:buNone/>
            </a:pPr>
            <a:r>
              <a:rPr lang="es-MX" sz="1600" dirty="0"/>
              <a:t>paréntesis tienen el “nivel mas alto de precedencia”. En casos de </a:t>
            </a:r>
            <a:r>
              <a:rPr lang="es-MX" sz="1600" b="1" dirty="0"/>
              <a:t>paréntesis anidados </a:t>
            </a:r>
            <a:r>
              <a:rPr lang="es-MX" sz="1600" dirty="0"/>
              <a:t>o </a:t>
            </a:r>
            <a:r>
              <a:rPr lang="es-MX" sz="1600" b="1" dirty="0"/>
              <a:t>incrustados</a:t>
            </a:r>
            <a:r>
              <a:rPr lang="es-MX" sz="1600" dirty="0"/>
              <a:t>, como:</a:t>
            </a:r>
          </a:p>
          <a:p>
            <a:pPr marL="0" indent="0">
              <a:buNone/>
            </a:pPr>
            <a:r>
              <a:rPr lang="es-MX" sz="1600" dirty="0"/>
              <a:t>( ( a + b ) + c )</a:t>
            </a:r>
          </a:p>
          <a:p>
            <a:pPr marL="0" indent="0">
              <a:buNone/>
            </a:pPr>
            <a:r>
              <a:rPr lang="es-MX" sz="1600" dirty="0"/>
              <a:t>los operadores en el par mas interno de paréntesis se aplican primero.</a:t>
            </a:r>
          </a:p>
          <a:p>
            <a:pPr marL="0" indent="0">
              <a:buNone/>
            </a:pPr>
            <a:r>
              <a:rPr lang="es-MX" sz="1600" b="1" dirty="0"/>
              <a:t>2. </a:t>
            </a:r>
            <a:r>
              <a:rPr lang="es-MX" sz="1600" dirty="0"/>
              <a:t>Las operaciones de multiplicación, división y modulo se aplican a continuación. Si una expresión contiene</a:t>
            </a:r>
          </a:p>
          <a:p>
            <a:pPr marL="0" indent="0">
              <a:buNone/>
            </a:pPr>
            <a:r>
              <a:rPr lang="es-MX" sz="1600" dirty="0"/>
              <a:t>varias de esas operaciones, los operadores se aplican de izquierda a derecha. Se dice que los operadores de multiplicación, división y residuo tienen el mismo nivel de precedencia.</a:t>
            </a:r>
          </a:p>
          <a:p>
            <a:pPr marL="0" indent="0">
              <a:buNone/>
            </a:pPr>
            <a:r>
              <a:rPr lang="es-MX" sz="1600" b="1" dirty="0"/>
              <a:t>3. </a:t>
            </a:r>
            <a:r>
              <a:rPr lang="es-MX" sz="1600" dirty="0"/>
              <a:t>Las operaciones de suma y resta se aplican al ultimo. Si una expresión contiene varias de esas operaciones, los</a:t>
            </a:r>
          </a:p>
          <a:p>
            <a:pPr marL="0" indent="0">
              <a:buNone/>
            </a:pPr>
            <a:r>
              <a:rPr lang="es-MX" sz="1600" dirty="0"/>
              <a:t>Operadores</a:t>
            </a:r>
          </a:p>
          <a:p>
            <a:pPr marL="0" indent="0">
              <a:buNone/>
            </a:pPr>
            <a:endParaRPr lang="es-MX" sz="1600" dirty="0"/>
          </a:p>
          <a:p>
            <a:pPr marL="0" indent="0">
              <a:buNone/>
            </a:pPr>
            <a:endParaRPr lang="es-MX" sz="1600" dirty="0"/>
          </a:p>
        </p:txBody>
      </p:sp>
    </p:spTree>
    <p:extLst>
      <p:ext uri="{BB962C8B-B14F-4D97-AF65-F5344CB8AC3E}">
        <p14:creationId xmlns:p14="http://schemas.microsoft.com/office/powerpoint/2010/main" val="75051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870DA37-2774-42FC-B7E2-F6135B1DDC0C}"/>
              </a:ext>
            </a:extLst>
          </p:cNvPr>
          <p:cNvSpPr>
            <a:spLocks noGrp="1"/>
          </p:cNvSpPr>
          <p:nvPr>
            <p:ph idx="1"/>
          </p:nvPr>
        </p:nvSpPr>
        <p:spPr>
          <a:xfrm>
            <a:off x="1141412" y="679622"/>
            <a:ext cx="9905999" cy="5111579"/>
          </a:xfrm>
        </p:spPr>
        <p:txBody>
          <a:bodyPr>
            <a:normAutofit/>
          </a:bodyPr>
          <a:lstStyle/>
          <a:p>
            <a:r>
              <a:rPr lang="es-MX" dirty="0"/>
              <a:t>El siguiente es un ejemplo de una media ( promedio) aritmética de cinco</a:t>
            </a:r>
          </a:p>
          <a:p>
            <a:r>
              <a:rPr lang="es-MX" dirty="0"/>
              <a:t>términos:</a:t>
            </a:r>
          </a:p>
          <a:p>
            <a:pPr marL="0" indent="0">
              <a:buNone/>
            </a:pPr>
            <a:endParaRPr lang="es-MX" dirty="0"/>
          </a:p>
          <a:p>
            <a:r>
              <a:rPr lang="es-MX" sz="2000" dirty="0"/>
              <a:t>Los paréntesis son obligatorios, ya que la división tiene una mayor precedencia que la suma. La cantidad completa</a:t>
            </a:r>
          </a:p>
          <a:p>
            <a:r>
              <a:rPr lang="es-MX" sz="2000" dirty="0"/>
              <a:t>( a + b + c + d + e ) va a dividirse entre 5. Si los paréntesis se omiten por error, obtenemos a + b + c + d + e / 5, lo cual</a:t>
            </a:r>
          </a:p>
          <a:p>
            <a:r>
              <a:rPr lang="es-MX" sz="2000" dirty="0"/>
              <a:t>da como resultado:</a:t>
            </a:r>
          </a:p>
        </p:txBody>
      </p:sp>
      <p:pic>
        <p:nvPicPr>
          <p:cNvPr id="4" name="Imagen 3">
            <a:extLst>
              <a:ext uri="{FF2B5EF4-FFF2-40B4-BE49-F238E27FC236}">
                <a16:creationId xmlns:a16="http://schemas.microsoft.com/office/drawing/2014/main" id="{D2766702-8009-4B21-9A50-1A04905147F3}"/>
              </a:ext>
            </a:extLst>
          </p:cNvPr>
          <p:cNvPicPr>
            <a:picLocks noChangeAspect="1"/>
          </p:cNvPicPr>
          <p:nvPr/>
        </p:nvPicPr>
        <p:blipFill>
          <a:blip r:embed="rId2"/>
          <a:stretch>
            <a:fillRect/>
          </a:stretch>
        </p:blipFill>
        <p:spPr>
          <a:xfrm>
            <a:off x="2746030" y="1329510"/>
            <a:ext cx="4680381" cy="1090151"/>
          </a:xfrm>
          <a:prstGeom prst="rect">
            <a:avLst/>
          </a:prstGeom>
        </p:spPr>
      </p:pic>
      <p:pic>
        <p:nvPicPr>
          <p:cNvPr id="5" name="Imagen 4">
            <a:extLst>
              <a:ext uri="{FF2B5EF4-FFF2-40B4-BE49-F238E27FC236}">
                <a16:creationId xmlns:a16="http://schemas.microsoft.com/office/drawing/2014/main" id="{1E2CAD00-7CB5-4A92-A055-9ECE1F5BB5BD}"/>
              </a:ext>
            </a:extLst>
          </p:cNvPr>
          <p:cNvPicPr>
            <a:picLocks noChangeAspect="1"/>
          </p:cNvPicPr>
          <p:nvPr/>
        </p:nvPicPr>
        <p:blipFill>
          <a:blip r:embed="rId3"/>
          <a:stretch>
            <a:fillRect/>
          </a:stretch>
        </p:blipFill>
        <p:spPr>
          <a:xfrm>
            <a:off x="4970489" y="3929192"/>
            <a:ext cx="2070167" cy="695712"/>
          </a:xfrm>
          <a:prstGeom prst="rect">
            <a:avLst/>
          </a:prstGeom>
        </p:spPr>
      </p:pic>
      <p:pic>
        <p:nvPicPr>
          <p:cNvPr id="6" name="Imagen 5">
            <a:extLst>
              <a:ext uri="{FF2B5EF4-FFF2-40B4-BE49-F238E27FC236}">
                <a16:creationId xmlns:a16="http://schemas.microsoft.com/office/drawing/2014/main" id="{12E6E91B-428B-4C1D-A208-C6779D95A4EA}"/>
              </a:ext>
            </a:extLst>
          </p:cNvPr>
          <p:cNvPicPr>
            <a:picLocks noChangeAspect="1"/>
          </p:cNvPicPr>
          <p:nvPr/>
        </p:nvPicPr>
        <p:blipFill>
          <a:blip r:embed="rId4"/>
          <a:stretch>
            <a:fillRect/>
          </a:stretch>
        </p:blipFill>
        <p:spPr>
          <a:xfrm>
            <a:off x="1230250" y="4860196"/>
            <a:ext cx="9728322" cy="1862009"/>
          </a:xfrm>
          <a:prstGeom prst="rect">
            <a:avLst/>
          </a:prstGeom>
        </p:spPr>
      </p:pic>
    </p:spTree>
    <p:extLst>
      <p:ext uri="{BB962C8B-B14F-4D97-AF65-F5344CB8AC3E}">
        <p14:creationId xmlns:p14="http://schemas.microsoft.com/office/powerpoint/2010/main" val="524429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0E6BF1-F417-4DC1-8A3B-44947141CBAF}"/>
              </a:ext>
            </a:extLst>
          </p:cNvPr>
          <p:cNvSpPr>
            <a:spLocks noGrp="1"/>
          </p:cNvSpPr>
          <p:nvPr>
            <p:ph type="title"/>
          </p:nvPr>
        </p:nvSpPr>
        <p:spPr/>
        <p:txBody>
          <a:bodyPr/>
          <a:lstStyle/>
          <a:p>
            <a:r>
              <a:rPr lang="es-MX" dirty="0"/>
              <a:t>Instrucciones condicionales</a:t>
            </a:r>
          </a:p>
        </p:txBody>
      </p:sp>
      <p:sp>
        <p:nvSpPr>
          <p:cNvPr id="3" name="Marcador de contenido 2">
            <a:extLst>
              <a:ext uri="{FF2B5EF4-FFF2-40B4-BE49-F238E27FC236}">
                <a16:creationId xmlns:a16="http://schemas.microsoft.com/office/drawing/2014/main" id="{17E40315-6DCC-4BB1-9DF5-EB5B89E8C952}"/>
              </a:ext>
            </a:extLst>
          </p:cNvPr>
          <p:cNvSpPr>
            <a:spLocks noGrp="1"/>
          </p:cNvSpPr>
          <p:nvPr>
            <p:ph idx="1"/>
          </p:nvPr>
        </p:nvSpPr>
        <p:spPr/>
        <p:txBody>
          <a:bodyPr/>
          <a:lstStyle/>
          <a:p>
            <a:r>
              <a:rPr lang="es-MX" b="1" dirty="0"/>
              <a:t>La instrucción </a:t>
            </a:r>
            <a:r>
              <a:rPr lang="es-MX" b="1" dirty="0" err="1"/>
              <a:t>if</a:t>
            </a:r>
            <a:r>
              <a:rPr lang="es-MX" b="1" dirty="0"/>
              <a:t> </a:t>
            </a:r>
            <a:r>
              <a:rPr lang="es-MX" dirty="0"/>
              <a:t>de C++ permite que un programa tome una acción</a:t>
            </a:r>
          </a:p>
          <a:p>
            <a:r>
              <a:rPr lang="es-MX" dirty="0"/>
              <a:t>alternativa, con base en la verdad o falsedad de cierta </a:t>
            </a:r>
            <a:r>
              <a:rPr lang="es-MX" b="1" dirty="0"/>
              <a:t>condición</a:t>
            </a:r>
            <a:r>
              <a:rPr lang="es-MX" dirty="0"/>
              <a:t>.</a:t>
            </a:r>
          </a:p>
          <a:p>
            <a:r>
              <a:rPr lang="es-MX" dirty="0"/>
              <a:t>Si se cumple la condición (es decir, si es verdadera), se ejecuta la </a:t>
            </a:r>
            <a:r>
              <a:rPr lang="es-MX" dirty="0" err="1"/>
              <a:t>instruccion</a:t>
            </a:r>
            <a:r>
              <a:rPr lang="es-MX" dirty="0"/>
              <a:t> que esta en el cuerpo de la instrucción </a:t>
            </a:r>
            <a:r>
              <a:rPr lang="es-MX" dirty="0" err="1"/>
              <a:t>if</a:t>
            </a:r>
            <a:r>
              <a:rPr lang="es-MX" dirty="0"/>
              <a:t>. Si la condición no se cumple (es falsa), el cuerpo no se ejecuta.</a:t>
            </a:r>
          </a:p>
        </p:txBody>
      </p:sp>
    </p:spTree>
    <p:extLst>
      <p:ext uri="{BB962C8B-B14F-4D97-AF65-F5344CB8AC3E}">
        <p14:creationId xmlns:p14="http://schemas.microsoft.com/office/powerpoint/2010/main" val="1973011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D716FD2-269E-472A-BAEB-31F3D1A1DA44}"/>
              </a:ext>
            </a:extLst>
          </p:cNvPr>
          <p:cNvSpPr>
            <a:spLocks noGrp="1"/>
          </p:cNvSpPr>
          <p:nvPr>
            <p:ph idx="1"/>
          </p:nvPr>
        </p:nvSpPr>
        <p:spPr>
          <a:xfrm>
            <a:off x="1052922" y="630752"/>
            <a:ext cx="9905999" cy="3541714"/>
          </a:xfrm>
        </p:spPr>
        <p:txBody>
          <a:bodyPr/>
          <a:lstStyle/>
          <a:p>
            <a:r>
              <a:rPr lang="es-MX" dirty="0"/>
              <a:t>Las condiciones en las instrucciones </a:t>
            </a:r>
            <a:r>
              <a:rPr lang="es-MX" dirty="0" err="1"/>
              <a:t>if</a:t>
            </a:r>
            <a:r>
              <a:rPr lang="es-MX" dirty="0"/>
              <a:t> pueden formarse utilizando los </a:t>
            </a:r>
            <a:r>
              <a:rPr lang="es-MX" b="1" dirty="0"/>
              <a:t>operadores de igualdad </a:t>
            </a:r>
            <a:r>
              <a:rPr lang="es-MX" dirty="0"/>
              <a:t>y los </a:t>
            </a:r>
            <a:r>
              <a:rPr lang="es-MX" b="1" dirty="0"/>
              <a:t>operadores relacionales.</a:t>
            </a:r>
            <a:endParaRPr lang="es-MX" dirty="0"/>
          </a:p>
        </p:txBody>
      </p:sp>
      <p:pic>
        <p:nvPicPr>
          <p:cNvPr id="4" name="Imagen 3">
            <a:extLst>
              <a:ext uri="{FF2B5EF4-FFF2-40B4-BE49-F238E27FC236}">
                <a16:creationId xmlns:a16="http://schemas.microsoft.com/office/drawing/2014/main" id="{6446941F-E370-4001-BAA7-F7071B2913A6}"/>
              </a:ext>
            </a:extLst>
          </p:cNvPr>
          <p:cNvPicPr>
            <a:picLocks noChangeAspect="1"/>
          </p:cNvPicPr>
          <p:nvPr/>
        </p:nvPicPr>
        <p:blipFill>
          <a:blip r:embed="rId2"/>
          <a:stretch>
            <a:fillRect/>
          </a:stretch>
        </p:blipFill>
        <p:spPr>
          <a:xfrm>
            <a:off x="2393345" y="1697251"/>
            <a:ext cx="7225151" cy="3047743"/>
          </a:xfrm>
          <a:prstGeom prst="rect">
            <a:avLst/>
          </a:prstGeom>
        </p:spPr>
      </p:pic>
      <p:sp>
        <p:nvSpPr>
          <p:cNvPr id="5" name="Rectángulo 4">
            <a:extLst>
              <a:ext uri="{FF2B5EF4-FFF2-40B4-BE49-F238E27FC236}">
                <a16:creationId xmlns:a16="http://schemas.microsoft.com/office/drawing/2014/main" id="{E9D36482-0D5F-4831-801C-787D4E95C68F}"/>
              </a:ext>
            </a:extLst>
          </p:cNvPr>
          <p:cNvSpPr/>
          <p:nvPr/>
        </p:nvSpPr>
        <p:spPr>
          <a:xfrm>
            <a:off x="1052922" y="5058203"/>
            <a:ext cx="6096000" cy="923330"/>
          </a:xfrm>
          <a:prstGeom prst="rect">
            <a:avLst/>
          </a:prstGeom>
        </p:spPr>
        <p:txBody>
          <a:bodyPr>
            <a:spAutoFit/>
          </a:bodyPr>
          <a:lstStyle/>
          <a:p>
            <a:r>
              <a:rPr lang="es-MX" i="1" dirty="0">
                <a:latin typeface="AGaramondPro-Italic"/>
              </a:rPr>
              <a:t>***Se producirá un error de sintaxis si cualquiera de los operadores ==, !=, &gt;=, &lt;= </a:t>
            </a:r>
            <a:r>
              <a:rPr lang="es-MX" sz="800" i="1" dirty="0">
                <a:latin typeface="LucidaSans-TypewriterOblique"/>
              </a:rPr>
              <a:t> </a:t>
            </a:r>
            <a:r>
              <a:rPr lang="es-MX" i="1" dirty="0">
                <a:latin typeface="AGaramondPro-Italic"/>
              </a:rPr>
              <a:t>aparece con espacios entre su par de símbolos.</a:t>
            </a:r>
            <a:endParaRPr lang="es-MX" dirty="0"/>
          </a:p>
        </p:txBody>
      </p:sp>
      <p:sp>
        <p:nvSpPr>
          <p:cNvPr id="6" name="Rectángulo 5">
            <a:extLst>
              <a:ext uri="{FF2B5EF4-FFF2-40B4-BE49-F238E27FC236}">
                <a16:creationId xmlns:a16="http://schemas.microsoft.com/office/drawing/2014/main" id="{D997B512-E3AD-481A-910F-7D3175957DA1}"/>
              </a:ext>
            </a:extLst>
          </p:cNvPr>
          <p:cNvSpPr/>
          <p:nvPr/>
        </p:nvSpPr>
        <p:spPr>
          <a:xfrm>
            <a:off x="5321643" y="5695472"/>
            <a:ext cx="6096000" cy="1200329"/>
          </a:xfrm>
          <a:prstGeom prst="rect">
            <a:avLst/>
          </a:prstGeom>
        </p:spPr>
        <p:txBody>
          <a:bodyPr>
            <a:spAutoFit/>
          </a:bodyPr>
          <a:lstStyle/>
          <a:p>
            <a:r>
              <a:rPr lang="es-MX" i="1" dirty="0">
                <a:latin typeface="AGaramondPro-Italic"/>
              </a:rPr>
              <a:t>***Invertir el orden del par de símbolos en cualquiera de los operadores !=. &gt;=, &lt;=</a:t>
            </a:r>
            <a:r>
              <a:rPr lang="es-MX" sz="800" i="1" dirty="0">
                <a:latin typeface="LucidaSans-TypewriterOblique"/>
              </a:rPr>
              <a:t> </a:t>
            </a:r>
            <a:r>
              <a:rPr lang="es-MX" i="1" dirty="0">
                <a:latin typeface="AGaramondPro-Italic"/>
              </a:rPr>
              <a:t>(al escribirlos como =!, =&lt;, =&lt; respectivamente)</a:t>
            </a:r>
          </a:p>
          <a:p>
            <a:r>
              <a:rPr lang="es-MX" i="1" dirty="0">
                <a:latin typeface="AGaramondPro-Italic"/>
              </a:rPr>
              <a:t>es comúnmente un error de sintaxis</a:t>
            </a:r>
            <a:endParaRPr lang="es-MX" dirty="0"/>
          </a:p>
        </p:txBody>
      </p:sp>
    </p:spTree>
    <p:extLst>
      <p:ext uri="{BB962C8B-B14F-4D97-AF65-F5344CB8AC3E}">
        <p14:creationId xmlns:p14="http://schemas.microsoft.com/office/powerpoint/2010/main" val="2412510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7E4AB6-F013-44EA-B875-D08986D59DFB}"/>
              </a:ext>
            </a:extLst>
          </p:cNvPr>
          <p:cNvSpPr>
            <a:spLocks noGrp="1"/>
          </p:cNvSpPr>
          <p:nvPr>
            <p:ph type="title"/>
          </p:nvPr>
        </p:nvSpPr>
        <p:spPr/>
        <p:txBody>
          <a:bodyPr/>
          <a:lstStyle/>
          <a:p>
            <a:r>
              <a:rPr lang="es-MX" dirty="0"/>
              <a:t>Programa No. 3</a:t>
            </a:r>
          </a:p>
        </p:txBody>
      </p:sp>
      <p:sp>
        <p:nvSpPr>
          <p:cNvPr id="3" name="Marcador de contenido 2">
            <a:extLst>
              <a:ext uri="{FF2B5EF4-FFF2-40B4-BE49-F238E27FC236}">
                <a16:creationId xmlns:a16="http://schemas.microsoft.com/office/drawing/2014/main" id="{151CD736-8C45-4075-98F3-A7F496ED0349}"/>
              </a:ext>
            </a:extLst>
          </p:cNvPr>
          <p:cNvSpPr>
            <a:spLocks noGrp="1"/>
          </p:cNvSpPr>
          <p:nvPr>
            <p:ph idx="1"/>
          </p:nvPr>
        </p:nvSpPr>
        <p:spPr/>
        <p:txBody>
          <a:bodyPr/>
          <a:lstStyle/>
          <a:p>
            <a:r>
              <a:rPr lang="es-MX" dirty="0"/>
              <a:t>Comparación de dos números enteros</a:t>
            </a:r>
          </a:p>
        </p:txBody>
      </p:sp>
    </p:spTree>
    <p:extLst>
      <p:ext uri="{BB962C8B-B14F-4D97-AF65-F5344CB8AC3E}">
        <p14:creationId xmlns:p14="http://schemas.microsoft.com/office/powerpoint/2010/main" val="3272344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9EFE07-F025-4FEB-A233-41E034E79A20}"/>
              </a:ext>
            </a:extLst>
          </p:cNvPr>
          <p:cNvSpPr>
            <a:spLocks noGrp="1"/>
          </p:cNvSpPr>
          <p:nvPr>
            <p:ph type="title"/>
          </p:nvPr>
        </p:nvSpPr>
        <p:spPr/>
        <p:txBody>
          <a:bodyPr/>
          <a:lstStyle/>
          <a:p>
            <a:r>
              <a:rPr lang="es-MX" dirty="0"/>
              <a:t>Error común de programación</a:t>
            </a:r>
          </a:p>
        </p:txBody>
      </p:sp>
      <p:sp>
        <p:nvSpPr>
          <p:cNvPr id="3" name="Marcador de contenido 2">
            <a:extLst>
              <a:ext uri="{FF2B5EF4-FFF2-40B4-BE49-F238E27FC236}">
                <a16:creationId xmlns:a16="http://schemas.microsoft.com/office/drawing/2014/main" id="{1136D9E7-A47B-40E8-A567-E61139ED1168}"/>
              </a:ext>
            </a:extLst>
          </p:cNvPr>
          <p:cNvSpPr>
            <a:spLocks noGrp="1"/>
          </p:cNvSpPr>
          <p:nvPr>
            <p:ph idx="1"/>
          </p:nvPr>
        </p:nvSpPr>
        <p:spPr/>
        <p:txBody>
          <a:bodyPr/>
          <a:lstStyle/>
          <a:p>
            <a:r>
              <a:rPr lang="es-MX" dirty="0"/>
              <a:t>Confundir el “ = “ de asignación</a:t>
            </a:r>
          </a:p>
          <a:p>
            <a:pPr marL="0" indent="0">
              <a:buNone/>
            </a:pPr>
            <a:r>
              <a:rPr lang="es-MX" dirty="0"/>
              <a:t>Con “ == “ de comparación </a:t>
            </a:r>
          </a:p>
        </p:txBody>
      </p:sp>
    </p:spTree>
    <p:extLst>
      <p:ext uri="{BB962C8B-B14F-4D97-AF65-F5344CB8AC3E}">
        <p14:creationId xmlns:p14="http://schemas.microsoft.com/office/powerpoint/2010/main" val="151705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5E100E13-EBBF-4AC4-9038-CF79D82EA685}"/>
              </a:ext>
            </a:extLst>
          </p:cNvPr>
          <p:cNvPicPr>
            <a:picLocks noGrp="1" noChangeAspect="1"/>
          </p:cNvPicPr>
          <p:nvPr>
            <p:ph idx="1"/>
          </p:nvPr>
        </p:nvPicPr>
        <p:blipFill>
          <a:blip r:embed="rId2"/>
          <a:stretch>
            <a:fillRect/>
          </a:stretch>
        </p:blipFill>
        <p:spPr>
          <a:xfrm>
            <a:off x="1135212" y="2594919"/>
            <a:ext cx="9317145" cy="1368339"/>
          </a:xfrm>
          <a:prstGeom prst="rect">
            <a:avLst/>
          </a:prstGeom>
        </p:spPr>
      </p:pic>
      <p:sp>
        <p:nvSpPr>
          <p:cNvPr id="6" name="Título 1">
            <a:extLst>
              <a:ext uri="{FF2B5EF4-FFF2-40B4-BE49-F238E27FC236}">
                <a16:creationId xmlns:a16="http://schemas.microsoft.com/office/drawing/2014/main" id="{A4D3EDF6-68C6-469D-83D5-071C895CFBDF}"/>
              </a:ext>
            </a:extLst>
          </p:cNvPr>
          <p:cNvSpPr>
            <a:spLocks noGrp="1"/>
          </p:cNvSpPr>
          <p:nvPr>
            <p:ph type="title"/>
          </p:nvPr>
        </p:nvSpPr>
        <p:spPr>
          <a:xfrm>
            <a:off x="1135212" y="729729"/>
            <a:ext cx="9905998" cy="1478570"/>
          </a:xfrm>
        </p:spPr>
        <p:txBody>
          <a:bodyPr/>
          <a:lstStyle/>
          <a:p>
            <a:r>
              <a:rPr lang="es-MX" dirty="0"/>
              <a:t>Prueba</a:t>
            </a:r>
          </a:p>
        </p:txBody>
      </p:sp>
    </p:spTree>
    <p:extLst>
      <p:ext uri="{BB962C8B-B14F-4D97-AF65-F5344CB8AC3E}">
        <p14:creationId xmlns:p14="http://schemas.microsoft.com/office/powerpoint/2010/main" val="2648873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12C97E-AA70-455B-875A-44C80F1A1CD7}"/>
              </a:ext>
            </a:extLst>
          </p:cNvPr>
          <p:cNvSpPr>
            <a:spLocks noGrp="1"/>
          </p:cNvSpPr>
          <p:nvPr>
            <p:ph type="title"/>
          </p:nvPr>
        </p:nvSpPr>
        <p:spPr/>
        <p:txBody>
          <a:bodyPr/>
          <a:lstStyle/>
          <a:p>
            <a:r>
              <a:rPr lang="es-MX" dirty="0"/>
              <a:t>Estructuras de control</a:t>
            </a:r>
          </a:p>
        </p:txBody>
      </p:sp>
      <p:sp>
        <p:nvSpPr>
          <p:cNvPr id="3" name="Marcador de contenido 2">
            <a:extLst>
              <a:ext uri="{FF2B5EF4-FFF2-40B4-BE49-F238E27FC236}">
                <a16:creationId xmlns:a16="http://schemas.microsoft.com/office/drawing/2014/main" id="{F6F3A67A-533F-454D-A81E-F24A1A36AAE1}"/>
              </a:ext>
            </a:extLst>
          </p:cNvPr>
          <p:cNvSpPr>
            <a:spLocks noGrp="1"/>
          </p:cNvSpPr>
          <p:nvPr>
            <p:ph idx="1"/>
          </p:nvPr>
        </p:nvSpPr>
        <p:spPr/>
        <p:txBody>
          <a:bodyPr/>
          <a:lstStyle/>
          <a:p>
            <a:r>
              <a:rPr lang="es-MX" dirty="0"/>
              <a:t>A menos que se le indique lo contrario, la computadora ejecuta las</a:t>
            </a:r>
          </a:p>
          <a:p>
            <a:r>
              <a:rPr lang="es-MX" dirty="0"/>
              <a:t>instrucciones en C++ una después de otra, en el orden en que estén escritas, es decir, en secuencia.</a:t>
            </a:r>
          </a:p>
        </p:txBody>
      </p:sp>
    </p:spTree>
    <p:extLst>
      <p:ext uri="{BB962C8B-B14F-4D97-AF65-F5344CB8AC3E}">
        <p14:creationId xmlns:p14="http://schemas.microsoft.com/office/powerpoint/2010/main" val="425098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D599B9-54B6-4AE8-9188-E71502D4F337}"/>
              </a:ext>
            </a:extLst>
          </p:cNvPr>
          <p:cNvSpPr>
            <a:spLocks noGrp="1"/>
          </p:cNvSpPr>
          <p:nvPr>
            <p:ph type="title"/>
          </p:nvPr>
        </p:nvSpPr>
        <p:spPr/>
        <p:txBody>
          <a:bodyPr/>
          <a:lstStyle/>
          <a:p>
            <a:r>
              <a:rPr lang="es-MX" dirty="0"/>
              <a:t>Instrucción </a:t>
            </a:r>
            <a:r>
              <a:rPr lang="es-MX" dirty="0" err="1"/>
              <a:t>if</a:t>
            </a:r>
            <a:r>
              <a:rPr lang="es-MX" dirty="0"/>
              <a:t>…..</a:t>
            </a:r>
            <a:r>
              <a:rPr lang="es-MX" dirty="0" err="1"/>
              <a:t>else</a:t>
            </a:r>
            <a:endParaRPr lang="es-MX" dirty="0"/>
          </a:p>
        </p:txBody>
      </p:sp>
      <p:sp>
        <p:nvSpPr>
          <p:cNvPr id="4" name="Rectángulo 3">
            <a:extLst>
              <a:ext uri="{FF2B5EF4-FFF2-40B4-BE49-F238E27FC236}">
                <a16:creationId xmlns:a16="http://schemas.microsoft.com/office/drawing/2014/main" id="{34B17B93-BC3D-4994-AB77-0AA51B37C672}"/>
              </a:ext>
            </a:extLst>
          </p:cNvPr>
          <p:cNvSpPr/>
          <p:nvPr/>
        </p:nvSpPr>
        <p:spPr>
          <a:xfrm>
            <a:off x="1141413" y="1717589"/>
            <a:ext cx="6289589" cy="1754326"/>
          </a:xfrm>
          <a:prstGeom prst="rect">
            <a:avLst/>
          </a:prstGeom>
        </p:spPr>
        <p:txBody>
          <a:bodyPr wrap="square">
            <a:spAutoFit/>
          </a:bodyPr>
          <a:lstStyle/>
          <a:p>
            <a:r>
              <a:rPr lang="es-MX" dirty="0">
                <a:latin typeface="AGaramondPro-Regular"/>
              </a:rPr>
              <a:t>La instrucción </a:t>
            </a:r>
            <a:r>
              <a:rPr lang="es-MX" sz="1400" dirty="0" err="1">
                <a:latin typeface="LucidaSans-Typewriter"/>
              </a:rPr>
              <a:t>if</a:t>
            </a:r>
            <a:r>
              <a:rPr lang="es-MX" sz="1400" dirty="0">
                <a:latin typeface="LucidaSans-Typewriter"/>
              </a:rPr>
              <a:t> </a:t>
            </a:r>
            <a:r>
              <a:rPr lang="es-MX" dirty="0">
                <a:latin typeface="AGaramondPro-Regular"/>
              </a:rPr>
              <a:t>de selección simple realiza una acción indicada solamente cuando la condición es verdadera (</a:t>
            </a:r>
            <a:r>
              <a:rPr lang="es-MX" sz="1400" dirty="0">
                <a:latin typeface="LucidaSans-Typewriter"/>
              </a:rPr>
              <a:t>true</a:t>
            </a:r>
            <a:r>
              <a:rPr lang="es-MX" dirty="0">
                <a:latin typeface="AGaramondPro-Regular"/>
              </a:rPr>
              <a:t>);</a:t>
            </a:r>
          </a:p>
          <a:p>
            <a:r>
              <a:rPr lang="es-MX" dirty="0">
                <a:latin typeface="AGaramondPro-Regular"/>
              </a:rPr>
              <a:t>de no ser así, se evita dicha acción. La instrucción </a:t>
            </a:r>
            <a:r>
              <a:rPr lang="es-MX" sz="1400" dirty="0" err="1">
                <a:latin typeface="LucidaSans-Typewriter"/>
              </a:rPr>
              <a:t>if</a:t>
            </a:r>
            <a:r>
              <a:rPr lang="es-MX" sz="1400" dirty="0">
                <a:latin typeface="LucidaSans-Typewriter"/>
              </a:rPr>
              <a:t>...</a:t>
            </a:r>
            <a:r>
              <a:rPr lang="es-MX" sz="1400" dirty="0" err="1">
                <a:latin typeface="LucidaSans-Typewriter"/>
              </a:rPr>
              <a:t>else</a:t>
            </a:r>
            <a:r>
              <a:rPr lang="es-MX" sz="1400" dirty="0">
                <a:latin typeface="LucidaSans-Typewriter"/>
              </a:rPr>
              <a:t> </a:t>
            </a:r>
            <a:r>
              <a:rPr lang="es-MX" dirty="0">
                <a:latin typeface="AGaramondPro-Regular"/>
              </a:rPr>
              <a:t>de selección doble permite al programador especificar una</a:t>
            </a:r>
          </a:p>
          <a:p>
            <a:r>
              <a:rPr lang="es-MX" dirty="0">
                <a:latin typeface="AGaramondPro-Regular"/>
              </a:rPr>
              <a:t>acción a realizar cuando la condición es verdadera, y otra distinta cuando la condición es falsa (</a:t>
            </a:r>
            <a:r>
              <a:rPr lang="es-MX" sz="1400" dirty="0">
                <a:latin typeface="LucidaSans-Typewriter"/>
              </a:rPr>
              <a:t>false)</a:t>
            </a:r>
            <a:endParaRPr lang="es-MX" dirty="0"/>
          </a:p>
        </p:txBody>
      </p:sp>
      <p:sp>
        <p:nvSpPr>
          <p:cNvPr id="5" name="Rectángulo 4">
            <a:extLst>
              <a:ext uri="{FF2B5EF4-FFF2-40B4-BE49-F238E27FC236}">
                <a16:creationId xmlns:a16="http://schemas.microsoft.com/office/drawing/2014/main" id="{B398486A-6EA8-4B41-AFF6-60CC186DFF26}"/>
              </a:ext>
            </a:extLst>
          </p:cNvPr>
          <p:cNvSpPr/>
          <p:nvPr/>
        </p:nvSpPr>
        <p:spPr>
          <a:xfrm>
            <a:off x="1429737" y="3693823"/>
            <a:ext cx="6289589" cy="1200329"/>
          </a:xfrm>
          <a:prstGeom prst="rect">
            <a:avLst/>
          </a:prstGeom>
        </p:spPr>
        <p:txBody>
          <a:bodyPr wrap="square">
            <a:spAutoFit/>
          </a:bodyPr>
          <a:lstStyle/>
          <a:p>
            <a:r>
              <a:rPr lang="es-MX" dirty="0">
                <a:latin typeface="AGaramondPro-Regular"/>
              </a:rPr>
              <a:t>Por ejemplo, supongamos que en un programa se debe de imprimir “Aprobado” cuando se saca una calificación mayor a 60 puntos y “Reprobado” si es menor. La instrucción anterior la podemos escribir de la siguiente forma:</a:t>
            </a:r>
            <a:endParaRPr lang="es-MX" dirty="0"/>
          </a:p>
        </p:txBody>
      </p:sp>
      <p:pic>
        <p:nvPicPr>
          <p:cNvPr id="6" name="Imagen 5">
            <a:extLst>
              <a:ext uri="{FF2B5EF4-FFF2-40B4-BE49-F238E27FC236}">
                <a16:creationId xmlns:a16="http://schemas.microsoft.com/office/drawing/2014/main" id="{272F6E78-3CBE-44CE-8325-BE5F5DD55696}"/>
              </a:ext>
            </a:extLst>
          </p:cNvPr>
          <p:cNvPicPr>
            <a:picLocks noChangeAspect="1"/>
          </p:cNvPicPr>
          <p:nvPr/>
        </p:nvPicPr>
        <p:blipFill>
          <a:blip r:embed="rId2"/>
          <a:stretch>
            <a:fillRect/>
          </a:stretch>
        </p:blipFill>
        <p:spPr>
          <a:xfrm>
            <a:off x="1665468" y="4966697"/>
            <a:ext cx="3214969" cy="1225508"/>
          </a:xfrm>
          <a:prstGeom prst="rect">
            <a:avLst/>
          </a:prstGeom>
        </p:spPr>
      </p:pic>
      <p:pic>
        <p:nvPicPr>
          <p:cNvPr id="7" name="Imagen 6">
            <a:extLst>
              <a:ext uri="{FF2B5EF4-FFF2-40B4-BE49-F238E27FC236}">
                <a16:creationId xmlns:a16="http://schemas.microsoft.com/office/drawing/2014/main" id="{820A78A0-3256-4568-95AF-C4620279CA39}"/>
              </a:ext>
            </a:extLst>
          </p:cNvPr>
          <p:cNvPicPr>
            <a:picLocks noChangeAspect="1"/>
          </p:cNvPicPr>
          <p:nvPr/>
        </p:nvPicPr>
        <p:blipFill rotWithShape="1">
          <a:blip r:embed="rId3"/>
          <a:srcRect l="13030" r="11324"/>
          <a:stretch/>
        </p:blipFill>
        <p:spPr>
          <a:xfrm>
            <a:off x="5708819" y="4694554"/>
            <a:ext cx="5498759" cy="2016931"/>
          </a:xfrm>
          <a:prstGeom prst="rect">
            <a:avLst/>
          </a:prstGeom>
        </p:spPr>
      </p:pic>
    </p:spTree>
    <p:extLst>
      <p:ext uri="{BB962C8B-B14F-4D97-AF65-F5344CB8AC3E}">
        <p14:creationId xmlns:p14="http://schemas.microsoft.com/office/powerpoint/2010/main" val="1530473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6AD36A-F013-4CDD-AE7F-54DFACF6299A}"/>
              </a:ext>
            </a:extLst>
          </p:cNvPr>
          <p:cNvSpPr>
            <a:spLocks noGrp="1"/>
          </p:cNvSpPr>
          <p:nvPr>
            <p:ph type="title"/>
          </p:nvPr>
        </p:nvSpPr>
        <p:spPr/>
        <p:txBody>
          <a:bodyPr/>
          <a:lstStyle/>
          <a:p>
            <a:r>
              <a:rPr lang="es-MX" dirty="0"/>
              <a:t>Tipos de lenguajes de programación</a:t>
            </a:r>
          </a:p>
        </p:txBody>
      </p:sp>
      <p:sp>
        <p:nvSpPr>
          <p:cNvPr id="3" name="Marcador de contenido 2">
            <a:extLst>
              <a:ext uri="{FF2B5EF4-FFF2-40B4-BE49-F238E27FC236}">
                <a16:creationId xmlns:a16="http://schemas.microsoft.com/office/drawing/2014/main" id="{B71CBD38-2208-4CFE-B04F-0167F3AA0CAA}"/>
              </a:ext>
            </a:extLst>
          </p:cNvPr>
          <p:cNvSpPr>
            <a:spLocks noGrp="1"/>
          </p:cNvSpPr>
          <p:nvPr>
            <p:ph idx="1"/>
          </p:nvPr>
        </p:nvSpPr>
        <p:spPr/>
        <p:txBody>
          <a:bodyPr/>
          <a:lstStyle/>
          <a:p>
            <a:r>
              <a:rPr lang="es-MX" dirty="0"/>
              <a:t>1) Lenguaje máquina: Es el “lenguaje natural” de una computadora. Por lo</a:t>
            </a:r>
            <a:br>
              <a:rPr lang="es-MX" dirty="0"/>
            </a:br>
            <a:r>
              <a:rPr lang="es-MX" dirty="0"/>
              <a:t>general, los lenguajes máquina consisten en cadenas de números (que finalmente se reducen a 1s y 0s) que instruyen a las computadoras para realizar sus operaciones más elementales, una a la vez. Dichos lenguajes son difíciles de comprender para los humanos</a:t>
            </a:r>
          </a:p>
        </p:txBody>
      </p:sp>
    </p:spTree>
    <p:extLst>
      <p:ext uri="{BB962C8B-B14F-4D97-AF65-F5344CB8AC3E}">
        <p14:creationId xmlns:p14="http://schemas.microsoft.com/office/powerpoint/2010/main" val="1909079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718B70-DE10-4ECC-8CDB-3DF4B1534D49}"/>
              </a:ext>
            </a:extLst>
          </p:cNvPr>
          <p:cNvSpPr>
            <a:spLocks noGrp="1"/>
          </p:cNvSpPr>
          <p:nvPr>
            <p:ph type="title"/>
          </p:nvPr>
        </p:nvSpPr>
        <p:spPr/>
        <p:txBody>
          <a:bodyPr/>
          <a:lstStyle/>
          <a:p>
            <a:r>
              <a:rPr lang="es-MX" dirty="0"/>
              <a:t>Otra forma de escribir un </a:t>
            </a:r>
            <a:r>
              <a:rPr lang="es-MX" dirty="0" err="1"/>
              <a:t>if</a:t>
            </a:r>
            <a:r>
              <a:rPr lang="es-MX" dirty="0"/>
              <a:t>…</a:t>
            </a:r>
            <a:r>
              <a:rPr lang="es-MX" dirty="0" err="1"/>
              <a:t>else</a:t>
            </a:r>
            <a:br>
              <a:rPr lang="es-MX" dirty="0"/>
            </a:br>
            <a:r>
              <a:rPr lang="es-MX" dirty="0"/>
              <a:t>Programa 4</a:t>
            </a:r>
          </a:p>
        </p:txBody>
      </p:sp>
      <p:pic>
        <p:nvPicPr>
          <p:cNvPr id="4" name="Marcador de contenido 3">
            <a:extLst>
              <a:ext uri="{FF2B5EF4-FFF2-40B4-BE49-F238E27FC236}">
                <a16:creationId xmlns:a16="http://schemas.microsoft.com/office/drawing/2014/main" id="{96199550-CA92-477A-981B-57C8C04063F8}"/>
              </a:ext>
            </a:extLst>
          </p:cNvPr>
          <p:cNvPicPr>
            <a:picLocks noGrp="1" noChangeAspect="1"/>
          </p:cNvPicPr>
          <p:nvPr>
            <p:ph idx="1"/>
          </p:nvPr>
        </p:nvPicPr>
        <p:blipFill>
          <a:blip r:embed="rId2"/>
          <a:stretch>
            <a:fillRect/>
          </a:stretch>
        </p:blipFill>
        <p:spPr>
          <a:xfrm>
            <a:off x="1565604" y="3329896"/>
            <a:ext cx="7394032" cy="358238"/>
          </a:xfrm>
          <a:prstGeom prst="rect">
            <a:avLst/>
          </a:prstGeom>
        </p:spPr>
      </p:pic>
      <p:pic>
        <p:nvPicPr>
          <p:cNvPr id="5" name="Imagen 4">
            <a:extLst>
              <a:ext uri="{FF2B5EF4-FFF2-40B4-BE49-F238E27FC236}">
                <a16:creationId xmlns:a16="http://schemas.microsoft.com/office/drawing/2014/main" id="{BA6AEF96-CFFB-4D61-8273-95A21C210076}"/>
              </a:ext>
            </a:extLst>
          </p:cNvPr>
          <p:cNvPicPr>
            <a:picLocks noChangeAspect="1"/>
          </p:cNvPicPr>
          <p:nvPr/>
        </p:nvPicPr>
        <p:blipFill>
          <a:blip r:embed="rId3"/>
          <a:stretch>
            <a:fillRect/>
          </a:stretch>
        </p:blipFill>
        <p:spPr>
          <a:xfrm>
            <a:off x="1565604" y="1851326"/>
            <a:ext cx="3214969" cy="1225508"/>
          </a:xfrm>
          <a:prstGeom prst="rect">
            <a:avLst/>
          </a:prstGeom>
        </p:spPr>
      </p:pic>
      <p:sp>
        <p:nvSpPr>
          <p:cNvPr id="6" name="Rectángulo 5">
            <a:extLst>
              <a:ext uri="{FF2B5EF4-FFF2-40B4-BE49-F238E27FC236}">
                <a16:creationId xmlns:a16="http://schemas.microsoft.com/office/drawing/2014/main" id="{187B7E49-1268-4C7B-B13C-53B8341FFDA6}"/>
              </a:ext>
            </a:extLst>
          </p:cNvPr>
          <p:cNvSpPr/>
          <p:nvPr/>
        </p:nvSpPr>
        <p:spPr>
          <a:xfrm>
            <a:off x="2214620" y="4074293"/>
            <a:ext cx="6096000" cy="1200329"/>
          </a:xfrm>
          <a:prstGeom prst="rect">
            <a:avLst/>
          </a:prstGeom>
        </p:spPr>
        <p:txBody>
          <a:bodyPr>
            <a:spAutoFit/>
          </a:bodyPr>
          <a:lstStyle/>
          <a:p>
            <a:r>
              <a:rPr lang="es-MX" dirty="0">
                <a:latin typeface="AGaramondPro-Regular"/>
              </a:rPr>
              <a:t>El primer operando es una condición, el segundo es el valor de la expresión condicional si la condición es </a:t>
            </a:r>
            <a:r>
              <a:rPr lang="es-MX" sz="1400" dirty="0">
                <a:latin typeface="LucidaSans-Typewriter"/>
              </a:rPr>
              <a:t>true</a:t>
            </a:r>
            <a:r>
              <a:rPr lang="es-MX" dirty="0">
                <a:latin typeface="AGaramondPro-Regular"/>
              </a:rPr>
              <a:t>, y el tercer operando es el valor de toda la expresión condicional si la condición es </a:t>
            </a:r>
            <a:r>
              <a:rPr lang="es-MX" sz="1400" dirty="0">
                <a:latin typeface="LucidaSans-Typewriter"/>
              </a:rPr>
              <a:t>false</a:t>
            </a:r>
            <a:r>
              <a:rPr lang="es-MX" dirty="0">
                <a:latin typeface="AGaramondPro-Regular"/>
              </a:rPr>
              <a:t>.</a:t>
            </a:r>
            <a:endParaRPr lang="es-MX" dirty="0"/>
          </a:p>
        </p:txBody>
      </p:sp>
    </p:spTree>
    <p:extLst>
      <p:ext uri="{BB962C8B-B14F-4D97-AF65-F5344CB8AC3E}">
        <p14:creationId xmlns:p14="http://schemas.microsoft.com/office/powerpoint/2010/main" val="666131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2F27D5-A7B1-44FF-B5EB-2D3D26074914}"/>
              </a:ext>
            </a:extLst>
          </p:cNvPr>
          <p:cNvSpPr>
            <a:spLocks noGrp="1"/>
          </p:cNvSpPr>
          <p:nvPr>
            <p:ph type="title"/>
          </p:nvPr>
        </p:nvSpPr>
        <p:spPr>
          <a:xfrm>
            <a:off x="1141412" y="260172"/>
            <a:ext cx="9905998" cy="1478570"/>
          </a:xfrm>
        </p:spPr>
        <p:txBody>
          <a:bodyPr/>
          <a:lstStyle/>
          <a:p>
            <a:r>
              <a:rPr lang="es-MX" dirty="0" err="1"/>
              <a:t>Intrucciones</a:t>
            </a:r>
            <a:r>
              <a:rPr lang="es-MX" dirty="0"/>
              <a:t> </a:t>
            </a:r>
            <a:r>
              <a:rPr lang="es-MX" dirty="0" err="1"/>
              <a:t>if</a:t>
            </a:r>
            <a:r>
              <a:rPr lang="es-MX" dirty="0"/>
              <a:t>…</a:t>
            </a:r>
            <a:r>
              <a:rPr lang="es-MX" dirty="0" err="1"/>
              <a:t>else</a:t>
            </a:r>
            <a:r>
              <a:rPr lang="es-MX" dirty="0"/>
              <a:t> anidadas</a:t>
            </a:r>
          </a:p>
        </p:txBody>
      </p:sp>
      <p:sp>
        <p:nvSpPr>
          <p:cNvPr id="4" name="Rectángulo 3">
            <a:extLst>
              <a:ext uri="{FF2B5EF4-FFF2-40B4-BE49-F238E27FC236}">
                <a16:creationId xmlns:a16="http://schemas.microsoft.com/office/drawing/2014/main" id="{DFA86F51-5425-41EF-81FB-15F78D33C6BA}"/>
              </a:ext>
            </a:extLst>
          </p:cNvPr>
          <p:cNvSpPr/>
          <p:nvPr/>
        </p:nvSpPr>
        <p:spPr>
          <a:xfrm>
            <a:off x="1141412" y="1484525"/>
            <a:ext cx="6096000" cy="923330"/>
          </a:xfrm>
          <a:prstGeom prst="rect">
            <a:avLst/>
          </a:prstGeom>
        </p:spPr>
        <p:txBody>
          <a:bodyPr>
            <a:spAutoFit/>
          </a:bodyPr>
          <a:lstStyle/>
          <a:p>
            <a:r>
              <a:rPr lang="es-MX" dirty="0">
                <a:latin typeface="AGaramondPro-Regular"/>
              </a:rPr>
              <a:t>Las </a:t>
            </a:r>
            <a:r>
              <a:rPr lang="es-MX" b="1" dirty="0">
                <a:latin typeface="AGaramondPro-Bold"/>
              </a:rPr>
              <a:t>instrucciones </a:t>
            </a:r>
            <a:r>
              <a:rPr lang="es-MX" sz="1400" b="1" dirty="0" err="1">
                <a:latin typeface="LucidaSans-TypewriterBold"/>
              </a:rPr>
              <a:t>if</a:t>
            </a:r>
            <a:r>
              <a:rPr lang="es-MX" sz="1400" b="1" dirty="0">
                <a:latin typeface="LucidaSans-TypewriterBold"/>
              </a:rPr>
              <a:t>...</a:t>
            </a:r>
            <a:r>
              <a:rPr lang="es-MX" sz="1400" b="1" dirty="0" err="1">
                <a:latin typeface="LucidaSans-TypewriterBold"/>
              </a:rPr>
              <a:t>else</a:t>
            </a:r>
            <a:r>
              <a:rPr lang="es-MX" sz="1400" b="1" dirty="0">
                <a:latin typeface="LucidaSans-TypewriterBold"/>
              </a:rPr>
              <a:t> </a:t>
            </a:r>
            <a:r>
              <a:rPr lang="es-MX" b="1" dirty="0">
                <a:latin typeface="AGaramondPro-Bold"/>
              </a:rPr>
              <a:t>anidadas </a:t>
            </a:r>
            <a:r>
              <a:rPr lang="es-MX" dirty="0">
                <a:latin typeface="AGaramondPro-Regular"/>
              </a:rPr>
              <a:t>pueden evaluar varios casos, al colocar instrucciones de </a:t>
            </a:r>
            <a:r>
              <a:rPr lang="es-MX" dirty="0" err="1">
                <a:latin typeface="AGaramondPro-Regular"/>
              </a:rPr>
              <a:t>seleccion</a:t>
            </a:r>
            <a:r>
              <a:rPr lang="es-MX" dirty="0">
                <a:latin typeface="AGaramondPro-Regular"/>
              </a:rPr>
              <a:t> </a:t>
            </a:r>
            <a:r>
              <a:rPr lang="es-MX" sz="1400" dirty="0" err="1">
                <a:latin typeface="LucidaSans-Typewriter"/>
              </a:rPr>
              <a:t>if</a:t>
            </a:r>
            <a:r>
              <a:rPr lang="es-MX" sz="1400" dirty="0">
                <a:latin typeface="LucidaSans-Typewriter"/>
              </a:rPr>
              <a:t>...</a:t>
            </a:r>
            <a:r>
              <a:rPr lang="es-MX" sz="1400" dirty="0" err="1">
                <a:latin typeface="LucidaSans-Typewriter"/>
              </a:rPr>
              <a:t>else</a:t>
            </a:r>
            <a:endParaRPr lang="es-MX" sz="1400" dirty="0">
              <a:latin typeface="LucidaSans-Typewriter"/>
            </a:endParaRPr>
          </a:p>
          <a:p>
            <a:r>
              <a:rPr lang="es-MX" dirty="0">
                <a:latin typeface="AGaramondPro-Regular"/>
              </a:rPr>
              <a:t>dentro de otras instrucciones </a:t>
            </a:r>
            <a:r>
              <a:rPr lang="es-MX" sz="1400" dirty="0" err="1">
                <a:latin typeface="LucidaSans-Typewriter"/>
              </a:rPr>
              <a:t>if</a:t>
            </a:r>
            <a:r>
              <a:rPr lang="es-MX" sz="1400" dirty="0">
                <a:latin typeface="LucidaSans-Typewriter"/>
              </a:rPr>
              <a:t>...</a:t>
            </a:r>
            <a:r>
              <a:rPr lang="es-MX" sz="1400" dirty="0" err="1">
                <a:latin typeface="LucidaSans-Typewriter"/>
              </a:rPr>
              <a:t>else</a:t>
            </a:r>
            <a:endParaRPr lang="es-MX" dirty="0"/>
          </a:p>
        </p:txBody>
      </p:sp>
      <p:sp>
        <p:nvSpPr>
          <p:cNvPr id="5" name="Rectángulo 4">
            <a:extLst>
              <a:ext uri="{FF2B5EF4-FFF2-40B4-BE49-F238E27FC236}">
                <a16:creationId xmlns:a16="http://schemas.microsoft.com/office/drawing/2014/main" id="{EA76E15E-41CE-42C2-9A28-8A883CE7BBB6}"/>
              </a:ext>
            </a:extLst>
          </p:cNvPr>
          <p:cNvSpPr/>
          <p:nvPr/>
        </p:nvSpPr>
        <p:spPr>
          <a:xfrm>
            <a:off x="1141412" y="2551837"/>
            <a:ext cx="8002588" cy="1200329"/>
          </a:xfrm>
          <a:prstGeom prst="rect">
            <a:avLst/>
          </a:prstGeom>
        </p:spPr>
        <p:txBody>
          <a:bodyPr wrap="square">
            <a:spAutoFit/>
          </a:bodyPr>
          <a:lstStyle/>
          <a:p>
            <a:r>
              <a:rPr lang="es-MX" dirty="0">
                <a:latin typeface="AGaramondPro-Regular"/>
              </a:rPr>
              <a:t>Por ejemplo, supongamos que ahora se debe imprimir un mensaje para cada caso diferente de calificaciones, si son mayores o iguales a 90 se imprime “A”,  “B”</a:t>
            </a:r>
            <a:r>
              <a:rPr lang="es-MX" sz="1400" dirty="0">
                <a:latin typeface="LucidaSans-Typewriter"/>
              </a:rPr>
              <a:t> </a:t>
            </a:r>
            <a:r>
              <a:rPr lang="es-MX" dirty="0">
                <a:latin typeface="AGaramondPro-Regular"/>
              </a:rPr>
              <a:t>para las calificaciones en el rango de 80 a 89, </a:t>
            </a:r>
            <a:r>
              <a:rPr lang="es-MX" sz="1400" dirty="0">
                <a:latin typeface="LucidaSans-Typewriter"/>
              </a:rPr>
              <a:t> “</a:t>
            </a:r>
            <a:r>
              <a:rPr lang="es-MX" dirty="0">
                <a:latin typeface="AGaramondPro-Regular"/>
              </a:rPr>
              <a:t>C” para las calificaciones en el rango de 70 a 79, </a:t>
            </a:r>
            <a:r>
              <a:rPr lang="es-MX" sz="1400" dirty="0">
                <a:latin typeface="LucidaSans-Typewriter"/>
              </a:rPr>
              <a:t> </a:t>
            </a:r>
            <a:r>
              <a:rPr lang="es-MX" dirty="0">
                <a:latin typeface="AGaramondPro-Regular"/>
              </a:rPr>
              <a:t>”D” para las calificaciones en el rango de 60 a 69 y </a:t>
            </a:r>
            <a:r>
              <a:rPr lang="es-MX" sz="1400" dirty="0">
                <a:latin typeface="LucidaSans-Typewriter"/>
              </a:rPr>
              <a:t> </a:t>
            </a:r>
            <a:r>
              <a:rPr lang="es-MX" dirty="0">
                <a:latin typeface="AGaramondPro-Regular"/>
              </a:rPr>
              <a:t>”F” para todas las demás</a:t>
            </a:r>
            <a:endParaRPr lang="es-MX" dirty="0"/>
          </a:p>
        </p:txBody>
      </p:sp>
      <p:pic>
        <p:nvPicPr>
          <p:cNvPr id="6" name="Imagen 5">
            <a:extLst>
              <a:ext uri="{FF2B5EF4-FFF2-40B4-BE49-F238E27FC236}">
                <a16:creationId xmlns:a16="http://schemas.microsoft.com/office/drawing/2014/main" id="{9EC8849B-B892-494E-92BD-6E7946DA7B8F}"/>
              </a:ext>
            </a:extLst>
          </p:cNvPr>
          <p:cNvPicPr>
            <a:picLocks noChangeAspect="1"/>
          </p:cNvPicPr>
          <p:nvPr/>
        </p:nvPicPr>
        <p:blipFill>
          <a:blip r:embed="rId2"/>
          <a:stretch>
            <a:fillRect/>
          </a:stretch>
        </p:blipFill>
        <p:spPr>
          <a:xfrm>
            <a:off x="329468" y="3896148"/>
            <a:ext cx="5392216" cy="2665290"/>
          </a:xfrm>
          <a:prstGeom prst="rect">
            <a:avLst/>
          </a:prstGeom>
        </p:spPr>
      </p:pic>
      <p:pic>
        <p:nvPicPr>
          <p:cNvPr id="7" name="Imagen 6">
            <a:extLst>
              <a:ext uri="{FF2B5EF4-FFF2-40B4-BE49-F238E27FC236}">
                <a16:creationId xmlns:a16="http://schemas.microsoft.com/office/drawing/2014/main" id="{712E6E6E-4496-4315-B014-149948EFC77F}"/>
              </a:ext>
            </a:extLst>
          </p:cNvPr>
          <p:cNvPicPr>
            <a:picLocks noChangeAspect="1"/>
          </p:cNvPicPr>
          <p:nvPr/>
        </p:nvPicPr>
        <p:blipFill>
          <a:blip r:embed="rId3"/>
          <a:stretch>
            <a:fillRect/>
          </a:stretch>
        </p:blipFill>
        <p:spPr>
          <a:xfrm>
            <a:off x="5808340" y="4473146"/>
            <a:ext cx="6196083" cy="1995139"/>
          </a:xfrm>
          <a:prstGeom prst="rect">
            <a:avLst/>
          </a:prstGeom>
        </p:spPr>
      </p:pic>
      <p:sp>
        <p:nvSpPr>
          <p:cNvPr id="9" name="Rectángulo 8">
            <a:extLst>
              <a:ext uri="{FF2B5EF4-FFF2-40B4-BE49-F238E27FC236}">
                <a16:creationId xmlns:a16="http://schemas.microsoft.com/office/drawing/2014/main" id="{7F50189B-0A39-4EF7-8B05-3D2904F2B7E2}"/>
              </a:ext>
            </a:extLst>
          </p:cNvPr>
          <p:cNvSpPr/>
          <p:nvPr/>
        </p:nvSpPr>
        <p:spPr>
          <a:xfrm>
            <a:off x="9144000" y="1250334"/>
            <a:ext cx="2784389" cy="2862322"/>
          </a:xfrm>
          <a:prstGeom prst="rect">
            <a:avLst/>
          </a:prstGeom>
        </p:spPr>
        <p:txBody>
          <a:bodyPr wrap="square">
            <a:spAutoFit/>
          </a:bodyPr>
          <a:lstStyle/>
          <a:p>
            <a:r>
              <a:rPr lang="es-MX" i="1" dirty="0">
                <a:latin typeface="AGaramondPro-Italic"/>
              </a:rPr>
              <a:t>//Una instrucción </a:t>
            </a:r>
            <a:r>
              <a:rPr lang="es-MX" i="1" dirty="0" err="1">
                <a:latin typeface="AGaramondPro-Italic"/>
              </a:rPr>
              <a:t>if</a:t>
            </a:r>
            <a:r>
              <a:rPr lang="es-MX" i="1" dirty="0">
                <a:latin typeface="AGaramondPro-Italic"/>
              </a:rPr>
              <a:t>…</a:t>
            </a:r>
            <a:r>
              <a:rPr lang="es-MX" i="1" dirty="0" err="1">
                <a:latin typeface="AGaramondPro-Italic"/>
              </a:rPr>
              <a:t>else</a:t>
            </a:r>
            <a:r>
              <a:rPr lang="es-MX" i="1" dirty="0">
                <a:latin typeface="AGaramondPro-Italic"/>
              </a:rPr>
              <a:t> </a:t>
            </a:r>
            <a:r>
              <a:rPr lang="es-MX" sz="800" i="1" dirty="0">
                <a:latin typeface="LucidaSans-TypewriterOblique"/>
              </a:rPr>
              <a:t> </a:t>
            </a:r>
            <a:r>
              <a:rPr lang="es-MX" i="1" dirty="0">
                <a:latin typeface="AGaramondPro-Italic"/>
              </a:rPr>
              <a:t>anidada puede ejecutarse con mucha más rapidez que una serie de instrucciones </a:t>
            </a:r>
            <a:r>
              <a:rPr lang="es-MX" i="1" dirty="0" err="1">
                <a:latin typeface="AGaramondPro-Italic"/>
              </a:rPr>
              <a:t>if</a:t>
            </a:r>
            <a:r>
              <a:rPr lang="es-MX" sz="800" i="1" dirty="0">
                <a:latin typeface="LucidaSans-TypewriterOblique"/>
              </a:rPr>
              <a:t> </a:t>
            </a:r>
            <a:r>
              <a:rPr lang="es-MX" i="1" dirty="0">
                <a:latin typeface="AGaramondPro-Italic"/>
              </a:rPr>
              <a:t>de selección</a:t>
            </a:r>
          </a:p>
          <a:p>
            <a:r>
              <a:rPr lang="es-MX" i="1" dirty="0">
                <a:latin typeface="AGaramondPro-Italic"/>
              </a:rPr>
              <a:t>simple, debido a la posibilidad de salir antes de tiempo, una vez que se cumple una de las condiciones.\\</a:t>
            </a:r>
            <a:endParaRPr lang="es-MX" dirty="0"/>
          </a:p>
        </p:txBody>
      </p:sp>
    </p:spTree>
    <p:extLst>
      <p:ext uri="{BB962C8B-B14F-4D97-AF65-F5344CB8AC3E}">
        <p14:creationId xmlns:p14="http://schemas.microsoft.com/office/powerpoint/2010/main" val="2191729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E6F346DE-ADB0-4069-89EB-F9DDFEDE05D9}"/>
              </a:ext>
            </a:extLst>
          </p:cNvPr>
          <p:cNvSpPr/>
          <p:nvPr/>
        </p:nvSpPr>
        <p:spPr>
          <a:xfrm>
            <a:off x="1330410" y="944087"/>
            <a:ext cx="6096000" cy="1015663"/>
          </a:xfrm>
          <a:prstGeom prst="rect">
            <a:avLst/>
          </a:prstGeom>
        </p:spPr>
        <p:txBody>
          <a:bodyPr>
            <a:spAutoFit/>
          </a:bodyPr>
          <a:lstStyle/>
          <a:p>
            <a:r>
              <a:rPr lang="es-MX" sz="2400" b="1" i="1" dirty="0">
                <a:latin typeface="AGaramondPro-SemiboldItalic"/>
              </a:rPr>
              <a:t>Problema del </a:t>
            </a:r>
            <a:r>
              <a:rPr lang="es-MX" sz="1600" b="1" i="1" dirty="0" err="1">
                <a:latin typeface="LucidaSans-TypewriterBoldOblique"/>
              </a:rPr>
              <a:t>else</a:t>
            </a:r>
            <a:r>
              <a:rPr lang="es-MX" sz="1600" b="1" i="1" dirty="0">
                <a:latin typeface="LucidaSans-TypewriterBoldOblique"/>
              </a:rPr>
              <a:t> </a:t>
            </a:r>
            <a:r>
              <a:rPr lang="es-MX" sz="2400" b="1" i="1" dirty="0">
                <a:latin typeface="AGaramondPro-SemiboldItalic"/>
              </a:rPr>
              <a:t>suelto</a:t>
            </a:r>
          </a:p>
          <a:p>
            <a:r>
              <a:rPr lang="es-MX" dirty="0">
                <a:latin typeface="AGaramondPro-Regular"/>
              </a:rPr>
              <a:t>El compilador de C++ siempre asocia un </a:t>
            </a:r>
            <a:r>
              <a:rPr lang="es-MX" sz="1400" dirty="0" err="1">
                <a:latin typeface="LucidaSans-Typewriter"/>
              </a:rPr>
              <a:t>else</a:t>
            </a:r>
            <a:r>
              <a:rPr lang="es-MX" sz="1400" dirty="0">
                <a:latin typeface="LucidaSans-Typewriter"/>
              </a:rPr>
              <a:t> </a:t>
            </a:r>
            <a:r>
              <a:rPr lang="es-MX" dirty="0">
                <a:latin typeface="AGaramondPro-Regular"/>
              </a:rPr>
              <a:t>con el </a:t>
            </a:r>
            <a:r>
              <a:rPr lang="es-MX" sz="1400" dirty="0" err="1">
                <a:latin typeface="LucidaSans-Typewriter"/>
              </a:rPr>
              <a:t>if</a:t>
            </a:r>
            <a:r>
              <a:rPr lang="es-MX" sz="1400" dirty="0">
                <a:latin typeface="LucidaSans-Typewriter"/>
              </a:rPr>
              <a:t> </a:t>
            </a:r>
            <a:r>
              <a:rPr lang="es-MX" dirty="0">
                <a:latin typeface="AGaramondPro-Regular"/>
              </a:rPr>
              <a:t>que le precede inmediatamente,</a:t>
            </a:r>
            <a:endParaRPr lang="es-MX" dirty="0"/>
          </a:p>
        </p:txBody>
      </p:sp>
      <p:pic>
        <p:nvPicPr>
          <p:cNvPr id="5" name="Imagen 4">
            <a:extLst>
              <a:ext uri="{FF2B5EF4-FFF2-40B4-BE49-F238E27FC236}">
                <a16:creationId xmlns:a16="http://schemas.microsoft.com/office/drawing/2014/main" id="{0266FFA1-A38F-44FD-9851-3102649BDD1C}"/>
              </a:ext>
            </a:extLst>
          </p:cNvPr>
          <p:cNvPicPr>
            <a:picLocks noChangeAspect="1"/>
          </p:cNvPicPr>
          <p:nvPr/>
        </p:nvPicPr>
        <p:blipFill>
          <a:blip r:embed="rId2"/>
          <a:stretch>
            <a:fillRect/>
          </a:stretch>
        </p:blipFill>
        <p:spPr>
          <a:xfrm>
            <a:off x="3000326" y="2093569"/>
            <a:ext cx="2756168" cy="1045047"/>
          </a:xfrm>
          <a:prstGeom prst="rect">
            <a:avLst/>
          </a:prstGeom>
        </p:spPr>
      </p:pic>
      <p:sp>
        <p:nvSpPr>
          <p:cNvPr id="6" name="Rectángulo 5">
            <a:extLst>
              <a:ext uri="{FF2B5EF4-FFF2-40B4-BE49-F238E27FC236}">
                <a16:creationId xmlns:a16="http://schemas.microsoft.com/office/drawing/2014/main" id="{96921D86-C4C8-48A8-91E2-0DC42F391CC5}"/>
              </a:ext>
            </a:extLst>
          </p:cNvPr>
          <p:cNvSpPr/>
          <p:nvPr/>
        </p:nvSpPr>
        <p:spPr>
          <a:xfrm>
            <a:off x="976182" y="3444271"/>
            <a:ext cx="6096000" cy="646331"/>
          </a:xfrm>
          <a:prstGeom prst="rect">
            <a:avLst/>
          </a:prstGeom>
        </p:spPr>
        <p:txBody>
          <a:bodyPr>
            <a:spAutoFit/>
          </a:bodyPr>
          <a:lstStyle/>
          <a:p>
            <a:r>
              <a:rPr lang="es-MX" dirty="0">
                <a:latin typeface="AGaramondPro-Regular"/>
              </a:rPr>
              <a:t>Para evitarlo basta con poner el </a:t>
            </a:r>
            <a:r>
              <a:rPr lang="es-MX" dirty="0" err="1">
                <a:latin typeface="AGaramondPro-Regular"/>
              </a:rPr>
              <a:t>else</a:t>
            </a:r>
            <a:r>
              <a:rPr lang="es-MX" dirty="0">
                <a:latin typeface="AGaramondPro-Regular"/>
              </a:rPr>
              <a:t> después de las llaves del </a:t>
            </a:r>
            <a:r>
              <a:rPr lang="es-MX" dirty="0" err="1">
                <a:latin typeface="AGaramondPro-Regular"/>
              </a:rPr>
              <a:t>if</a:t>
            </a:r>
            <a:r>
              <a:rPr lang="es-MX" dirty="0">
                <a:latin typeface="AGaramondPro-Regular"/>
              </a:rPr>
              <a:t> con el que se relaciona</a:t>
            </a:r>
            <a:endParaRPr lang="es-MX" dirty="0"/>
          </a:p>
        </p:txBody>
      </p:sp>
      <p:pic>
        <p:nvPicPr>
          <p:cNvPr id="8" name="Imagen 7">
            <a:extLst>
              <a:ext uri="{FF2B5EF4-FFF2-40B4-BE49-F238E27FC236}">
                <a16:creationId xmlns:a16="http://schemas.microsoft.com/office/drawing/2014/main" id="{B84357F7-417C-4E8E-895C-999B6B5C179E}"/>
              </a:ext>
            </a:extLst>
          </p:cNvPr>
          <p:cNvPicPr>
            <a:picLocks noChangeAspect="1"/>
          </p:cNvPicPr>
          <p:nvPr/>
        </p:nvPicPr>
        <p:blipFill>
          <a:blip r:embed="rId3"/>
          <a:stretch>
            <a:fillRect/>
          </a:stretch>
        </p:blipFill>
        <p:spPr>
          <a:xfrm>
            <a:off x="3000326" y="4396257"/>
            <a:ext cx="2798677" cy="1296684"/>
          </a:xfrm>
          <a:prstGeom prst="rect">
            <a:avLst/>
          </a:prstGeom>
        </p:spPr>
      </p:pic>
      <p:sp>
        <p:nvSpPr>
          <p:cNvPr id="9" name="Rectángulo 8">
            <a:extLst>
              <a:ext uri="{FF2B5EF4-FFF2-40B4-BE49-F238E27FC236}">
                <a16:creationId xmlns:a16="http://schemas.microsoft.com/office/drawing/2014/main" id="{DF6F321D-5359-4E84-B0EE-9BD397A55BB2}"/>
              </a:ext>
            </a:extLst>
          </p:cNvPr>
          <p:cNvSpPr/>
          <p:nvPr/>
        </p:nvSpPr>
        <p:spPr>
          <a:xfrm>
            <a:off x="1330410" y="5692941"/>
            <a:ext cx="8530281" cy="646331"/>
          </a:xfrm>
          <a:prstGeom prst="rect">
            <a:avLst/>
          </a:prstGeom>
        </p:spPr>
        <p:txBody>
          <a:bodyPr wrap="square">
            <a:spAutoFit/>
          </a:bodyPr>
          <a:lstStyle/>
          <a:p>
            <a:r>
              <a:rPr lang="es-MX" dirty="0">
                <a:latin typeface="AGaramondPro-Regular"/>
              </a:rPr>
              <a:t>Las llaves (</a:t>
            </a:r>
            <a:r>
              <a:rPr lang="es-MX" sz="1400" dirty="0">
                <a:latin typeface="LucidaSans-Typewriter"/>
              </a:rPr>
              <a:t>{}</a:t>
            </a:r>
            <a:r>
              <a:rPr lang="es-MX" dirty="0">
                <a:latin typeface="AGaramondPro-Regular"/>
              </a:rPr>
              <a:t>) indican al compilador que la segunda instrucción </a:t>
            </a:r>
            <a:r>
              <a:rPr lang="es-MX" sz="1400" dirty="0" err="1">
                <a:latin typeface="LucidaSans-Typewriter"/>
              </a:rPr>
              <a:t>if</a:t>
            </a:r>
            <a:r>
              <a:rPr lang="es-MX" sz="1400" dirty="0">
                <a:latin typeface="LucidaSans-Typewriter"/>
              </a:rPr>
              <a:t> </a:t>
            </a:r>
            <a:r>
              <a:rPr lang="es-MX" dirty="0">
                <a:latin typeface="AGaramondPro-Regular"/>
              </a:rPr>
              <a:t>se encuentra en el cuerpo del primer </a:t>
            </a:r>
            <a:r>
              <a:rPr lang="es-MX" sz="1400" dirty="0" err="1">
                <a:latin typeface="LucidaSans-Typewriter"/>
              </a:rPr>
              <a:t>if</a:t>
            </a:r>
            <a:r>
              <a:rPr lang="es-MX" dirty="0">
                <a:latin typeface="AGaramondPro-Regular"/>
              </a:rPr>
              <a:t>, y que el </a:t>
            </a:r>
            <a:r>
              <a:rPr lang="es-MX" sz="1400" dirty="0" err="1">
                <a:latin typeface="LucidaSans-Typewriter"/>
              </a:rPr>
              <a:t>else</a:t>
            </a:r>
            <a:r>
              <a:rPr lang="es-MX" sz="1400" dirty="0">
                <a:latin typeface="LucidaSans-Typewriter"/>
              </a:rPr>
              <a:t> </a:t>
            </a:r>
            <a:r>
              <a:rPr lang="es-MX" dirty="0">
                <a:latin typeface="AGaramondPro-Regular"/>
              </a:rPr>
              <a:t>está asociado con el primer </a:t>
            </a:r>
            <a:r>
              <a:rPr lang="es-MX" sz="1400" dirty="0" err="1">
                <a:latin typeface="LucidaSans-Typewriter"/>
              </a:rPr>
              <a:t>if</a:t>
            </a:r>
            <a:r>
              <a:rPr lang="es-MX" dirty="0">
                <a:latin typeface="AGaramondPro-Regular"/>
              </a:rPr>
              <a:t>.</a:t>
            </a:r>
            <a:endParaRPr lang="es-MX" dirty="0"/>
          </a:p>
        </p:txBody>
      </p:sp>
    </p:spTree>
    <p:extLst>
      <p:ext uri="{BB962C8B-B14F-4D97-AF65-F5344CB8AC3E}">
        <p14:creationId xmlns:p14="http://schemas.microsoft.com/office/powerpoint/2010/main" val="3082841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26FF16-B9E7-40D8-98DE-13FB6825D47A}"/>
              </a:ext>
            </a:extLst>
          </p:cNvPr>
          <p:cNvSpPr>
            <a:spLocks noGrp="1"/>
          </p:cNvSpPr>
          <p:nvPr>
            <p:ph type="title"/>
          </p:nvPr>
        </p:nvSpPr>
        <p:spPr/>
        <p:txBody>
          <a:bodyPr/>
          <a:lstStyle/>
          <a:p>
            <a:r>
              <a:rPr lang="es-MX" dirty="0"/>
              <a:t>Instrucción de repetición </a:t>
            </a:r>
            <a:r>
              <a:rPr lang="es-MX" dirty="0" err="1"/>
              <a:t>while</a:t>
            </a:r>
            <a:endParaRPr lang="es-MX" dirty="0"/>
          </a:p>
        </p:txBody>
      </p:sp>
      <p:sp>
        <p:nvSpPr>
          <p:cNvPr id="4" name="Rectángulo 3">
            <a:extLst>
              <a:ext uri="{FF2B5EF4-FFF2-40B4-BE49-F238E27FC236}">
                <a16:creationId xmlns:a16="http://schemas.microsoft.com/office/drawing/2014/main" id="{9933468B-CE5B-4C27-871C-AAE8217CE457}"/>
              </a:ext>
            </a:extLst>
          </p:cNvPr>
          <p:cNvSpPr/>
          <p:nvPr/>
        </p:nvSpPr>
        <p:spPr>
          <a:xfrm>
            <a:off x="1141413" y="1827939"/>
            <a:ext cx="8740346" cy="1754326"/>
          </a:xfrm>
          <a:prstGeom prst="rect">
            <a:avLst/>
          </a:prstGeom>
        </p:spPr>
        <p:txBody>
          <a:bodyPr wrap="square">
            <a:spAutoFit/>
          </a:bodyPr>
          <a:lstStyle/>
          <a:p>
            <a:r>
              <a:rPr lang="es-MX" dirty="0">
                <a:solidFill>
                  <a:srgbClr val="000000"/>
                </a:solidFill>
                <a:latin typeface="AGaramondPro-Regular"/>
              </a:rPr>
              <a:t>Una </a:t>
            </a:r>
            <a:r>
              <a:rPr lang="es-MX" b="1" dirty="0">
                <a:solidFill>
                  <a:srgbClr val="585858"/>
                </a:solidFill>
                <a:latin typeface="AGaramondPro-Bold"/>
              </a:rPr>
              <a:t>instrucción de repetición </a:t>
            </a:r>
            <a:r>
              <a:rPr lang="es-MX" dirty="0">
                <a:solidFill>
                  <a:srgbClr val="000000"/>
                </a:solidFill>
                <a:latin typeface="AGaramondPro-Regular"/>
              </a:rPr>
              <a:t>(también llamada </a:t>
            </a:r>
            <a:r>
              <a:rPr lang="es-MX" b="1" dirty="0">
                <a:solidFill>
                  <a:srgbClr val="585858"/>
                </a:solidFill>
                <a:latin typeface="AGaramondPro-Bold"/>
              </a:rPr>
              <a:t>instrucción de ciclo</a:t>
            </a:r>
            <a:r>
              <a:rPr lang="es-MX" dirty="0">
                <a:solidFill>
                  <a:srgbClr val="000000"/>
                </a:solidFill>
                <a:latin typeface="AGaramondPro-Regular"/>
              </a:rPr>
              <a:t>, o un </a:t>
            </a:r>
            <a:r>
              <a:rPr lang="es-MX" b="1" dirty="0">
                <a:solidFill>
                  <a:srgbClr val="585858"/>
                </a:solidFill>
                <a:latin typeface="AGaramondPro-Bold"/>
              </a:rPr>
              <a:t>ciclo</a:t>
            </a:r>
            <a:r>
              <a:rPr lang="es-MX" dirty="0">
                <a:solidFill>
                  <a:srgbClr val="000000"/>
                </a:solidFill>
                <a:latin typeface="AGaramondPro-Regular"/>
              </a:rPr>
              <a:t>) permite al programador especificar que un programa debe repetir una acción mientras cierta condición sea verdadera, su fin llegará cuando se convierta en falsa.</a:t>
            </a:r>
          </a:p>
          <a:p>
            <a:endParaRPr lang="es-MX" dirty="0">
              <a:solidFill>
                <a:srgbClr val="000000"/>
              </a:solidFill>
              <a:latin typeface="AGaramondPro-Regular"/>
            </a:endParaRPr>
          </a:p>
          <a:p>
            <a:r>
              <a:rPr lang="es-MX" dirty="0">
                <a:solidFill>
                  <a:srgbClr val="000000"/>
                </a:solidFill>
                <a:latin typeface="AGaramondPro-Regular"/>
              </a:rPr>
              <a:t>Ejemplo: Considere un programa que nos diga cuál es la primer potencia de 3 mayor a 100</a:t>
            </a:r>
          </a:p>
          <a:p>
            <a:endParaRPr lang="es-MX" dirty="0"/>
          </a:p>
        </p:txBody>
      </p:sp>
      <p:sp>
        <p:nvSpPr>
          <p:cNvPr id="5" name="Rectángulo 4">
            <a:extLst>
              <a:ext uri="{FF2B5EF4-FFF2-40B4-BE49-F238E27FC236}">
                <a16:creationId xmlns:a16="http://schemas.microsoft.com/office/drawing/2014/main" id="{06B56EAD-30E7-4B46-8A86-2BD2EC95AFFB}"/>
              </a:ext>
            </a:extLst>
          </p:cNvPr>
          <p:cNvSpPr/>
          <p:nvPr/>
        </p:nvSpPr>
        <p:spPr>
          <a:xfrm>
            <a:off x="1536829" y="4094728"/>
            <a:ext cx="8089085" cy="1446550"/>
          </a:xfrm>
          <a:prstGeom prst="rect">
            <a:avLst/>
          </a:prstGeom>
        </p:spPr>
        <p:txBody>
          <a:bodyPr wrap="square">
            <a:spAutoFit/>
          </a:bodyPr>
          <a:lstStyle/>
          <a:p>
            <a:r>
              <a:rPr lang="es-MX" sz="4400" dirty="0"/>
              <a:t>Programa No. 5</a:t>
            </a:r>
          </a:p>
          <a:p>
            <a:r>
              <a:rPr lang="es-MX" sz="4400" dirty="0"/>
              <a:t>Primer potencia de 3 mayor a 100</a:t>
            </a:r>
          </a:p>
        </p:txBody>
      </p:sp>
    </p:spTree>
    <p:extLst>
      <p:ext uri="{BB962C8B-B14F-4D97-AF65-F5344CB8AC3E}">
        <p14:creationId xmlns:p14="http://schemas.microsoft.com/office/powerpoint/2010/main" val="1984839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E510A5-3963-406D-9978-6CEFA79591FF}"/>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25ADDAFF-D1B8-4966-B8E0-6752A078DD28}"/>
              </a:ext>
            </a:extLst>
          </p:cNvPr>
          <p:cNvSpPr>
            <a:spLocks noGrp="1"/>
          </p:cNvSpPr>
          <p:nvPr>
            <p:ph idx="1"/>
          </p:nvPr>
        </p:nvSpPr>
        <p:spPr/>
        <p:txBody>
          <a:bodyPr/>
          <a:lstStyle/>
          <a:p>
            <a:r>
              <a:rPr lang="es-MX" i="1" dirty="0"/>
              <a:t>****Si no se proporciona, en el cuerpo de una instrucción </a:t>
            </a:r>
            <a:r>
              <a:rPr lang="es-MX" i="1" dirty="0" err="1"/>
              <a:t>while</a:t>
            </a:r>
            <a:r>
              <a:rPr lang="es-MX" i="1" dirty="0"/>
              <a:t>, una acción que ocasione que en algún momento la condición del </a:t>
            </a:r>
            <a:r>
              <a:rPr lang="es-MX" i="1" dirty="0" err="1"/>
              <a:t>while</a:t>
            </a:r>
            <a:r>
              <a:rPr lang="es-MX" i="1" dirty="0"/>
              <a:t> se torne falsa, por lo general se producirá un error lógico conocido como </a:t>
            </a:r>
            <a:r>
              <a:rPr lang="es-MX" dirty="0"/>
              <a:t>ciclo infinito</a:t>
            </a:r>
            <a:r>
              <a:rPr lang="es-MX" i="1" dirty="0"/>
              <a:t>, en el que el ciclo nunca terminará.****</a:t>
            </a:r>
          </a:p>
          <a:p>
            <a:r>
              <a:rPr lang="es-MX" i="1" dirty="0"/>
              <a:t>//Para analizar</a:t>
            </a:r>
          </a:p>
          <a:p>
            <a:endParaRPr lang="es-MX" i="1" dirty="0"/>
          </a:p>
        </p:txBody>
      </p:sp>
      <p:pic>
        <p:nvPicPr>
          <p:cNvPr id="4" name="Imagen 3">
            <a:extLst>
              <a:ext uri="{FF2B5EF4-FFF2-40B4-BE49-F238E27FC236}">
                <a16:creationId xmlns:a16="http://schemas.microsoft.com/office/drawing/2014/main" id="{0ABC4197-3923-4518-B91C-7A30A36499B4}"/>
              </a:ext>
            </a:extLst>
          </p:cNvPr>
          <p:cNvPicPr>
            <a:picLocks noChangeAspect="1"/>
          </p:cNvPicPr>
          <p:nvPr/>
        </p:nvPicPr>
        <p:blipFill>
          <a:blip r:embed="rId2"/>
          <a:stretch>
            <a:fillRect/>
          </a:stretch>
        </p:blipFill>
        <p:spPr>
          <a:xfrm>
            <a:off x="2187662" y="4786090"/>
            <a:ext cx="6795701" cy="1157510"/>
          </a:xfrm>
          <a:prstGeom prst="rect">
            <a:avLst/>
          </a:prstGeom>
        </p:spPr>
      </p:pic>
    </p:spTree>
    <p:extLst>
      <p:ext uri="{BB962C8B-B14F-4D97-AF65-F5344CB8AC3E}">
        <p14:creationId xmlns:p14="http://schemas.microsoft.com/office/powerpoint/2010/main" val="40977202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8C40F1-7FE2-473C-B06F-7A5CF4366C14}"/>
              </a:ext>
            </a:extLst>
          </p:cNvPr>
          <p:cNvSpPr>
            <a:spLocks noGrp="1"/>
          </p:cNvSpPr>
          <p:nvPr>
            <p:ph type="title"/>
          </p:nvPr>
        </p:nvSpPr>
        <p:spPr/>
        <p:txBody>
          <a:bodyPr/>
          <a:lstStyle/>
          <a:p>
            <a:r>
              <a:rPr lang="es-MX" dirty="0"/>
              <a:t>Operadores de </a:t>
            </a:r>
            <a:r>
              <a:rPr lang="es-MX" dirty="0" err="1"/>
              <a:t>asginación</a:t>
            </a:r>
            <a:endParaRPr lang="es-MX" dirty="0"/>
          </a:p>
        </p:txBody>
      </p:sp>
      <p:sp>
        <p:nvSpPr>
          <p:cNvPr id="3" name="Marcador de contenido 2">
            <a:extLst>
              <a:ext uri="{FF2B5EF4-FFF2-40B4-BE49-F238E27FC236}">
                <a16:creationId xmlns:a16="http://schemas.microsoft.com/office/drawing/2014/main" id="{D395EB0C-1BCD-4726-9983-0A45D3A6AD3D}"/>
              </a:ext>
            </a:extLst>
          </p:cNvPr>
          <p:cNvSpPr>
            <a:spLocks noGrp="1"/>
          </p:cNvSpPr>
          <p:nvPr>
            <p:ph idx="1"/>
          </p:nvPr>
        </p:nvSpPr>
        <p:spPr>
          <a:xfrm>
            <a:off x="1141413" y="3052676"/>
            <a:ext cx="5358242" cy="3541714"/>
          </a:xfrm>
        </p:spPr>
        <p:txBody>
          <a:bodyPr/>
          <a:lstStyle/>
          <a:p>
            <a:r>
              <a:rPr lang="es-MX" dirty="0"/>
              <a:t>Funciona para cualquier operación			</a:t>
            </a:r>
          </a:p>
        </p:txBody>
      </p:sp>
      <p:pic>
        <p:nvPicPr>
          <p:cNvPr id="4" name="Imagen 3">
            <a:extLst>
              <a:ext uri="{FF2B5EF4-FFF2-40B4-BE49-F238E27FC236}">
                <a16:creationId xmlns:a16="http://schemas.microsoft.com/office/drawing/2014/main" id="{C8EBACA0-BB71-424F-BD28-F5E7985F2315}"/>
              </a:ext>
            </a:extLst>
          </p:cNvPr>
          <p:cNvPicPr>
            <a:picLocks noChangeAspect="1"/>
          </p:cNvPicPr>
          <p:nvPr/>
        </p:nvPicPr>
        <p:blipFill>
          <a:blip r:embed="rId2"/>
          <a:stretch>
            <a:fillRect/>
          </a:stretch>
        </p:blipFill>
        <p:spPr>
          <a:xfrm>
            <a:off x="1141412" y="1706562"/>
            <a:ext cx="7963002" cy="1259060"/>
          </a:xfrm>
          <a:prstGeom prst="rect">
            <a:avLst/>
          </a:prstGeom>
        </p:spPr>
      </p:pic>
      <p:pic>
        <p:nvPicPr>
          <p:cNvPr id="5" name="Imagen 4">
            <a:extLst>
              <a:ext uri="{FF2B5EF4-FFF2-40B4-BE49-F238E27FC236}">
                <a16:creationId xmlns:a16="http://schemas.microsoft.com/office/drawing/2014/main" id="{FFD4F392-1CB6-4380-9282-9AF9E94C5808}"/>
              </a:ext>
            </a:extLst>
          </p:cNvPr>
          <p:cNvPicPr>
            <a:picLocks noChangeAspect="1"/>
          </p:cNvPicPr>
          <p:nvPr/>
        </p:nvPicPr>
        <p:blipFill>
          <a:blip r:embed="rId3"/>
          <a:stretch>
            <a:fillRect/>
          </a:stretch>
        </p:blipFill>
        <p:spPr>
          <a:xfrm>
            <a:off x="962305" y="3607486"/>
            <a:ext cx="5379746" cy="2768601"/>
          </a:xfrm>
          <a:prstGeom prst="rect">
            <a:avLst/>
          </a:prstGeom>
        </p:spPr>
      </p:pic>
      <p:sp>
        <p:nvSpPr>
          <p:cNvPr id="6" name="Marcador de contenido 2">
            <a:extLst>
              <a:ext uri="{FF2B5EF4-FFF2-40B4-BE49-F238E27FC236}">
                <a16:creationId xmlns:a16="http://schemas.microsoft.com/office/drawing/2014/main" id="{61B513FF-ECC1-4367-888D-5E7537E95BDA}"/>
              </a:ext>
            </a:extLst>
          </p:cNvPr>
          <p:cNvSpPr txBox="1">
            <a:spLocks/>
          </p:cNvSpPr>
          <p:nvPr/>
        </p:nvSpPr>
        <p:spPr>
          <a:xfrm>
            <a:off x="6678763" y="3099192"/>
            <a:ext cx="5358242" cy="35417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s-MX" dirty="0"/>
              <a:t>Cuando queremos sumar o restar en uno alguna variable podemos usar:</a:t>
            </a:r>
          </a:p>
          <a:p>
            <a:pPr marL="0" indent="0">
              <a:buNone/>
            </a:pPr>
            <a:r>
              <a:rPr lang="es-MX" dirty="0"/>
              <a:t>x++ o x--	//según sea el caso</a:t>
            </a:r>
          </a:p>
          <a:p>
            <a:pPr marL="0" indent="0">
              <a:buNone/>
            </a:pPr>
            <a:r>
              <a:rPr lang="es-MX" dirty="0"/>
              <a:t>Es igual a decir:</a:t>
            </a:r>
          </a:p>
          <a:p>
            <a:pPr marL="0" indent="0">
              <a:buNone/>
            </a:pPr>
            <a:r>
              <a:rPr lang="es-MX" dirty="0"/>
              <a:t>x = x + 1; 	o 	x += 1;</a:t>
            </a:r>
          </a:p>
          <a:p>
            <a:pPr marL="0" indent="0">
              <a:buNone/>
            </a:pPr>
            <a:r>
              <a:rPr lang="es-MX" dirty="0"/>
              <a:t>x = x -1;	o	x -= 1;	</a:t>
            </a:r>
          </a:p>
        </p:txBody>
      </p:sp>
    </p:spTree>
    <p:extLst>
      <p:ext uri="{BB962C8B-B14F-4D97-AF65-F5344CB8AC3E}">
        <p14:creationId xmlns:p14="http://schemas.microsoft.com/office/powerpoint/2010/main" val="24432500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2A2FC0-91F2-489F-A2D5-324587CBC91B}"/>
              </a:ext>
            </a:extLst>
          </p:cNvPr>
          <p:cNvSpPr>
            <a:spLocks noGrp="1"/>
          </p:cNvSpPr>
          <p:nvPr>
            <p:ph type="title"/>
          </p:nvPr>
        </p:nvSpPr>
        <p:spPr/>
        <p:txBody>
          <a:bodyPr/>
          <a:lstStyle/>
          <a:p>
            <a:r>
              <a:rPr lang="es-MX" dirty="0"/>
              <a:t>Repetición controlada por contador </a:t>
            </a:r>
            <a:r>
              <a:rPr lang="es-MX" dirty="0" err="1"/>
              <a:t>for</a:t>
            </a:r>
            <a:endParaRPr lang="es-MX" dirty="0"/>
          </a:p>
        </p:txBody>
      </p:sp>
      <p:sp>
        <p:nvSpPr>
          <p:cNvPr id="4" name="Rectángulo 3">
            <a:extLst>
              <a:ext uri="{FF2B5EF4-FFF2-40B4-BE49-F238E27FC236}">
                <a16:creationId xmlns:a16="http://schemas.microsoft.com/office/drawing/2014/main" id="{AFE343F2-F1B6-46B3-90D2-9C3EEF450A05}"/>
              </a:ext>
            </a:extLst>
          </p:cNvPr>
          <p:cNvSpPr/>
          <p:nvPr/>
        </p:nvSpPr>
        <p:spPr>
          <a:xfrm>
            <a:off x="1141413" y="1867584"/>
            <a:ext cx="9765957" cy="646331"/>
          </a:xfrm>
          <a:prstGeom prst="rect">
            <a:avLst/>
          </a:prstGeom>
        </p:spPr>
        <p:txBody>
          <a:bodyPr wrap="square">
            <a:spAutoFit/>
          </a:bodyPr>
          <a:lstStyle/>
          <a:p>
            <a:r>
              <a:rPr lang="es-MX" dirty="0">
                <a:solidFill>
                  <a:srgbClr val="000000"/>
                </a:solidFill>
                <a:latin typeface="AGaramondPro-Regular"/>
              </a:rPr>
              <a:t>C++ cuenta con la instrucción </a:t>
            </a:r>
            <a:r>
              <a:rPr lang="es-MX" b="1" dirty="0">
                <a:solidFill>
                  <a:srgbClr val="585858"/>
                </a:solidFill>
                <a:latin typeface="AGaramondPro-Bold"/>
              </a:rPr>
              <a:t>de repetición</a:t>
            </a:r>
          </a:p>
          <a:p>
            <a:r>
              <a:rPr lang="es-MX" sz="1400" b="1" dirty="0" err="1">
                <a:solidFill>
                  <a:srgbClr val="585858"/>
                </a:solidFill>
                <a:latin typeface="LucidaSans-TypewriterBold"/>
              </a:rPr>
              <a:t>for</a:t>
            </a:r>
            <a:r>
              <a:rPr lang="es-MX" dirty="0">
                <a:solidFill>
                  <a:srgbClr val="000000"/>
                </a:solidFill>
                <a:latin typeface="AGaramondPro-Regular"/>
              </a:rPr>
              <a:t>, la cual especifica los detalles de la repetición controlada por contador en una sola línea de código.</a:t>
            </a:r>
            <a:endParaRPr lang="es-MX" dirty="0"/>
          </a:p>
        </p:txBody>
      </p:sp>
      <p:sp>
        <p:nvSpPr>
          <p:cNvPr id="5" name="Rectángulo 4">
            <a:extLst>
              <a:ext uri="{FF2B5EF4-FFF2-40B4-BE49-F238E27FC236}">
                <a16:creationId xmlns:a16="http://schemas.microsoft.com/office/drawing/2014/main" id="{EDB0F3CE-7488-440A-ABBD-02BE3AC7413C}"/>
              </a:ext>
            </a:extLst>
          </p:cNvPr>
          <p:cNvSpPr/>
          <p:nvPr/>
        </p:nvSpPr>
        <p:spPr>
          <a:xfrm>
            <a:off x="2599511" y="2519408"/>
            <a:ext cx="5716586" cy="2031325"/>
          </a:xfrm>
          <a:prstGeom prst="rect">
            <a:avLst/>
          </a:prstGeom>
        </p:spPr>
        <p:txBody>
          <a:bodyPr wrap="square">
            <a:spAutoFit/>
          </a:bodyPr>
          <a:lstStyle/>
          <a:p>
            <a:r>
              <a:rPr lang="es-MX" dirty="0">
                <a:solidFill>
                  <a:srgbClr val="585858"/>
                </a:solidFill>
                <a:latin typeface="LucidaSans-Typewriter"/>
              </a:rPr>
              <a:t>El encabezado de la instrucción </a:t>
            </a:r>
            <a:r>
              <a:rPr lang="es-MX" dirty="0" err="1">
                <a:solidFill>
                  <a:srgbClr val="585858"/>
                </a:solidFill>
                <a:latin typeface="LucidaSans-Typewriter"/>
              </a:rPr>
              <a:t>for</a:t>
            </a:r>
            <a:r>
              <a:rPr lang="es-MX" dirty="0">
                <a:solidFill>
                  <a:srgbClr val="585858"/>
                </a:solidFill>
                <a:latin typeface="LucidaSans-Typewriter"/>
              </a:rPr>
              <a:t> incluye la inicialización,</a:t>
            </a:r>
          </a:p>
          <a:p>
            <a:r>
              <a:rPr lang="es-MX" dirty="0">
                <a:solidFill>
                  <a:srgbClr val="585858"/>
                </a:solidFill>
                <a:latin typeface="LucidaSans-Typewriter"/>
              </a:rPr>
              <a:t>la condición de continuación del ciclo y el incremento.</a:t>
            </a:r>
          </a:p>
          <a:p>
            <a:r>
              <a:rPr lang="pt-BR" dirty="0">
                <a:solidFill>
                  <a:srgbClr val="585858"/>
                </a:solidFill>
                <a:latin typeface="LucidaSans-Typewriter"/>
              </a:rPr>
              <a:t>for </a:t>
            </a:r>
            <a:r>
              <a:rPr lang="pt-BR" dirty="0">
                <a:solidFill>
                  <a:srgbClr val="000000"/>
                </a:solidFill>
                <a:latin typeface="LucidaSans-Typewriter"/>
              </a:rPr>
              <a:t>( </a:t>
            </a:r>
            <a:r>
              <a:rPr lang="pt-BR" dirty="0" err="1">
                <a:solidFill>
                  <a:srgbClr val="585858"/>
                </a:solidFill>
                <a:latin typeface="LucidaSans-Typewriter"/>
              </a:rPr>
              <a:t>int</a:t>
            </a:r>
            <a:r>
              <a:rPr lang="pt-BR" dirty="0">
                <a:solidFill>
                  <a:srgbClr val="585858"/>
                </a:solidFill>
                <a:latin typeface="LucidaSans-Typewriter"/>
              </a:rPr>
              <a:t> </a:t>
            </a:r>
            <a:r>
              <a:rPr lang="pt-BR" dirty="0">
                <a:solidFill>
                  <a:srgbClr val="000000"/>
                </a:solidFill>
                <a:latin typeface="LucidaSans-Typewriter"/>
              </a:rPr>
              <a:t>contador = </a:t>
            </a:r>
            <a:r>
              <a:rPr lang="pt-BR" dirty="0">
                <a:solidFill>
                  <a:srgbClr val="585858"/>
                </a:solidFill>
                <a:latin typeface="LucidaSans-Typewriter"/>
              </a:rPr>
              <a:t>1</a:t>
            </a:r>
            <a:r>
              <a:rPr lang="pt-BR" dirty="0">
                <a:solidFill>
                  <a:srgbClr val="000000"/>
                </a:solidFill>
                <a:latin typeface="LucidaSans-Typewriter"/>
              </a:rPr>
              <a:t>; contador &lt;= </a:t>
            </a:r>
            <a:r>
              <a:rPr lang="pt-BR" dirty="0">
                <a:solidFill>
                  <a:srgbClr val="585858"/>
                </a:solidFill>
                <a:latin typeface="LucidaSans-Typewriter"/>
              </a:rPr>
              <a:t>10</a:t>
            </a:r>
            <a:r>
              <a:rPr lang="pt-BR" dirty="0">
                <a:solidFill>
                  <a:srgbClr val="000000"/>
                </a:solidFill>
                <a:latin typeface="LucidaSans-Typewriter"/>
              </a:rPr>
              <a:t>; contador++ )</a:t>
            </a:r>
          </a:p>
          <a:p>
            <a:r>
              <a:rPr lang="pt-BR" dirty="0">
                <a:solidFill>
                  <a:srgbClr val="000000"/>
                </a:solidFill>
                <a:latin typeface="LucidaSans-Typewriter"/>
              </a:rPr>
              <a:t>{</a:t>
            </a:r>
          </a:p>
          <a:p>
            <a:r>
              <a:rPr lang="pt-BR" dirty="0">
                <a:solidFill>
                  <a:srgbClr val="000000"/>
                </a:solidFill>
                <a:latin typeface="LucidaSans-Typewriter"/>
              </a:rPr>
              <a:t>	//</a:t>
            </a:r>
            <a:r>
              <a:rPr lang="pt-BR" dirty="0" err="1">
                <a:solidFill>
                  <a:srgbClr val="000000"/>
                </a:solidFill>
                <a:latin typeface="LucidaSans-Typewriter"/>
              </a:rPr>
              <a:t>cuerpo</a:t>
            </a:r>
            <a:r>
              <a:rPr lang="pt-BR" dirty="0">
                <a:solidFill>
                  <a:srgbClr val="000000"/>
                </a:solidFill>
                <a:latin typeface="LucidaSans-Typewriter"/>
              </a:rPr>
              <a:t>, aqui van </a:t>
            </a:r>
            <a:r>
              <a:rPr lang="pt-BR" dirty="0" err="1">
                <a:solidFill>
                  <a:srgbClr val="000000"/>
                </a:solidFill>
                <a:latin typeface="LucidaSans-Typewriter"/>
              </a:rPr>
              <a:t>las</a:t>
            </a:r>
            <a:r>
              <a:rPr lang="pt-BR" dirty="0">
                <a:solidFill>
                  <a:srgbClr val="000000"/>
                </a:solidFill>
                <a:latin typeface="LucidaSans-Typewriter"/>
              </a:rPr>
              <a:t> </a:t>
            </a:r>
            <a:r>
              <a:rPr lang="pt-BR" dirty="0" err="1">
                <a:solidFill>
                  <a:srgbClr val="000000"/>
                </a:solidFill>
                <a:latin typeface="LucidaSans-Typewriter"/>
              </a:rPr>
              <a:t>intrucciones</a:t>
            </a:r>
            <a:r>
              <a:rPr lang="pt-BR" dirty="0">
                <a:solidFill>
                  <a:srgbClr val="000000"/>
                </a:solidFill>
                <a:latin typeface="LucidaSans-Typewriter"/>
              </a:rPr>
              <a:t> que se </a:t>
            </a:r>
            <a:r>
              <a:rPr lang="pt-BR" dirty="0" err="1">
                <a:solidFill>
                  <a:srgbClr val="000000"/>
                </a:solidFill>
                <a:latin typeface="LucidaSans-Typewriter"/>
              </a:rPr>
              <a:t>ejecutan</a:t>
            </a:r>
            <a:r>
              <a:rPr lang="pt-BR" dirty="0">
                <a:solidFill>
                  <a:srgbClr val="000000"/>
                </a:solidFill>
                <a:latin typeface="LucidaSans-Typewriter"/>
              </a:rPr>
              <a:t> 	</a:t>
            </a:r>
            <a:r>
              <a:rPr lang="pt-BR" dirty="0" err="1">
                <a:solidFill>
                  <a:srgbClr val="000000"/>
                </a:solidFill>
                <a:latin typeface="LucidaSans-Typewriter"/>
              </a:rPr>
              <a:t>cuando</a:t>
            </a:r>
            <a:r>
              <a:rPr lang="pt-BR" dirty="0">
                <a:solidFill>
                  <a:srgbClr val="000000"/>
                </a:solidFill>
                <a:latin typeface="LucidaSans-Typewriter"/>
              </a:rPr>
              <a:t> entra</a:t>
            </a:r>
          </a:p>
          <a:p>
            <a:r>
              <a:rPr lang="pt-BR" dirty="0">
                <a:solidFill>
                  <a:srgbClr val="000000"/>
                </a:solidFill>
                <a:latin typeface="LucidaSans-Typewriter"/>
              </a:rPr>
              <a:t>}</a:t>
            </a:r>
            <a:endParaRPr lang="es-MX" dirty="0"/>
          </a:p>
        </p:txBody>
      </p:sp>
      <p:sp>
        <p:nvSpPr>
          <p:cNvPr id="6" name="Título 1">
            <a:extLst>
              <a:ext uri="{FF2B5EF4-FFF2-40B4-BE49-F238E27FC236}">
                <a16:creationId xmlns:a16="http://schemas.microsoft.com/office/drawing/2014/main" id="{9CD2540B-BDA6-4C41-BDC7-4618AC4169AF}"/>
              </a:ext>
            </a:extLst>
          </p:cNvPr>
          <p:cNvSpPr txBox="1">
            <a:spLocks/>
          </p:cNvSpPr>
          <p:nvPr/>
        </p:nvSpPr>
        <p:spPr>
          <a:xfrm>
            <a:off x="1281456" y="4292594"/>
            <a:ext cx="9905998" cy="147857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MX" dirty="0" err="1"/>
              <a:t>Progrma</a:t>
            </a:r>
            <a:r>
              <a:rPr lang="es-MX" dirty="0"/>
              <a:t> no. 6 </a:t>
            </a:r>
          </a:p>
          <a:p>
            <a:r>
              <a:rPr lang="es-MX" dirty="0"/>
              <a:t>Imprimir los números del 1 al 10,000 separados por una coma</a:t>
            </a:r>
          </a:p>
        </p:txBody>
      </p:sp>
    </p:spTree>
    <p:extLst>
      <p:ext uri="{BB962C8B-B14F-4D97-AF65-F5344CB8AC3E}">
        <p14:creationId xmlns:p14="http://schemas.microsoft.com/office/powerpoint/2010/main" val="1590536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DF2EB7-AD90-4B04-92D4-B9F78979EBB7}"/>
              </a:ext>
            </a:extLst>
          </p:cNvPr>
          <p:cNvSpPr>
            <a:spLocks noGrp="1"/>
          </p:cNvSpPr>
          <p:nvPr>
            <p:ph type="title"/>
          </p:nvPr>
        </p:nvSpPr>
        <p:spPr/>
        <p:txBody>
          <a:bodyPr/>
          <a:lstStyle/>
          <a:p>
            <a:r>
              <a:rPr lang="es-MX" dirty="0"/>
              <a:t>Instrucción de repetición do…</a:t>
            </a:r>
            <a:r>
              <a:rPr lang="es-MX" dirty="0" err="1"/>
              <a:t>while</a:t>
            </a:r>
            <a:endParaRPr lang="es-MX" dirty="0"/>
          </a:p>
        </p:txBody>
      </p:sp>
      <p:sp>
        <p:nvSpPr>
          <p:cNvPr id="3" name="Marcador de contenido 2">
            <a:extLst>
              <a:ext uri="{FF2B5EF4-FFF2-40B4-BE49-F238E27FC236}">
                <a16:creationId xmlns:a16="http://schemas.microsoft.com/office/drawing/2014/main" id="{CCF78677-0E01-41AD-9D4C-03CCAA19A6BC}"/>
              </a:ext>
            </a:extLst>
          </p:cNvPr>
          <p:cNvSpPr>
            <a:spLocks noGrp="1"/>
          </p:cNvSpPr>
          <p:nvPr>
            <p:ph idx="1"/>
          </p:nvPr>
        </p:nvSpPr>
        <p:spPr/>
        <p:txBody>
          <a:bodyPr/>
          <a:lstStyle/>
          <a:p>
            <a:r>
              <a:rPr lang="es-MX" dirty="0"/>
              <a:t>La instrucción do...</a:t>
            </a:r>
            <a:r>
              <a:rPr lang="es-MX" dirty="0" err="1"/>
              <a:t>while</a:t>
            </a:r>
            <a:r>
              <a:rPr lang="es-MX" dirty="0"/>
              <a:t> es similar a la instrucción </a:t>
            </a:r>
            <a:r>
              <a:rPr lang="es-MX" dirty="0" err="1"/>
              <a:t>while</a:t>
            </a:r>
            <a:r>
              <a:rPr lang="es-MX" dirty="0"/>
              <a:t>. En la instrucción </a:t>
            </a:r>
            <a:r>
              <a:rPr lang="es-MX" dirty="0" err="1"/>
              <a:t>while</a:t>
            </a:r>
            <a:r>
              <a:rPr lang="es-MX" dirty="0"/>
              <a:t>, la evaluación de la condición de continuación de ciclo ocurre al principio del ciclo, antes de ejecutar su cuerpo. La instrucción do...</a:t>
            </a:r>
            <a:r>
              <a:rPr lang="es-MX" dirty="0" err="1"/>
              <a:t>while</a:t>
            </a:r>
            <a:r>
              <a:rPr lang="es-MX" dirty="0"/>
              <a:t> evalúa la condición de continuación de ciclo </a:t>
            </a:r>
            <a:r>
              <a:rPr lang="es-MX" i="1" dirty="0"/>
              <a:t>después </a:t>
            </a:r>
            <a:r>
              <a:rPr lang="es-MX" dirty="0"/>
              <a:t>de ejecutar el cuerpo del ciclo; por lo tanto, el cuerpo del ciclo siempre se ejecutara cuando menos una vez.</a:t>
            </a:r>
          </a:p>
        </p:txBody>
      </p:sp>
      <p:sp>
        <p:nvSpPr>
          <p:cNvPr id="5" name="Título 1">
            <a:extLst>
              <a:ext uri="{FF2B5EF4-FFF2-40B4-BE49-F238E27FC236}">
                <a16:creationId xmlns:a16="http://schemas.microsoft.com/office/drawing/2014/main" id="{B4A687E1-D678-43C6-869B-60055CC70B0A}"/>
              </a:ext>
            </a:extLst>
          </p:cNvPr>
          <p:cNvSpPr txBox="1">
            <a:spLocks/>
          </p:cNvSpPr>
          <p:nvPr/>
        </p:nvSpPr>
        <p:spPr>
          <a:xfrm>
            <a:off x="1751013" y="447794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MX" dirty="0"/>
              <a:t>Programa no. 7</a:t>
            </a:r>
          </a:p>
          <a:p>
            <a:r>
              <a:rPr lang="es-MX" dirty="0"/>
              <a:t>Pequeño menú de opciones</a:t>
            </a:r>
          </a:p>
        </p:txBody>
      </p:sp>
    </p:spTree>
    <p:extLst>
      <p:ext uri="{BB962C8B-B14F-4D97-AF65-F5344CB8AC3E}">
        <p14:creationId xmlns:p14="http://schemas.microsoft.com/office/powerpoint/2010/main" val="35631898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D0F1D7-6ABE-4FDD-A0AE-21D0BAAF9A3F}"/>
              </a:ext>
            </a:extLst>
          </p:cNvPr>
          <p:cNvSpPr>
            <a:spLocks noGrp="1"/>
          </p:cNvSpPr>
          <p:nvPr>
            <p:ph type="title"/>
          </p:nvPr>
        </p:nvSpPr>
        <p:spPr/>
        <p:txBody>
          <a:bodyPr/>
          <a:lstStyle/>
          <a:p>
            <a:r>
              <a:rPr lang="es-MX" dirty="0"/>
              <a:t>Sentencia switch</a:t>
            </a:r>
          </a:p>
        </p:txBody>
      </p:sp>
      <p:sp>
        <p:nvSpPr>
          <p:cNvPr id="3" name="Marcador de contenido 2">
            <a:extLst>
              <a:ext uri="{FF2B5EF4-FFF2-40B4-BE49-F238E27FC236}">
                <a16:creationId xmlns:a16="http://schemas.microsoft.com/office/drawing/2014/main" id="{E285CADC-FA15-492B-A418-14D97E701E53}"/>
              </a:ext>
            </a:extLst>
          </p:cNvPr>
          <p:cNvSpPr>
            <a:spLocks noGrp="1"/>
          </p:cNvSpPr>
          <p:nvPr>
            <p:ph idx="1"/>
          </p:nvPr>
        </p:nvSpPr>
        <p:spPr/>
        <p:txBody>
          <a:bodyPr>
            <a:normAutofit/>
          </a:bodyPr>
          <a:lstStyle/>
          <a:p>
            <a:r>
              <a:rPr lang="es-MX" dirty="0"/>
              <a:t>C++ cuenta con la instrucción </a:t>
            </a:r>
            <a:r>
              <a:rPr lang="es-MX" b="1" dirty="0"/>
              <a:t>switch de selección múltiple </a:t>
            </a:r>
            <a:r>
              <a:rPr lang="es-MX" dirty="0"/>
              <a:t>para realizar distintas acciones, con base en los posibles valores de una variable o expresión.</a:t>
            </a:r>
          </a:p>
          <a:p>
            <a:endParaRPr lang="es-MX" dirty="0"/>
          </a:p>
          <a:p>
            <a:pPr marL="0" indent="0">
              <a:buNone/>
            </a:pPr>
            <a:endParaRPr lang="es-MX" dirty="0"/>
          </a:p>
        </p:txBody>
      </p:sp>
      <p:sp>
        <p:nvSpPr>
          <p:cNvPr id="4" name="Título 1">
            <a:extLst>
              <a:ext uri="{FF2B5EF4-FFF2-40B4-BE49-F238E27FC236}">
                <a16:creationId xmlns:a16="http://schemas.microsoft.com/office/drawing/2014/main" id="{5314EE82-8A55-48F9-B253-4E4061677517}"/>
              </a:ext>
            </a:extLst>
          </p:cNvPr>
          <p:cNvSpPr txBox="1">
            <a:spLocks/>
          </p:cNvSpPr>
          <p:nvPr/>
        </p:nvSpPr>
        <p:spPr>
          <a:xfrm>
            <a:off x="1141413" y="383539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MX" dirty="0"/>
              <a:t>Programa no. 8</a:t>
            </a:r>
            <a:br>
              <a:rPr lang="es-MX" dirty="0"/>
            </a:br>
            <a:r>
              <a:rPr lang="es-MX" dirty="0"/>
              <a:t>sentencia switch, calculadora simple</a:t>
            </a:r>
          </a:p>
        </p:txBody>
      </p:sp>
    </p:spTree>
    <p:extLst>
      <p:ext uri="{BB962C8B-B14F-4D97-AF65-F5344CB8AC3E}">
        <p14:creationId xmlns:p14="http://schemas.microsoft.com/office/powerpoint/2010/main" val="3959919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907539-C9B9-4DBA-9BB1-7C69E9800D83}"/>
              </a:ext>
            </a:extLst>
          </p:cNvPr>
          <p:cNvSpPr>
            <a:spLocks noGrp="1"/>
          </p:cNvSpPr>
          <p:nvPr>
            <p:ph type="title"/>
          </p:nvPr>
        </p:nvSpPr>
        <p:spPr>
          <a:xfrm>
            <a:off x="1241855" y="148933"/>
            <a:ext cx="9905998" cy="1478570"/>
          </a:xfrm>
        </p:spPr>
        <p:txBody>
          <a:bodyPr/>
          <a:lstStyle/>
          <a:p>
            <a:r>
              <a:rPr lang="es-MX" dirty="0"/>
              <a:t>Instrucción break</a:t>
            </a:r>
          </a:p>
        </p:txBody>
      </p:sp>
      <p:sp>
        <p:nvSpPr>
          <p:cNvPr id="4" name="Rectángulo 3">
            <a:extLst>
              <a:ext uri="{FF2B5EF4-FFF2-40B4-BE49-F238E27FC236}">
                <a16:creationId xmlns:a16="http://schemas.microsoft.com/office/drawing/2014/main" id="{5A91AA25-095E-47F2-A522-5867C453A326}"/>
              </a:ext>
            </a:extLst>
          </p:cNvPr>
          <p:cNvSpPr/>
          <p:nvPr/>
        </p:nvSpPr>
        <p:spPr>
          <a:xfrm>
            <a:off x="1241855" y="1316160"/>
            <a:ext cx="7813589" cy="1415772"/>
          </a:xfrm>
          <a:prstGeom prst="rect">
            <a:avLst/>
          </a:prstGeom>
        </p:spPr>
        <p:txBody>
          <a:bodyPr wrap="square">
            <a:spAutoFit/>
          </a:bodyPr>
          <a:lstStyle/>
          <a:p>
            <a:r>
              <a:rPr lang="es-MX" dirty="0">
                <a:solidFill>
                  <a:srgbClr val="000000"/>
                </a:solidFill>
                <a:latin typeface="AGaramondPro-Regular"/>
              </a:rPr>
              <a:t>Cuando la </a:t>
            </a:r>
            <a:r>
              <a:rPr lang="es-MX" b="1" dirty="0">
                <a:solidFill>
                  <a:srgbClr val="585858"/>
                </a:solidFill>
                <a:latin typeface="AGaramondPro-Bold"/>
              </a:rPr>
              <a:t>instrucción </a:t>
            </a:r>
            <a:r>
              <a:rPr lang="es-MX" sz="1400" b="1" dirty="0">
                <a:solidFill>
                  <a:srgbClr val="585858"/>
                </a:solidFill>
                <a:latin typeface="LucidaSans-TypewriterBold"/>
              </a:rPr>
              <a:t>break </a:t>
            </a:r>
            <a:r>
              <a:rPr lang="es-MX" dirty="0">
                <a:solidFill>
                  <a:srgbClr val="000000"/>
                </a:solidFill>
                <a:latin typeface="AGaramondPro-Regular"/>
              </a:rPr>
              <a:t>se ejecuta en una instrucción </a:t>
            </a:r>
            <a:r>
              <a:rPr lang="es-MX" sz="1400" dirty="0" err="1">
                <a:solidFill>
                  <a:srgbClr val="000000"/>
                </a:solidFill>
                <a:latin typeface="LucidaSans-Typewriter"/>
              </a:rPr>
              <a:t>while</a:t>
            </a:r>
            <a:r>
              <a:rPr lang="es-MX" dirty="0">
                <a:solidFill>
                  <a:srgbClr val="000000"/>
                </a:solidFill>
                <a:latin typeface="AGaramondPro-Regular"/>
              </a:rPr>
              <a:t>, </a:t>
            </a:r>
            <a:r>
              <a:rPr lang="es-MX" sz="1400" dirty="0" err="1">
                <a:solidFill>
                  <a:srgbClr val="000000"/>
                </a:solidFill>
                <a:latin typeface="LucidaSans-Typewriter"/>
              </a:rPr>
              <a:t>for</a:t>
            </a:r>
            <a:r>
              <a:rPr lang="es-MX" dirty="0">
                <a:solidFill>
                  <a:srgbClr val="000000"/>
                </a:solidFill>
                <a:latin typeface="AGaramondPro-Regular"/>
              </a:rPr>
              <a:t>, </a:t>
            </a:r>
            <a:r>
              <a:rPr lang="es-MX" sz="1400" dirty="0">
                <a:solidFill>
                  <a:srgbClr val="000000"/>
                </a:solidFill>
                <a:latin typeface="LucidaSans-Typewriter"/>
              </a:rPr>
              <a:t>do...</a:t>
            </a:r>
            <a:r>
              <a:rPr lang="es-MX" sz="1400" dirty="0" err="1">
                <a:solidFill>
                  <a:srgbClr val="000000"/>
                </a:solidFill>
                <a:latin typeface="LucidaSans-Typewriter"/>
              </a:rPr>
              <a:t>while</a:t>
            </a:r>
            <a:r>
              <a:rPr lang="es-MX" dirty="0">
                <a:solidFill>
                  <a:srgbClr val="000000"/>
                </a:solidFill>
                <a:latin typeface="AGaramondPro-Regular"/>
              </a:rPr>
              <a:t>, o </a:t>
            </a:r>
            <a:r>
              <a:rPr lang="es-MX" sz="1400" dirty="0">
                <a:solidFill>
                  <a:srgbClr val="000000"/>
                </a:solidFill>
                <a:latin typeface="LucidaSans-Typewriter"/>
              </a:rPr>
              <a:t>switch</a:t>
            </a:r>
            <a:r>
              <a:rPr lang="es-MX" dirty="0">
                <a:solidFill>
                  <a:srgbClr val="000000"/>
                </a:solidFill>
                <a:latin typeface="AGaramondPro-Regular"/>
              </a:rPr>
              <a:t>, ocasiona la salida inmediata de esa instrucción. La ejecución del programa continua con la siguiente instrucción. Los usos comunes de la instrucción </a:t>
            </a:r>
            <a:r>
              <a:rPr lang="es-MX" sz="1400" dirty="0">
                <a:solidFill>
                  <a:srgbClr val="000000"/>
                </a:solidFill>
                <a:latin typeface="LucidaSans-Typewriter"/>
              </a:rPr>
              <a:t>break </a:t>
            </a:r>
            <a:r>
              <a:rPr lang="es-MX" dirty="0">
                <a:solidFill>
                  <a:srgbClr val="000000"/>
                </a:solidFill>
                <a:latin typeface="AGaramondPro-Regular"/>
              </a:rPr>
              <a:t>son para escapar anticipadamente de ciclo, o para omitir el resto de una instrucción </a:t>
            </a:r>
            <a:r>
              <a:rPr lang="es-MX" sz="1400" dirty="0">
                <a:solidFill>
                  <a:srgbClr val="000000"/>
                </a:solidFill>
                <a:latin typeface="LucidaSans-Typewriter"/>
              </a:rPr>
              <a:t>switch</a:t>
            </a:r>
            <a:endParaRPr lang="es-MX" dirty="0"/>
          </a:p>
        </p:txBody>
      </p:sp>
      <p:pic>
        <p:nvPicPr>
          <p:cNvPr id="5" name="Imagen 4">
            <a:extLst>
              <a:ext uri="{FF2B5EF4-FFF2-40B4-BE49-F238E27FC236}">
                <a16:creationId xmlns:a16="http://schemas.microsoft.com/office/drawing/2014/main" id="{7C8D7E15-05DB-4491-B3A7-E08FE17CF3AC}"/>
              </a:ext>
            </a:extLst>
          </p:cNvPr>
          <p:cNvPicPr>
            <a:picLocks noChangeAspect="1"/>
          </p:cNvPicPr>
          <p:nvPr/>
        </p:nvPicPr>
        <p:blipFill>
          <a:blip r:embed="rId2"/>
          <a:stretch>
            <a:fillRect/>
          </a:stretch>
        </p:blipFill>
        <p:spPr>
          <a:xfrm>
            <a:off x="1996752" y="2508421"/>
            <a:ext cx="7896376" cy="4243774"/>
          </a:xfrm>
          <a:prstGeom prst="rect">
            <a:avLst/>
          </a:prstGeom>
        </p:spPr>
      </p:pic>
    </p:spTree>
    <p:extLst>
      <p:ext uri="{BB962C8B-B14F-4D97-AF65-F5344CB8AC3E}">
        <p14:creationId xmlns:p14="http://schemas.microsoft.com/office/powerpoint/2010/main" val="3788958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CB02B3-B86E-48CF-BAC0-3793113C2941}"/>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97F13984-B0AE-4363-88C5-78DB3967ECDD}"/>
              </a:ext>
            </a:extLst>
          </p:cNvPr>
          <p:cNvSpPr>
            <a:spLocks noGrp="1"/>
          </p:cNvSpPr>
          <p:nvPr>
            <p:ph idx="1"/>
          </p:nvPr>
        </p:nvSpPr>
        <p:spPr/>
        <p:txBody>
          <a:bodyPr/>
          <a:lstStyle/>
          <a:p>
            <a:r>
              <a:rPr lang="es-MX" dirty="0"/>
              <a:t>2) Lenguajes ensambladores: Los </a:t>
            </a:r>
            <a:r>
              <a:rPr lang="es-MX" b="1" dirty="0"/>
              <a:t>programas traductores </a:t>
            </a:r>
            <a:r>
              <a:rPr lang="es-MX" dirty="0"/>
              <a:t>conocidos como </a:t>
            </a:r>
            <a:r>
              <a:rPr lang="es-MX" b="1" dirty="0"/>
              <a:t>ensambladores </a:t>
            </a:r>
            <a:r>
              <a:rPr lang="es-MX" dirty="0"/>
              <a:t>se desarrollaron para convertir los primeros programas en lenguaje ensamblador a lenguaje de máquina. En este punto la programación se volvió más rápida y menos tediosa. Las computadoras se popularizaron con la llegada de estos lenguajes pero se requerían muchas instrucciones para realizar las tareas más simples.</a:t>
            </a:r>
          </a:p>
        </p:txBody>
      </p:sp>
    </p:spTree>
    <p:extLst>
      <p:ext uri="{BB962C8B-B14F-4D97-AF65-F5344CB8AC3E}">
        <p14:creationId xmlns:p14="http://schemas.microsoft.com/office/powerpoint/2010/main" val="20043677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334E50-A03F-4E63-A96B-91C3AAC31ABD}"/>
              </a:ext>
            </a:extLst>
          </p:cNvPr>
          <p:cNvSpPr>
            <a:spLocks noGrp="1"/>
          </p:cNvSpPr>
          <p:nvPr>
            <p:ph type="title"/>
          </p:nvPr>
        </p:nvSpPr>
        <p:spPr/>
        <p:txBody>
          <a:bodyPr/>
          <a:lstStyle/>
          <a:p>
            <a:r>
              <a:rPr lang="es-MX"/>
              <a:t>Instrucción continue</a:t>
            </a:r>
            <a:endParaRPr lang="es-MX" dirty="0"/>
          </a:p>
        </p:txBody>
      </p:sp>
      <p:sp>
        <p:nvSpPr>
          <p:cNvPr id="4" name="Rectángulo 3">
            <a:extLst>
              <a:ext uri="{FF2B5EF4-FFF2-40B4-BE49-F238E27FC236}">
                <a16:creationId xmlns:a16="http://schemas.microsoft.com/office/drawing/2014/main" id="{E8FCACBA-842C-4CE3-824B-7610F0E722DD}"/>
              </a:ext>
            </a:extLst>
          </p:cNvPr>
          <p:cNvSpPr/>
          <p:nvPr/>
        </p:nvSpPr>
        <p:spPr>
          <a:xfrm>
            <a:off x="1818974" y="1827938"/>
            <a:ext cx="8550876" cy="923330"/>
          </a:xfrm>
          <a:prstGeom prst="rect">
            <a:avLst/>
          </a:prstGeom>
        </p:spPr>
        <p:txBody>
          <a:bodyPr wrap="square">
            <a:spAutoFit/>
          </a:bodyPr>
          <a:lstStyle/>
          <a:p>
            <a:r>
              <a:rPr lang="es-MX" dirty="0">
                <a:latin typeface="AGaramondPro-Regular"/>
              </a:rPr>
              <a:t>Cuando la instrucción </a:t>
            </a:r>
            <a:r>
              <a:rPr lang="es-MX" sz="1400" dirty="0" err="1">
                <a:latin typeface="LucidaSans-Typewriter"/>
              </a:rPr>
              <a:t>continue</a:t>
            </a:r>
            <a:r>
              <a:rPr lang="es-MX" sz="1400" dirty="0">
                <a:latin typeface="LucidaSans-Typewriter"/>
              </a:rPr>
              <a:t> </a:t>
            </a:r>
            <a:r>
              <a:rPr lang="es-MX" dirty="0">
                <a:latin typeface="AGaramondPro-Regular"/>
              </a:rPr>
              <a:t>se ejecuta en una instrucción </a:t>
            </a:r>
            <a:r>
              <a:rPr lang="es-MX" sz="1400" dirty="0" err="1">
                <a:latin typeface="LucidaSans-Typewriter"/>
              </a:rPr>
              <a:t>while</a:t>
            </a:r>
            <a:r>
              <a:rPr lang="es-MX" dirty="0">
                <a:latin typeface="AGaramondPro-Regular"/>
              </a:rPr>
              <a:t>, </a:t>
            </a:r>
            <a:r>
              <a:rPr lang="es-MX" sz="1400" dirty="0" err="1">
                <a:latin typeface="LucidaSans-Typewriter"/>
              </a:rPr>
              <a:t>for</a:t>
            </a:r>
            <a:r>
              <a:rPr lang="es-MX" sz="1400" dirty="0">
                <a:latin typeface="LucidaSans-Typewriter"/>
              </a:rPr>
              <a:t> </a:t>
            </a:r>
            <a:r>
              <a:rPr lang="es-MX" dirty="0">
                <a:latin typeface="AGaramondPro-Regular"/>
              </a:rPr>
              <a:t>o </a:t>
            </a:r>
            <a:r>
              <a:rPr lang="es-MX" sz="1400" dirty="0">
                <a:latin typeface="LucidaSans-Typewriter"/>
              </a:rPr>
              <a:t>do...</a:t>
            </a:r>
            <a:r>
              <a:rPr lang="es-MX" sz="1400" dirty="0" err="1">
                <a:latin typeface="LucidaSans-Typewriter"/>
              </a:rPr>
              <a:t>while</a:t>
            </a:r>
            <a:r>
              <a:rPr lang="es-MX" dirty="0">
                <a:latin typeface="AGaramondPro-Regular"/>
              </a:rPr>
              <a:t>, omite las instrucciones restantes en el cuerpo de esa instrucción y continua con la siguiente iteración del ciclo.</a:t>
            </a:r>
            <a:endParaRPr lang="es-MX" dirty="0"/>
          </a:p>
        </p:txBody>
      </p:sp>
      <p:pic>
        <p:nvPicPr>
          <p:cNvPr id="6" name="Imagen 5">
            <a:extLst>
              <a:ext uri="{FF2B5EF4-FFF2-40B4-BE49-F238E27FC236}">
                <a16:creationId xmlns:a16="http://schemas.microsoft.com/office/drawing/2014/main" id="{246C6FBB-B0FB-4629-862E-41BDEA39E723}"/>
              </a:ext>
            </a:extLst>
          </p:cNvPr>
          <p:cNvPicPr>
            <a:picLocks noChangeAspect="1"/>
          </p:cNvPicPr>
          <p:nvPr/>
        </p:nvPicPr>
        <p:blipFill>
          <a:blip r:embed="rId2"/>
          <a:stretch>
            <a:fillRect/>
          </a:stretch>
        </p:blipFill>
        <p:spPr>
          <a:xfrm>
            <a:off x="2394507" y="2751268"/>
            <a:ext cx="7200971" cy="3825189"/>
          </a:xfrm>
          <a:prstGeom prst="rect">
            <a:avLst/>
          </a:prstGeom>
        </p:spPr>
      </p:pic>
    </p:spTree>
    <p:extLst>
      <p:ext uri="{BB962C8B-B14F-4D97-AF65-F5344CB8AC3E}">
        <p14:creationId xmlns:p14="http://schemas.microsoft.com/office/powerpoint/2010/main" val="23216454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45598B-1D69-4477-982F-BF7AD164FF80}"/>
              </a:ext>
            </a:extLst>
          </p:cNvPr>
          <p:cNvSpPr>
            <a:spLocks noGrp="1"/>
          </p:cNvSpPr>
          <p:nvPr>
            <p:ph type="title"/>
          </p:nvPr>
        </p:nvSpPr>
        <p:spPr>
          <a:xfrm>
            <a:off x="1141413" y="433167"/>
            <a:ext cx="9905998" cy="1478570"/>
          </a:xfrm>
        </p:spPr>
        <p:txBody>
          <a:bodyPr/>
          <a:lstStyle/>
          <a:p>
            <a:r>
              <a:rPr lang="es-MX" dirty="0"/>
              <a:t>Operadores lógicos and (&amp;&amp;), </a:t>
            </a:r>
            <a:r>
              <a:rPr lang="es-MX" dirty="0" err="1"/>
              <a:t>or</a:t>
            </a:r>
            <a:r>
              <a:rPr lang="es-MX" dirty="0"/>
              <a:t> ( || ) y </a:t>
            </a:r>
            <a:r>
              <a:rPr lang="es-MX" dirty="0" err="1"/>
              <a:t>not</a:t>
            </a:r>
            <a:r>
              <a:rPr lang="es-MX" dirty="0"/>
              <a:t> ( ! )</a:t>
            </a:r>
          </a:p>
        </p:txBody>
      </p:sp>
      <p:sp>
        <p:nvSpPr>
          <p:cNvPr id="4" name="Rectángulo 3">
            <a:extLst>
              <a:ext uri="{FF2B5EF4-FFF2-40B4-BE49-F238E27FC236}">
                <a16:creationId xmlns:a16="http://schemas.microsoft.com/office/drawing/2014/main" id="{266A2D76-AF4E-4785-830C-3F97ECBA86BD}"/>
              </a:ext>
            </a:extLst>
          </p:cNvPr>
          <p:cNvSpPr/>
          <p:nvPr/>
        </p:nvSpPr>
        <p:spPr>
          <a:xfrm>
            <a:off x="1556951" y="1911737"/>
            <a:ext cx="8736227" cy="369332"/>
          </a:xfrm>
          <a:prstGeom prst="rect">
            <a:avLst/>
          </a:prstGeom>
        </p:spPr>
        <p:txBody>
          <a:bodyPr wrap="square">
            <a:spAutoFit/>
          </a:bodyPr>
          <a:lstStyle/>
          <a:p>
            <a:r>
              <a:rPr lang="es-MX" dirty="0">
                <a:latin typeface="AGaramondPro-Regular"/>
              </a:rPr>
              <a:t>AND y OR son utilizados para evaluar varias condiciones a la hora de tomar una decisión</a:t>
            </a:r>
            <a:endParaRPr lang="es-MX" dirty="0"/>
          </a:p>
        </p:txBody>
      </p:sp>
      <p:sp>
        <p:nvSpPr>
          <p:cNvPr id="5" name="Rectángulo 4">
            <a:extLst>
              <a:ext uri="{FF2B5EF4-FFF2-40B4-BE49-F238E27FC236}">
                <a16:creationId xmlns:a16="http://schemas.microsoft.com/office/drawing/2014/main" id="{67C5329B-AEDB-4207-8D47-C20E1330DE1A}"/>
              </a:ext>
            </a:extLst>
          </p:cNvPr>
          <p:cNvSpPr/>
          <p:nvPr/>
        </p:nvSpPr>
        <p:spPr>
          <a:xfrm>
            <a:off x="1141413" y="2466977"/>
            <a:ext cx="8715632" cy="1200329"/>
          </a:xfrm>
          <a:prstGeom prst="rect">
            <a:avLst/>
          </a:prstGeom>
        </p:spPr>
        <p:txBody>
          <a:bodyPr wrap="square">
            <a:spAutoFit/>
          </a:bodyPr>
          <a:lstStyle/>
          <a:p>
            <a:r>
              <a:rPr lang="es-MX" dirty="0">
                <a:solidFill>
                  <a:srgbClr val="000000"/>
                </a:solidFill>
                <a:latin typeface="AGaramondPro-Regular"/>
              </a:rPr>
              <a:t>****AND*****</a:t>
            </a:r>
          </a:p>
          <a:p>
            <a:r>
              <a:rPr lang="es-MX" dirty="0">
                <a:solidFill>
                  <a:srgbClr val="000000"/>
                </a:solidFill>
                <a:latin typeface="AGaramondPro-Regular"/>
              </a:rPr>
              <a:t>Suponga que deseamos asegurar en cierto punto de una aplicación que dos condiciones sean </a:t>
            </a:r>
            <a:r>
              <a:rPr lang="es-MX" i="1" dirty="0">
                <a:solidFill>
                  <a:srgbClr val="000000"/>
                </a:solidFill>
                <a:latin typeface="AGaramondPro-Italic"/>
              </a:rPr>
              <a:t>ambas </a:t>
            </a:r>
            <a:r>
              <a:rPr lang="es-MX" dirty="0">
                <a:solidFill>
                  <a:srgbClr val="000000"/>
                </a:solidFill>
                <a:latin typeface="AGaramondPro-Regular"/>
              </a:rPr>
              <a:t>verdaderas, antes de elegir cierta ruta de ejecución. En este caso, podemos utilizar el operador </a:t>
            </a:r>
            <a:r>
              <a:rPr lang="es-MX" sz="1400" b="1" dirty="0">
                <a:solidFill>
                  <a:srgbClr val="585858"/>
                </a:solidFill>
                <a:latin typeface="LucidaSans-TypewriterBold"/>
              </a:rPr>
              <a:t>&amp;&amp; </a:t>
            </a:r>
            <a:r>
              <a:rPr lang="es-MX" b="1" dirty="0">
                <a:solidFill>
                  <a:srgbClr val="585858"/>
                </a:solidFill>
                <a:latin typeface="AGaramondPro-Bold"/>
              </a:rPr>
              <a:t>(AND lógico)</a:t>
            </a:r>
            <a:endParaRPr lang="es-MX" dirty="0"/>
          </a:p>
        </p:txBody>
      </p:sp>
      <p:pic>
        <p:nvPicPr>
          <p:cNvPr id="6" name="Imagen 5">
            <a:extLst>
              <a:ext uri="{FF2B5EF4-FFF2-40B4-BE49-F238E27FC236}">
                <a16:creationId xmlns:a16="http://schemas.microsoft.com/office/drawing/2014/main" id="{E842F0EA-B12B-4E29-A144-133101121E38}"/>
              </a:ext>
            </a:extLst>
          </p:cNvPr>
          <p:cNvPicPr>
            <a:picLocks noChangeAspect="1"/>
          </p:cNvPicPr>
          <p:nvPr/>
        </p:nvPicPr>
        <p:blipFill>
          <a:blip r:embed="rId2"/>
          <a:stretch>
            <a:fillRect/>
          </a:stretch>
        </p:blipFill>
        <p:spPr>
          <a:xfrm>
            <a:off x="1264249" y="3945547"/>
            <a:ext cx="4337769" cy="1782077"/>
          </a:xfrm>
          <a:prstGeom prst="rect">
            <a:avLst/>
          </a:prstGeom>
        </p:spPr>
      </p:pic>
      <p:pic>
        <p:nvPicPr>
          <p:cNvPr id="7" name="Imagen 6">
            <a:extLst>
              <a:ext uri="{FF2B5EF4-FFF2-40B4-BE49-F238E27FC236}">
                <a16:creationId xmlns:a16="http://schemas.microsoft.com/office/drawing/2014/main" id="{A898E260-4368-499E-AD93-418E7BA350C8}"/>
              </a:ext>
            </a:extLst>
          </p:cNvPr>
          <p:cNvPicPr>
            <a:picLocks noChangeAspect="1"/>
          </p:cNvPicPr>
          <p:nvPr/>
        </p:nvPicPr>
        <p:blipFill>
          <a:blip r:embed="rId3"/>
          <a:stretch>
            <a:fillRect/>
          </a:stretch>
        </p:blipFill>
        <p:spPr>
          <a:xfrm>
            <a:off x="6284312" y="3945547"/>
            <a:ext cx="4310128" cy="2091510"/>
          </a:xfrm>
          <a:prstGeom prst="rect">
            <a:avLst/>
          </a:prstGeom>
        </p:spPr>
      </p:pic>
    </p:spTree>
    <p:extLst>
      <p:ext uri="{BB962C8B-B14F-4D97-AF65-F5344CB8AC3E}">
        <p14:creationId xmlns:p14="http://schemas.microsoft.com/office/powerpoint/2010/main" val="24511828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64EC59-585F-4709-87EE-FFA11D6F3193}"/>
              </a:ext>
            </a:extLst>
          </p:cNvPr>
          <p:cNvSpPr>
            <a:spLocks noGrp="1"/>
          </p:cNvSpPr>
          <p:nvPr>
            <p:ph type="title"/>
          </p:nvPr>
        </p:nvSpPr>
        <p:spPr>
          <a:xfrm>
            <a:off x="1400905" y="247815"/>
            <a:ext cx="9905998" cy="1478570"/>
          </a:xfrm>
        </p:spPr>
        <p:txBody>
          <a:bodyPr/>
          <a:lstStyle/>
          <a:p>
            <a:r>
              <a:rPr lang="es-MX" dirty="0" err="1"/>
              <a:t>Or</a:t>
            </a:r>
            <a:endParaRPr lang="es-MX" dirty="0"/>
          </a:p>
        </p:txBody>
      </p:sp>
      <p:sp>
        <p:nvSpPr>
          <p:cNvPr id="4" name="Rectángulo 3">
            <a:extLst>
              <a:ext uri="{FF2B5EF4-FFF2-40B4-BE49-F238E27FC236}">
                <a16:creationId xmlns:a16="http://schemas.microsoft.com/office/drawing/2014/main" id="{C1691EE5-FA9C-4117-8C09-0C4EAB2BADFE}"/>
              </a:ext>
            </a:extLst>
          </p:cNvPr>
          <p:cNvSpPr/>
          <p:nvPr/>
        </p:nvSpPr>
        <p:spPr>
          <a:xfrm>
            <a:off x="1602259" y="1635423"/>
            <a:ext cx="8159578" cy="923330"/>
          </a:xfrm>
          <a:prstGeom prst="rect">
            <a:avLst/>
          </a:prstGeom>
        </p:spPr>
        <p:txBody>
          <a:bodyPr wrap="square">
            <a:spAutoFit/>
          </a:bodyPr>
          <a:lstStyle/>
          <a:p>
            <a:r>
              <a:rPr lang="es-MX" dirty="0">
                <a:latin typeface="AGaramondPro-Regular"/>
              </a:rPr>
              <a:t>Suponga que deseamos asegurar en cierto punto en un programa, que de dos condiciones, una de ellas </a:t>
            </a:r>
            <a:r>
              <a:rPr lang="es-MX" i="1" dirty="0">
                <a:latin typeface="AGaramondPro-Italic"/>
              </a:rPr>
              <a:t>o </a:t>
            </a:r>
            <a:r>
              <a:rPr lang="es-MX" dirty="0">
                <a:latin typeface="AGaramondPro-Regular"/>
              </a:rPr>
              <a:t>ambas serán </a:t>
            </a:r>
            <a:r>
              <a:rPr lang="es-MX" sz="1400" dirty="0">
                <a:latin typeface="LucidaSans-Typewriter"/>
              </a:rPr>
              <a:t>true </a:t>
            </a:r>
            <a:r>
              <a:rPr lang="es-MX" dirty="0">
                <a:latin typeface="AGaramondPro-Regular"/>
              </a:rPr>
              <a:t>antes de elegir cierta ruta de ejecución. En este caso, utilizamos el operador </a:t>
            </a:r>
            <a:r>
              <a:rPr lang="es-MX" sz="1400" dirty="0">
                <a:latin typeface="LucidaSans-Typewriter"/>
              </a:rPr>
              <a:t>||</a:t>
            </a:r>
            <a:endParaRPr lang="es-MX" dirty="0"/>
          </a:p>
        </p:txBody>
      </p:sp>
      <p:pic>
        <p:nvPicPr>
          <p:cNvPr id="5" name="Imagen 4">
            <a:extLst>
              <a:ext uri="{FF2B5EF4-FFF2-40B4-BE49-F238E27FC236}">
                <a16:creationId xmlns:a16="http://schemas.microsoft.com/office/drawing/2014/main" id="{CBF61676-9684-4AE2-9861-2548EF396EA7}"/>
              </a:ext>
            </a:extLst>
          </p:cNvPr>
          <p:cNvPicPr>
            <a:picLocks noChangeAspect="1"/>
          </p:cNvPicPr>
          <p:nvPr/>
        </p:nvPicPr>
        <p:blipFill>
          <a:blip r:embed="rId2"/>
          <a:stretch>
            <a:fillRect/>
          </a:stretch>
        </p:blipFill>
        <p:spPr>
          <a:xfrm>
            <a:off x="1400905" y="3713462"/>
            <a:ext cx="3633858" cy="850736"/>
          </a:xfrm>
          <a:prstGeom prst="rect">
            <a:avLst/>
          </a:prstGeom>
        </p:spPr>
      </p:pic>
      <p:pic>
        <p:nvPicPr>
          <p:cNvPr id="6" name="Imagen 5">
            <a:extLst>
              <a:ext uri="{FF2B5EF4-FFF2-40B4-BE49-F238E27FC236}">
                <a16:creationId xmlns:a16="http://schemas.microsoft.com/office/drawing/2014/main" id="{ECC28870-D20E-4F1E-BFF8-4A024AFAE178}"/>
              </a:ext>
            </a:extLst>
          </p:cNvPr>
          <p:cNvPicPr>
            <a:picLocks noChangeAspect="1"/>
          </p:cNvPicPr>
          <p:nvPr/>
        </p:nvPicPr>
        <p:blipFill>
          <a:blip r:embed="rId3"/>
          <a:stretch>
            <a:fillRect/>
          </a:stretch>
        </p:blipFill>
        <p:spPr>
          <a:xfrm>
            <a:off x="5931757" y="3144646"/>
            <a:ext cx="3955005" cy="1988368"/>
          </a:xfrm>
          <a:prstGeom prst="rect">
            <a:avLst/>
          </a:prstGeom>
        </p:spPr>
      </p:pic>
    </p:spTree>
    <p:extLst>
      <p:ext uri="{BB962C8B-B14F-4D97-AF65-F5344CB8AC3E}">
        <p14:creationId xmlns:p14="http://schemas.microsoft.com/office/powerpoint/2010/main" val="38295418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75A698-1360-4EDB-B452-EAB1D59E3C49}"/>
              </a:ext>
            </a:extLst>
          </p:cNvPr>
          <p:cNvSpPr>
            <a:spLocks noGrp="1"/>
          </p:cNvSpPr>
          <p:nvPr>
            <p:ph type="title"/>
          </p:nvPr>
        </p:nvSpPr>
        <p:spPr/>
        <p:txBody>
          <a:bodyPr/>
          <a:lstStyle/>
          <a:p>
            <a:r>
              <a:rPr lang="es-MX" dirty="0"/>
              <a:t>Operador lógico de negación </a:t>
            </a:r>
            <a:r>
              <a:rPr lang="es-MX" dirty="0" err="1"/>
              <a:t>not</a:t>
            </a:r>
            <a:r>
              <a:rPr lang="es-MX" dirty="0"/>
              <a:t> ( ! )</a:t>
            </a:r>
          </a:p>
        </p:txBody>
      </p:sp>
      <p:sp>
        <p:nvSpPr>
          <p:cNvPr id="4" name="Rectángulo 3">
            <a:extLst>
              <a:ext uri="{FF2B5EF4-FFF2-40B4-BE49-F238E27FC236}">
                <a16:creationId xmlns:a16="http://schemas.microsoft.com/office/drawing/2014/main" id="{87AEF2DD-4B23-419B-B566-4326EFC424AF}"/>
              </a:ext>
            </a:extLst>
          </p:cNvPr>
          <p:cNvSpPr/>
          <p:nvPr/>
        </p:nvSpPr>
        <p:spPr>
          <a:xfrm>
            <a:off x="1626972" y="2097088"/>
            <a:ext cx="8369643" cy="646331"/>
          </a:xfrm>
          <a:prstGeom prst="rect">
            <a:avLst/>
          </a:prstGeom>
        </p:spPr>
        <p:txBody>
          <a:bodyPr wrap="square">
            <a:spAutoFit/>
          </a:bodyPr>
          <a:lstStyle/>
          <a:p>
            <a:r>
              <a:rPr lang="es-MX" dirty="0">
                <a:solidFill>
                  <a:srgbClr val="000000"/>
                </a:solidFill>
                <a:latin typeface="AGaramondPro-Regular"/>
              </a:rPr>
              <a:t>C++ cuenta con el operador </a:t>
            </a:r>
            <a:r>
              <a:rPr lang="es-MX" sz="1400" dirty="0">
                <a:solidFill>
                  <a:srgbClr val="585858"/>
                </a:solidFill>
                <a:latin typeface="LucidaSans-Typewriter"/>
              </a:rPr>
              <a:t>! </a:t>
            </a:r>
            <a:r>
              <a:rPr lang="es-MX" dirty="0">
                <a:solidFill>
                  <a:srgbClr val="000000"/>
                </a:solidFill>
                <a:latin typeface="AGaramondPro-Regular"/>
              </a:rPr>
              <a:t>(</a:t>
            </a:r>
            <a:r>
              <a:rPr lang="es-MX" b="1" dirty="0">
                <a:solidFill>
                  <a:srgbClr val="585858"/>
                </a:solidFill>
                <a:latin typeface="AGaramondPro-Bold"/>
              </a:rPr>
              <a:t>NOT lógico</a:t>
            </a:r>
            <a:r>
              <a:rPr lang="es-MX" dirty="0">
                <a:solidFill>
                  <a:srgbClr val="000000"/>
                </a:solidFill>
                <a:latin typeface="AGaramondPro-Regular"/>
              </a:rPr>
              <a:t>, también conocido como </a:t>
            </a:r>
            <a:r>
              <a:rPr lang="es-MX" b="1" dirty="0">
                <a:solidFill>
                  <a:srgbClr val="585858"/>
                </a:solidFill>
                <a:latin typeface="AGaramondPro-Bold"/>
              </a:rPr>
              <a:t>negación lógica</a:t>
            </a:r>
            <a:r>
              <a:rPr lang="es-MX" dirty="0">
                <a:solidFill>
                  <a:srgbClr val="000000"/>
                </a:solidFill>
                <a:latin typeface="AGaramondPro-Regular"/>
              </a:rPr>
              <a:t>) para que un programador pueda “invertir” el significado de una condición</a:t>
            </a:r>
            <a:endParaRPr lang="es-MX" dirty="0"/>
          </a:p>
        </p:txBody>
      </p:sp>
      <p:pic>
        <p:nvPicPr>
          <p:cNvPr id="5" name="Imagen 4">
            <a:extLst>
              <a:ext uri="{FF2B5EF4-FFF2-40B4-BE49-F238E27FC236}">
                <a16:creationId xmlns:a16="http://schemas.microsoft.com/office/drawing/2014/main" id="{7DBC3B99-F420-498B-9ABE-EA7000233C69}"/>
              </a:ext>
            </a:extLst>
          </p:cNvPr>
          <p:cNvPicPr>
            <a:picLocks noChangeAspect="1"/>
          </p:cNvPicPr>
          <p:nvPr/>
        </p:nvPicPr>
        <p:blipFill>
          <a:blip r:embed="rId2"/>
          <a:stretch>
            <a:fillRect/>
          </a:stretch>
        </p:blipFill>
        <p:spPr>
          <a:xfrm>
            <a:off x="1626972" y="3654354"/>
            <a:ext cx="2994805" cy="1556823"/>
          </a:xfrm>
          <a:prstGeom prst="rect">
            <a:avLst/>
          </a:prstGeom>
        </p:spPr>
      </p:pic>
      <p:pic>
        <p:nvPicPr>
          <p:cNvPr id="6" name="Imagen 5">
            <a:extLst>
              <a:ext uri="{FF2B5EF4-FFF2-40B4-BE49-F238E27FC236}">
                <a16:creationId xmlns:a16="http://schemas.microsoft.com/office/drawing/2014/main" id="{E544CC22-0B91-43E8-AC28-7E4E49CD3E57}"/>
              </a:ext>
            </a:extLst>
          </p:cNvPr>
          <p:cNvPicPr>
            <a:picLocks noChangeAspect="1"/>
          </p:cNvPicPr>
          <p:nvPr/>
        </p:nvPicPr>
        <p:blipFill>
          <a:blip r:embed="rId3"/>
          <a:stretch>
            <a:fillRect/>
          </a:stretch>
        </p:blipFill>
        <p:spPr>
          <a:xfrm>
            <a:off x="5875381" y="3654354"/>
            <a:ext cx="2289158" cy="1609210"/>
          </a:xfrm>
          <a:prstGeom prst="rect">
            <a:avLst/>
          </a:prstGeom>
        </p:spPr>
      </p:pic>
    </p:spTree>
    <p:extLst>
      <p:ext uri="{BB962C8B-B14F-4D97-AF65-F5344CB8AC3E}">
        <p14:creationId xmlns:p14="http://schemas.microsoft.com/office/powerpoint/2010/main" val="3431699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6F93F2-BD33-41DA-B0F2-F4272085C536}"/>
              </a:ext>
            </a:extLst>
          </p:cNvPr>
          <p:cNvSpPr>
            <a:spLocks noGrp="1"/>
          </p:cNvSpPr>
          <p:nvPr>
            <p:ph type="title"/>
          </p:nvPr>
        </p:nvSpPr>
        <p:spPr>
          <a:xfrm>
            <a:off x="1363835" y="-122888"/>
            <a:ext cx="9905998" cy="1478570"/>
          </a:xfrm>
        </p:spPr>
        <p:txBody>
          <a:bodyPr/>
          <a:lstStyle/>
          <a:p>
            <a:r>
              <a:rPr lang="es-MX" dirty="0"/>
              <a:t>Reto: ¿Qué hace el siguiente programa?</a:t>
            </a:r>
          </a:p>
        </p:txBody>
      </p:sp>
      <p:pic>
        <p:nvPicPr>
          <p:cNvPr id="4" name="Imagen 3">
            <a:extLst>
              <a:ext uri="{FF2B5EF4-FFF2-40B4-BE49-F238E27FC236}">
                <a16:creationId xmlns:a16="http://schemas.microsoft.com/office/drawing/2014/main" id="{3AAE523C-898C-4B25-891D-B788A9B75326}"/>
              </a:ext>
            </a:extLst>
          </p:cNvPr>
          <p:cNvPicPr>
            <a:picLocks noChangeAspect="1"/>
          </p:cNvPicPr>
          <p:nvPr/>
        </p:nvPicPr>
        <p:blipFill>
          <a:blip r:embed="rId2"/>
          <a:stretch>
            <a:fillRect/>
          </a:stretch>
        </p:blipFill>
        <p:spPr>
          <a:xfrm>
            <a:off x="3312102" y="1075038"/>
            <a:ext cx="6009463" cy="5296476"/>
          </a:xfrm>
          <a:prstGeom prst="rect">
            <a:avLst/>
          </a:prstGeom>
        </p:spPr>
      </p:pic>
    </p:spTree>
    <p:extLst>
      <p:ext uri="{BB962C8B-B14F-4D97-AF65-F5344CB8AC3E}">
        <p14:creationId xmlns:p14="http://schemas.microsoft.com/office/powerpoint/2010/main" val="16835660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81BF56-DE3D-447B-ABF0-4D793CB2505B}"/>
              </a:ext>
            </a:extLst>
          </p:cNvPr>
          <p:cNvSpPr>
            <a:spLocks noGrp="1"/>
          </p:cNvSpPr>
          <p:nvPr>
            <p:ph type="title"/>
          </p:nvPr>
        </p:nvSpPr>
        <p:spPr>
          <a:xfrm>
            <a:off x="1235676" y="0"/>
            <a:ext cx="9905998" cy="1478570"/>
          </a:xfrm>
        </p:spPr>
        <p:txBody>
          <a:bodyPr/>
          <a:lstStyle/>
          <a:p>
            <a:r>
              <a:rPr lang="es-MX" dirty="0"/>
              <a:t>Funciones</a:t>
            </a:r>
          </a:p>
        </p:txBody>
      </p:sp>
      <p:sp>
        <p:nvSpPr>
          <p:cNvPr id="4" name="Rectángulo 3">
            <a:extLst>
              <a:ext uri="{FF2B5EF4-FFF2-40B4-BE49-F238E27FC236}">
                <a16:creationId xmlns:a16="http://schemas.microsoft.com/office/drawing/2014/main" id="{3FFAB446-5975-44F3-A067-A3B6DA74BCEF}"/>
              </a:ext>
            </a:extLst>
          </p:cNvPr>
          <p:cNvSpPr/>
          <p:nvPr/>
        </p:nvSpPr>
        <p:spPr>
          <a:xfrm>
            <a:off x="1235676" y="1478570"/>
            <a:ext cx="9267568" cy="1200329"/>
          </a:xfrm>
          <a:prstGeom prst="rect">
            <a:avLst/>
          </a:prstGeom>
        </p:spPr>
        <p:txBody>
          <a:bodyPr wrap="square">
            <a:spAutoFit/>
          </a:bodyPr>
          <a:lstStyle/>
          <a:p>
            <a:r>
              <a:rPr lang="es-MX" dirty="0">
                <a:solidFill>
                  <a:srgbClr val="000000"/>
                </a:solidFill>
                <a:latin typeface="AGaramondPro-Regular"/>
              </a:rPr>
              <a:t>Las funciones (llamadas </a:t>
            </a:r>
            <a:r>
              <a:rPr lang="es-MX" b="1" dirty="0">
                <a:solidFill>
                  <a:srgbClr val="585858"/>
                </a:solidFill>
                <a:latin typeface="AGaramondPro-Bold"/>
              </a:rPr>
              <a:t>métodos </a:t>
            </a:r>
            <a:r>
              <a:rPr lang="es-MX" dirty="0">
                <a:solidFill>
                  <a:srgbClr val="000000"/>
                </a:solidFill>
                <a:latin typeface="AGaramondPro-Regular"/>
              </a:rPr>
              <a:t>o </a:t>
            </a:r>
            <a:r>
              <a:rPr lang="es-MX" b="1" dirty="0">
                <a:solidFill>
                  <a:srgbClr val="585858"/>
                </a:solidFill>
                <a:latin typeface="AGaramondPro-Bold"/>
              </a:rPr>
              <a:t>procedimientos </a:t>
            </a:r>
            <a:r>
              <a:rPr lang="es-MX" dirty="0">
                <a:solidFill>
                  <a:srgbClr val="000000"/>
                </a:solidFill>
                <a:latin typeface="AGaramondPro-Regular"/>
              </a:rPr>
              <a:t>en otros lenguajes de programación) permiten al programador modularizar un programa, al separar sus tareas en unidades autocontenidas. </a:t>
            </a:r>
            <a:r>
              <a:rPr lang="es-MX" dirty="0">
                <a:solidFill>
                  <a:schemeClr val="bg1">
                    <a:lumMod val="95000"/>
                    <a:lumOff val="5000"/>
                  </a:schemeClr>
                </a:solidFill>
              </a:rPr>
              <a:t>Las instrucciones en los cuerpos de las funciones se escriben solo una vez, y se pueden reutilizar desde varias ubicaciones en un programa;</a:t>
            </a:r>
          </a:p>
        </p:txBody>
      </p:sp>
      <p:sp>
        <p:nvSpPr>
          <p:cNvPr id="5" name="Rectángulo 4">
            <a:extLst>
              <a:ext uri="{FF2B5EF4-FFF2-40B4-BE49-F238E27FC236}">
                <a16:creationId xmlns:a16="http://schemas.microsoft.com/office/drawing/2014/main" id="{32748DCC-7549-4506-AEC6-F5481E142CBA}"/>
              </a:ext>
            </a:extLst>
          </p:cNvPr>
          <p:cNvSpPr/>
          <p:nvPr/>
        </p:nvSpPr>
        <p:spPr>
          <a:xfrm>
            <a:off x="1235676" y="3280886"/>
            <a:ext cx="8093674" cy="1754326"/>
          </a:xfrm>
          <a:prstGeom prst="rect">
            <a:avLst/>
          </a:prstGeom>
        </p:spPr>
        <p:txBody>
          <a:bodyPr wrap="square">
            <a:spAutoFit/>
          </a:bodyPr>
          <a:lstStyle/>
          <a:p>
            <a:r>
              <a:rPr lang="es-MX" dirty="0">
                <a:solidFill>
                  <a:srgbClr val="000000"/>
                </a:solidFill>
                <a:latin typeface="AGaramondPro-Regular"/>
              </a:rPr>
              <a:t>Hay varias razones para modularizar un programa con funciones. Una de ellas es la metodología </a:t>
            </a:r>
            <a:r>
              <a:rPr lang="es-MX" b="1" dirty="0">
                <a:solidFill>
                  <a:srgbClr val="585858"/>
                </a:solidFill>
                <a:latin typeface="AGaramondPro-Bold"/>
              </a:rPr>
              <a:t>divide y vencerás</a:t>
            </a:r>
            <a:r>
              <a:rPr lang="es-MX" dirty="0">
                <a:solidFill>
                  <a:srgbClr val="000000"/>
                </a:solidFill>
                <a:latin typeface="AGaramondPro-Regular"/>
              </a:rPr>
              <a:t>, la cual facilita el proceso de desarrollo de programas al construirlos a partir de piezas pequeñas y simples. Otra de ellas es la reutilización de software</a:t>
            </a:r>
            <a:r>
              <a:rPr lang="es-MX" dirty="0">
                <a:solidFill>
                  <a:schemeClr val="bg1">
                    <a:lumMod val="95000"/>
                    <a:lumOff val="5000"/>
                  </a:schemeClr>
                </a:solidFill>
                <a:latin typeface="AGaramondPro-Regular"/>
              </a:rPr>
              <a:t>. </a:t>
            </a:r>
            <a:r>
              <a:rPr lang="es-MX" dirty="0">
                <a:solidFill>
                  <a:schemeClr val="bg1">
                    <a:lumMod val="95000"/>
                    <a:lumOff val="5000"/>
                  </a:schemeClr>
                </a:solidFill>
              </a:rPr>
              <a:t>Una tercera motivación es la de evitar repetir código.</a:t>
            </a:r>
          </a:p>
          <a:p>
            <a:endParaRPr lang="es-MX" dirty="0">
              <a:solidFill>
                <a:schemeClr val="bg1">
                  <a:lumMod val="95000"/>
                  <a:lumOff val="5000"/>
                </a:schemeClr>
              </a:solidFill>
            </a:endParaRPr>
          </a:p>
          <a:p>
            <a:r>
              <a:rPr lang="es-MX" dirty="0">
                <a:solidFill>
                  <a:schemeClr val="bg1">
                    <a:lumMod val="95000"/>
                    <a:lumOff val="5000"/>
                  </a:schemeClr>
                </a:solidFill>
              </a:rPr>
              <a:t>****Función  </a:t>
            </a:r>
            <a:r>
              <a:rPr lang="es-MX" dirty="0" err="1">
                <a:solidFill>
                  <a:schemeClr val="bg1">
                    <a:lumMod val="95000"/>
                    <a:lumOff val="5000"/>
                  </a:schemeClr>
                </a:solidFill>
              </a:rPr>
              <a:t>main</a:t>
            </a:r>
            <a:r>
              <a:rPr lang="es-MX" dirty="0">
                <a:solidFill>
                  <a:schemeClr val="bg1">
                    <a:lumMod val="95000"/>
                    <a:lumOff val="5000"/>
                  </a:schemeClr>
                </a:solidFill>
              </a:rPr>
              <a:t>, parámetros, valores de retorno y </a:t>
            </a:r>
            <a:r>
              <a:rPr lang="es-MX" dirty="0" err="1">
                <a:solidFill>
                  <a:schemeClr val="bg1">
                    <a:lumMod val="95000"/>
                    <a:lumOff val="5000"/>
                  </a:schemeClr>
                </a:solidFill>
              </a:rPr>
              <a:t>void</a:t>
            </a:r>
            <a:r>
              <a:rPr lang="es-MX" dirty="0">
                <a:solidFill>
                  <a:schemeClr val="bg1">
                    <a:lumMod val="95000"/>
                    <a:lumOff val="5000"/>
                  </a:schemeClr>
                </a:solidFill>
              </a:rPr>
              <a:t>.</a:t>
            </a:r>
          </a:p>
        </p:txBody>
      </p:sp>
    </p:spTree>
    <p:extLst>
      <p:ext uri="{BB962C8B-B14F-4D97-AF65-F5344CB8AC3E}">
        <p14:creationId xmlns:p14="http://schemas.microsoft.com/office/powerpoint/2010/main" val="20747731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2D3860-D3D1-4928-A0A6-857FD36E5ABC}"/>
              </a:ext>
            </a:extLst>
          </p:cNvPr>
          <p:cNvSpPr>
            <a:spLocks noGrp="1"/>
          </p:cNvSpPr>
          <p:nvPr>
            <p:ph type="title"/>
          </p:nvPr>
        </p:nvSpPr>
        <p:spPr>
          <a:xfrm>
            <a:off x="1153770" y="0"/>
            <a:ext cx="9905998" cy="1478570"/>
          </a:xfrm>
        </p:spPr>
        <p:txBody>
          <a:bodyPr/>
          <a:lstStyle/>
          <a:p>
            <a:r>
              <a:rPr lang="es-MX" dirty="0"/>
              <a:t>Funciones matemáticas de la librería </a:t>
            </a:r>
            <a:r>
              <a:rPr lang="es-MX" dirty="0" err="1"/>
              <a:t>cmath</a:t>
            </a:r>
            <a:endParaRPr lang="es-MX" dirty="0"/>
          </a:p>
        </p:txBody>
      </p:sp>
      <p:sp>
        <p:nvSpPr>
          <p:cNvPr id="3" name="Marcador de contenido 2">
            <a:extLst>
              <a:ext uri="{FF2B5EF4-FFF2-40B4-BE49-F238E27FC236}">
                <a16:creationId xmlns:a16="http://schemas.microsoft.com/office/drawing/2014/main" id="{039AD2A5-86D1-4905-8DE6-C44C9E2132C6}"/>
              </a:ext>
            </a:extLst>
          </p:cNvPr>
          <p:cNvSpPr>
            <a:spLocks noGrp="1"/>
          </p:cNvSpPr>
          <p:nvPr>
            <p:ph idx="1"/>
          </p:nvPr>
        </p:nvSpPr>
        <p:spPr>
          <a:xfrm>
            <a:off x="1042558" y="1013811"/>
            <a:ext cx="9905999" cy="1123908"/>
          </a:xfrm>
        </p:spPr>
        <p:txBody>
          <a:bodyPr/>
          <a:lstStyle/>
          <a:p>
            <a:pPr marL="0" indent="0">
              <a:buNone/>
            </a:pPr>
            <a:r>
              <a:rPr lang="es-MX" dirty="0"/>
              <a:t>Requiere el encabezado #</a:t>
            </a:r>
            <a:r>
              <a:rPr lang="es-MX" dirty="0" err="1"/>
              <a:t>include</a:t>
            </a:r>
            <a:r>
              <a:rPr lang="es-MX" dirty="0"/>
              <a:t>&lt;</a:t>
            </a:r>
            <a:r>
              <a:rPr lang="es-MX" dirty="0" err="1"/>
              <a:t>cmath</a:t>
            </a:r>
            <a:r>
              <a:rPr lang="es-MX" dirty="0"/>
              <a:t>&gt; y pone a nuestra disposición las siguientes funciones:</a:t>
            </a:r>
          </a:p>
        </p:txBody>
      </p:sp>
      <p:pic>
        <p:nvPicPr>
          <p:cNvPr id="4" name="Imagen 3">
            <a:extLst>
              <a:ext uri="{FF2B5EF4-FFF2-40B4-BE49-F238E27FC236}">
                <a16:creationId xmlns:a16="http://schemas.microsoft.com/office/drawing/2014/main" id="{B9112B82-149A-4CBB-8C9C-C2915F2C757F}"/>
              </a:ext>
            </a:extLst>
          </p:cNvPr>
          <p:cNvPicPr>
            <a:picLocks noChangeAspect="1"/>
          </p:cNvPicPr>
          <p:nvPr/>
        </p:nvPicPr>
        <p:blipFill>
          <a:blip r:embed="rId2"/>
          <a:stretch>
            <a:fillRect/>
          </a:stretch>
        </p:blipFill>
        <p:spPr>
          <a:xfrm>
            <a:off x="3809054" y="1575765"/>
            <a:ext cx="4796739" cy="5739330"/>
          </a:xfrm>
          <a:prstGeom prst="rect">
            <a:avLst/>
          </a:prstGeom>
        </p:spPr>
      </p:pic>
    </p:spTree>
    <p:extLst>
      <p:ext uri="{BB962C8B-B14F-4D97-AF65-F5344CB8AC3E}">
        <p14:creationId xmlns:p14="http://schemas.microsoft.com/office/powerpoint/2010/main" val="4420171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A9081B-6368-41C6-8DE2-083E28E940DC}"/>
              </a:ext>
            </a:extLst>
          </p:cNvPr>
          <p:cNvSpPr>
            <a:spLocks noGrp="1"/>
          </p:cNvSpPr>
          <p:nvPr>
            <p:ph type="title"/>
          </p:nvPr>
        </p:nvSpPr>
        <p:spPr/>
        <p:txBody>
          <a:bodyPr/>
          <a:lstStyle/>
          <a:p>
            <a:r>
              <a:rPr lang="es-MX" dirty="0"/>
              <a:t>Programa no. 9</a:t>
            </a:r>
            <a:br>
              <a:rPr lang="es-MX" dirty="0"/>
            </a:br>
            <a:endParaRPr lang="es-MX" dirty="0"/>
          </a:p>
        </p:txBody>
      </p:sp>
      <p:sp>
        <p:nvSpPr>
          <p:cNvPr id="3" name="Marcador de contenido 2">
            <a:extLst>
              <a:ext uri="{FF2B5EF4-FFF2-40B4-BE49-F238E27FC236}">
                <a16:creationId xmlns:a16="http://schemas.microsoft.com/office/drawing/2014/main" id="{37B1F6C0-70EB-4D62-8EED-8A5ABBD7633A}"/>
              </a:ext>
            </a:extLst>
          </p:cNvPr>
          <p:cNvSpPr>
            <a:spLocks noGrp="1"/>
          </p:cNvSpPr>
          <p:nvPr>
            <p:ph idx="1"/>
          </p:nvPr>
        </p:nvSpPr>
        <p:spPr/>
        <p:txBody>
          <a:bodyPr/>
          <a:lstStyle/>
          <a:p>
            <a:r>
              <a:rPr lang="es-MX" dirty="0"/>
              <a:t>Utilizando la librería </a:t>
            </a:r>
            <a:r>
              <a:rPr lang="es-MX" dirty="0" err="1"/>
              <a:t>cmath</a:t>
            </a:r>
            <a:r>
              <a:rPr lang="es-MX" dirty="0"/>
              <a:t> haga un programa que permita elevar a la potencia indicada un número. El usuario ingresa dos números, el primero representará la base y el segundo el exponente.</a:t>
            </a:r>
          </a:p>
        </p:txBody>
      </p:sp>
    </p:spTree>
    <p:extLst>
      <p:ext uri="{BB962C8B-B14F-4D97-AF65-F5344CB8AC3E}">
        <p14:creationId xmlns:p14="http://schemas.microsoft.com/office/powerpoint/2010/main" val="1191371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664EC3-CFC7-4EF7-A958-62F91AFA8B79}"/>
              </a:ext>
            </a:extLst>
          </p:cNvPr>
          <p:cNvSpPr>
            <a:spLocks noGrp="1"/>
          </p:cNvSpPr>
          <p:nvPr>
            <p:ph type="title"/>
          </p:nvPr>
        </p:nvSpPr>
        <p:spPr/>
        <p:txBody>
          <a:bodyPr/>
          <a:lstStyle/>
          <a:p>
            <a:r>
              <a:rPr lang="es-MX" dirty="0"/>
              <a:t>Nuestras propias funciones	</a:t>
            </a:r>
          </a:p>
        </p:txBody>
      </p:sp>
      <p:sp>
        <p:nvSpPr>
          <p:cNvPr id="3" name="Marcador de contenido 2">
            <a:extLst>
              <a:ext uri="{FF2B5EF4-FFF2-40B4-BE49-F238E27FC236}">
                <a16:creationId xmlns:a16="http://schemas.microsoft.com/office/drawing/2014/main" id="{1853C99A-4ACE-4F6B-8924-9FE457D9F8F4}"/>
              </a:ext>
            </a:extLst>
          </p:cNvPr>
          <p:cNvSpPr>
            <a:spLocks noGrp="1"/>
          </p:cNvSpPr>
          <p:nvPr>
            <p:ph idx="1"/>
          </p:nvPr>
        </p:nvSpPr>
        <p:spPr>
          <a:xfrm>
            <a:off x="1141412" y="2238470"/>
            <a:ext cx="9905999" cy="3541714"/>
          </a:xfrm>
        </p:spPr>
        <p:txBody>
          <a:bodyPr/>
          <a:lstStyle/>
          <a:p>
            <a:pPr marL="0" indent="0">
              <a:buNone/>
            </a:pPr>
            <a:r>
              <a:rPr lang="es-MX" dirty="0"/>
              <a:t>**Firma de una función</a:t>
            </a:r>
            <a:br>
              <a:rPr lang="es-MX" dirty="0"/>
            </a:br>
            <a:r>
              <a:rPr lang="es-MX" dirty="0"/>
              <a:t>**Prototipo de una función</a:t>
            </a:r>
            <a:br>
              <a:rPr lang="es-MX" dirty="0"/>
            </a:br>
            <a:r>
              <a:rPr lang="es-MX" dirty="0"/>
              <a:t>**Valores de retorno de una función </a:t>
            </a:r>
            <a:br>
              <a:rPr lang="es-MX" dirty="0"/>
            </a:br>
            <a:r>
              <a:rPr lang="es-MX" dirty="0"/>
              <a:t>**Llamamiento de una función</a:t>
            </a:r>
          </a:p>
        </p:txBody>
      </p:sp>
      <p:sp>
        <p:nvSpPr>
          <p:cNvPr id="4" name="Título 1">
            <a:extLst>
              <a:ext uri="{FF2B5EF4-FFF2-40B4-BE49-F238E27FC236}">
                <a16:creationId xmlns:a16="http://schemas.microsoft.com/office/drawing/2014/main" id="{A85AE454-6133-4DC1-AA43-95CCD20D7732}"/>
              </a:ext>
            </a:extLst>
          </p:cNvPr>
          <p:cNvSpPr txBox="1">
            <a:spLocks/>
          </p:cNvSpPr>
          <p:nvPr/>
        </p:nvSpPr>
        <p:spPr>
          <a:xfrm>
            <a:off x="1141412" y="3855641"/>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MX" dirty="0"/>
              <a:t>Programa no. 10</a:t>
            </a:r>
          </a:p>
          <a:p>
            <a:r>
              <a:rPr lang="es-MX" dirty="0"/>
              <a:t>Nuestra primer función, hipotenusa </a:t>
            </a:r>
          </a:p>
        </p:txBody>
      </p:sp>
    </p:spTree>
    <p:extLst>
      <p:ext uri="{BB962C8B-B14F-4D97-AF65-F5344CB8AC3E}">
        <p14:creationId xmlns:p14="http://schemas.microsoft.com/office/powerpoint/2010/main" val="11541629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B159A5-860D-4D95-A0A8-643913AFA7ED}"/>
              </a:ext>
            </a:extLst>
          </p:cNvPr>
          <p:cNvSpPr>
            <a:spLocks noGrp="1"/>
          </p:cNvSpPr>
          <p:nvPr>
            <p:ph type="title"/>
          </p:nvPr>
        </p:nvSpPr>
        <p:spPr/>
        <p:txBody>
          <a:bodyPr/>
          <a:lstStyle/>
          <a:p>
            <a:r>
              <a:rPr lang="es-MX" dirty="0"/>
              <a:t>Reto, números perfectos</a:t>
            </a:r>
          </a:p>
        </p:txBody>
      </p:sp>
      <p:sp>
        <p:nvSpPr>
          <p:cNvPr id="4" name="Rectángulo 3">
            <a:extLst>
              <a:ext uri="{FF2B5EF4-FFF2-40B4-BE49-F238E27FC236}">
                <a16:creationId xmlns:a16="http://schemas.microsoft.com/office/drawing/2014/main" id="{641B6C5D-1916-42BD-8F4C-79575F53287C}"/>
              </a:ext>
            </a:extLst>
          </p:cNvPr>
          <p:cNvSpPr/>
          <p:nvPr/>
        </p:nvSpPr>
        <p:spPr>
          <a:xfrm>
            <a:off x="870333" y="2413338"/>
            <a:ext cx="9143999" cy="2031325"/>
          </a:xfrm>
          <a:prstGeom prst="rect">
            <a:avLst/>
          </a:prstGeom>
        </p:spPr>
        <p:txBody>
          <a:bodyPr wrap="square">
            <a:spAutoFit/>
          </a:bodyPr>
          <a:lstStyle/>
          <a:p>
            <a:r>
              <a:rPr lang="es-MX" i="1" dirty="0">
                <a:solidFill>
                  <a:srgbClr val="000000"/>
                </a:solidFill>
                <a:latin typeface="AGaramondPro-Italic"/>
              </a:rPr>
              <a:t>(Números perfectos) </a:t>
            </a:r>
            <a:r>
              <a:rPr lang="es-MX" dirty="0">
                <a:solidFill>
                  <a:srgbClr val="000000"/>
                </a:solidFill>
                <a:latin typeface="AGaramondPro-Regular"/>
              </a:rPr>
              <a:t>Se dice que un número entero es un </a:t>
            </a:r>
            <a:r>
              <a:rPr lang="es-MX" i="1" dirty="0">
                <a:solidFill>
                  <a:srgbClr val="000000"/>
                </a:solidFill>
                <a:latin typeface="AGaramondPro-Italic"/>
              </a:rPr>
              <a:t>número perfecto </a:t>
            </a:r>
            <a:r>
              <a:rPr lang="es-MX" dirty="0">
                <a:solidFill>
                  <a:srgbClr val="000000"/>
                </a:solidFill>
                <a:latin typeface="AGaramondPro-Regular"/>
              </a:rPr>
              <a:t>si la suma de sus divisores, incluyendo 1 (pero no el numero en sí), es igual al número. Por ejemplo, 6 es un número perfecto ya que 6 =  1 + 2 + 3. Escriba una función llamada perfecto que determine si el parámetro número es un número perfecto. Use esta función en un programa que determine e imprima todos los números perfectos entre 1 y 1000</a:t>
            </a:r>
          </a:p>
          <a:p>
            <a:endParaRPr lang="es-MX" dirty="0">
              <a:solidFill>
                <a:srgbClr val="000000"/>
              </a:solidFill>
              <a:latin typeface="AGaramondPro-Regular"/>
            </a:endParaRPr>
          </a:p>
          <a:p>
            <a:r>
              <a:rPr lang="es-MX" dirty="0">
                <a:solidFill>
                  <a:srgbClr val="000000"/>
                </a:solidFill>
                <a:latin typeface="AGaramondPro-Regular"/>
              </a:rPr>
              <a:t>278</a:t>
            </a:r>
            <a:endParaRPr lang="es-MX" dirty="0"/>
          </a:p>
        </p:txBody>
      </p:sp>
    </p:spTree>
    <p:extLst>
      <p:ext uri="{BB962C8B-B14F-4D97-AF65-F5344CB8AC3E}">
        <p14:creationId xmlns:p14="http://schemas.microsoft.com/office/powerpoint/2010/main" val="3095589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029CE2-544C-4D53-A29C-50A989642623}"/>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38DB04E9-E58D-4782-8755-18D6CA78CF0C}"/>
              </a:ext>
            </a:extLst>
          </p:cNvPr>
          <p:cNvSpPr>
            <a:spLocks noGrp="1"/>
          </p:cNvSpPr>
          <p:nvPr>
            <p:ph idx="1"/>
          </p:nvPr>
        </p:nvSpPr>
        <p:spPr/>
        <p:txBody>
          <a:bodyPr/>
          <a:lstStyle/>
          <a:p>
            <a:pPr marL="0" indent="0">
              <a:buNone/>
            </a:pPr>
            <a:r>
              <a:rPr lang="es-MX" dirty="0"/>
              <a:t>3) Lenguajes de alto nivel: Surgen para agilizar el proceso de programación donde podían escribirse instrucciones individuales para realizar tareas importantes. Los programas traductores, denominados </a:t>
            </a:r>
            <a:r>
              <a:rPr lang="es-MX" b="1" dirty="0"/>
              <a:t>compiladores</a:t>
            </a:r>
            <a:r>
              <a:rPr lang="es-MX" dirty="0"/>
              <a:t>, convierten programas en lenguaje de alto nivel a lenguaje de máquina.</a:t>
            </a:r>
          </a:p>
          <a:p>
            <a:pPr marL="0" indent="0">
              <a:buNone/>
            </a:pPr>
            <a:r>
              <a:rPr lang="es-MX" dirty="0"/>
              <a:t>C, C++ y Java son algunos de los lenguajes de programación de alto nivel más ampliamente utilizados.</a:t>
            </a:r>
          </a:p>
        </p:txBody>
      </p:sp>
    </p:spTree>
    <p:extLst>
      <p:ext uri="{BB962C8B-B14F-4D97-AF65-F5344CB8AC3E}">
        <p14:creationId xmlns:p14="http://schemas.microsoft.com/office/powerpoint/2010/main" val="671632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A527CD-CBA3-47B7-AD29-C5473A970F4C}"/>
              </a:ext>
            </a:extLst>
          </p:cNvPr>
          <p:cNvSpPr>
            <a:spLocks noGrp="1"/>
          </p:cNvSpPr>
          <p:nvPr>
            <p:ph type="title"/>
          </p:nvPr>
        </p:nvSpPr>
        <p:spPr/>
        <p:txBody>
          <a:bodyPr/>
          <a:lstStyle/>
          <a:p>
            <a:r>
              <a:rPr lang="es-MX" dirty="0"/>
              <a:t>Números aleatorios</a:t>
            </a:r>
          </a:p>
        </p:txBody>
      </p:sp>
      <p:sp>
        <p:nvSpPr>
          <p:cNvPr id="4" name="Rectángulo 3">
            <a:extLst>
              <a:ext uri="{FF2B5EF4-FFF2-40B4-BE49-F238E27FC236}">
                <a16:creationId xmlns:a16="http://schemas.microsoft.com/office/drawing/2014/main" id="{661C7FFE-FB4C-4B6E-96C5-0349249C217F}"/>
              </a:ext>
            </a:extLst>
          </p:cNvPr>
          <p:cNvSpPr/>
          <p:nvPr/>
        </p:nvSpPr>
        <p:spPr>
          <a:xfrm>
            <a:off x="3048000" y="1823158"/>
            <a:ext cx="5843298" cy="923330"/>
          </a:xfrm>
          <a:prstGeom prst="rect">
            <a:avLst/>
          </a:prstGeom>
        </p:spPr>
        <p:txBody>
          <a:bodyPr wrap="square">
            <a:spAutoFit/>
          </a:bodyPr>
          <a:lstStyle/>
          <a:p>
            <a:r>
              <a:rPr lang="es-MX" dirty="0">
                <a:solidFill>
                  <a:srgbClr val="000000"/>
                </a:solidFill>
                <a:latin typeface="LucidaSans-Typewriter"/>
              </a:rPr>
              <a:t>Valor para la semilla :  </a:t>
            </a:r>
            <a:r>
              <a:rPr lang="es-MX" dirty="0" err="1">
                <a:solidFill>
                  <a:srgbClr val="000000"/>
                </a:solidFill>
                <a:latin typeface="LucidaSans-Typewriter"/>
              </a:rPr>
              <a:t>srand</a:t>
            </a:r>
            <a:r>
              <a:rPr lang="es-MX" dirty="0">
                <a:solidFill>
                  <a:srgbClr val="000000"/>
                </a:solidFill>
                <a:latin typeface="LucidaSans-Typewriter"/>
              </a:rPr>
              <a:t>( time( </a:t>
            </a:r>
            <a:r>
              <a:rPr lang="es-MX" dirty="0">
                <a:solidFill>
                  <a:srgbClr val="585858"/>
                </a:solidFill>
                <a:latin typeface="LucidaSans-Typewriter"/>
              </a:rPr>
              <a:t>0 </a:t>
            </a:r>
            <a:r>
              <a:rPr lang="es-MX" dirty="0">
                <a:solidFill>
                  <a:srgbClr val="000000"/>
                </a:solidFill>
                <a:latin typeface="LucidaSans-Typewriter"/>
              </a:rPr>
              <a:t>) );</a:t>
            </a:r>
          </a:p>
          <a:p>
            <a:r>
              <a:rPr lang="es-MX" dirty="0">
                <a:solidFill>
                  <a:srgbClr val="000000"/>
                </a:solidFill>
                <a:latin typeface="LucidaSans-Typewriter"/>
              </a:rPr>
              <a:t>#</a:t>
            </a:r>
            <a:r>
              <a:rPr lang="es-MX" dirty="0" err="1">
                <a:solidFill>
                  <a:srgbClr val="000000"/>
                </a:solidFill>
                <a:latin typeface="LucidaSans-Typewriter"/>
              </a:rPr>
              <a:t>include</a:t>
            </a:r>
            <a:r>
              <a:rPr lang="es-MX" dirty="0">
                <a:solidFill>
                  <a:srgbClr val="000000"/>
                </a:solidFill>
                <a:latin typeface="LucidaSans-Typewriter"/>
              </a:rPr>
              <a:t>&lt;</a:t>
            </a:r>
            <a:r>
              <a:rPr lang="es-MX" dirty="0" err="1">
                <a:solidFill>
                  <a:srgbClr val="000000"/>
                </a:solidFill>
                <a:latin typeface="LucidaSans-Typewriter"/>
              </a:rPr>
              <a:t>cstdlib</a:t>
            </a:r>
            <a:r>
              <a:rPr lang="es-MX" dirty="0">
                <a:solidFill>
                  <a:srgbClr val="000000"/>
                </a:solidFill>
                <a:latin typeface="LucidaSans-Typewriter"/>
              </a:rPr>
              <a:t>&gt;</a:t>
            </a:r>
          </a:p>
          <a:p>
            <a:r>
              <a:rPr lang="es-MX" dirty="0">
                <a:solidFill>
                  <a:srgbClr val="000000"/>
                </a:solidFill>
                <a:latin typeface="LucidaSans-Typewriter"/>
              </a:rPr>
              <a:t>#</a:t>
            </a:r>
            <a:r>
              <a:rPr lang="es-MX" dirty="0" err="1">
                <a:solidFill>
                  <a:srgbClr val="000000"/>
                </a:solidFill>
                <a:latin typeface="LucidaSans-Typewriter"/>
              </a:rPr>
              <a:t>include</a:t>
            </a:r>
            <a:r>
              <a:rPr lang="es-MX" dirty="0">
                <a:solidFill>
                  <a:srgbClr val="000000"/>
                </a:solidFill>
                <a:latin typeface="LucidaSans-Typewriter"/>
              </a:rPr>
              <a:t>&lt;</a:t>
            </a:r>
            <a:r>
              <a:rPr lang="es-MX" dirty="0" err="1">
                <a:solidFill>
                  <a:srgbClr val="000000"/>
                </a:solidFill>
                <a:latin typeface="LucidaSans-Typewriter"/>
              </a:rPr>
              <a:t>ctime</a:t>
            </a:r>
            <a:r>
              <a:rPr lang="es-MX" dirty="0">
                <a:solidFill>
                  <a:srgbClr val="000000"/>
                </a:solidFill>
                <a:latin typeface="LucidaSans-Typewriter"/>
              </a:rPr>
              <a:t>&gt;  o #</a:t>
            </a:r>
            <a:r>
              <a:rPr lang="es-MX" dirty="0" err="1">
                <a:solidFill>
                  <a:srgbClr val="000000"/>
                </a:solidFill>
                <a:latin typeface="LucidaSans-Typewriter"/>
              </a:rPr>
              <a:t>include</a:t>
            </a:r>
            <a:r>
              <a:rPr lang="es-MX" dirty="0">
                <a:solidFill>
                  <a:srgbClr val="000000"/>
                </a:solidFill>
                <a:latin typeface="LucidaSans-Typewriter"/>
              </a:rPr>
              <a:t>&lt;</a:t>
            </a:r>
            <a:r>
              <a:rPr lang="es-MX" dirty="0" err="1">
                <a:solidFill>
                  <a:srgbClr val="000000"/>
                </a:solidFill>
                <a:latin typeface="LucidaSans-Typewriter"/>
              </a:rPr>
              <a:t>time.h</a:t>
            </a:r>
            <a:r>
              <a:rPr lang="es-MX" dirty="0">
                <a:solidFill>
                  <a:srgbClr val="000000"/>
                </a:solidFill>
                <a:latin typeface="LucidaSans-Typewriter"/>
              </a:rPr>
              <a:t>&gt;</a:t>
            </a:r>
          </a:p>
        </p:txBody>
      </p:sp>
      <p:sp>
        <p:nvSpPr>
          <p:cNvPr id="5" name="Rectángulo 4">
            <a:extLst>
              <a:ext uri="{FF2B5EF4-FFF2-40B4-BE49-F238E27FC236}">
                <a16:creationId xmlns:a16="http://schemas.microsoft.com/office/drawing/2014/main" id="{CF43F71A-4BEF-490E-8DA8-58D8D92F1AEB}"/>
              </a:ext>
            </a:extLst>
          </p:cNvPr>
          <p:cNvSpPr/>
          <p:nvPr/>
        </p:nvSpPr>
        <p:spPr>
          <a:xfrm>
            <a:off x="1814110" y="2959807"/>
            <a:ext cx="6096000" cy="646331"/>
          </a:xfrm>
          <a:prstGeom prst="rect">
            <a:avLst/>
          </a:prstGeom>
        </p:spPr>
        <p:txBody>
          <a:bodyPr>
            <a:spAutoFit/>
          </a:bodyPr>
          <a:lstStyle/>
          <a:p>
            <a:r>
              <a:rPr lang="es-MX" dirty="0">
                <a:solidFill>
                  <a:srgbClr val="424242"/>
                </a:solidFill>
                <a:latin typeface="Open Sans"/>
              </a:rPr>
              <a:t>- Número aleatorios entre 0 y 50:</a:t>
            </a:r>
            <a:br>
              <a:rPr lang="es-MX" dirty="0"/>
            </a:br>
            <a:r>
              <a:rPr lang="es-MX" b="1" dirty="0">
                <a:solidFill>
                  <a:srgbClr val="424242"/>
                </a:solidFill>
                <a:latin typeface="Open Sans"/>
              </a:rPr>
              <a:t>  </a:t>
            </a:r>
            <a:r>
              <a:rPr lang="es-MX" b="1" dirty="0" err="1">
                <a:solidFill>
                  <a:srgbClr val="424242"/>
                </a:solidFill>
                <a:latin typeface="Open Sans"/>
              </a:rPr>
              <a:t>num</a:t>
            </a:r>
            <a:r>
              <a:rPr lang="es-MX" b="1" dirty="0">
                <a:solidFill>
                  <a:srgbClr val="424242"/>
                </a:solidFill>
                <a:latin typeface="Open Sans"/>
              </a:rPr>
              <a:t>=rand()%51;</a:t>
            </a:r>
            <a:endParaRPr lang="es-MX" dirty="0"/>
          </a:p>
        </p:txBody>
      </p:sp>
      <p:sp>
        <p:nvSpPr>
          <p:cNvPr id="6" name="Rectángulo 5">
            <a:extLst>
              <a:ext uri="{FF2B5EF4-FFF2-40B4-BE49-F238E27FC236}">
                <a16:creationId xmlns:a16="http://schemas.microsoft.com/office/drawing/2014/main" id="{044180A0-5077-466C-AC41-03E58B901657}"/>
              </a:ext>
            </a:extLst>
          </p:cNvPr>
          <p:cNvSpPr/>
          <p:nvPr/>
        </p:nvSpPr>
        <p:spPr>
          <a:xfrm>
            <a:off x="1814110" y="3677245"/>
            <a:ext cx="6096000" cy="2308324"/>
          </a:xfrm>
          <a:prstGeom prst="rect">
            <a:avLst/>
          </a:prstGeom>
        </p:spPr>
        <p:txBody>
          <a:bodyPr>
            <a:spAutoFit/>
          </a:bodyPr>
          <a:lstStyle/>
          <a:p>
            <a:r>
              <a:rPr lang="es-MX" dirty="0">
                <a:solidFill>
                  <a:srgbClr val="424242"/>
                </a:solidFill>
                <a:latin typeface="Open Sans"/>
              </a:rPr>
              <a:t>- Número aleatorios entre 0 y 50:</a:t>
            </a:r>
            <a:br>
              <a:rPr lang="es-MX" dirty="0"/>
            </a:br>
            <a:r>
              <a:rPr lang="es-MX" b="1" dirty="0">
                <a:solidFill>
                  <a:srgbClr val="424242"/>
                </a:solidFill>
                <a:latin typeface="Open Sans"/>
              </a:rPr>
              <a:t>  </a:t>
            </a:r>
            <a:r>
              <a:rPr lang="es-MX" b="1" dirty="0" err="1">
                <a:solidFill>
                  <a:srgbClr val="424242"/>
                </a:solidFill>
                <a:latin typeface="Open Sans"/>
              </a:rPr>
              <a:t>num</a:t>
            </a:r>
            <a:r>
              <a:rPr lang="es-MX" b="1" dirty="0">
                <a:solidFill>
                  <a:srgbClr val="424242"/>
                </a:solidFill>
                <a:latin typeface="Open Sans"/>
              </a:rPr>
              <a:t>=rand()%51;</a:t>
            </a:r>
            <a:br>
              <a:rPr lang="es-MX" dirty="0"/>
            </a:br>
            <a:br>
              <a:rPr lang="es-MX" dirty="0"/>
            </a:br>
            <a:r>
              <a:rPr lang="es-MX" dirty="0">
                <a:solidFill>
                  <a:srgbClr val="424242"/>
                </a:solidFill>
                <a:latin typeface="Open Sans"/>
              </a:rPr>
              <a:t>- Número aleatorios entre 1 y 100:</a:t>
            </a:r>
            <a:br>
              <a:rPr lang="es-MX" dirty="0"/>
            </a:br>
            <a:r>
              <a:rPr lang="es-MX" b="1" dirty="0">
                <a:solidFill>
                  <a:srgbClr val="424242"/>
                </a:solidFill>
                <a:latin typeface="Open Sans"/>
              </a:rPr>
              <a:t>  </a:t>
            </a:r>
            <a:r>
              <a:rPr lang="es-MX" b="1" dirty="0" err="1">
                <a:solidFill>
                  <a:srgbClr val="424242"/>
                </a:solidFill>
                <a:latin typeface="Open Sans"/>
              </a:rPr>
              <a:t>num</a:t>
            </a:r>
            <a:r>
              <a:rPr lang="es-MX" b="1" dirty="0">
                <a:solidFill>
                  <a:srgbClr val="424242"/>
                </a:solidFill>
                <a:latin typeface="Open Sans"/>
              </a:rPr>
              <a:t>=1+rand()%(101-1);</a:t>
            </a:r>
            <a:br>
              <a:rPr lang="es-MX" dirty="0"/>
            </a:br>
            <a:br>
              <a:rPr lang="es-MX" dirty="0"/>
            </a:br>
            <a:r>
              <a:rPr lang="es-MX" dirty="0">
                <a:solidFill>
                  <a:srgbClr val="424242"/>
                </a:solidFill>
                <a:latin typeface="Open Sans"/>
              </a:rPr>
              <a:t>- Número aleatorios entre 250 y 420:</a:t>
            </a:r>
            <a:br>
              <a:rPr lang="es-MX" dirty="0"/>
            </a:br>
            <a:r>
              <a:rPr lang="es-MX" b="1" dirty="0">
                <a:solidFill>
                  <a:srgbClr val="424242"/>
                </a:solidFill>
                <a:latin typeface="Open Sans"/>
              </a:rPr>
              <a:t>  </a:t>
            </a:r>
            <a:r>
              <a:rPr lang="es-MX" b="1" dirty="0" err="1">
                <a:solidFill>
                  <a:srgbClr val="424242"/>
                </a:solidFill>
                <a:latin typeface="Open Sans"/>
              </a:rPr>
              <a:t>num</a:t>
            </a:r>
            <a:r>
              <a:rPr lang="es-MX" b="1" dirty="0">
                <a:solidFill>
                  <a:srgbClr val="424242"/>
                </a:solidFill>
                <a:latin typeface="Open Sans"/>
              </a:rPr>
              <a:t>=250+rand()%(421-250);</a:t>
            </a:r>
            <a:endParaRPr lang="es-MX" dirty="0"/>
          </a:p>
        </p:txBody>
      </p:sp>
      <p:sp>
        <p:nvSpPr>
          <p:cNvPr id="7" name="Rectángulo 6">
            <a:extLst>
              <a:ext uri="{FF2B5EF4-FFF2-40B4-BE49-F238E27FC236}">
                <a16:creationId xmlns:a16="http://schemas.microsoft.com/office/drawing/2014/main" id="{70CD4E41-4676-45AA-9180-6828B106994F}"/>
              </a:ext>
            </a:extLst>
          </p:cNvPr>
          <p:cNvSpPr/>
          <p:nvPr/>
        </p:nvSpPr>
        <p:spPr>
          <a:xfrm>
            <a:off x="5969649" y="3282972"/>
            <a:ext cx="6096000" cy="923330"/>
          </a:xfrm>
          <a:prstGeom prst="rect">
            <a:avLst/>
          </a:prstGeom>
        </p:spPr>
        <p:txBody>
          <a:bodyPr>
            <a:spAutoFit/>
          </a:bodyPr>
          <a:lstStyle/>
          <a:p>
            <a:r>
              <a:rPr lang="es-MX" dirty="0">
                <a:solidFill>
                  <a:srgbClr val="424242"/>
                </a:solidFill>
                <a:latin typeface="Open Sans"/>
              </a:rPr>
              <a:t>De forma general es:</a:t>
            </a:r>
            <a:br>
              <a:rPr lang="es-MX" dirty="0"/>
            </a:br>
            <a:r>
              <a:rPr lang="es-MX" b="1" dirty="0">
                <a:solidFill>
                  <a:srgbClr val="424242"/>
                </a:solidFill>
                <a:latin typeface="Open Sans"/>
              </a:rPr>
              <a:t>variable = </a:t>
            </a:r>
            <a:r>
              <a:rPr lang="es-MX" b="1" dirty="0" err="1">
                <a:solidFill>
                  <a:srgbClr val="424242"/>
                </a:solidFill>
                <a:latin typeface="Open Sans"/>
              </a:rPr>
              <a:t>limite_inferior</a:t>
            </a:r>
            <a:r>
              <a:rPr lang="es-MX" b="1" dirty="0">
                <a:solidFill>
                  <a:srgbClr val="424242"/>
                </a:solidFill>
                <a:latin typeface="Open Sans"/>
              </a:rPr>
              <a:t> + rand() % (</a:t>
            </a:r>
            <a:r>
              <a:rPr lang="es-MX" b="1" dirty="0" err="1">
                <a:solidFill>
                  <a:srgbClr val="424242"/>
                </a:solidFill>
                <a:latin typeface="Open Sans"/>
              </a:rPr>
              <a:t>limite_superior</a:t>
            </a:r>
            <a:r>
              <a:rPr lang="es-MX" b="1" dirty="0">
                <a:solidFill>
                  <a:srgbClr val="424242"/>
                </a:solidFill>
                <a:latin typeface="Open Sans"/>
              </a:rPr>
              <a:t> +1 - </a:t>
            </a:r>
            <a:r>
              <a:rPr lang="es-MX" b="1" dirty="0" err="1">
                <a:solidFill>
                  <a:srgbClr val="424242"/>
                </a:solidFill>
                <a:latin typeface="Open Sans"/>
              </a:rPr>
              <a:t>limite_inferior</a:t>
            </a:r>
            <a:r>
              <a:rPr lang="es-MX" b="1" dirty="0">
                <a:solidFill>
                  <a:srgbClr val="424242"/>
                </a:solidFill>
                <a:latin typeface="Open Sans"/>
              </a:rPr>
              <a:t>) ;</a:t>
            </a:r>
            <a:endParaRPr lang="es-MX" dirty="0"/>
          </a:p>
        </p:txBody>
      </p:sp>
    </p:spTree>
    <p:extLst>
      <p:ext uri="{BB962C8B-B14F-4D97-AF65-F5344CB8AC3E}">
        <p14:creationId xmlns:p14="http://schemas.microsoft.com/office/powerpoint/2010/main" val="21461202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95C36B-1025-49B7-8877-40252E2EDE38}"/>
              </a:ext>
            </a:extLst>
          </p:cNvPr>
          <p:cNvSpPr>
            <a:spLocks noGrp="1"/>
          </p:cNvSpPr>
          <p:nvPr>
            <p:ph type="title"/>
          </p:nvPr>
        </p:nvSpPr>
        <p:spPr/>
        <p:txBody>
          <a:bodyPr/>
          <a:lstStyle/>
          <a:p>
            <a:r>
              <a:rPr lang="es-MX" dirty="0"/>
              <a:t>Programa no. 11 números aleatorios</a:t>
            </a:r>
          </a:p>
        </p:txBody>
      </p:sp>
      <p:sp>
        <p:nvSpPr>
          <p:cNvPr id="3" name="Marcador de contenido 2">
            <a:extLst>
              <a:ext uri="{FF2B5EF4-FFF2-40B4-BE49-F238E27FC236}">
                <a16:creationId xmlns:a16="http://schemas.microsoft.com/office/drawing/2014/main" id="{84D39CA9-A798-4CF4-B2CB-C92F784EF39E}"/>
              </a:ext>
            </a:extLst>
          </p:cNvPr>
          <p:cNvSpPr>
            <a:spLocks noGrp="1"/>
          </p:cNvSpPr>
          <p:nvPr>
            <p:ph idx="1"/>
          </p:nvPr>
        </p:nvSpPr>
        <p:spPr/>
        <p:txBody>
          <a:bodyPr/>
          <a:lstStyle/>
          <a:p>
            <a:r>
              <a:rPr lang="es-MX" dirty="0"/>
              <a:t>Codifique un programa que genere un número aleatorio entre 1 y 1000 y le pida al usuario adivinarlo. Al final, cuando lo encuentre le debe de mostrar los intentos que le tomó</a:t>
            </a:r>
          </a:p>
        </p:txBody>
      </p:sp>
    </p:spTree>
    <p:extLst>
      <p:ext uri="{BB962C8B-B14F-4D97-AF65-F5344CB8AC3E}">
        <p14:creationId xmlns:p14="http://schemas.microsoft.com/office/powerpoint/2010/main" val="27890041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22F878-22A7-4EF3-80F5-789F42629C23}"/>
              </a:ext>
            </a:extLst>
          </p:cNvPr>
          <p:cNvSpPr>
            <a:spLocks noGrp="1"/>
          </p:cNvSpPr>
          <p:nvPr>
            <p:ph type="title"/>
          </p:nvPr>
        </p:nvSpPr>
        <p:spPr/>
        <p:txBody>
          <a:bodyPr/>
          <a:lstStyle/>
          <a:p>
            <a:r>
              <a:rPr lang="es-MX" dirty="0"/>
              <a:t>Reglas de alcance</a:t>
            </a:r>
          </a:p>
        </p:txBody>
      </p:sp>
      <p:sp>
        <p:nvSpPr>
          <p:cNvPr id="4" name="Rectángulo 3">
            <a:extLst>
              <a:ext uri="{FF2B5EF4-FFF2-40B4-BE49-F238E27FC236}">
                <a16:creationId xmlns:a16="http://schemas.microsoft.com/office/drawing/2014/main" id="{5DEE3C8F-456E-4C94-97CE-5D7D7D7F57BC}"/>
              </a:ext>
            </a:extLst>
          </p:cNvPr>
          <p:cNvSpPr/>
          <p:nvPr/>
        </p:nvSpPr>
        <p:spPr>
          <a:xfrm>
            <a:off x="1240266" y="2097088"/>
            <a:ext cx="10350371" cy="923330"/>
          </a:xfrm>
          <a:prstGeom prst="rect">
            <a:avLst/>
          </a:prstGeom>
        </p:spPr>
        <p:txBody>
          <a:bodyPr wrap="square">
            <a:spAutoFit/>
          </a:bodyPr>
          <a:lstStyle/>
          <a:p>
            <a:r>
              <a:rPr lang="es-MX" dirty="0">
                <a:latin typeface="AGaramondPro-Regular"/>
              </a:rPr>
              <a:t>La porción del programa en la que se puede utilizar un identificador se conoce como su alcance. Por ejemplo, cuando declaramos una variable local en un bloque, solo se puede referenciar en ese bloque y en los bloques anidados dentro de ese mismo bloque.</a:t>
            </a:r>
            <a:endParaRPr lang="es-MX" dirty="0"/>
          </a:p>
        </p:txBody>
      </p:sp>
      <p:sp>
        <p:nvSpPr>
          <p:cNvPr id="5" name="Título 1">
            <a:extLst>
              <a:ext uri="{FF2B5EF4-FFF2-40B4-BE49-F238E27FC236}">
                <a16:creationId xmlns:a16="http://schemas.microsoft.com/office/drawing/2014/main" id="{B74E1C43-054D-4B14-9E0E-CC7374E9F163}"/>
              </a:ext>
            </a:extLst>
          </p:cNvPr>
          <p:cNvSpPr txBox="1">
            <a:spLocks/>
          </p:cNvSpPr>
          <p:nvPr/>
        </p:nvSpPr>
        <p:spPr>
          <a:xfrm>
            <a:off x="1141413" y="3759703"/>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MX" dirty="0"/>
              <a:t>Programa no. 12, alcance, variable global</a:t>
            </a:r>
          </a:p>
        </p:txBody>
      </p:sp>
    </p:spTree>
    <p:extLst>
      <p:ext uri="{BB962C8B-B14F-4D97-AF65-F5344CB8AC3E}">
        <p14:creationId xmlns:p14="http://schemas.microsoft.com/office/powerpoint/2010/main" val="1555605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66EDB5-75DE-4B35-B523-32CD8F44E1B1}"/>
              </a:ext>
            </a:extLst>
          </p:cNvPr>
          <p:cNvSpPr>
            <a:spLocks noGrp="1"/>
          </p:cNvSpPr>
          <p:nvPr>
            <p:ph type="title"/>
          </p:nvPr>
        </p:nvSpPr>
        <p:spPr/>
        <p:txBody>
          <a:bodyPr/>
          <a:lstStyle/>
          <a:p>
            <a:r>
              <a:rPr lang="es-MX" dirty="0"/>
              <a:t>arreglos</a:t>
            </a:r>
          </a:p>
        </p:txBody>
      </p:sp>
      <p:sp>
        <p:nvSpPr>
          <p:cNvPr id="4" name="Rectángulo 3">
            <a:extLst>
              <a:ext uri="{FF2B5EF4-FFF2-40B4-BE49-F238E27FC236}">
                <a16:creationId xmlns:a16="http://schemas.microsoft.com/office/drawing/2014/main" id="{FBB81C01-F673-4648-8C72-E356D8640FB1}"/>
              </a:ext>
            </a:extLst>
          </p:cNvPr>
          <p:cNvSpPr/>
          <p:nvPr/>
        </p:nvSpPr>
        <p:spPr>
          <a:xfrm>
            <a:off x="1141413" y="1625081"/>
            <a:ext cx="10256579" cy="1477328"/>
          </a:xfrm>
          <a:prstGeom prst="rect">
            <a:avLst/>
          </a:prstGeom>
        </p:spPr>
        <p:txBody>
          <a:bodyPr wrap="square">
            <a:spAutoFit/>
          </a:bodyPr>
          <a:lstStyle/>
          <a:p>
            <a:r>
              <a:rPr lang="es-MX" dirty="0">
                <a:latin typeface="AGaramondPro-Regular"/>
              </a:rPr>
              <a:t>Un arreglo es un grupo de ubicaciones de memoria consecutivas, todas ellas del mismo tipo. Para hacer referencia a una ubicación o elemento específico en el arreglo, especificamos su nombre y el </a:t>
            </a:r>
            <a:r>
              <a:rPr lang="es-MX" b="1" dirty="0">
                <a:latin typeface="AGaramondPro-Bold"/>
              </a:rPr>
              <a:t>número de posición </a:t>
            </a:r>
            <a:r>
              <a:rPr lang="es-MX" dirty="0">
                <a:latin typeface="AGaramondPro-Regular"/>
              </a:rPr>
              <a:t>del elemento específico en el arreglo conocido como índice.</a:t>
            </a:r>
          </a:p>
          <a:p>
            <a:r>
              <a:rPr lang="es-MX" dirty="0"/>
              <a:t>El primer elemento en todo</a:t>
            </a:r>
          </a:p>
          <a:p>
            <a:r>
              <a:rPr lang="es-MX" dirty="0"/>
              <a:t>arreglo tiene el </a:t>
            </a:r>
            <a:r>
              <a:rPr lang="es-MX" b="1" dirty="0"/>
              <a:t>subíndice 0 </a:t>
            </a:r>
            <a:r>
              <a:rPr lang="es-MX" dirty="0"/>
              <a:t>(</a:t>
            </a:r>
            <a:r>
              <a:rPr lang="es-MX" b="1" dirty="0"/>
              <a:t>cero</a:t>
            </a:r>
            <a:r>
              <a:rPr lang="es-MX" dirty="0"/>
              <a:t>) y se conoce algunas veces como el </a:t>
            </a:r>
            <a:r>
              <a:rPr lang="es-MX" b="1" dirty="0"/>
              <a:t>elemento cero</a:t>
            </a:r>
            <a:r>
              <a:rPr lang="es-MX" dirty="0"/>
              <a:t>.</a:t>
            </a:r>
          </a:p>
        </p:txBody>
      </p:sp>
      <p:sp>
        <p:nvSpPr>
          <p:cNvPr id="5" name="Rectángulo 4">
            <a:extLst>
              <a:ext uri="{FF2B5EF4-FFF2-40B4-BE49-F238E27FC236}">
                <a16:creationId xmlns:a16="http://schemas.microsoft.com/office/drawing/2014/main" id="{18DF214C-FF0A-4820-8F92-A57956EEF057}"/>
              </a:ext>
            </a:extLst>
          </p:cNvPr>
          <p:cNvSpPr/>
          <p:nvPr/>
        </p:nvSpPr>
        <p:spPr>
          <a:xfrm>
            <a:off x="1141413" y="3605728"/>
            <a:ext cx="3269949" cy="646331"/>
          </a:xfrm>
          <a:prstGeom prst="rect">
            <a:avLst/>
          </a:prstGeom>
        </p:spPr>
        <p:txBody>
          <a:bodyPr wrap="square">
            <a:spAutoFit/>
          </a:bodyPr>
          <a:lstStyle/>
          <a:p>
            <a:r>
              <a:rPr lang="es-MX" dirty="0">
                <a:latin typeface="AGaramondPro-Regular"/>
              </a:rPr>
              <a:t>Un subíndice debe ser un entero o una expresión entera</a:t>
            </a:r>
            <a:endParaRPr lang="es-MX" dirty="0"/>
          </a:p>
        </p:txBody>
      </p:sp>
      <p:sp>
        <p:nvSpPr>
          <p:cNvPr id="6" name="Rectángulo 5">
            <a:extLst>
              <a:ext uri="{FF2B5EF4-FFF2-40B4-BE49-F238E27FC236}">
                <a16:creationId xmlns:a16="http://schemas.microsoft.com/office/drawing/2014/main" id="{F9E0393F-DDB6-469A-80FC-3C8FB0CE9616}"/>
              </a:ext>
            </a:extLst>
          </p:cNvPr>
          <p:cNvSpPr/>
          <p:nvPr/>
        </p:nvSpPr>
        <p:spPr>
          <a:xfrm>
            <a:off x="1602339" y="4564882"/>
            <a:ext cx="1499128" cy="369332"/>
          </a:xfrm>
          <a:prstGeom prst="rect">
            <a:avLst/>
          </a:prstGeom>
        </p:spPr>
        <p:txBody>
          <a:bodyPr wrap="none">
            <a:spAutoFit/>
          </a:bodyPr>
          <a:lstStyle/>
          <a:p>
            <a:r>
              <a:rPr lang="es-MX" dirty="0">
                <a:latin typeface="LucidaSans-Typewriter"/>
              </a:rPr>
              <a:t>c[ a + b ] += 2;</a:t>
            </a:r>
            <a:endParaRPr lang="es-MX" dirty="0"/>
          </a:p>
        </p:txBody>
      </p:sp>
      <p:pic>
        <p:nvPicPr>
          <p:cNvPr id="7" name="Imagen 6">
            <a:extLst>
              <a:ext uri="{FF2B5EF4-FFF2-40B4-BE49-F238E27FC236}">
                <a16:creationId xmlns:a16="http://schemas.microsoft.com/office/drawing/2014/main" id="{089E2EB3-EEAD-4B1B-A7CC-2EBE1F18C598}"/>
              </a:ext>
            </a:extLst>
          </p:cNvPr>
          <p:cNvPicPr>
            <a:picLocks noChangeAspect="1"/>
          </p:cNvPicPr>
          <p:nvPr/>
        </p:nvPicPr>
        <p:blipFill>
          <a:blip r:embed="rId2"/>
          <a:stretch>
            <a:fillRect/>
          </a:stretch>
        </p:blipFill>
        <p:spPr>
          <a:xfrm>
            <a:off x="5945917" y="3102409"/>
            <a:ext cx="4947979" cy="3663611"/>
          </a:xfrm>
          <a:prstGeom prst="rect">
            <a:avLst/>
          </a:prstGeom>
        </p:spPr>
      </p:pic>
    </p:spTree>
    <p:extLst>
      <p:ext uri="{BB962C8B-B14F-4D97-AF65-F5344CB8AC3E}">
        <p14:creationId xmlns:p14="http://schemas.microsoft.com/office/powerpoint/2010/main" val="21597339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616705-55FC-4679-BE9B-B7267A694B31}"/>
              </a:ext>
            </a:extLst>
          </p:cNvPr>
          <p:cNvSpPr>
            <a:spLocks noGrp="1"/>
          </p:cNvSpPr>
          <p:nvPr>
            <p:ph type="title"/>
          </p:nvPr>
        </p:nvSpPr>
        <p:spPr/>
        <p:txBody>
          <a:bodyPr/>
          <a:lstStyle/>
          <a:p>
            <a:r>
              <a:rPr lang="es-MX" dirty="0"/>
              <a:t>Declaración y creación de arreglos (vectores)</a:t>
            </a:r>
          </a:p>
        </p:txBody>
      </p:sp>
      <p:sp>
        <p:nvSpPr>
          <p:cNvPr id="4" name="Rectángulo 3">
            <a:extLst>
              <a:ext uri="{FF2B5EF4-FFF2-40B4-BE49-F238E27FC236}">
                <a16:creationId xmlns:a16="http://schemas.microsoft.com/office/drawing/2014/main" id="{BC00E026-A1E4-494B-8777-070773D56C59}"/>
              </a:ext>
            </a:extLst>
          </p:cNvPr>
          <p:cNvSpPr/>
          <p:nvPr/>
        </p:nvSpPr>
        <p:spPr>
          <a:xfrm>
            <a:off x="914401" y="2097088"/>
            <a:ext cx="8798480" cy="923330"/>
          </a:xfrm>
          <a:prstGeom prst="rect">
            <a:avLst/>
          </a:prstGeom>
        </p:spPr>
        <p:txBody>
          <a:bodyPr wrap="square">
            <a:spAutoFit/>
          </a:bodyPr>
          <a:lstStyle/>
          <a:p>
            <a:r>
              <a:rPr lang="es-MX" dirty="0">
                <a:latin typeface="AGaramondPro-Regular"/>
              </a:rPr>
              <a:t>Los objetos arreglo ocupan espacio en memoria. Para especificar el tipo de los elementos y el número de elementos requerido por un arreglo, use una declaración de la forma:</a:t>
            </a:r>
          </a:p>
          <a:p>
            <a:r>
              <a:rPr lang="es-MX" i="1" dirty="0">
                <a:latin typeface="AGaramondPro-Italic"/>
              </a:rPr>
              <a:t>tipo </a:t>
            </a:r>
            <a:r>
              <a:rPr lang="es-MX" i="1" dirty="0" err="1">
                <a:latin typeface="AGaramondPro-Italic"/>
              </a:rPr>
              <a:t>nombreArreglo</a:t>
            </a:r>
            <a:r>
              <a:rPr lang="es-MX" sz="1400" dirty="0">
                <a:latin typeface="LucidaSans-Typewriter"/>
              </a:rPr>
              <a:t>[ </a:t>
            </a:r>
            <a:r>
              <a:rPr lang="es-MX" i="1" dirty="0" err="1">
                <a:latin typeface="AGaramondPro-Italic"/>
              </a:rPr>
              <a:t>tamañoArreglo</a:t>
            </a:r>
            <a:r>
              <a:rPr lang="es-MX" i="1" dirty="0">
                <a:latin typeface="AGaramondPro-Italic"/>
              </a:rPr>
              <a:t> </a:t>
            </a:r>
            <a:r>
              <a:rPr lang="es-MX" sz="1400" dirty="0">
                <a:latin typeface="LucidaSans-Typewriter"/>
              </a:rPr>
              <a:t>];</a:t>
            </a:r>
            <a:endParaRPr lang="es-MX" dirty="0"/>
          </a:p>
        </p:txBody>
      </p:sp>
      <p:sp>
        <p:nvSpPr>
          <p:cNvPr id="5" name="Rectángulo 4">
            <a:extLst>
              <a:ext uri="{FF2B5EF4-FFF2-40B4-BE49-F238E27FC236}">
                <a16:creationId xmlns:a16="http://schemas.microsoft.com/office/drawing/2014/main" id="{00B08137-E35A-43A8-8B71-D6F2EE34171B}"/>
              </a:ext>
            </a:extLst>
          </p:cNvPr>
          <p:cNvSpPr/>
          <p:nvPr/>
        </p:nvSpPr>
        <p:spPr>
          <a:xfrm>
            <a:off x="3046412" y="2951647"/>
            <a:ext cx="6096000" cy="646331"/>
          </a:xfrm>
          <a:prstGeom prst="rect">
            <a:avLst/>
          </a:prstGeom>
        </p:spPr>
        <p:txBody>
          <a:bodyPr>
            <a:spAutoFit/>
          </a:bodyPr>
          <a:lstStyle/>
          <a:p>
            <a:r>
              <a:rPr lang="es-MX" dirty="0" err="1">
                <a:latin typeface="LucidaSans-Typewriter"/>
              </a:rPr>
              <a:t>int</a:t>
            </a:r>
            <a:r>
              <a:rPr lang="es-MX" dirty="0">
                <a:latin typeface="LucidaSans-Typewriter"/>
              </a:rPr>
              <a:t> b[ 100 ];		 // b es un arreglo de 100 enteros</a:t>
            </a:r>
          </a:p>
          <a:p>
            <a:r>
              <a:rPr lang="es-MX" dirty="0" err="1">
                <a:latin typeface="LucidaSans-Typewriter"/>
              </a:rPr>
              <a:t>char</a:t>
            </a:r>
            <a:r>
              <a:rPr lang="es-MX" dirty="0">
                <a:latin typeface="LucidaSans-Typewriter"/>
              </a:rPr>
              <a:t> x[ 27 ]; 		// x es un arreglo de 27 enteros</a:t>
            </a:r>
            <a:endParaRPr lang="es-MX" dirty="0"/>
          </a:p>
        </p:txBody>
      </p:sp>
      <p:sp>
        <p:nvSpPr>
          <p:cNvPr id="6" name="Título 1">
            <a:extLst>
              <a:ext uri="{FF2B5EF4-FFF2-40B4-BE49-F238E27FC236}">
                <a16:creationId xmlns:a16="http://schemas.microsoft.com/office/drawing/2014/main" id="{0A5A36E3-674D-4CC5-8D30-F860EF31479A}"/>
              </a:ext>
            </a:extLst>
          </p:cNvPr>
          <p:cNvSpPr txBox="1">
            <a:spLocks/>
          </p:cNvSpPr>
          <p:nvPr/>
        </p:nvSpPr>
        <p:spPr>
          <a:xfrm>
            <a:off x="1528591" y="3874977"/>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s-MX" dirty="0"/>
              <a:t>Programa no.13</a:t>
            </a:r>
          </a:p>
          <a:p>
            <a:r>
              <a:rPr lang="es-MX" dirty="0"/>
              <a:t>Declaración y llenado de un arreglo</a:t>
            </a:r>
          </a:p>
        </p:txBody>
      </p:sp>
    </p:spTree>
    <p:extLst>
      <p:ext uri="{BB962C8B-B14F-4D97-AF65-F5344CB8AC3E}">
        <p14:creationId xmlns:p14="http://schemas.microsoft.com/office/powerpoint/2010/main" val="37267717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B0105A-5A4D-4483-B694-7A287F9815EF}"/>
              </a:ext>
            </a:extLst>
          </p:cNvPr>
          <p:cNvSpPr>
            <a:spLocks noGrp="1"/>
          </p:cNvSpPr>
          <p:nvPr>
            <p:ph type="title"/>
          </p:nvPr>
        </p:nvSpPr>
        <p:spPr>
          <a:xfrm>
            <a:off x="1166127" y="2533815"/>
            <a:ext cx="9905998" cy="1478570"/>
          </a:xfrm>
        </p:spPr>
        <p:txBody>
          <a:bodyPr>
            <a:normAutofit fontScale="90000"/>
          </a:bodyPr>
          <a:lstStyle/>
          <a:p>
            <a:r>
              <a:rPr lang="es-MX" dirty="0"/>
              <a:t>Programa no. 14</a:t>
            </a:r>
            <a:br>
              <a:rPr lang="es-MX" dirty="0"/>
            </a:br>
            <a:r>
              <a:rPr lang="es-MX" dirty="0"/>
              <a:t>paso de un arreglo a una función como parámetro</a:t>
            </a:r>
            <a:br>
              <a:rPr lang="es-MX" dirty="0"/>
            </a:br>
            <a:r>
              <a:rPr lang="es-MX" dirty="0"/>
              <a:t>ordenamiento de los elementos de </a:t>
            </a:r>
            <a:r>
              <a:rPr lang="es-MX"/>
              <a:t>un arreglo</a:t>
            </a:r>
            <a:br>
              <a:rPr lang="es-MX"/>
            </a:br>
            <a:br>
              <a:rPr lang="es-MX"/>
            </a:br>
            <a:br>
              <a:rPr lang="es-MX"/>
            </a:br>
            <a:r>
              <a:rPr lang="es-MX"/>
              <a:t>306</a:t>
            </a:r>
            <a:br>
              <a:rPr lang="es-MX" dirty="0"/>
            </a:br>
            <a:br>
              <a:rPr lang="es-MX" dirty="0"/>
            </a:br>
            <a:br>
              <a:rPr lang="es-MX" dirty="0"/>
            </a:br>
            <a:endParaRPr lang="es-MX" dirty="0"/>
          </a:p>
        </p:txBody>
      </p:sp>
    </p:spTree>
    <p:extLst>
      <p:ext uri="{BB962C8B-B14F-4D97-AF65-F5344CB8AC3E}">
        <p14:creationId xmlns:p14="http://schemas.microsoft.com/office/powerpoint/2010/main" val="23970936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5852B6-0687-4E0B-BDB2-649463186711}"/>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6E516479-49EB-4020-A682-9E39A225B331}"/>
              </a:ext>
            </a:extLst>
          </p:cNvPr>
          <p:cNvSpPr>
            <a:spLocks noGrp="1"/>
          </p:cNvSpPr>
          <p:nvPr>
            <p:ph idx="1"/>
          </p:nvPr>
        </p:nvSpPr>
        <p:spPr/>
        <p:txBody>
          <a:bodyPr/>
          <a:lstStyle/>
          <a:p>
            <a:endParaRPr lang="es-MX"/>
          </a:p>
        </p:txBody>
      </p:sp>
      <p:pic>
        <p:nvPicPr>
          <p:cNvPr id="1026" name="Picture 2" descr="Resultado de imagen para codigo ascii">
            <a:extLst>
              <a:ext uri="{FF2B5EF4-FFF2-40B4-BE49-F238E27FC236}">
                <a16:creationId xmlns:a16="http://schemas.microsoft.com/office/drawing/2014/main" id="{2305D4F6-2B13-4479-9041-575C966CE6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3956" y="160742"/>
            <a:ext cx="9229771" cy="6437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528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D9EB0B-AC0F-4106-B221-50E90ED74CE4}"/>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E8F38BD8-F14B-4F0E-B0DB-284B6F27EDDB}"/>
              </a:ext>
            </a:extLst>
          </p:cNvPr>
          <p:cNvSpPr>
            <a:spLocks noGrp="1"/>
          </p:cNvSpPr>
          <p:nvPr>
            <p:ph idx="1"/>
          </p:nvPr>
        </p:nvSpPr>
        <p:spPr/>
        <p:txBody>
          <a:bodyPr/>
          <a:lstStyle/>
          <a:p>
            <a:r>
              <a:rPr lang="es-MX" dirty="0"/>
              <a:t>C++ es una extensión del lenguaje C, pero la principal ventaja es que C++ nos permite trabajar con el paradigma de programación orientado a objetos.</a:t>
            </a:r>
          </a:p>
          <a:p>
            <a:r>
              <a:rPr lang="es-MX" dirty="0"/>
              <a:t>Los </a:t>
            </a:r>
            <a:r>
              <a:rPr lang="es-MX" b="1" dirty="0"/>
              <a:t>objetos </a:t>
            </a:r>
            <a:r>
              <a:rPr lang="es-MX" dirty="0"/>
              <a:t>son en esencia </a:t>
            </a:r>
            <a:r>
              <a:rPr lang="es-MX" b="1" dirty="0"/>
              <a:t>componentes </a:t>
            </a:r>
            <a:r>
              <a:rPr lang="es-MX" dirty="0"/>
              <a:t>reutilizables de software, que modelan elementos del mundo real</a:t>
            </a:r>
          </a:p>
        </p:txBody>
      </p:sp>
    </p:spTree>
    <p:extLst>
      <p:ext uri="{BB962C8B-B14F-4D97-AF65-F5344CB8AC3E}">
        <p14:creationId xmlns:p14="http://schemas.microsoft.com/office/powerpoint/2010/main" val="436845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35B732-F6BD-4D8D-A640-7B2C7E6A4EAF}"/>
              </a:ext>
            </a:extLst>
          </p:cNvPr>
          <p:cNvSpPr>
            <a:spLocks noGrp="1"/>
          </p:cNvSpPr>
          <p:nvPr>
            <p:ph type="title"/>
          </p:nvPr>
        </p:nvSpPr>
        <p:spPr/>
        <p:txBody>
          <a:bodyPr/>
          <a:lstStyle/>
          <a:p>
            <a:r>
              <a:rPr lang="es-MX" dirty="0"/>
              <a:t>Programa No. 1</a:t>
            </a:r>
            <a:br>
              <a:rPr lang="es-MX" dirty="0"/>
            </a:br>
            <a:endParaRPr lang="es-MX" dirty="0"/>
          </a:p>
        </p:txBody>
      </p:sp>
      <p:sp>
        <p:nvSpPr>
          <p:cNvPr id="3" name="Marcador de contenido 2">
            <a:extLst>
              <a:ext uri="{FF2B5EF4-FFF2-40B4-BE49-F238E27FC236}">
                <a16:creationId xmlns:a16="http://schemas.microsoft.com/office/drawing/2014/main" id="{8924E5A6-5026-4768-AB02-DC989E635A1B}"/>
              </a:ext>
            </a:extLst>
          </p:cNvPr>
          <p:cNvSpPr>
            <a:spLocks noGrp="1"/>
          </p:cNvSpPr>
          <p:nvPr>
            <p:ph idx="1"/>
          </p:nvPr>
        </p:nvSpPr>
        <p:spPr/>
        <p:txBody>
          <a:bodyPr/>
          <a:lstStyle/>
          <a:p>
            <a:r>
              <a:rPr lang="es-MX" dirty="0"/>
              <a:t>Imprimir una cadena en la pantalla</a:t>
            </a:r>
            <a:br>
              <a:rPr lang="es-MX" dirty="0"/>
            </a:br>
            <a:r>
              <a:rPr lang="es-MX" dirty="0"/>
              <a:t>“Hola mundo”</a:t>
            </a:r>
          </a:p>
        </p:txBody>
      </p:sp>
    </p:spTree>
    <p:extLst>
      <p:ext uri="{BB962C8B-B14F-4D97-AF65-F5344CB8AC3E}">
        <p14:creationId xmlns:p14="http://schemas.microsoft.com/office/powerpoint/2010/main" val="2544546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EFF863-3270-493D-85AD-ADBAE4328EDF}"/>
              </a:ext>
            </a:extLst>
          </p:cNvPr>
          <p:cNvSpPr>
            <a:spLocks noGrp="1"/>
          </p:cNvSpPr>
          <p:nvPr>
            <p:ph type="title"/>
          </p:nvPr>
        </p:nvSpPr>
        <p:spPr/>
        <p:txBody>
          <a:bodyPr/>
          <a:lstStyle/>
          <a:p>
            <a:r>
              <a:rPr lang="es-MX" dirty="0"/>
              <a:t>Programa No. 2</a:t>
            </a:r>
          </a:p>
        </p:txBody>
      </p:sp>
      <p:sp>
        <p:nvSpPr>
          <p:cNvPr id="3" name="Marcador de contenido 2">
            <a:extLst>
              <a:ext uri="{FF2B5EF4-FFF2-40B4-BE49-F238E27FC236}">
                <a16:creationId xmlns:a16="http://schemas.microsoft.com/office/drawing/2014/main" id="{ED366D77-8162-45F6-97CE-AE34483465DC}"/>
              </a:ext>
            </a:extLst>
          </p:cNvPr>
          <p:cNvSpPr>
            <a:spLocks noGrp="1"/>
          </p:cNvSpPr>
          <p:nvPr>
            <p:ph idx="1"/>
          </p:nvPr>
        </p:nvSpPr>
        <p:spPr/>
        <p:txBody>
          <a:bodyPr/>
          <a:lstStyle/>
          <a:p>
            <a:r>
              <a:rPr lang="es-MX" dirty="0"/>
              <a:t>Suma de dos números enteros.</a:t>
            </a:r>
          </a:p>
          <a:p>
            <a:r>
              <a:rPr lang="es-MX" dirty="0"/>
              <a:t>*Cómo leer datos del teclado</a:t>
            </a:r>
          </a:p>
          <a:p>
            <a:r>
              <a:rPr lang="es-MX" dirty="0"/>
              <a:t>*Cómo declarar variables enteras.</a:t>
            </a:r>
          </a:p>
          <a:p>
            <a:r>
              <a:rPr lang="es-MX" dirty="0"/>
              <a:t>*Cuando se declara una variable lo que en verdad hace la computadora es reservarle un espacio de memoria y almacenar ahí lo que el programador establezca.</a:t>
            </a:r>
          </a:p>
          <a:p>
            <a:endParaRPr lang="es-MX" dirty="0"/>
          </a:p>
        </p:txBody>
      </p:sp>
    </p:spTree>
    <p:extLst>
      <p:ext uri="{BB962C8B-B14F-4D97-AF65-F5344CB8AC3E}">
        <p14:creationId xmlns:p14="http://schemas.microsoft.com/office/powerpoint/2010/main" val="1295011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63178-074B-4EB6-8356-20AE071F86E8}"/>
              </a:ext>
            </a:extLst>
          </p:cNvPr>
          <p:cNvSpPr>
            <a:spLocks noGrp="1"/>
          </p:cNvSpPr>
          <p:nvPr>
            <p:ph type="title"/>
          </p:nvPr>
        </p:nvSpPr>
        <p:spPr/>
        <p:txBody>
          <a:bodyPr/>
          <a:lstStyle/>
          <a:p>
            <a:r>
              <a:rPr lang="es-MX" dirty="0"/>
              <a:t>Tipos de datos en C++</a:t>
            </a:r>
          </a:p>
        </p:txBody>
      </p:sp>
      <p:pic>
        <p:nvPicPr>
          <p:cNvPr id="1026" name="Picture 2" descr="Resultado de imagen para tipos de datos en C++">
            <a:extLst>
              <a:ext uri="{FF2B5EF4-FFF2-40B4-BE49-F238E27FC236}">
                <a16:creationId xmlns:a16="http://schemas.microsoft.com/office/drawing/2014/main" id="{79A744DA-B297-4C49-B331-89E10388D4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02049" y="1653309"/>
            <a:ext cx="8184726" cy="4438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7155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BD7D8F-AB6F-4015-BF26-87E486B076B8}"/>
              </a:ext>
            </a:extLst>
          </p:cNvPr>
          <p:cNvSpPr>
            <a:spLocks noGrp="1"/>
          </p:cNvSpPr>
          <p:nvPr>
            <p:ph type="title"/>
          </p:nvPr>
        </p:nvSpPr>
        <p:spPr>
          <a:xfrm>
            <a:off x="1141414" y="0"/>
            <a:ext cx="9905998" cy="1478570"/>
          </a:xfrm>
        </p:spPr>
        <p:txBody>
          <a:bodyPr/>
          <a:lstStyle/>
          <a:p>
            <a:r>
              <a:rPr lang="es-MX" dirty="0"/>
              <a:t>Palabras reservadas de C++</a:t>
            </a:r>
          </a:p>
        </p:txBody>
      </p:sp>
      <p:pic>
        <p:nvPicPr>
          <p:cNvPr id="4" name="Marcador de contenido 3">
            <a:extLst>
              <a:ext uri="{FF2B5EF4-FFF2-40B4-BE49-F238E27FC236}">
                <a16:creationId xmlns:a16="http://schemas.microsoft.com/office/drawing/2014/main" id="{8CCCD504-3FEA-475A-9FA3-0F579A367B29}"/>
              </a:ext>
            </a:extLst>
          </p:cNvPr>
          <p:cNvPicPr>
            <a:picLocks noGrp="1" noChangeAspect="1"/>
          </p:cNvPicPr>
          <p:nvPr>
            <p:ph idx="1"/>
          </p:nvPr>
        </p:nvPicPr>
        <p:blipFill>
          <a:blip r:embed="rId2"/>
          <a:stretch>
            <a:fillRect/>
          </a:stretch>
        </p:blipFill>
        <p:spPr>
          <a:xfrm>
            <a:off x="2915215" y="1158000"/>
            <a:ext cx="6358395" cy="4905048"/>
          </a:xfrm>
          <a:prstGeom prst="rect">
            <a:avLst/>
          </a:prstGeom>
        </p:spPr>
      </p:pic>
    </p:spTree>
    <p:extLst>
      <p:ext uri="{BB962C8B-B14F-4D97-AF65-F5344CB8AC3E}">
        <p14:creationId xmlns:p14="http://schemas.microsoft.com/office/powerpoint/2010/main" val="33800001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768</TotalTime>
  <Words>2435</Words>
  <Application>Microsoft Office PowerPoint</Application>
  <PresentationFormat>Panorámica</PresentationFormat>
  <Paragraphs>160</Paragraphs>
  <Slides>46</Slides>
  <Notes>0</Notes>
  <HiddenSlides>0</HiddenSlides>
  <MMClips>0</MMClips>
  <ScaleCrop>false</ScaleCrop>
  <HeadingPairs>
    <vt:vector size="6" baseType="variant">
      <vt:variant>
        <vt:lpstr>Fuentes usadas</vt:lpstr>
      </vt:variant>
      <vt:variant>
        <vt:i4>12</vt:i4>
      </vt:variant>
      <vt:variant>
        <vt:lpstr>Tema</vt:lpstr>
      </vt:variant>
      <vt:variant>
        <vt:i4>1</vt:i4>
      </vt:variant>
      <vt:variant>
        <vt:lpstr>Títulos de diapositiva</vt:lpstr>
      </vt:variant>
      <vt:variant>
        <vt:i4>46</vt:i4>
      </vt:variant>
    </vt:vector>
  </HeadingPairs>
  <TitlesOfParts>
    <vt:vector size="59" baseType="lpstr">
      <vt:lpstr>AGaramondPro-Bold</vt:lpstr>
      <vt:lpstr>AGaramondPro-Italic</vt:lpstr>
      <vt:lpstr>AGaramondPro-Regular</vt:lpstr>
      <vt:lpstr>AGaramondPro-SemiboldItalic</vt:lpstr>
      <vt:lpstr>Arial</vt:lpstr>
      <vt:lpstr>LucidaSans-Typewriter</vt:lpstr>
      <vt:lpstr>LucidaSans-TypewriterBold</vt:lpstr>
      <vt:lpstr>LucidaSans-TypewriterBoldOblique</vt:lpstr>
      <vt:lpstr>LucidaSans-TypewriterOblique</vt:lpstr>
      <vt:lpstr>Open Sans</vt:lpstr>
      <vt:lpstr>Trebuchet MS</vt:lpstr>
      <vt:lpstr>Tw Cen MT</vt:lpstr>
      <vt:lpstr>Circuito</vt:lpstr>
      <vt:lpstr>Introducción a la programación en C++</vt:lpstr>
      <vt:lpstr>Tipos de lenguajes de programación</vt:lpstr>
      <vt:lpstr>Presentación de PowerPoint</vt:lpstr>
      <vt:lpstr>Presentación de PowerPoint</vt:lpstr>
      <vt:lpstr>Presentación de PowerPoint</vt:lpstr>
      <vt:lpstr>Programa No. 1 </vt:lpstr>
      <vt:lpstr>Programa No. 2</vt:lpstr>
      <vt:lpstr>Tipos de datos en C++</vt:lpstr>
      <vt:lpstr>Palabras reservadas de C++</vt:lpstr>
      <vt:lpstr>Aritmética</vt:lpstr>
      <vt:lpstr>Presentación de PowerPoint</vt:lpstr>
      <vt:lpstr>Presentación de PowerPoint</vt:lpstr>
      <vt:lpstr>Instrucciones condicionales</vt:lpstr>
      <vt:lpstr>Presentación de PowerPoint</vt:lpstr>
      <vt:lpstr>Programa No. 3</vt:lpstr>
      <vt:lpstr>Error común de programación</vt:lpstr>
      <vt:lpstr>Prueba</vt:lpstr>
      <vt:lpstr>Estructuras de control</vt:lpstr>
      <vt:lpstr>Instrucción if…..else</vt:lpstr>
      <vt:lpstr>Otra forma de escribir un if…else Programa 4</vt:lpstr>
      <vt:lpstr>Intrucciones if…else anidadas</vt:lpstr>
      <vt:lpstr>Presentación de PowerPoint</vt:lpstr>
      <vt:lpstr>Instrucción de repetición while</vt:lpstr>
      <vt:lpstr>Presentación de PowerPoint</vt:lpstr>
      <vt:lpstr>Operadores de asginación</vt:lpstr>
      <vt:lpstr>Repetición controlada por contador for</vt:lpstr>
      <vt:lpstr>Instrucción de repetición do…while</vt:lpstr>
      <vt:lpstr>Sentencia switch</vt:lpstr>
      <vt:lpstr>Instrucción break</vt:lpstr>
      <vt:lpstr>Instrucción continue</vt:lpstr>
      <vt:lpstr>Operadores lógicos and (&amp;&amp;), or ( || ) y not ( ! )</vt:lpstr>
      <vt:lpstr>Or</vt:lpstr>
      <vt:lpstr>Operador lógico de negación not ( ! )</vt:lpstr>
      <vt:lpstr>Reto: ¿Qué hace el siguiente programa?</vt:lpstr>
      <vt:lpstr>Funciones</vt:lpstr>
      <vt:lpstr>Funciones matemáticas de la librería cmath</vt:lpstr>
      <vt:lpstr>Programa no. 9 </vt:lpstr>
      <vt:lpstr>Nuestras propias funciones </vt:lpstr>
      <vt:lpstr>Reto, números perfectos</vt:lpstr>
      <vt:lpstr>Números aleatorios</vt:lpstr>
      <vt:lpstr>Programa no. 11 números aleatorios</vt:lpstr>
      <vt:lpstr>Reglas de alcance</vt:lpstr>
      <vt:lpstr>arreglos</vt:lpstr>
      <vt:lpstr>Declaración y creación de arreglos (vectores)</vt:lpstr>
      <vt:lpstr>Programa no. 14 paso de un arreglo a una función como parámetro ordenamiento de los elementos de un arreglo   306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la programación en C++</dc:title>
  <dc:creator>Brandon Alejandro  Mosqueda González</dc:creator>
  <cp:lastModifiedBy>Brandon Alejandro  Mosqueda González</cp:lastModifiedBy>
  <cp:revision>45</cp:revision>
  <dcterms:created xsi:type="dcterms:W3CDTF">2017-09-24T17:04:32Z</dcterms:created>
  <dcterms:modified xsi:type="dcterms:W3CDTF">2017-09-28T00:56:51Z</dcterms:modified>
</cp:coreProperties>
</file>