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86" autoAdjust="0"/>
  </p:normalViewPr>
  <p:slideViewPr>
    <p:cSldViewPr>
      <p:cViewPr>
        <p:scale>
          <a:sx n="75" d="100"/>
          <a:sy n="75" d="100"/>
        </p:scale>
        <p:origin x="-1740" y="-5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3D49B8-EF5D-41A5-8AAE-712EB7745C7E}" type="datetimeFigureOut">
              <a:rPr lang="en-US" smtClean="0"/>
              <a:t>8/26/2014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47F0FF-8EBF-4AFC-BC03-1CCA8D070477}" type="slidenum">
              <a:rPr lang="en-US" smtClean="0"/>
              <a:t>‹#›</a:t>
            </a:fld>
            <a:endParaRPr lang="en-US"/>
          </a:p>
        </p:txBody>
      </p:sp>
    </p:spTree>
    <p:extLst>
      <p:ext uri="{BB962C8B-B14F-4D97-AF65-F5344CB8AC3E}">
        <p14:creationId xmlns:p14="http://schemas.microsoft.com/office/powerpoint/2010/main" val="167484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Down_(American_footbal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a discussion of all the things</a:t>
            </a:r>
            <a:r>
              <a:rPr lang="en-US" baseline="0" dirty="0" smtClean="0"/>
              <a:t> you could do if you knew the outcome of events.</a:t>
            </a:r>
            <a:endParaRPr lang="en-US" dirty="0"/>
          </a:p>
        </p:txBody>
      </p:sp>
      <p:sp>
        <p:nvSpPr>
          <p:cNvPr id="4" name="Slide Number Placeholder 3"/>
          <p:cNvSpPr>
            <a:spLocks noGrp="1"/>
          </p:cNvSpPr>
          <p:nvPr>
            <p:ph type="sldNum" sz="quarter" idx="10"/>
          </p:nvPr>
        </p:nvSpPr>
        <p:spPr/>
        <p:txBody>
          <a:bodyPr/>
          <a:lstStyle/>
          <a:p>
            <a:fld id="{2B47F0FF-8EBF-4AFC-BC03-1CCA8D070477}" type="slidenum">
              <a:rPr lang="en-US" smtClean="0"/>
              <a:t>2</a:t>
            </a:fld>
            <a:endParaRPr lang="en-US"/>
          </a:p>
        </p:txBody>
      </p:sp>
    </p:spTree>
    <p:extLst>
      <p:ext uri="{BB962C8B-B14F-4D97-AF65-F5344CB8AC3E}">
        <p14:creationId xmlns:p14="http://schemas.microsoft.com/office/powerpoint/2010/main" val="1436159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7F0FF-8EBF-4AFC-BC03-1CCA8D070477}" type="slidenum">
              <a:rPr lang="en-US" smtClean="0"/>
              <a:t>3</a:t>
            </a:fld>
            <a:endParaRPr lang="en-US"/>
          </a:p>
        </p:txBody>
      </p:sp>
    </p:spTree>
    <p:extLst>
      <p:ext uri="{BB962C8B-B14F-4D97-AF65-F5344CB8AC3E}">
        <p14:creationId xmlns:p14="http://schemas.microsoft.com/office/powerpoint/2010/main" val="2083016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http://vimeo.com/89326438 </a:t>
            </a:r>
            <a:endParaRPr lang="en-US" dirty="0"/>
          </a:p>
        </p:txBody>
      </p:sp>
      <p:sp>
        <p:nvSpPr>
          <p:cNvPr id="4" name="Slide Number Placeholder 3"/>
          <p:cNvSpPr>
            <a:spLocks noGrp="1"/>
          </p:cNvSpPr>
          <p:nvPr>
            <p:ph type="sldNum" sz="quarter" idx="10"/>
          </p:nvPr>
        </p:nvSpPr>
        <p:spPr/>
        <p:txBody>
          <a:bodyPr/>
          <a:lstStyle/>
          <a:p>
            <a:fld id="{2B47F0FF-8EBF-4AFC-BC03-1CCA8D070477}" type="slidenum">
              <a:rPr lang="en-US" smtClean="0"/>
              <a:t>13</a:t>
            </a:fld>
            <a:endParaRPr lang="en-US"/>
          </a:p>
        </p:txBody>
      </p:sp>
    </p:spTree>
    <p:extLst>
      <p:ext uri="{BB962C8B-B14F-4D97-AF65-F5344CB8AC3E}">
        <p14:creationId xmlns:p14="http://schemas.microsoft.com/office/powerpoint/2010/main" val="163607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https://www.youtube.com/watch?v=ougFnM1aVVk </a:t>
            </a:r>
            <a:endParaRPr lang="en-US" dirty="0"/>
          </a:p>
        </p:txBody>
      </p:sp>
      <p:sp>
        <p:nvSpPr>
          <p:cNvPr id="4" name="Slide Number Placeholder 3"/>
          <p:cNvSpPr>
            <a:spLocks noGrp="1"/>
          </p:cNvSpPr>
          <p:nvPr>
            <p:ph type="sldNum" sz="quarter" idx="10"/>
          </p:nvPr>
        </p:nvSpPr>
        <p:spPr/>
        <p:txBody>
          <a:bodyPr/>
          <a:lstStyle/>
          <a:p>
            <a:fld id="{2B47F0FF-8EBF-4AFC-BC03-1CCA8D070477}" type="slidenum">
              <a:rPr lang="en-US" smtClean="0"/>
              <a:t>14</a:t>
            </a:fld>
            <a:endParaRPr lang="en-US"/>
          </a:p>
        </p:txBody>
      </p:sp>
    </p:spTree>
    <p:extLst>
      <p:ext uri="{BB962C8B-B14F-4D97-AF65-F5344CB8AC3E}">
        <p14:creationId xmlns:p14="http://schemas.microsoft.com/office/powerpoint/2010/main" val="3260557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Camp's new scrimmage rules revolutionized the game, though not always as intended. Princeton, in particular, used scrimmage play to slow the game, making incremental progress towards the end zone during each </a:t>
            </a:r>
            <a:r>
              <a:rPr lang="en-US" dirty="0" smtClean="0">
                <a:hlinkClick r:id="rId3" tooltip="Down (American football)"/>
              </a:rPr>
              <a:t>down</a:t>
            </a:r>
            <a:r>
              <a:rPr lang="en-US" dirty="0" smtClean="0"/>
              <a:t>. Rather than increase scoring, which had been Camp's original intent, the rule was exploited to maintain control of the ball for the entire game, resulting in slow, unexciting contests. At the 1882 rules meeting, Camp proposed that a team be required to advance the ball a minimum of five yards within three downs. These down-and-distance rules, combined with the establishment of the line of scrimmage, transformed the game from a variation of rugby or soccer into the distinct sport of American football.</a:t>
            </a:r>
            <a:endParaRPr lang="en-US" dirty="0"/>
          </a:p>
        </p:txBody>
      </p:sp>
      <p:sp>
        <p:nvSpPr>
          <p:cNvPr id="4" name="Slide Number Placeholder 3"/>
          <p:cNvSpPr>
            <a:spLocks noGrp="1"/>
          </p:cNvSpPr>
          <p:nvPr>
            <p:ph type="sldNum" sz="quarter" idx="10"/>
          </p:nvPr>
        </p:nvSpPr>
        <p:spPr/>
        <p:txBody>
          <a:bodyPr/>
          <a:lstStyle/>
          <a:p>
            <a:fld id="{2B47F0FF-8EBF-4AFC-BC03-1CCA8D070477}" type="slidenum">
              <a:rPr lang="en-US" smtClean="0"/>
              <a:t>19</a:t>
            </a:fld>
            <a:endParaRPr lang="en-US"/>
          </a:p>
        </p:txBody>
      </p:sp>
    </p:spTree>
    <p:extLst>
      <p:ext uri="{BB962C8B-B14F-4D97-AF65-F5344CB8AC3E}">
        <p14:creationId xmlns:p14="http://schemas.microsoft.com/office/powerpoint/2010/main" val="4293996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Legends of Fantasy Football</a:t>
            </a:r>
            <a:r>
              <a:rPr lang="en-US" baseline="0" dirty="0" smtClean="0"/>
              <a:t> video</a:t>
            </a:r>
            <a:endParaRPr lang="en-US" dirty="0" smtClean="0"/>
          </a:p>
          <a:p>
            <a:endParaRPr lang="en-US" dirty="0" smtClean="0"/>
          </a:p>
          <a:p>
            <a:r>
              <a:rPr lang="en-US" dirty="0" smtClean="0"/>
              <a:t>On a trip to New York with his buddies, sports writers</a:t>
            </a:r>
            <a:r>
              <a:rPr lang="en-US" baseline="0" dirty="0" smtClean="0"/>
              <a:t> for the Oakland tribune, they invent the GOPPL, and begin tracking stats and awarding points.  Seven years later, Andy </a:t>
            </a:r>
            <a:r>
              <a:rPr lang="en-US" baseline="0" dirty="0" err="1" smtClean="0"/>
              <a:t>Mousalimas</a:t>
            </a:r>
            <a:r>
              <a:rPr lang="en-US" baseline="0" dirty="0" smtClean="0"/>
              <a:t> brought the game to his Oakland sports bar (called “The King’s X”) where it became wildly popular.</a:t>
            </a:r>
            <a:endParaRPr lang="en-US" dirty="0"/>
          </a:p>
        </p:txBody>
      </p:sp>
      <p:sp>
        <p:nvSpPr>
          <p:cNvPr id="4" name="Slide Number Placeholder 3"/>
          <p:cNvSpPr>
            <a:spLocks noGrp="1"/>
          </p:cNvSpPr>
          <p:nvPr>
            <p:ph type="sldNum" sz="quarter" idx="10"/>
          </p:nvPr>
        </p:nvSpPr>
        <p:spPr/>
        <p:txBody>
          <a:bodyPr/>
          <a:lstStyle/>
          <a:p>
            <a:fld id="{2B47F0FF-8EBF-4AFC-BC03-1CCA8D070477}" type="slidenum">
              <a:rPr lang="en-US" smtClean="0"/>
              <a:t>23</a:t>
            </a:fld>
            <a:endParaRPr lang="en-US"/>
          </a:p>
        </p:txBody>
      </p:sp>
    </p:spTree>
    <p:extLst>
      <p:ext uri="{BB962C8B-B14F-4D97-AF65-F5344CB8AC3E}">
        <p14:creationId xmlns:p14="http://schemas.microsoft.com/office/powerpoint/2010/main" val="1473377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Bye</a:t>
            </a:r>
            <a:r>
              <a:rPr lang="en-US" baseline="0" dirty="0" smtClean="0"/>
              <a:t> weeks</a:t>
            </a:r>
          </a:p>
          <a:p>
            <a:r>
              <a:rPr lang="en-US" baseline="0" dirty="0" smtClean="0"/>
              <a:t>Injury</a:t>
            </a:r>
          </a:p>
          <a:p>
            <a:r>
              <a:rPr lang="en-US" baseline="0" dirty="0" smtClean="0"/>
              <a:t>A tough matchup</a:t>
            </a:r>
          </a:p>
          <a:p>
            <a:r>
              <a:rPr lang="en-US" baseline="0" dirty="0" smtClean="0"/>
              <a:t>An easy matchup</a:t>
            </a:r>
          </a:p>
          <a:p>
            <a:r>
              <a:rPr lang="en-US" dirty="0" smtClean="0"/>
              <a:t>…</a:t>
            </a:r>
            <a:endParaRPr lang="en-US" dirty="0"/>
          </a:p>
        </p:txBody>
      </p:sp>
      <p:sp>
        <p:nvSpPr>
          <p:cNvPr id="4" name="Slide Number Placeholder 3"/>
          <p:cNvSpPr>
            <a:spLocks noGrp="1"/>
          </p:cNvSpPr>
          <p:nvPr>
            <p:ph type="sldNum" sz="quarter" idx="10"/>
          </p:nvPr>
        </p:nvSpPr>
        <p:spPr/>
        <p:txBody>
          <a:bodyPr/>
          <a:lstStyle/>
          <a:p>
            <a:fld id="{2B47F0FF-8EBF-4AFC-BC03-1CCA8D070477}" type="slidenum">
              <a:rPr lang="en-US" smtClean="0"/>
              <a:t>26</a:t>
            </a:fld>
            <a:endParaRPr lang="en-US"/>
          </a:p>
        </p:txBody>
      </p:sp>
    </p:spTree>
    <p:extLst>
      <p:ext uri="{BB962C8B-B14F-4D97-AF65-F5344CB8AC3E}">
        <p14:creationId xmlns:p14="http://schemas.microsoft.com/office/powerpoint/2010/main" val="2262334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FF5885-50F7-4EF7-86EA-C064E04A6563}" type="datetimeFigureOut">
              <a:rPr lang="en-US" smtClean="0"/>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08814-A484-49FE-A0CA-3C92323C80C8}" type="slidenum">
              <a:rPr lang="en-US" smtClean="0"/>
              <a:t>‹#›</a:t>
            </a:fld>
            <a:endParaRPr lang="en-US"/>
          </a:p>
        </p:txBody>
      </p:sp>
    </p:spTree>
    <p:extLst>
      <p:ext uri="{BB962C8B-B14F-4D97-AF65-F5344CB8AC3E}">
        <p14:creationId xmlns:p14="http://schemas.microsoft.com/office/powerpoint/2010/main" val="320224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F5885-50F7-4EF7-86EA-C064E04A6563}" type="datetimeFigureOut">
              <a:rPr lang="en-US" smtClean="0"/>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08814-A484-49FE-A0CA-3C92323C80C8}" type="slidenum">
              <a:rPr lang="en-US" smtClean="0"/>
              <a:t>‹#›</a:t>
            </a:fld>
            <a:endParaRPr lang="en-US"/>
          </a:p>
        </p:txBody>
      </p:sp>
    </p:spTree>
    <p:extLst>
      <p:ext uri="{BB962C8B-B14F-4D97-AF65-F5344CB8AC3E}">
        <p14:creationId xmlns:p14="http://schemas.microsoft.com/office/powerpoint/2010/main" val="30834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F5885-50F7-4EF7-86EA-C064E04A6563}" type="datetimeFigureOut">
              <a:rPr lang="en-US" smtClean="0"/>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08814-A484-49FE-A0CA-3C92323C80C8}" type="slidenum">
              <a:rPr lang="en-US" smtClean="0"/>
              <a:t>‹#›</a:t>
            </a:fld>
            <a:endParaRPr lang="en-US"/>
          </a:p>
        </p:txBody>
      </p:sp>
    </p:spTree>
    <p:extLst>
      <p:ext uri="{BB962C8B-B14F-4D97-AF65-F5344CB8AC3E}">
        <p14:creationId xmlns:p14="http://schemas.microsoft.com/office/powerpoint/2010/main" val="184683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F5885-50F7-4EF7-86EA-C064E04A6563}" type="datetimeFigureOut">
              <a:rPr lang="en-US" smtClean="0"/>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08814-A484-49FE-A0CA-3C92323C80C8}" type="slidenum">
              <a:rPr lang="en-US" smtClean="0"/>
              <a:t>‹#›</a:t>
            </a:fld>
            <a:endParaRPr lang="en-US"/>
          </a:p>
        </p:txBody>
      </p:sp>
    </p:spTree>
    <p:extLst>
      <p:ext uri="{BB962C8B-B14F-4D97-AF65-F5344CB8AC3E}">
        <p14:creationId xmlns:p14="http://schemas.microsoft.com/office/powerpoint/2010/main" val="272280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FF5885-50F7-4EF7-86EA-C064E04A6563}" type="datetimeFigureOut">
              <a:rPr lang="en-US" smtClean="0"/>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08814-A484-49FE-A0CA-3C92323C80C8}" type="slidenum">
              <a:rPr lang="en-US" smtClean="0"/>
              <a:t>‹#›</a:t>
            </a:fld>
            <a:endParaRPr lang="en-US"/>
          </a:p>
        </p:txBody>
      </p:sp>
    </p:spTree>
    <p:extLst>
      <p:ext uri="{BB962C8B-B14F-4D97-AF65-F5344CB8AC3E}">
        <p14:creationId xmlns:p14="http://schemas.microsoft.com/office/powerpoint/2010/main" val="25697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FF5885-50F7-4EF7-86EA-C064E04A6563}" type="datetimeFigureOut">
              <a:rPr lang="en-US" smtClean="0"/>
              <a:t>8/26/2014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08814-A484-49FE-A0CA-3C92323C80C8}" type="slidenum">
              <a:rPr lang="en-US" smtClean="0"/>
              <a:t>‹#›</a:t>
            </a:fld>
            <a:endParaRPr lang="en-US"/>
          </a:p>
        </p:txBody>
      </p:sp>
    </p:spTree>
    <p:extLst>
      <p:ext uri="{BB962C8B-B14F-4D97-AF65-F5344CB8AC3E}">
        <p14:creationId xmlns:p14="http://schemas.microsoft.com/office/powerpoint/2010/main" val="43258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FF5885-50F7-4EF7-86EA-C064E04A6563}" type="datetimeFigureOut">
              <a:rPr lang="en-US" smtClean="0"/>
              <a:t>8/26/2014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E08814-A484-49FE-A0CA-3C92323C80C8}" type="slidenum">
              <a:rPr lang="en-US" smtClean="0"/>
              <a:t>‹#›</a:t>
            </a:fld>
            <a:endParaRPr lang="en-US"/>
          </a:p>
        </p:txBody>
      </p:sp>
    </p:spTree>
    <p:extLst>
      <p:ext uri="{BB962C8B-B14F-4D97-AF65-F5344CB8AC3E}">
        <p14:creationId xmlns:p14="http://schemas.microsoft.com/office/powerpoint/2010/main" val="68218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FF5885-50F7-4EF7-86EA-C064E04A6563}" type="datetimeFigureOut">
              <a:rPr lang="en-US" smtClean="0"/>
              <a:t>8/26/2014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08814-A484-49FE-A0CA-3C92323C80C8}" type="slidenum">
              <a:rPr lang="en-US" smtClean="0"/>
              <a:t>‹#›</a:t>
            </a:fld>
            <a:endParaRPr lang="en-US"/>
          </a:p>
        </p:txBody>
      </p:sp>
    </p:spTree>
    <p:extLst>
      <p:ext uri="{BB962C8B-B14F-4D97-AF65-F5344CB8AC3E}">
        <p14:creationId xmlns:p14="http://schemas.microsoft.com/office/powerpoint/2010/main" val="2286940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F5885-50F7-4EF7-86EA-C064E04A6563}" type="datetimeFigureOut">
              <a:rPr lang="en-US" smtClean="0"/>
              <a:t>8/26/2014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E08814-A484-49FE-A0CA-3C92323C80C8}" type="slidenum">
              <a:rPr lang="en-US" smtClean="0"/>
              <a:t>‹#›</a:t>
            </a:fld>
            <a:endParaRPr lang="en-US"/>
          </a:p>
        </p:txBody>
      </p:sp>
    </p:spTree>
    <p:extLst>
      <p:ext uri="{BB962C8B-B14F-4D97-AF65-F5344CB8AC3E}">
        <p14:creationId xmlns:p14="http://schemas.microsoft.com/office/powerpoint/2010/main" val="127326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F5885-50F7-4EF7-86EA-C064E04A6563}" type="datetimeFigureOut">
              <a:rPr lang="en-US" smtClean="0"/>
              <a:t>8/26/2014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08814-A484-49FE-A0CA-3C92323C80C8}" type="slidenum">
              <a:rPr lang="en-US" smtClean="0"/>
              <a:t>‹#›</a:t>
            </a:fld>
            <a:endParaRPr lang="en-US"/>
          </a:p>
        </p:txBody>
      </p:sp>
    </p:spTree>
    <p:extLst>
      <p:ext uri="{BB962C8B-B14F-4D97-AF65-F5344CB8AC3E}">
        <p14:creationId xmlns:p14="http://schemas.microsoft.com/office/powerpoint/2010/main" val="13156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F5885-50F7-4EF7-86EA-C064E04A6563}" type="datetimeFigureOut">
              <a:rPr lang="en-US" smtClean="0"/>
              <a:t>8/26/2014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08814-A484-49FE-A0CA-3C92323C80C8}" type="slidenum">
              <a:rPr lang="en-US" smtClean="0"/>
              <a:t>‹#›</a:t>
            </a:fld>
            <a:endParaRPr lang="en-US"/>
          </a:p>
        </p:txBody>
      </p:sp>
    </p:spTree>
    <p:extLst>
      <p:ext uri="{BB962C8B-B14F-4D97-AF65-F5344CB8AC3E}">
        <p14:creationId xmlns:p14="http://schemas.microsoft.com/office/powerpoint/2010/main" val="373178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F5885-50F7-4EF7-86EA-C064E04A6563}" type="datetimeFigureOut">
              <a:rPr lang="en-US" smtClean="0"/>
              <a:t>8/26/2014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08814-A484-49FE-A0CA-3C92323C80C8}" type="slidenum">
              <a:rPr lang="en-US" smtClean="0"/>
              <a:t>‹#›</a:t>
            </a:fld>
            <a:endParaRPr lang="en-US"/>
          </a:p>
        </p:txBody>
      </p:sp>
    </p:spTree>
    <p:extLst>
      <p:ext uri="{BB962C8B-B14F-4D97-AF65-F5344CB8AC3E}">
        <p14:creationId xmlns:p14="http://schemas.microsoft.com/office/powerpoint/2010/main" val="2803413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2130425"/>
            <a:ext cx="5943600" cy="1470025"/>
          </a:xfrm>
        </p:spPr>
        <p:txBody>
          <a:bodyPr>
            <a:normAutofit fontScale="90000"/>
          </a:bodyPr>
          <a:lstStyle/>
          <a:p>
            <a:pPr algn="l">
              <a:lnSpc>
                <a:spcPts val="4000"/>
              </a:lnSpc>
            </a:pPr>
            <a:r>
              <a:rPr lang="en-US" b="1" spc="-100" dirty="0" smtClean="0">
                <a:solidFill>
                  <a:srgbClr val="C00000"/>
                </a:solidFill>
                <a:cs typeface="Arial" pitchFamily="34" charset="0"/>
              </a:rPr>
              <a:t>C105</a:t>
            </a:r>
            <a:r>
              <a:rPr lang="en-US" b="1" spc="-100" dirty="0" smtClean="0">
                <a:cs typeface="Arial" pitchFamily="34" charset="0"/>
              </a:rPr>
              <a:t/>
            </a:r>
            <a:br>
              <a:rPr lang="en-US" b="1" spc="-100" dirty="0" smtClean="0">
                <a:cs typeface="Arial" pitchFamily="34" charset="0"/>
              </a:rPr>
            </a:br>
            <a:r>
              <a:rPr lang="en-US" b="1" spc="-100" dirty="0" smtClean="0">
                <a:cs typeface="Arial" pitchFamily="34" charset="0"/>
              </a:rPr>
              <a:t>PREDICTION</a:t>
            </a:r>
            <a:br>
              <a:rPr lang="en-US" b="1" spc="-100" dirty="0" smtClean="0">
                <a:cs typeface="Arial" pitchFamily="34" charset="0"/>
              </a:rPr>
            </a:br>
            <a:r>
              <a:rPr lang="en-US" b="1" spc="-100" dirty="0" smtClean="0">
                <a:cs typeface="Arial" pitchFamily="34" charset="0"/>
              </a:rPr>
              <a:t>PROBABILITY &amp;</a:t>
            </a:r>
            <a:br>
              <a:rPr lang="en-US" b="1" spc="-100" dirty="0" smtClean="0">
                <a:cs typeface="Arial" pitchFamily="34" charset="0"/>
              </a:rPr>
            </a:br>
            <a:r>
              <a:rPr lang="en-US" b="1" spc="-100" dirty="0" smtClean="0">
                <a:cs typeface="Arial" pitchFamily="34" charset="0"/>
              </a:rPr>
              <a:t>PIGSKIN</a:t>
            </a:r>
            <a:endParaRPr lang="en-US" b="1" spc="-100" dirty="0">
              <a:cs typeface="Arial" pitchFamily="34" charset="0"/>
            </a:endParaRPr>
          </a:p>
        </p:txBody>
      </p:sp>
      <p:pic>
        <p:nvPicPr>
          <p:cNvPr id="4" name="Picture 3" descr="https://www.indiana.edu/%7Emotzweb/courses/c105_catchHeader.jp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1600200" cy="4650105"/>
          </a:xfrm>
          <a:prstGeom prst="rect">
            <a:avLst/>
          </a:prstGeom>
          <a:noFill/>
          <a:ln>
            <a:noFill/>
          </a:ln>
        </p:spPr>
      </p:pic>
      <p:cxnSp>
        <p:nvCxnSpPr>
          <p:cNvPr id="6" name="Straight Connector 5"/>
          <p:cNvCxnSpPr/>
          <p:nvPr/>
        </p:nvCxnSpPr>
        <p:spPr>
          <a:xfrm>
            <a:off x="2590800" y="3962400"/>
            <a:ext cx="4953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19400" y="4182070"/>
            <a:ext cx="3505200" cy="369332"/>
          </a:xfrm>
          <a:prstGeom prst="rect">
            <a:avLst/>
          </a:prstGeom>
          <a:noFill/>
        </p:spPr>
        <p:txBody>
          <a:bodyPr wrap="square" rtlCol="0">
            <a:spAutoFit/>
          </a:bodyPr>
          <a:lstStyle/>
          <a:p>
            <a:r>
              <a:rPr lang="en-US" dirty="0" smtClean="0"/>
              <a:t>Welcome!  </a:t>
            </a:r>
            <a:endParaRPr lang="en-US" dirty="0"/>
          </a:p>
        </p:txBody>
      </p:sp>
      <p:sp>
        <p:nvSpPr>
          <p:cNvPr id="9" name="TextBox 8"/>
          <p:cNvSpPr txBox="1"/>
          <p:nvPr/>
        </p:nvSpPr>
        <p:spPr>
          <a:xfrm>
            <a:off x="7010400" y="6477000"/>
            <a:ext cx="1981200" cy="276999"/>
          </a:xfrm>
          <a:prstGeom prst="rect">
            <a:avLst/>
          </a:prstGeom>
          <a:noFill/>
        </p:spPr>
        <p:txBody>
          <a:bodyPr wrap="square" rtlCol="0">
            <a:spAutoFit/>
          </a:bodyPr>
          <a:lstStyle/>
          <a:p>
            <a:pPr algn="r"/>
            <a:r>
              <a:rPr lang="en-US" sz="1200" dirty="0" smtClean="0"/>
              <a:t>© Ben Motz</a:t>
            </a:r>
            <a:r>
              <a:rPr lang="en-US" sz="1200" smtClean="0"/>
              <a:t>, </a:t>
            </a:r>
            <a:r>
              <a:rPr lang="en-US" sz="1200" smtClean="0"/>
              <a:t>2014</a:t>
            </a:r>
            <a:endParaRPr lang="en-US" sz="1200" dirty="0"/>
          </a:p>
        </p:txBody>
      </p:sp>
      <p:sp>
        <p:nvSpPr>
          <p:cNvPr id="10" name="TextBox 9"/>
          <p:cNvSpPr txBox="1"/>
          <p:nvPr/>
        </p:nvSpPr>
        <p:spPr>
          <a:xfrm>
            <a:off x="4876800" y="3505200"/>
            <a:ext cx="2667000" cy="369332"/>
          </a:xfrm>
          <a:prstGeom prst="rect">
            <a:avLst/>
          </a:prstGeom>
          <a:noFill/>
        </p:spPr>
        <p:txBody>
          <a:bodyPr wrap="square" rtlCol="0">
            <a:spAutoFit/>
          </a:bodyPr>
          <a:lstStyle/>
          <a:p>
            <a:pPr algn="r"/>
            <a:r>
              <a:rPr lang="en-US" dirty="0" smtClean="0"/>
              <a:t>Fall 2014</a:t>
            </a:r>
            <a:endParaRPr lang="en-US" dirty="0"/>
          </a:p>
        </p:txBody>
      </p:sp>
    </p:spTree>
    <p:extLst>
      <p:ext uri="{BB962C8B-B14F-4D97-AF65-F5344CB8AC3E}">
        <p14:creationId xmlns:p14="http://schemas.microsoft.com/office/powerpoint/2010/main" val="2225837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img4-1.cookinglight.timeinc.net/i/2010/11/1011p56-cake-frosting-l.jpg?400: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7435" y="274637"/>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549275"/>
            <a:ext cx="8229600" cy="1143000"/>
          </a:xfrm>
        </p:spPr>
        <p:txBody>
          <a:bodyPr/>
          <a:lstStyle/>
          <a:p>
            <a:pPr algn="l"/>
            <a:r>
              <a:rPr lang="en-US" b="1" dirty="0" smtClean="0">
                <a:solidFill>
                  <a:srgbClr val="C00000"/>
                </a:solidFill>
              </a:rPr>
              <a:t>the icing on the cake</a:t>
            </a:r>
            <a:endParaRPr lang="en-US" b="1" dirty="0">
              <a:solidFill>
                <a:srgbClr val="C00000"/>
              </a:solidFill>
            </a:endParaRPr>
          </a:p>
        </p:txBody>
      </p:sp>
      <p:sp>
        <p:nvSpPr>
          <p:cNvPr id="3" name="Content Placeholder 2"/>
          <p:cNvSpPr>
            <a:spLocks noGrp="1"/>
          </p:cNvSpPr>
          <p:nvPr>
            <p:ph idx="1"/>
          </p:nvPr>
        </p:nvSpPr>
        <p:spPr>
          <a:xfrm>
            <a:off x="457200" y="1874837"/>
            <a:ext cx="8229600" cy="4525963"/>
          </a:xfrm>
        </p:spPr>
        <p:txBody>
          <a:bodyPr/>
          <a:lstStyle/>
          <a:p>
            <a:r>
              <a:rPr lang="en-US" dirty="0" smtClean="0"/>
              <a:t>extra credit for </a:t>
            </a:r>
            <a:r>
              <a:rPr lang="en-US" b="1" dirty="0" smtClean="0"/>
              <a:t>fantasy </a:t>
            </a:r>
            <a:br>
              <a:rPr lang="en-US" b="1" dirty="0" smtClean="0"/>
            </a:br>
            <a:r>
              <a:rPr lang="en-US" b="1" dirty="0" smtClean="0"/>
              <a:t>football</a:t>
            </a:r>
            <a:r>
              <a:rPr lang="en-US" dirty="0" smtClean="0"/>
              <a:t> winners:</a:t>
            </a:r>
          </a:p>
          <a:p>
            <a:pPr lvl="1"/>
            <a:r>
              <a:rPr lang="en-US" dirty="0"/>
              <a:t>4% for </a:t>
            </a:r>
            <a:r>
              <a:rPr lang="en-US" dirty="0" smtClean="0"/>
              <a:t>1</a:t>
            </a:r>
            <a:r>
              <a:rPr lang="en-US" baseline="30000" dirty="0" smtClean="0"/>
              <a:t>st</a:t>
            </a:r>
            <a:r>
              <a:rPr lang="en-US" dirty="0" smtClean="0"/>
              <a:t> place </a:t>
            </a:r>
          </a:p>
          <a:p>
            <a:pPr lvl="1"/>
            <a:r>
              <a:rPr lang="en-US" dirty="0" smtClean="0"/>
              <a:t>3</a:t>
            </a:r>
            <a:r>
              <a:rPr lang="en-US" dirty="0"/>
              <a:t>% for </a:t>
            </a:r>
            <a:r>
              <a:rPr lang="en-US" dirty="0" smtClean="0"/>
              <a:t>2</a:t>
            </a:r>
            <a:r>
              <a:rPr lang="en-US" baseline="30000" dirty="0" smtClean="0"/>
              <a:t>nd</a:t>
            </a:r>
            <a:r>
              <a:rPr lang="en-US" dirty="0" smtClean="0"/>
              <a:t> place</a:t>
            </a:r>
          </a:p>
          <a:p>
            <a:pPr lvl="1"/>
            <a:r>
              <a:rPr lang="en-US" dirty="0" smtClean="0"/>
              <a:t>2</a:t>
            </a:r>
            <a:r>
              <a:rPr lang="en-US" dirty="0"/>
              <a:t>% for </a:t>
            </a:r>
            <a:r>
              <a:rPr lang="en-US" dirty="0" smtClean="0"/>
              <a:t>3</a:t>
            </a:r>
            <a:r>
              <a:rPr lang="en-US" baseline="30000" dirty="0" smtClean="0"/>
              <a:t>rd</a:t>
            </a:r>
            <a:r>
              <a:rPr lang="en-US" dirty="0" smtClean="0"/>
              <a:t> place</a:t>
            </a:r>
          </a:p>
        </p:txBody>
      </p:sp>
    </p:spTree>
    <p:extLst>
      <p:ext uri="{BB962C8B-B14F-4D97-AF65-F5344CB8AC3E}">
        <p14:creationId xmlns:p14="http://schemas.microsoft.com/office/powerpoint/2010/main" val="3715451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group 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1:00pm</a:t>
            </a:r>
            <a:r>
              <a:rPr lang="en-US" dirty="0" smtClean="0"/>
              <a:t> Lab (16356)</a:t>
            </a:r>
          </a:p>
          <a:p>
            <a:r>
              <a:rPr lang="en-US" dirty="0" smtClean="0">
                <a:solidFill>
                  <a:srgbClr val="C00000"/>
                </a:solidFill>
              </a:rPr>
              <a:t>League</a:t>
            </a:r>
            <a:r>
              <a:rPr lang="en-US" dirty="0" smtClean="0"/>
              <a:t> </a:t>
            </a:r>
            <a:r>
              <a:rPr lang="en-US" b="1" dirty="0" err="1" smtClean="0"/>
              <a:t>Antwaan</a:t>
            </a:r>
            <a:r>
              <a:rPr lang="en-US" b="1" dirty="0" smtClean="0"/>
              <a:t> Randle El</a:t>
            </a:r>
            <a:r>
              <a:rPr lang="en-US" dirty="0" smtClean="0"/>
              <a:t> (C. </a:t>
            </a:r>
            <a:r>
              <a:rPr lang="en-US" dirty="0" err="1" smtClean="0"/>
              <a:t>Ruchman</a:t>
            </a:r>
            <a:r>
              <a:rPr lang="en-US" dirty="0" smtClean="0"/>
              <a:t>)</a:t>
            </a:r>
            <a:endParaRPr lang="en-US" b="1" dirty="0" smtClean="0"/>
          </a:p>
          <a:p>
            <a:r>
              <a:rPr lang="en-US" dirty="0" smtClean="0">
                <a:solidFill>
                  <a:srgbClr val="C00000"/>
                </a:solidFill>
              </a:rPr>
              <a:t>League</a:t>
            </a:r>
            <a:r>
              <a:rPr lang="en-US" dirty="0" smtClean="0"/>
              <a:t> </a:t>
            </a:r>
            <a:r>
              <a:rPr lang="en-US" b="1" dirty="0" smtClean="0"/>
              <a:t>Pete </a:t>
            </a:r>
            <a:r>
              <a:rPr lang="en-US" b="1" dirty="0" err="1" smtClean="0"/>
              <a:t>Stoyanovich</a:t>
            </a:r>
            <a:r>
              <a:rPr lang="en-US" b="1" dirty="0" smtClean="0"/>
              <a:t> </a:t>
            </a:r>
            <a:r>
              <a:rPr lang="en-US" dirty="0" smtClean="0"/>
              <a:t>(C. Brashear)</a:t>
            </a:r>
            <a:endParaRPr lang="en-US" b="1" dirty="0" smtClean="0"/>
          </a:p>
          <a:p>
            <a:r>
              <a:rPr lang="en-US" dirty="0">
                <a:solidFill>
                  <a:srgbClr val="C00000"/>
                </a:solidFill>
              </a:rPr>
              <a:t>League</a:t>
            </a:r>
            <a:r>
              <a:rPr lang="en-US" dirty="0"/>
              <a:t> </a:t>
            </a:r>
            <a:r>
              <a:rPr lang="en-US" b="1" dirty="0"/>
              <a:t>George </a:t>
            </a:r>
            <a:r>
              <a:rPr lang="en-US" b="1" dirty="0" smtClean="0"/>
              <a:t>Taliaferro </a:t>
            </a:r>
            <a:r>
              <a:rPr lang="en-US" dirty="0" smtClean="0"/>
              <a:t>(C. Morris)</a:t>
            </a:r>
            <a:endParaRPr lang="en-US" b="1" dirty="0"/>
          </a:p>
          <a:p>
            <a:pPr marL="0" indent="0">
              <a:buNone/>
            </a:pPr>
            <a:r>
              <a:rPr lang="en-US" b="1" dirty="0" smtClean="0"/>
              <a:t>2:30pm</a:t>
            </a:r>
            <a:r>
              <a:rPr lang="en-US" dirty="0" smtClean="0"/>
              <a:t> Lab (16355)</a:t>
            </a:r>
          </a:p>
          <a:p>
            <a:r>
              <a:rPr lang="en-US" dirty="0">
                <a:solidFill>
                  <a:srgbClr val="C00000"/>
                </a:solidFill>
              </a:rPr>
              <a:t>League</a:t>
            </a:r>
            <a:r>
              <a:rPr lang="en-US" dirty="0"/>
              <a:t> </a:t>
            </a:r>
            <a:r>
              <a:rPr lang="en-US" b="1" dirty="0"/>
              <a:t>Kris </a:t>
            </a:r>
            <a:r>
              <a:rPr lang="en-US" b="1" dirty="0" err="1" smtClean="0"/>
              <a:t>Dielman</a:t>
            </a:r>
            <a:r>
              <a:rPr lang="en-US" dirty="0" smtClean="0"/>
              <a:t> (C. Wisner)</a:t>
            </a:r>
            <a:endParaRPr lang="en-US" b="1" dirty="0"/>
          </a:p>
          <a:p>
            <a:r>
              <a:rPr lang="en-US" dirty="0">
                <a:solidFill>
                  <a:srgbClr val="C00000"/>
                </a:solidFill>
              </a:rPr>
              <a:t>League</a:t>
            </a:r>
            <a:r>
              <a:rPr lang="en-US" dirty="0"/>
              <a:t> </a:t>
            </a:r>
            <a:r>
              <a:rPr lang="en-US" b="1" dirty="0"/>
              <a:t>Trent </a:t>
            </a:r>
            <a:r>
              <a:rPr lang="en-US" b="1" dirty="0" smtClean="0"/>
              <a:t>Green </a:t>
            </a:r>
            <a:r>
              <a:rPr lang="en-US" dirty="0" smtClean="0"/>
              <a:t>(C. Miller)</a:t>
            </a:r>
            <a:endParaRPr lang="en-US" b="1" dirty="0"/>
          </a:p>
          <a:p>
            <a:r>
              <a:rPr lang="en-US" dirty="0" smtClean="0">
                <a:solidFill>
                  <a:srgbClr val="C00000"/>
                </a:solidFill>
              </a:rPr>
              <a:t>League</a:t>
            </a:r>
            <a:r>
              <a:rPr lang="en-US" dirty="0" smtClean="0"/>
              <a:t> </a:t>
            </a:r>
            <a:r>
              <a:rPr lang="en-US" b="1" dirty="0" smtClean="0"/>
              <a:t>Pete </a:t>
            </a:r>
            <a:r>
              <a:rPr lang="en-US" b="1" dirty="0" err="1" smtClean="0"/>
              <a:t>Pihos</a:t>
            </a:r>
            <a:r>
              <a:rPr lang="en-US" b="1" dirty="0" smtClean="0"/>
              <a:t> </a:t>
            </a:r>
            <a:r>
              <a:rPr lang="en-US" dirty="0" smtClean="0"/>
              <a:t>(C. Smith)</a:t>
            </a:r>
            <a:endParaRPr lang="en-US" b="1" dirty="0" smtClean="0"/>
          </a:p>
        </p:txBody>
      </p:sp>
    </p:spTree>
    <p:extLst>
      <p:ext uri="{BB962C8B-B14F-4D97-AF65-F5344CB8AC3E}">
        <p14:creationId xmlns:p14="http://schemas.microsoft.com/office/powerpoint/2010/main" val="4249529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istory of football</a:t>
            </a:r>
            <a:endParaRPr lang="en-US" dirty="0"/>
          </a:p>
        </p:txBody>
      </p:sp>
      <p:sp>
        <p:nvSpPr>
          <p:cNvPr id="4" name="TextBox 3"/>
          <p:cNvSpPr txBox="1"/>
          <p:nvPr/>
        </p:nvSpPr>
        <p:spPr>
          <a:xfrm>
            <a:off x="618451" y="5562600"/>
            <a:ext cx="2124749" cy="646331"/>
          </a:xfrm>
          <a:prstGeom prst="rect">
            <a:avLst/>
          </a:prstGeom>
          <a:noFill/>
        </p:spPr>
        <p:txBody>
          <a:bodyPr wrap="none" rtlCol="0">
            <a:spAutoFit/>
          </a:bodyPr>
          <a:lstStyle/>
          <a:p>
            <a:pPr algn="ctr"/>
            <a:r>
              <a:rPr lang="en-US" dirty="0" smtClean="0"/>
              <a:t>kicking ball games</a:t>
            </a:r>
            <a:br>
              <a:rPr lang="en-US" dirty="0" smtClean="0"/>
            </a:br>
            <a:r>
              <a:rPr lang="en-US" dirty="0" smtClean="0"/>
              <a:t>(dawn of civilization)</a:t>
            </a:r>
            <a:endParaRPr lang="en-US" dirty="0"/>
          </a:p>
        </p:txBody>
      </p:sp>
      <p:sp>
        <p:nvSpPr>
          <p:cNvPr id="8" name="TextBox 7"/>
          <p:cNvSpPr txBox="1"/>
          <p:nvPr/>
        </p:nvSpPr>
        <p:spPr>
          <a:xfrm>
            <a:off x="3333449" y="5562599"/>
            <a:ext cx="1450718" cy="646331"/>
          </a:xfrm>
          <a:prstGeom prst="rect">
            <a:avLst/>
          </a:prstGeom>
          <a:noFill/>
        </p:spPr>
        <p:txBody>
          <a:bodyPr wrap="none" rtlCol="0">
            <a:spAutoFit/>
          </a:bodyPr>
          <a:lstStyle/>
          <a:p>
            <a:pPr algn="ctr"/>
            <a:r>
              <a:rPr lang="en-US" dirty="0" smtClean="0"/>
              <a:t>soccer</a:t>
            </a:r>
            <a:br>
              <a:rPr lang="en-US" dirty="0" smtClean="0"/>
            </a:br>
            <a:r>
              <a:rPr lang="en-US" dirty="0" smtClean="0"/>
              <a:t>(middle ages)</a:t>
            </a:r>
            <a:endParaRPr lang="en-US" dirty="0"/>
          </a:p>
        </p:txBody>
      </p:sp>
      <p:sp>
        <p:nvSpPr>
          <p:cNvPr id="10" name="TextBox 9"/>
          <p:cNvSpPr txBox="1"/>
          <p:nvPr/>
        </p:nvSpPr>
        <p:spPr>
          <a:xfrm>
            <a:off x="5606992" y="5562600"/>
            <a:ext cx="793808" cy="646331"/>
          </a:xfrm>
          <a:prstGeom prst="rect">
            <a:avLst/>
          </a:prstGeom>
          <a:noFill/>
        </p:spPr>
        <p:txBody>
          <a:bodyPr wrap="none" rtlCol="0">
            <a:spAutoFit/>
          </a:bodyPr>
          <a:lstStyle/>
          <a:p>
            <a:pPr algn="ctr"/>
            <a:r>
              <a:rPr lang="en-US" dirty="0" smtClean="0"/>
              <a:t>rugby</a:t>
            </a:r>
            <a:br>
              <a:rPr lang="en-US" dirty="0" smtClean="0"/>
            </a:br>
            <a:r>
              <a:rPr lang="en-US" dirty="0" smtClean="0"/>
              <a:t>(1823)</a:t>
            </a:r>
            <a:endParaRPr lang="en-US" dirty="0"/>
          </a:p>
        </p:txBody>
      </p:sp>
      <p:grpSp>
        <p:nvGrpSpPr>
          <p:cNvPr id="21" name="Group 20"/>
          <p:cNvGrpSpPr/>
          <p:nvPr/>
        </p:nvGrpSpPr>
        <p:grpSpPr>
          <a:xfrm>
            <a:off x="3200400" y="1755050"/>
            <a:ext cx="2725482" cy="3426550"/>
            <a:chOff x="3200400" y="1755050"/>
            <a:chExt cx="2725482" cy="342655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8523"/>
            <a:stretch/>
          </p:blipFill>
          <p:spPr bwMode="auto">
            <a:xfrm>
              <a:off x="3230218" y="1755050"/>
              <a:ext cx="2665847" cy="287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3200400" y="4627602"/>
              <a:ext cx="2725482" cy="553998"/>
            </a:xfrm>
            <a:prstGeom prst="rect">
              <a:avLst/>
            </a:prstGeom>
            <a:noFill/>
          </p:spPr>
          <p:txBody>
            <a:bodyPr wrap="square" rtlCol="0">
              <a:spAutoFit/>
            </a:bodyPr>
            <a:lstStyle/>
            <a:p>
              <a:pPr algn="ctr"/>
              <a:r>
                <a:rPr lang="en-US" b="1" dirty="0" smtClean="0"/>
                <a:t>CUJU</a:t>
              </a:r>
              <a:r>
                <a:rPr lang="en-US" dirty="0" smtClean="0"/>
                <a:t>: China 500BCE</a:t>
              </a:r>
            </a:p>
            <a:p>
              <a:pPr algn="ctr"/>
              <a:r>
                <a:rPr lang="en-US" sz="1200" dirty="0" smtClean="0"/>
                <a:t>Military training &amp; aristocratic leisure</a:t>
              </a:r>
              <a:endParaRPr lang="en-US" sz="1200" dirty="0"/>
            </a:p>
          </p:txBody>
        </p:sp>
      </p:grpSp>
      <p:sp>
        <p:nvSpPr>
          <p:cNvPr id="19" name="TextBox 18"/>
          <p:cNvSpPr txBox="1"/>
          <p:nvPr/>
        </p:nvSpPr>
        <p:spPr>
          <a:xfrm>
            <a:off x="7221220" y="5562598"/>
            <a:ext cx="1313180" cy="646331"/>
          </a:xfrm>
          <a:prstGeom prst="rect">
            <a:avLst/>
          </a:prstGeom>
          <a:noFill/>
        </p:spPr>
        <p:txBody>
          <a:bodyPr wrap="none" rtlCol="0">
            <a:spAutoFit/>
          </a:bodyPr>
          <a:lstStyle/>
          <a:p>
            <a:pPr algn="ctr"/>
            <a:r>
              <a:rPr lang="en-US" dirty="0" smtClean="0"/>
              <a:t>football</a:t>
            </a:r>
            <a:br>
              <a:rPr lang="en-US" dirty="0" smtClean="0"/>
            </a:br>
            <a:r>
              <a:rPr lang="en-US" dirty="0" smtClean="0"/>
              <a:t>(mid-1800s)</a:t>
            </a:r>
            <a:endParaRPr lang="en-US" dirty="0"/>
          </a:p>
        </p:txBody>
      </p:sp>
      <p:cxnSp>
        <p:nvCxnSpPr>
          <p:cNvPr id="22" name="Straight Arrow Connector 21"/>
          <p:cNvCxnSpPr/>
          <p:nvPr/>
        </p:nvCxnSpPr>
        <p:spPr>
          <a:xfrm>
            <a:off x="4876800" y="5885763"/>
            <a:ext cx="5334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553200" y="5885763"/>
            <a:ext cx="5334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819400" y="5885763"/>
            <a:ext cx="4572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108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21"/>
                                        </p:tgtEl>
                                        <p:attrNameLst>
                                          <p:attrName>ppt_x</p:attrName>
                                        </p:attrNameLst>
                                      </p:cBhvr>
                                      <p:tavLst>
                                        <p:tav tm="0">
                                          <p:val>
                                            <p:strVal val="ppt_x"/>
                                          </p:val>
                                        </p:tav>
                                        <p:tav tm="100000">
                                          <p:val>
                                            <p:strVal val="0-ppt_w/2"/>
                                          </p:val>
                                        </p:tav>
                                      </p:tavLst>
                                    </p:anim>
                                    <p:anim calcmode="lin" valueType="num">
                                      <p:cBhvr additive="base">
                                        <p:cTn id="7" dur="500"/>
                                        <p:tgtEl>
                                          <p:spTgt spid="21"/>
                                        </p:tgtEl>
                                        <p:attrNameLst>
                                          <p:attrName>ppt_y</p:attrName>
                                        </p:attrNameLst>
                                      </p:cBhvr>
                                      <p:tavLst>
                                        <p:tav tm="0">
                                          <p:val>
                                            <p:strVal val="ppt_y"/>
                                          </p:val>
                                        </p:tav>
                                        <p:tav tm="100000">
                                          <p:val>
                                            <p:strVal val="ppt_y"/>
                                          </p:val>
                                        </p:tav>
                                      </p:tavLst>
                                    </p:anim>
                                    <p:set>
                                      <p:cBhvr>
                                        <p:cTn id="8" dur="1" fill="hold">
                                          <p:stCondLst>
                                            <p:cond delay="499"/>
                                          </p:stCondLst>
                                        </p:cTn>
                                        <p:tgtEl>
                                          <p:spTgt spid="21"/>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1"/>
                                        </p:tgtEl>
                                      </p:cBhvr>
                                    </p:animEffect>
                                    <p:set>
                                      <p:cBhvr>
                                        <p:cTn id="11"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istory of football</a:t>
            </a:r>
            <a:endParaRPr lang="en-US" dirty="0"/>
          </a:p>
        </p:txBody>
      </p:sp>
      <p:sp>
        <p:nvSpPr>
          <p:cNvPr id="4" name="TextBox 3"/>
          <p:cNvSpPr txBox="1"/>
          <p:nvPr/>
        </p:nvSpPr>
        <p:spPr>
          <a:xfrm>
            <a:off x="618451" y="5562600"/>
            <a:ext cx="2124749" cy="646331"/>
          </a:xfrm>
          <a:prstGeom prst="rect">
            <a:avLst/>
          </a:prstGeom>
          <a:noFill/>
        </p:spPr>
        <p:txBody>
          <a:bodyPr wrap="none" rtlCol="0">
            <a:spAutoFit/>
          </a:bodyPr>
          <a:lstStyle/>
          <a:p>
            <a:pPr algn="ctr"/>
            <a:r>
              <a:rPr lang="en-US" dirty="0" smtClean="0"/>
              <a:t>kicking ball games</a:t>
            </a:r>
            <a:br>
              <a:rPr lang="en-US" dirty="0" smtClean="0"/>
            </a:br>
            <a:r>
              <a:rPr lang="en-US" dirty="0" smtClean="0"/>
              <a:t>(dawn of civilization)</a:t>
            </a:r>
            <a:endParaRPr lang="en-US" dirty="0"/>
          </a:p>
        </p:txBody>
      </p:sp>
      <p:sp>
        <p:nvSpPr>
          <p:cNvPr id="8" name="TextBox 7"/>
          <p:cNvSpPr txBox="1"/>
          <p:nvPr/>
        </p:nvSpPr>
        <p:spPr>
          <a:xfrm>
            <a:off x="3333449" y="5562599"/>
            <a:ext cx="1450718" cy="646331"/>
          </a:xfrm>
          <a:prstGeom prst="rect">
            <a:avLst/>
          </a:prstGeom>
          <a:noFill/>
        </p:spPr>
        <p:txBody>
          <a:bodyPr wrap="none" rtlCol="0">
            <a:spAutoFit/>
          </a:bodyPr>
          <a:lstStyle/>
          <a:p>
            <a:pPr algn="ctr"/>
            <a:r>
              <a:rPr lang="en-US" dirty="0" smtClean="0"/>
              <a:t>soccer</a:t>
            </a:r>
            <a:br>
              <a:rPr lang="en-US" dirty="0" smtClean="0"/>
            </a:br>
            <a:r>
              <a:rPr lang="en-US" dirty="0" smtClean="0"/>
              <a:t>(middle ages)</a:t>
            </a:r>
            <a:endParaRPr lang="en-US" dirty="0"/>
          </a:p>
        </p:txBody>
      </p:sp>
      <p:sp>
        <p:nvSpPr>
          <p:cNvPr id="10" name="TextBox 9"/>
          <p:cNvSpPr txBox="1"/>
          <p:nvPr/>
        </p:nvSpPr>
        <p:spPr>
          <a:xfrm>
            <a:off x="5606992" y="5562600"/>
            <a:ext cx="793808" cy="646331"/>
          </a:xfrm>
          <a:prstGeom prst="rect">
            <a:avLst/>
          </a:prstGeom>
          <a:noFill/>
        </p:spPr>
        <p:txBody>
          <a:bodyPr wrap="none" rtlCol="0">
            <a:spAutoFit/>
          </a:bodyPr>
          <a:lstStyle/>
          <a:p>
            <a:pPr algn="ctr"/>
            <a:r>
              <a:rPr lang="en-US" dirty="0" smtClean="0"/>
              <a:t>rugby</a:t>
            </a:r>
            <a:br>
              <a:rPr lang="en-US" dirty="0" smtClean="0"/>
            </a:br>
            <a:r>
              <a:rPr lang="en-US" dirty="0" smtClean="0"/>
              <a:t>(1823)</a:t>
            </a:r>
            <a:endParaRPr lang="en-US" dirty="0"/>
          </a:p>
        </p:txBody>
      </p:sp>
      <p:sp>
        <p:nvSpPr>
          <p:cNvPr id="19" name="TextBox 18"/>
          <p:cNvSpPr txBox="1"/>
          <p:nvPr/>
        </p:nvSpPr>
        <p:spPr>
          <a:xfrm>
            <a:off x="7221220" y="5562598"/>
            <a:ext cx="1313180" cy="646331"/>
          </a:xfrm>
          <a:prstGeom prst="rect">
            <a:avLst/>
          </a:prstGeom>
          <a:noFill/>
        </p:spPr>
        <p:txBody>
          <a:bodyPr wrap="none" rtlCol="0">
            <a:spAutoFit/>
          </a:bodyPr>
          <a:lstStyle/>
          <a:p>
            <a:pPr algn="ctr"/>
            <a:r>
              <a:rPr lang="en-US" dirty="0" smtClean="0"/>
              <a:t>football</a:t>
            </a:r>
            <a:br>
              <a:rPr lang="en-US" dirty="0" smtClean="0"/>
            </a:br>
            <a:r>
              <a:rPr lang="en-US" dirty="0" smtClean="0"/>
              <a:t>(mid-1800s)</a:t>
            </a:r>
            <a:endParaRPr lang="en-US" dirty="0"/>
          </a:p>
        </p:txBody>
      </p:sp>
      <p:cxnSp>
        <p:nvCxnSpPr>
          <p:cNvPr id="20" name="Straight Arrow Connector 19"/>
          <p:cNvCxnSpPr/>
          <p:nvPr/>
        </p:nvCxnSpPr>
        <p:spPr>
          <a:xfrm>
            <a:off x="2819400" y="5885763"/>
            <a:ext cx="4572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876800" y="5885763"/>
            <a:ext cx="5334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553200" y="5885763"/>
            <a:ext cx="5334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714625" y="1447800"/>
            <a:ext cx="3714750" cy="4052858"/>
            <a:chOff x="2790825" y="1751737"/>
            <a:chExt cx="3714750" cy="4052858"/>
          </a:xfrm>
        </p:grpSpPr>
        <p:sp>
          <p:nvSpPr>
            <p:cNvPr id="17" name="TextBox 16"/>
            <p:cNvSpPr txBox="1"/>
            <p:nvPr/>
          </p:nvSpPr>
          <p:spPr>
            <a:xfrm>
              <a:off x="2790825" y="4419600"/>
              <a:ext cx="3714749" cy="1384995"/>
            </a:xfrm>
            <a:prstGeom prst="rect">
              <a:avLst/>
            </a:prstGeom>
            <a:noFill/>
          </p:spPr>
          <p:txBody>
            <a:bodyPr wrap="square" rtlCol="0">
              <a:spAutoFit/>
            </a:bodyPr>
            <a:lstStyle/>
            <a:p>
              <a:pPr algn="ctr"/>
              <a:r>
                <a:rPr lang="en-US" b="1" dirty="0" smtClean="0"/>
                <a:t>SOCCER</a:t>
              </a:r>
              <a:r>
                <a:rPr lang="en-US" dirty="0" smtClean="0"/>
                <a:t>: Medieval England 1500CE</a:t>
              </a:r>
              <a:r>
                <a:rPr lang="en-US" dirty="0"/>
                <a:t/>
              </a:r>
              <a:br>
                <a:rPr lang="en-US" dirty="0"/>
              </a:br>
              <a:r>
                <a:rPr lang="en-US" sz="1100" dirty="0"/>
                <a:t>"[t]he game at which they had met for common recreation is called by some the foot-ball game. It is one in which young men, in country sport, propel a huge ball not by throwing it into the air but by striking it and rolling it along the ground, and that not with their hands but with their feet... kicking in opposite </a:t>
              </a:r>
              <a:r>
                <a:rPr lang="en-US" sz="1100" dirty="0" smtClean="0"/>
                <a:t>directions“ </a:t>
              </a:r>
              <a:endParaRPr lang="en-US" dirty="0" smtClean="0"/>
            </a:p>
          </p:txBody>
        </p:sp>
        <p:pic>
          <p:nvPicPr>
            <p:cNvPr id="13" name="Picture 4" descr="http://www.matthewclarksmith.com/wp-content/uploads/2011/02/SPSC1115-Mob-Football-14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1751737"/>
              <a:ext cx="3714750" cy="2667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10183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1+#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xit" presetSubtype="8" fill="hold" nodeType="clickEffect">
                                  <p:stCondLst>
                                    <p:cond delay="0"/>
                                  </p:stCondLst>
                                  <p:childTnLst>
                                    <p:anim calcmode="lin" valueType="num">
                                      <p:cBhvr additive="base">
                                        <p:cTn id="15" dur="500"/>
                                        <p:tgtEl>
                                          <p:spTgt spid="3"/>
                                        </p:tgtEl>
                                        <p:attrNameLst>
                                          <p:attrName>ppt_x</p:attrName>
                                        </p:attrNameLst>
                                      </p:cBhvr>
                                      <p:tavLst>
                                        <p:tav tm="0">
                                          <p:val>
                                            <p:strVal val="ppt_x"/>
                                          </p:val>
                                        </p:tav>
                                        <p:tav tm="100000">
                                          <p:val>
                                            <p:strVal val="0-ppt_w/2"/>
                                          </p:val>
                                        </p:tav>
                                      </p:tavLst>
                                    </p:anim>
                                    <p:anim calcmode="lin" valueType="num">
                                      <p:cBhvr additive="base">
                                        <p:cTn id="16" dur="500"/>
                                        <p:tgtEl>
                                          <p:spTgt spid="3"/>
                                        </p:tgtEl>
                                        <p:attrNameLst>
                                          <p:attrName>ppt_y</p:attrName>
                                        </p:attrNameLst>
                                      </p:cBhvr>
                                      <p:tavLst>
                                        <p:tav tm="0">
                                          <p:val>
                                            <p:strVal val="ppt_y"/>
                                          </p:val>
                                        </p:tav>
                                        <p:tav tm="100000">
                                          <p:val>
                                            <p:strVal val="ppt_y"/>
                                          </p:val>
                                        </p:tav>
                                      </p:tavLst>
                                    </p:anim>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istory of football</a:t>
            </a:r>
            <a:endParaRPr lang="en-US" dirty="0"/>
          </a:p>
        </p:txBody>
      </p:sp>
      <p:sp>
        <p:nvSpPr>
          <p:cNvPr id="4" name="TextBox 3"/>
          <p:cNvSpPr txBox="1"/>
          <p:nvPr/>
        </p:nvSpPr>
        <p:spPr>
          <a:xfrm>
            <a:off x="618451" y="5562600"/>
            <a:ext cx="2124749" cy="646331"/>
          </a:xfrm>
          <a:prstGeom prst="rect">
            <a:avLst/>
          </a:prstGeom>
          <a:noFill/>
        </p:spPr>
        <p:txBody>
          <a:bodyPr wrap="none" rtlCol="0">
            <a:spAutoFit/>
          </a:bodyPr>
          <a:lstStyle/>
          <a:p>
            <a:pPr algn="ctr"/>
            <a:r>
              <a:rPr lang="en-US" dirty="0" smtClean="0"/>
              <a:t>kicking ball games</a:t>
            </a:r>
            <a:br>
              <a:rPr lang="en-US" dirty="0" smtClean="0"/>
            </a:br>
            <a:r>
              <a:rPr lang="en-US" dirty="0" smtClean="0"/>
              <a:t>(dawn of civilization)</a:t>
            </a:r>
            <a:endParaRPr lang="en-US" dirty="0"/>
          </a:p>
        </p:txBody>
      </p:sp>
      <p:sp>
        <p:nvSpPr>
          <p:cNvPr id="8" name="TextBox 7"/>
          <p:cNvSpPr txBox="1"/>
          <p:nvPr/>
        </p:nvSpPr>
        <p:spPr>
          <a:xfrm>
            <a:off x="3333449" y="5562599"/>
            <a:ext cx="1450718" cy="646331"/>
          </a:xfrm>
          <a:prstGeom prst="rect">
            <a:avLst/>
          </a:prstGeom>
          <a:noFill/>
        </p:spPr>
        <p:txBody>
          <a:bodyPr wrap="none" rtlCol="0">
            <a:spAutoFit/>
          </a:bodyPr>
          <a:lstStyle/>
          <a:p>
            <a:pPr algn="ctr"/>
            <a:r>
              <a:rPr lang="en-US" dirty="0" smtClean="0"/>
              <a:t>soccer</a:t>
            </a:r>
            <a:br>
              <a:rPr lang="en-US" dirty="0" smtClean="0"/>
            </a:br>
            <a:r>
              <a:rPr lang="en-US" dirty="0" smtClean="0"/>
              <a:t>(middle ages)</a:t>
            </a:r>
            <a:endParaRPr lang="en-US" dirty="0"/>
          </a:p>
        </p:txBody>
      </p:sp>
      <p:sp>
        <p:nvSpPr>
          <p:cNvPr id="10" name="TextBox 9"/>
          <p:cNvSpPr txBox="1"/>
          <p:nvPr/>
        </p:nvSpPr>
        <p:spPr>
          <a:xfrm>
            <a:off x="5606992" y="5562600"/>
            <a:ext cx="793808" cy="646331"/>
          </a:xfrm>
          <a:prstGeom prst="rect">
            <a:avLst/>
          </a:prstGeom>
          <a:noFill/>
        </p:spPr>
        <p:txBody>
          <a:bodyPr wrap="none" rtlCol="0">
            <a:spAutoFit/>
          </a:bodyPr>
          <a:lstStyle/>
          <a:p>
            <a:pPr algn="ctr"/>
            <a:r>
              <a:rPr lang="en-US" dirty="0" smtClean="0"/>
              <a:t>rugby</a:t>
            </a:r>
            <a:br>
              <a:rPr lang="en-US" dirty="0" smtClean="0"/>
            </a:br>
            <a:r>
              <a:rPr lang="en-US" dirty="0" smtClean="0"/>
              <a:t>(1823)</a:t>
            </a:r>
            <a:endParaRPr lang="en-US" dirty="0"/>
          </a:p>
        </p:txBody>
      </p:sp>
      <p:sp>
        <p:nvSpPr>
          <p:cNvPr id="19" name="TextBox 18"/>
          <p:cNvSpPr txBox="1"/>
          <p:nvPr/>
        </p:nvSpPr>
        <p:spPr>
          <a:xfrm>
            <a:off x="7221220" y="5562598"/>
            <a:ext cx="1313180" cy="646331"/>
          </a:xfrm>
          <a:prstGeom prst="rect">
            <a:avLst/>
          </a:prstGeom>
          <a:noFill/>
        </p:spPr>
        <p:txBody>
          <a:bodyPr wrap="none" rtlCol="0">
            <a:spAutoFit/>
          </a:bodyPr>
          <a:lstStyle/>
          <a:p>
            <a:pPr algn="ctr"/>
            <a:r>
              <a:rPr lang="en-US" dirty="0" smtClean="0"/>
              <a:t>football</a:t>
            </a:r>
            <a:br>
              <a:rPr lang="en-US" dirty="0" smtClean="0"/>
            </a:br>
            <a:r>
              <a:rPr lang="en-US" dirty="0" smtClean="0"/>
              <a:t>(mid-1800s)</a:t>
            </a:r>
            <a:endParaRPr lang="en-US" dirty="0"/>
          </a:p>
        </p:txBody>
      </p:sp>
      <p:cxnSp>
        <p:nvCxnSpPr>
          <p:cNvPr id="20" name="Straight Arrow Connector 19"/>
          <p:cNvCxnSpPr/>
          <p:nvPr/>
        </p:nvCxnSpPr>
        <p:spPr>
          <a:xfrm>
            <a:off x="2819400" y="5885763"/>
            <a:ext cx="4572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876800" y="5885763"/>
            <a:ext cx="5334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553200" y="5885763"/>
            <a:ext cx="5334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505818" y="1417570"/>
            <a:ext cx="4132361" cy="3575256"/>
            <a:chOff x="2505818" y="1417570"/>
            <a:chExt cx="4132361" cy="3575256"/>
          </a:xfrm>
        </p:grpSpPr>
        <p:sp>
          <p:nvSpPr>
            <p:cNvPr id="17" name="TextBox 16"/>
            <p:cNvSpPr txBox="1"/>
            <p:nvPr/>
          </p:nvSpPr>
          <p:spPr>
            <a:xfrm>
              <a:off x="2714625" y="4115663"/>
              <a:ext cx="3714749" cy="877163"/>
            </a:xfrm>
            <a:prstGeom prst="rect">
              <a:avLst/>
            </a:prstGeom>
            <a:noFill/>
          </p:spPr>
          <p:txBody>
            <a:bodyPr wrap="square" rtlCol="0">
              <a:spAutoFit/>
            </a:bodyPr>
            <a:lstStyle/>
            <a:p>
              <a:pPr algn="ctr"/>
              <a:r>
                <a:rPr lang="en-US" b="1" dirty="0" smtClean="0"/>
                <a:t>SOCCER</a:t>
              </a:r>
              <a:r>
                <a:rPr lang="en-US" dirty="0" smtClean="0"/>
                <a:t>: Eton College 1815</a:t>
              </a:r>
              <a:r>
                <a:rPr lang="en-US" dirty="0"/>
                <a:t/>
              </a:r>
              <a:br>
                <a:rPr lang="en-US" dirty="0"/>
              </a:br>
              <a:r>
                <a:rPr lang="en-US" sz="1100" dirty="0" smtClean="0"/>
                <a:t>The first “rules” of a soccer game are established at Eton College, England.  The game itself, called Bully Football, is itself strange (played against a wall) and violent.</a:t>
              </a:r>
              <a:endParaRPr lang="en-US" dirty="0" smtClean="0"/>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818" y="1417570"/>
              <a:ext cx="4132361" cy="264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71467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xit" presetSubtype="8" fill="hold" nodeType="clickEffect">
                                  <p:stCondLst>
                                    <p:cond delay="0"/>
                                  </p:stCondLst>
                                  <p:childTnLst>
                                    <p:anim calcmode="lin" valueType="num">
                                      <p:cBhvr additive="base">
                                        <p:cTn id="15" dur="500"/>
                                        <p:tgtEl>
                                          <p:spTgt spid="5"/>
                                        </p:tgtEl>
                                        <p:attrNameLst>
                                          <p:attrName>ppt_x</p:attrName>
                                        </p:attrNameLst>
                                      </p:cBhvr>
                                      <p:tavLst>
                                        <p:tav tm="0">
                                          <p:val>
                                            <p:strVal val="ppt_x"/>
                                          </p:val>
                                        </p:tav>
                                        <p:tav tm="100000">
                                          <p:val>
                                            <p:strVal val="0-ppt_w/2"/>
                                          </p:val>
                                        </p:tav>
                                      </p:tavLst>
                                    </p:anim>
                                    <p:anim calcmode="lin" valueType="num">
                                      <p:cBhvr additive="base">
                                        <p:cTn id="16" dur="500"/>
                                        <p:tgtEl>
                                          <p:spTgt spid="5"/>
                                        </p:tgtEl>
                                        <p:attrNameLst>
                                          <p:attrName>ppt_y</p:attrName>
                                        </p:attrNameLst>
                                      </p:cBhvr>
                                      <p:tavLst>
                                        <p:tav tm="0">
                                          <p:val>
                                            <p:strVal val="ppt_y"/>
                                          </p:val>
                                        </p:tav>
                                        <p:tav tm="100000">
                                          <p:val>
                                            <p:strVal val="ppt_y"/>
                                          </p:val>
                                        </p:tav>
                                      </p:tavLst>
                                    </p:anim>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istory of football</a:t>
            </a:r>
            <a:endParaRPr lang="en-US" dirty="0"/>
          </a:p>
        </p:txBody>
      </p:sp>
      <p:sp>
        <p:nvSpPr>
          <p:cNvPr id="4" name="TextBox 3"/>
          <p:cNvSpPr txBox="1"/>
          <p:nvPr/>
        </p:nvSpPr>
        <p:spPr>
          <a:xfrm>
            <a:off x="618451" y="5562600"/>
            <a:ext cx="2124749" cy="646331"/>
          </a:xfrm>
          <a:prstGeom prst="rect">
            <a:avLst/>
          </a:prstGeom>
          <a:noFill/>
        </p:spPr>
        <p:txBody>
          <a:bodyPr wrap="none" rtlCol="0">
            <a:spAutoFit/>
          </a:bodyPr>
          <a:lstStyle/>
          <a:p>
            <a:pPr algn="ctr"/>
            <a:r>
              <a:rPr lang="en-US" dirty="0" smtClean="0"/>
              <a:t>kicking ball games</a:t>
            </a:r>
            <a:br>
              <a:rPr lang="en-US" dirty="0" smtClean="0"/>
            </a:br>
            <a:r>
              <a:rPr lang="en-US" dirty="0" smtClean="0"/>
              <a:t>(dawn of civilization)</a:t>
            </a:r>
            <a:endParaRPr lang="en-US" dirty="0"/>
          </a:p>
        </p:txBody>
      </p:sp>
      <p:sp>
        <p:nvSpPr>
          <p:cNvPr id="8" name="TextBox 7"/>
          <p:cNvSpPr txBox="1"/>
          <p:nvPr/>
        </p:nvSpPr>
        <p:spPr>
          <a:xfrm>
            <a:off x="3333449" y="5562599"/>
            <a:ext cx="1450718" cy="646331"/>
          </a:xfrm>
          <a:prstGeom prst="rect">
            <a:avLst/>
          </a:prstGeom>
          <a:noFill/>
        </p:spPr>
        <p:txBody>
          <a:bodyPr wrap="none" rtlCol="0">
            <a:spAutoFit/>
          </a:bodyPr>
          <a:lstStyle/>
          <a:p>
            <a:pPr algn="ctr"/>
            <a:r>
              <a:rPr lang="en-US" dirty="0" smtClean="0"/>
              <a:t>soccer</a:t>
            </a:r>
            <a:br>
              <a:rPr lang="en-US" dirty="0" smtClean="0"/>
            </a:br>
            <a:r>
              <a:rPr lang="en-US" dirty="0" smtClean="0"/>
              <a:t>(middle ages)</a:t>
            </a:r>
            <a:endParaRPr lang="en-US" dirty="0"/>
          </a:p>
        </p:txBody>
      </p:sp>
      <p:sp>
        <p:nvSpPr>
          <p:cNvPr id="10" name="TextBox 9"/>
          <p:cNvSpPr txBox="1"/>
          <p:nvPr/>
        </p:nvSpPr>
        <p:spPr>
          <a:xfrm>
            <a:off x="5606992" y="5562600"/>
            <a:ext cx="793808" cy="646331"/>
          </a:xfrm>
          <a:prstGeom prst="rect">
            <a:avLst/>
          </a:prstGeom>
          <a:noFill/>
        </p:spPr>
        <p:txBody>
          <a:bodyPr wrap="none" rtlCol="0">
            <a:spAutoFit/>
          </a:bodyPr>
          <a:lstStyle/>
          <a:p>
            <a:pPr algn="ctr"/>
            <a:r>
              <a:rPr lang="en-US" dirty="0" smtClean="0"/>
              <a:t>rugby</a:t>
            </a:r>
            <a:br>
              <a:rPr lang="en-US" dirty="0" smtClean="0"/>
            </a:br>
            <a:r>
              <a:rPr lang="en-US" dirty="0" smtClean="0"/>
              <a:t>(1823)</a:t>
            </a:r>
            <a:endParaRPr lang="en-US" dirty="0"/>
          </a:p>
        </p:txBody>
      </p:sp>
      <p:sp>
        <p:nvSpPr>
          <p:cNvPr id="19" name="TextBox 18"/>
          <p:cNvSpPr txBox="1"/>
          <p:nvPr/>
        </p:nvSpPr>
        <p:spPr>
          <a:xfrm>
            <a:off x="7221220" y="5562598"/>
            <a:ext cx="1313180" cy="646331"/>
          </a:xfrm>
          <a:prstGeom prst="rect">
            <a:avLst/>
          </a:prstGeom>
          <a:noFill/>
        </p:spPr>
        <p:txBody>
          <a:bodyPr wrap="none" rtlCol="0">
            <a:spAutoFit/>
          </a:bodyPr>
          <a:lstStyle/>
          <a:p>
            <a:pPr algn="ctr"/>
            <a:r>
              <a:rPr lang="en-US" dirty="0" smtClean="0"/>
              <a:t>football</a:t>
            </a:r>
            <a:br>
              <a:rPr lang="en-US" dirty="0" smtClean="0"/>
            </a:br>
            <a:r>
              <a:rPr lang="en-US" dirty="0" smtClean="0"/>
              <a:t>(mid-1800s)</a:t>
            </a:r>
            <a:endParaRPr lang="en-US" dirty="0"/>
          </a:p>
        </p:txBody>
      </p:sp>
      <p:cxnSp>
        <p:nvCxnSpPr>
          <p:cNvPr id="20" name="Straight Arrow Connector 19"/>
          <p:cNvCxnSpPr/>
          <p:nvPr/>
        </p:nvCxnSpPr>
        <p:spPr>
          <a:xfrm>
            <a:off x="2819400" y="5885763"/>
            <a:ext cx="4572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876800" y="5885763"/>
            <a:ext cx="5334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553200" y="5885763"/>
            <a:ext cx="5334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438399" y="1295400"/>
            <a:ext cx="4267200" cy="3848963"/>
            <a:chOff x="2438399" y="1295400"/>
            <a:chExt cx="4267200" cy="3848963"/>
          </a:xfrm>
        </p:grpSpPr>
        <p:sp>
          <p:nvSpPr>
            <p:cNvPr id="17" name="TextBox 16"/>
            <p:cNvSpPr txBox="1"/>
            <p:nvPr/>
          </p:nvSpPr>
          <p:spPr>
            <a:xfrm>
              <a:off x="2714625" y="4267200"/>
              <a:ext cx="3714749" cy="877163"/>
            </a:xfrm>
            <a:prstGeom prst="rect">
              <a:avLst/>
            </a:prstGeom>
            <a:noFill/>
          </p:spPr>
          <p:txBody>
            <a:bodyPr wrap="square" rtlCol="0">
              <a:spAutoFit/>
            </a:bodyPr>
            <a:lstStyle/>
            <a:p>
              <a:pPr algn="ctr"/>
              <a:r>
                <a:rPr lang="en-US" b="1" dirty="0" smtClean="0"/>
                <a:t>RUGBY</a:t>
              </a:r>
              <a:r>
                <a:rPr lang="en-US" dirty="0" smtClean="0"/>
                <a:t>: Rugby School, UK 1823</a:t>
              </a:r>
              <a:br>
                <a:rPr lang="en-US" dirty="0" smtClean="0"/>
              </a:br>
              <a:r>
                <a:rPr lang="en-US" sz="1100" dirty="0" smtClean="0"/>
                <a:t>Infraction of soccer rules by schoolboy at </a:t>
              </a:r>
              <a:r>
                <a:rPr lang="en-US" sz="1100" dirty="0"/>
                <a:t>Rugby School, William Webb </a:t>
              </a:r>
              <a:r>
                <a:rPr lang="en-US" sz="1100" dirty="0" smtClean="0"/>
                <a:t>Ellis, and the ball-carrying play spread to other British prep schools and universities.</a:t>
              </a:r>
              <a:endParaRPr lang="en-US" dirty="0" smtClean="0"/>
            </a:p>
          </p:txBody>
        </p:sp>
        <p:pic>
          <p:nvPicPr>
            <p:cNvPr id="13" name="Picture 2" descr="http://wesclark.com/rrr/football_at_rugb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399" y="1295400"/>
              <a:ext cx="4267200" cy="29747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55580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par>
                                <p:cTn id="17" presetID="2" presetClass="exit" presetSubtype="8" fill="hold" nodeType="withEffect">
                                  <p:stCondLst>
                                    <p:cond delay="0"/>
                                  </p:stCondLst>
                                  <p:childTnLst>
                                    <p:anim calcmode="lin" valueType="num">
                                      <p:cBhvr additive="base">
                                        <p:cTn id="18" dur="500"/>
                                        <p:tgtEl>
                                          <p:spTgt spid="3"/>
                                        </p:tgtEl>
                                        <p:attrNameLst>
                                          <p:attrName>ppt_x</p:attrName>
                                        </p:attrNameLst>
                                      </p:cBhvr>
                                      <p:tavLst>
                                        <p:tav tm="0">
                                          <p:val>
                                            <p:strVal val="ppt_x"/>
                                          </p:val>
                                        </p:tav>
                                        <p:tav tm="100000">
                                          <p:val>
                                            <p:strVal val="0-ppt_w/2"/>
                                          </p:val>
                                        </p:tav>
                                      </p:tavLst>
                                    </p:anim>
                                    <p:anim calcmode="lin" valueType="num">
                                      <p:cBhvr additive="base">
                                        <p:cTn id="19" dur="500"/>
                                        <p:tgtEl>
                                          <p:spTgt spid="3"/>
                                        </p:tgtEl>
                                        <p:attrNameLst>
                                          <p:attrName>ppt_y</p:attrName>
                                        </p:attrNameLst>
                                      </p:cBhvr>
                                      <p:tavLst>
                                        <p:tav tm="0">
                                          <p:val>
                                            <p:strVal val="ppt_y"/>
                                          </p:val>
                                        </p:tav>
                                        <p:tav tm="100000">
                                          <p:val>
                                            <p:strVal val="ppt_y"/>
                                          </p:val>
                                        </p:tav>
                                      </p:tavLst>
                                    </p:anim>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istory of football</a:t>
            </a:r>
            <a:endParaRPr lang="en-US" dirty="0"/>
          </a:p>
        </p:txBody>
      </p:sp>
      <p:sp>
        <p:nvSpPr>
          <p:cNvPr id="4" name="TextBox 3"/>
          <p:cNvSpPr txBox="1"/>
          <p:nvPr/>
        </p:nvSpPr>
        <p:spPr>
          <a:xfrm>
            <a:off x="618451" y="5562600"/>
            <a:ext cx="2124749" cy="646331"/>
          </a:xfrm>
          <a:prstGeom prst="rect">
            <a:avLst/>
          </a:prstGeom>
          <a:noFill/>
        </p:spPr>
        <p:txBody>
          <a:bodyPr wrap="none" rtlCol="0">
            <a:spAutoFit/>
          </a:bodyPr>
          <a:lstStyle/>
          <a:p>
            <a:pPr algn="ctr"/>
            <a:r>
              <a:rPr lang="en-US" dirty="0" smtClean="0"/>
              <a:t>kicking ball games</a:t>
            </a:r>
            <a:br>
              <a:rPr lang="en-US" dirty="0" smtClean="0"/>
            </a:br>
            <a:r>
              <a:rPr lang="en-US" dirty="0" smtClean="0"/>
              <a:t>(dawn of civilization)</a:t>
            </a:r>
            <a:endParaRPr lang="en-US" dirty="0"/>
          </a:p>
        </p:txBody>
      </p:sp>
      <p:sp>
        <p:nvSpPr>
          <p:cNvPr id="8" name="TextBox 7"/>
          <p:cNvSpPr txBox="1"/>
          <p:nvPr/>
        </p:nvSpPr>
        <p:spPr>
          <a:xfrm>
            <a:off x="3333449" y="5562599"/>
            <a:ext cx="1450718" cy="646331"/>
          </a:xfrm>
          <a:prstGeom prst="rect">
            <a:avLst/>
          </a:prstGeom>
          <a:noFill/>
        </p:spPr>
        <p:txBody>
          <a:bodyPr wrap="none" rtlCol="0">
            <a:spAutoFit/>
          </a:bodyPr>
          <a:lstStyle/>
          <a:p>
            <a:pPr algn="ctr"/>
            <a:r>
              <a:rPr lang="en-US" dirty="0" smtClean="0"/>
              <a:t>soccer</a:t>
            </a:r>
            <a:br>
              <a:rPr lang="en-US" dirty="0" smtClean="0"/>
            </a:br>
            <a:r>
              <a:rPr lang="en-US" dirty="0" smtClean="0"/>
              <a:t>(middle ages)</a:t>
            </a:r>
            <a:endParaRPr lang="en-US" dirty="0"/>
          </a:p>
        </p:txBody>
      </p:sp>
      <p:sp>
        <p:nvSpPr>
          <p:cNvPr id="10" name="TextBox 9"/>
          <p:cNvSpPr txBox="1"/>
          <p:nvPr/>
        </p:nvSpPr>
        <p:spPr>
          <a:xfrm>
            <a:off x="5606992" y="5562600"/>
            <a:ext cx="793808" cy="646331"/>
          </a:xfrm>
          <a:prstGeom prst="rect">
            <a:avLst/>
          </a:prstGeom>
          <a:noFill/>
        </p:spPr>
        <p:txBody>
          <a:bodyPr wrap="none" rtlCol="0">
            <a:spAutoFit/>
          </a:bodyPr>
          <a:lstStyle/>
          <a:p>
            <a:pPr algn="ctr"/>
            <a:r>
              <a:rPr lang="en-US" dirty="0" smtClean="0"/>
              <a:t>rugby</a:t>
            </a:r>
            <a:br>
              <a:rPr lang="en-US" dirty="0" smtClean="0"/>
            </a:br>
            <a:r>
              <a:rPr lang="en-US" dirty="0" smtClean="0"/>
              <a:t>(1823)</a:t>
            </a:r>
            <a:endParaRPr lang="en-US" dirty="0"/>
          </a:p>
        </p:txBody>
      </p:sp>
      <p:sp>
        <p:nvSpPr>
          <p:cNvPr id="19" name="TextBox 18"/>
          <p:cNvSpPr txBox="1"/>
          <p:nvPr/>
        </p:nvSpPr>
        <p:spPr>
          <a:xfrm>
            <a:off x="7221220" y="5562598"/>
            <a:ext cx="1313180" cy="646331"/>
          </a:xfrm>
          <a:prstGeom prst="rect">
            <a:avLst/>
          </a:prstGeom>
          <a:noFill/>
        </p:spPr>
        <p:txBody>
          <a:bodyPr wrap="none" rtlCol="0">
            <a:spAutoFit/>
          </a:bodyPr>
          <a:lstStyle/>
          <a:p>
            <a:pPr algn="ctr"/>
            <a:r>
              <a:rPr lang="en-US" dirty="0" smtClean="0"/>
              <a:t>football</a:t>
            </a:r>
            <a:br>
              <a:rPr lang="en-US" dirty="0" smtClean="0"/>
            </a:br>
            <a:r>
              <a:rPr lang="en-US" dirty="0" smtClean="0"/>
              <a:t>(mid-1800s)</a:t>
            </a:r>
            <a:endParaRPr lang="en-US" dirty="0"/>
          </a:p>
        </p:txBody>
      </p:sp>
      <p:cxnSp>
        <p:nvCxnSpPr>
          <p:cNvPr id="20" name="Straight Arrow Connector 19"/>
          <p:cNvCxnSpPr/>
          <p:nvPr/>
        </p:nvCxnSpPr>
        <p:spPr>
          <a:xfrm>
            <a:off x="2819400" y="5885763"/>
            <a:ext cx="4572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876800" y="5885763"/>
            <a:ext cx="5334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553200" y="5885763"/>
            <a:ext cx="5334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190750" y="1351897"/>
            <a:ext cx="4762500" cy="3753503"/>
            <a:chOff x="2190750" y="1351897"/>
            <a:chExt cx="4762500" cy="3753503"/>
          </a:xfrm>
        </p:grpSpPr>
        <p:sp>
          <p:nvSpPr>
            <p:cNvPr id="17" name="TextBox 16"/>
            <p:cNvSpPr txBox="1"/>
            <p:nvPr/>
          </p:nvSpPr>
          <p:spPr>
            <a:xfrm>
              <a:off x="2190750" y="4566791"/>
              <a:ext cx="4762500" cy="538609"/>
            </a:xfrm>
            <a:prstGeom prst="rect">
              <a:avLst/>
            </a:prstGeom>
            <a:noFill/>
          </p:spPr>
          <p:txBody>
            <a:bodyPr wrap="square" rtlCol="0">
              <a:spAutoFit/>
            </a:bodyPr>
            <a:lstStyle/>
            <a:p>
              <a:pPr algn="ctr"/>
              <a:r>
                <a:rPr lang="en-US" b="1" dirty="0" smtClean="0"/>
                <a:t>MOB-STYLE FOOTBALL</a:t>
              </a:r>
              <a:r>
                <a:rPr lang="en-US" dirty="0" smtClean="0"/>
                <a:t>: American Colleges 1830s</a:t>
              </a:r>
              <a:br>
                <a:rPr lang="en-US" dirty="0" smtClean="0"/>
              </a:br>
              <a:r>
                <a:rPr lang="en-US" sz="1100" dirty="0" smtClean="0"/>
                <a:t>Similar to rugby, very simple rules, very violent.  Some schools banned the game.</a:t>
              </a:r>
              <a:endParaRPr lang="en-US" dirty="0" smtClean="0"/>
            </a:p>
          </p:txBody>
        </p:sp>
        <p:pic>
          <p:nvPicPr>
            <p:cNvPr id="5124" name="Picture 4" descr="http://sameoldgame.files.wordpress.com/2011/11/football-in-richmond-paddock-melbour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465" y="1351897"/>
              <a:ext cx="4471071" cy="31185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16059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1+#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par>
                                <p:cTn id="17" presetID="2" presetClass="exit" presetSubtype="8" fill="hold" nodeType="withEffect">
                                  <p:stCondLst>
                                    <p:cond delay="0"/>
                                  </p:stCondLst>
                                  <p:childTnLst>
                                    <p:anim calcmode="lin" valueType="num">
                                      <p:cBhvr additive="base">
                                        <p:cTn id="18" dur="500"/>
                                        <p:tgtEl>
                                          <p:spTgt spid="3"/>
                                        </p:tgtEl>
                                        <p:attrNameLst>
                                          <p:attrName>ppt_x</p:attrName>
                                        </p:attrNameLst>
                                      </p:cBhvr>
                                      <p:tavLst>
                                        <p:tav tm="0">
                                          <p:val>
                                            <p:strVal val="ppt_x"/>
                                          </p:val>
                                        </p:tav>
                                        <p:tav tm="100000">
                                          <p:val>
                                            <p:strVal val="0-ppt_w/2"/>
                                          </p:val>
                                        </p:tav>
                                      </p:tavLst>
                                    </p:anim>
                                    <p:anim calcmode="lin" valueType="num">
                                      <p:cBhvr additive="base">
                                        <p:cTn id="19" dur="500"/>
                                        <p:tgtEl>
                                          <p:spTgt spid="3"/>
                                        </p:tgtEl>
                                        <p:attrNameLst>
                                          <p:attrName>ppt_y</p:attrName>
                                        </p:attrNameLst>
                                      </p:cBhvr>
                                      <p:tavLst>
                                        <p:tav tm="0">
                                          <p:val>
                                            <p:strVal val="ppt_y"/>
                                          </p:val>
                                        </p:tav>
                                        <p:tav tm="100000">
                                          <p:val>
                                            <p:strVal val="ppt_y"/>
                                          </p:val>
                                        </p:tav>
                                      </p:tavLst>
                                    </p:anim>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istory of football</a:t>
            </a:r>
            <a:endParaRPr lang="en-US" dirty="0"/>
          </a:p>
        </p:txBody>
      </p:sp>
      <p:sp>
        <p:nvSpPr>
          <p:cNvPr id="4" name="TextBox 3"/>
          <p:cNvSpPr txBox="1"/>
          <p:nvPr/>
        </p:nvSpPr>
        <p:spPr>
          <a:xfrm>
            <a:off x="618451" y="5562600"/>
            <a:ext cx="2124749" cy="646331"/>
          </a:xfrm>
          <a:prstGeom prst="rect">
            <a:avLst/>
          </a:prstGeom>
          <a:noFill/>
        </p:spPr>
        <p:txBody>
          <a:bodyPr wrap="none" rtlCol="0">
            <a:spAutoFit/>
          </a:bodyPr>
          <a:lstStyle/>
          <a:p>
            <a:pPr algn="ctr"/>
            <a:r>
              <a:rPr lang="en-US" dirty="0" smtClean="0"/>
              <a:t>kicking ball games</a:t>
            </a:r>
            <a:br>
              <a:rPr lang="en-US" dirty="0" smtClean="0"/>
            </a:br>
            <a:r>
              <a:rPr lang="en-US" dirty="0" smtClean="0"/>
              <a:t>(dawn of civilization)</a:t>
            </a:r>
            <a:endParaRPr lang="en-US" dirty="0"/>
          </a:p>
        </p:txBody>
      </p:sp>
      <p:sp>
        <p:nvSpPr>
          <p:cNvPr id="8" name="TextBox 7"/>
          <p:cNvSpPr txBox="1"/>
          <p:nvPr/>
        </p:nvSpPr>
        <p:spPr>
          <a:xfrm>
            <a:off x="3333449" y="5562599"/>
            <a:ext cx="1450718" cy="646331"/>
          </a:xfrm>
          <a:prstGeom prst="rect">
            <a:avLst/>
          </a:prstGeom>
          <a:noFill/>
        </p:spPr>
        <p:txBody>
          <a:bodyPr wrap="none" rtlCol="0">
            <a:spAutoFit/>
          </a:bodyPr>
          <a:lstStyle/>
          <a:p>
            <a:pPr algn="ctr"/>
            <a:r>
              <a:rPr lang="en-US" dirty="0" smtClean="0"/>
              <a:t>soccer</a:t>
            </a:r>
            <a:br>
              <a:rPr lang="en-US" dirty="0" smtClean="0"/>
            </a:br>
            <a:r>
              <a:rPr lang="en-US" dirty="0" smtClean="0"/>
              <a:t>(middle ages)</a:t>
            </a:r>
            <a:endParaRPr lang="en-US" dirty="0"/>
          </a:p>
        </p:txBody>
      </p:sp>
      <p:sp>
        <p:nvSpPr>
          <p:cNvPr id="10" name="TextBox 9"/>
          <p:cNvSpPr txBox="1"/>
          <p:nvPr/>
        </p:nvSpPr>
        <p:spPr>
          <a:xfrm>
            <a:off x="5606992" y="5562600"/>
            <a:ext cx="793808" cy="646331"/>
          </a:xfrm>
          <a:prstGeom prst="rect">
            <a:avLst/>
          </a:prstGeom>
          <a:noFill/>
        </p:spPr>
        <p:txBody>
          <a:bodyPr wrap="none" rtlCol="0">
            <a:spAutoFit/>
          </a:bodyPr>
          <a:lstStyle/>
          <a:p>
            <a:pPr algn="ctr"/>
            <a:r>
              <a:rPr lang="en-US" dirty="0" smtClean="0"/>
              <a:t>rugby</a:t>
            </a:r>
            <a:br>
              <a:rPr lang="en-US" dirty="0" smtClean="0"/>
            </a:br>
            <a:r>
              <a:rPr lang="en-US" dirty="0" smtClean="0"/>
              <a:t>(1823)</a:t>
            </a:r>
            <a:endParaRPr lang="en-US" dirty="0"/>
          </a:p>
        </p:txBody>
      </p:sp>
      <p:sp>
        <p:nvSpPr>
          <p:cNvPr id="19" name="TextBox 18"/>
          <p:cNvSpPr txBox="1"/>
          <p:nvPr/>
        </p:nvSpPr>
        <p:spPr>
          <a:xfrm>
            <a:off x="7221220" y="5562598"/>
            <a:ext cx="1313180" cy="646331"/>
          </a:xfrm>
          <a:prstGeom prst="rect">
            <a:avLst/>
          </a:prstGeom>
          <a:noFill/>
        </p:spPr>
        <p:txBody>
          <a:bodyPr wrap="none" rtlCol="0">
            <a:spAutoFit/>
          </a:bodyPr>
          <a:lstStyle/>
          <a:p>
            <a:pPr algn="ctr"/>
            <a:r>
              <a:rPr lang="en-US" dirty="0" smtClean="0"/>
              <a:t>football</a:t>
            </a:r>
            <a:br>
              <a:rPr lang="en-US" dirty="0" smtClean="0"/>
            </a:br>
            <a:r>
              <a:rPr lang="en-US" dirty="0" smtClean="0"/>
              <a:t>(mid-1800s)</a:t>
            </a:r>
            <a:endParaRPr lang="en-US" dirty="0"/>
          </a:p>
        </p:txBody>
      </p:sp>
      <p:cxnSp>
        <p:nvCxnSpPr>
          <p:cNvPr id="20" name="Straight Arrow Connector 19"/>
          <p:cNvCxnSpPr/>
          <p:nvPr/>
        </p:nvCxnSpPr>
        <p:spPr>
          <a:xfrm>
            <a:off x="2819400" y="5885763"/>
            <a:ext cx="4572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876800" y="5885763"/>
            <a:ext cx="5334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553200" y="5885763"/>
            <a:ext cx="5334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190750" y="1509713"/>
            <a:ext cx="4762500" cy="3801695"/>
            <a:chOff x="2190750" y="1509713"/>
            <a:chExt cx="4762500" cy="3801695"/>
          </a:xfrm>
        </p:grpSpPr>
        <p:sp>
          <p:nvSpPr>
            <p:cNvPr id="17" name="TextBox 16"/>
            <p:cNvSpPr txBox="1"/>
            <p:nvPr/>
          </p:nvSpPr>
          <p:spPr>
            <a:xfrm>
              <a:off x="2190750" y="4495800"/>
              <a:ext cx="4762500" cy="815608"/>
            </a:xfrm>
            <a:prstGeom prst="rect">
              <a:avLst/>
            </a:prstGeom>
            <a:noFill/>
          </p:spPr>
          <p:txBody>
            <a:bodyPr wrap="square" rtlCol="0">
              <a:spAutoFit/>
            </a:bodyPr>
            <a:lstStyle/>
            <a:p>
              <a:pPr algn="ctr"/>
              <a:r>
                <a:rPr lang="en-US" b="1" dirty="0" smtClean="0"/>
                <a:t>FIRST GAME OF INTERCOLLEGIATE FOOTBALL</a:t>
              </a:r>
              <a:r>
                <a:rPr lang="en-US" dirty="0"/>
                <a:t/>
              </a:r>
              <a:br>
                <a:rPr lang="en-US" dirty="0"/>
              </a:br>
              <a:r>
                <a:rPr lang="en-US" dirty="0" smtClean="0"/>
                <a:t>Rutgers vs. Princeton 1869</a:t>
              </a:r>
              <a:br>
                <a:rPr lang="en-US" dirty="0" smtClean="0"/>
              </a:br>
              <a:r>
                <a:rPr lang="en-US" sz="1100" dirty="0" smtClean="0"/>
                <a:t>Improvised rules (rugby/soccer), 25 players, kicking ball thru goal.</a:t>
              </a:r>
              <a:endParaRPr lang="en-US" dirty="0" smtClean="0"/>
            </a:p>
          </p:txBody>
        </p:sp>
        <p:pic>
          <p:nvPicPr>
            <p:cNvPr id="8194" name="Picture 2" descr="File:Firstfootballga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509713"/>
              <a:ext cx="4762500" cy="28956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23166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1+#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par>
                                <p:cTn id="17" presetID="2" presetClass="exit" presetSubtype="8" fill="hold" nodeType="withEffect">
                                  <p:stCondLst>
                                    <p:cond delay="0"/>
                                  </p:stCondLst>
                                  <p:childTnLst>
                                    <p:anim calcmode="lin" valueType="num">
                                      <p:cBhvr additive="base">
                                        <p:cTn id="18" dur="500"/>
                                        <p:tgtEl>
                                          <p:spTgt spid="3"/>
                                        </p:tgtEl>
                                        <p:attrNameLst>
                                          <p:attrName>ppt_x</p:attrName>
                                        </p:attrNameLst>
                                      </p:cBhvr>
                                      <p:tavLst>
                                        <p:tav tm="0">
                                          <p:val>
                                            <p:strVal val="ppt_x"/>
                                          </p:val>
                                        </p:tav>
                                        <p:tav tm="100000">
                                          <p:val>
                                            <p:strVal val="0-ppt_w/2"/>
                                          </p:val>
                                        </p:tav>
                                      </p:tavLst>
                                    </p:anim>
                                    <p:anim calcmode="lin" valueType="num">
                                      <p:cBhvr additive="base">
                                        <p:cTn id="19" dur="500"/>
                                        <p:tgtEl>
                                          <p:spTgt spid="3"/>
                                        </p:tgtEl>
                                        <p:attrNameLst>
                                          <p:attrName>ppt_y</p:attrName>
                                        </p:attrNameLst>
                                      </p:cBhvr>
                                      <p:tavLst>
                                        <p:tav tm="0">
                                          <p:val>
                                            <p:strVal val="ppt_y"/>
                                          </p:val>
                                        </p:tav>
                                        <p:tav tm="100000">
                                          <p:val>
                                            <p:strVal val="ppt_y"/>
                                          </p:val>
                                        </p:tav>
                                      </p:tavLst>
                                    </p:anim>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istory of football</a:t>
            </a:r>
            <a:endParaRPr lang="en-US" dirty="0"/>
          </a:p>
        </p:txBody>
      </p:sp>
      <p:sp>
        <p:nvSpPr>
          <p:cNvPr id="4" name="TextBox 3"/>
          <p:cNvSpPr txBox="1"/>
          <p:nvPr/>
        </p:nvSpPr>
        <p:spPr>
          <a:xfrm>
            <a:off x="618451" y="5562600"/>
            <a:ext cx="2124749" cy="646331"/>
          </a:xfrm>
          <a:prstGeom prst="rect">
            <a:avLst/>
          </a:prstGeom>
          <a:noFill/>
        </p:spPr>
        <p:txBody>
          <a:bodyPr wrap="none" rtlCol="0">
            <a:spAutoFit/>
          </a:bodyPr>
          <a:lstStyle/>
          <a:p>
            <a:pPr algn="ctr"/>
            <a:r>
              <a:rPr lang="en-US" dirty="0" smtClean="0"/>
              <a:t>kicking ball games</a:t>
            </a:r>
            <a:br>
              <a:rPr lang="en-US" dirty="0" smtClean="0"/>
            </a:br>
            <a:r>
              <a:rPr lang="en-US" dirty="0" smtClean="0"/>
              <a:t>(dawn of civilization)</a:t>
            </a:r>
            <a:endParaRPr lang="en-US" dirty="0"/>
          </a:p>
        </p:txBody>
      </p:sp>
      <p:sp>
        <p:nvSpPr>
          <p:cNvPr id="8" name="TextBox 7"/>
          <p:cNvSpPr txBox="1"/>
          <p:nvPr/>
        </p:nvSpPr>
        <p:spPr>
          <a:xfrm>
            <a:off x="3333449" y="5562599"/>
            <a:ext cx="1450718" cy="646331"/>
          </a:xfrm>
          <a:prstGeom prst="rect">
            <a:avLst/>
          </a:prstGeom>
          <a:noFill/>
        </p:spPr>
        <p:txBody>
          <a:bodyPr wrap="none" rtlCol="0">
            <a:spAutoFit/>
          </a:bodyPr>
          <a:lstStyle/>
          <a:p>
            <a:pPr algn="ctr"/>
            <a:r>
              <a:rPr lang="en-US" dirty="0" smtClean="0"/>
              <a:t>soccer</a:t>
            </a:r>
            <a:br>
              <a:rPr lang="en-US" dirty="0" smtClean="0"/>
            </a:br>
            <a:r>
              <a:rPr lang="en-US" dirty="0" smtClean="0"/>
              <a:t>(middle ages)</a:t>
            </a:r>
            <a:endParaRPr lang="en-US" dirty="0"/>
          </a:p>
        </p:txBody>
      </p:sp>
      <p:sp>
        <p:nvSpPr>
          <p:cNvPr id="10" name="TextBox 9"/>
          <p:cNvSpPr txBox="1"/>
          <p:nvPr/>
        </p:nvSpPr>
        <p:spPr>
          <a:xfrm>
            <a:off x="5606992" y="5562600"/>
            <a:ext cx="793808" cy="646331"/>
          </a:xfrm>
          <a:prstGeom prst="rect">
            <a:avLst/>
          </a:prstGeom>
          <a:noFill/>
        </p:spPr>
        <p:txBody>
          <a:bodyPr wrap="none" rtlCol="0">
            <a:spAutoFit/>
          </a:bodyPr>
          <a:lstStyle/>
          <a:p>
            <a:pPr algn="ctr"/>
            <a:r>
              <a:rPr lang="en-US" dirty="0" smtClean="0"/>
              <a:t>rugby</a:t>
            </a:r>
            <a:br>
              <a:rPr lang="en-US" dirty="0" smtClean="0"/>
            </a:br>
            <a:r>
              <a:rPr lang="en-US" dirty="0" smtClean="0"/>
              <a:t>(1823)</a:t>
            </a:r>
            <a:endParaRPr lang="en-US" dirty="0"/>
          </a:p>
        </p:txBody>
      </p:sp>
      <p:sp>
        <p:nvSpPr>
          <p:cNvPr id="19" name="TextBox 18"/>
          <p:cNvSpPr txBox="1"/>
          <p:nvPr/>
        </p:nvSpPr>
        <p:spPr>
          <a:xfrm>
            <a:off x="7221220" y="5562598"/>
            <a:ext cx="1313180" cy="646331"/>
          </a:xfrm>
          <a:prstGeom prst="rect">
            <a:avLst/>
          </a:prstGeom>
          <a:noFill/>
        </p:spPr>
        <p:txBody>
          <a:bodyPr wrap="none" rtlCol="0">
            <a:spAutoFit/>
          </a:bodyPr>
          <a:lstStyle/>
          <a:p>
            <a:pPr algn="ctr"/>
            <a:r>
              <a:rPr lang="en-US" dirty="0" smtClean="0"/>
              <a:t>football</a:t>
            </a:r>
            <a:br>
              <a:rPr lang="en-US" dirty="0" smtClean="0"/>
            </a:br>
            <a:r>
              <a:rPr lang="en-US" dirty="0" smtClean="0"/>
              <a:t>(mid-1800s)</a:t>
            </a:r>
            <a:endParaRPr lang="en-US" dirty="0"/>
          </a:p>
        </p:txBody>
      </p:sp>
      <p:cxnSp>
        <p:nvCxnSpPr>
          <p:cNvPr id="20" name="Straight Arrow Connector 19"/>
          <p:cNvCxnSpPr/>
          <p:nvPr/>
        </p:nvCxnSpPr>
        <p:spPr>
          <a:xfrm>
            <a:off x="2819400" y="5885763"/>
            <a:ext cx="4572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876800" y="5885763"/>
            <a:ext cx="5334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553200" y="5885763"/>
            <a:ext cx="533400"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190750" y="1360747"/>
            <a:ext cx="4762500" cy="4043738"/>
            <a:chOff x="2190750" y="1360747"/>
            <a:chExt cx="4762500" cy="4043738"/>
          </a:xfrm>
        </p:grpSpPr>
        <p:sp>
          <p:nvSpPr>
            <p:cNvPr id="17" name="TextBox 16"/>
            <p:cNvSpPr txBox="1"/>
            <p:nvPr/>
          </p:nvSpPr>
          <p:spPr>
            <a:xfrm>
              <a:off x="2190750" y="4419600"/>
              <a:ext cx="4762500" cy="984885"/>
            </a:xfrm>
            <a:prstGeom prst="rect">
              <a:avLst/>
            </a:prstGeom>
            <a:noFill/>
          </p:spPr>
          <p:txBody>
            <a:bodyPr wrap="square" rtlCol="0">
              <a:spAutoFit/>
            </a:bodyPr>
            <a:lstStyle/>
            <a:p>
              <a:pPr algn="ctr"/>
              <a:r>
                <a:rPr lang="en-US" b="1" dirty="0" smtClean="0"/>
                <a:t>STANDARDIZATION AND EXPANSION</a:t>
              </a:r>
              <a:r>
                <a:rPr lang="en-US" dirty="0"/>
                <a:t/>
              </a:r>
              <a:br>
                <a:rPr lang="en-US" dirty="0"/>
              </a:br>
              <a:r>
                <a:rPr lang="en-US" dirty="0" smtClean="0"/>
                <a:t>Harvard, McGill, Yale, Princeton 1870-1900</a:t>
              </a:r>
              <a:br>
                <a:rPr lang="en-US" dirty="0" smtClean="0"/>
              </a:br>
              <a:r>
                <a:rPr lang="en-US" sz="1100" dirty="0" smtClean="0"/>
                <a:t>Establishment of a “try” (touchdown) as the primary scoring mechanism, which hadn’t been established yet in rugby.</a:t>
              </a:r>
              <a:endParaRPr lang="en-US" dirty="0" smtClean="0"/>
            </a:p>
          </p:txBody>
        </p:sp>
        <p:pic>
          <p:nvPicPr>
            <p:cNvPr id="9218" name="Picture 2" descr="http://s3.amazonaws.com/static.ivygateblog.com/wp-content/uploads/2011/04/harvard-football-team-1890pagespeedce-qenddpb-c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1360747"/>
              <a:ext cx="4010025" cy="29703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94087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1+#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ile:Walter Camp - Project Gutenberg eText 1804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10337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4419600" y="228600"/>
            <a:ext cx="4267200" cy="1143000"/>
          </a:xfrm>
        </p:spPr>
        <p:txBody>
          <a:bodyPr/>
          <a:lstStyle/>
          <a:p>
            <a:pPr algn="l"/>
            <a:r>
              <a:rPr lang="en-US" b="1" dirty="0" err="1" smtClean="0">
                <a:solidFill>
                  <a:srgbClr val="C00000"/>
                </a:solidFill>
              </a:rPr>
              <a:t>walter</a:t>
            </a:r>
            <a:r>
              <a:rPr lang="en-US" b="1" dirty="0" smtClean="0">
                <a:solidFill>
                  <a:srgbClr val="C00000"/>
                </a:solidFill>
              </a:rPr>
              <a:t> camp</a:t>
            </a:r>
            <a:endParaRPr lang="en-US" b="1" dirty="0">
              <a:solidFill>
                <a:srgbClr val="C00000"/>
              </a:solidFill>
            </a:endParaRPr>
          </a:p>
        </p:txBody>
      </p:sp>
      <p:sp>
        <p:nvSpPr>
          <p:cNvPr id="6" name="Content Placeholder 5"/>
          <p:cNvSpPr>
            <a:spLocks noGrp="1"/>
          </p:cNvSpPr>
          <p:nvPr>
            <p:ph idx="1"/>
          </p:nvPr>
        </p:nvSpPr>
        <p:spPr>
          <a:xfrm>
            <a:off x="4419600" y="1020762"/>
            <a:ext cx="4267200" cy="5334000"/>
          </a:xfrm>
        </p:spPr>
        <p:txBody>
          <a:bodyPr>
            <a:normAutofit/>
          </a:bodyPr>
          <a:lstStyle/>
          <a:p>
            <a:pPr marL="0" indent="0">
              <a:buNone/>
            </a:pPr>
            <a:r>
              <a:rPr lang="en-US" sz="2800" b="1" dirty="0" smtClean="0"/>
              <a:t>father of </a:t>
            </a:r>
            <a:r>
              <a:rPr lang="en-US" sz="2800" b="1" dirty="0" err="1" smtClean="0"/>
              <a:t>american</a:t>
            </a:r>
            <a:r>
              <a:rPr lang="en-US" sz="2800" b="1" dirty="0" smtClean="0"/>
              <a:t> football</a:t>
            </a:r>
            <a:br>
              <a:rPr lang="en-US" sz="2800" b="1" dirty="0" smtClean="0"/>
            </a:br>
            <a:r>
              <a:rPr lang="en-US" sz="2800" b="1" dirty="0" err="1" smtClean="0"/>
              <a:t>yale</a:t>
            </a:r>
            <a:r>
              <a:rPr lang="en-US" sz="2800" b="1" dirty="0" smtClean="0"/>
              <a:t> university</a:t>
            </a:r>
          </a:p>
          <a:p>
            <a:r>
              <a:rPr lang="en-US" sz="2000" dirty="0" smtClean="0"/>
              <a:t>15 </a:t>
            </a:r>
            <a:r>
              <a:rPr lang="en-US" sz="2000" dirty="0" smtClean="0">
                <a:latin typeface="Times New Roman"/>
                <a:cs typeface="Times New Roman"/>
              </a:rPr>
              <a:t>→ </a:t>
            </a:r>
            <a:r>
              <a:rPr lang="en-US" sz="2000" dirty="0" smtClean="0"/>
              <a:t>11 players (1880)</a:t>
            </a:r>
          </a:p>
          <a:p>
            <a:pPr lvl="1"/>
            <a:r>
              <a:rPr lang="en-US" sz="1800" dirty="0" smtClean="0"/>
              <a:t>Intended to improve speed of play, less strength</a:t>
            </a:r>
          </a:p>
          <a:p>
            <a:r>
              <a:rPr lang="en-US" sz="2000" dirty="0" smtClean="0"/>
              <a:t>Line of Scrimmage (1880)</a:t>
            </a:r>
          </a:p>
          <a:p>
            <a:pPr lvl="1"/>
            <a:r>
              <a:rPr lang="en-US" sz="1800" dirty="0" smtClean="0"/>
              <a:t>Including snap from center to quarterback</a:t>
            </a:r>
          </a:p>
          <a:p>
            <a:r>
              <a:rPr lang="en-US" sz="2000" dirty="0" smtClean="0"/>
              <a:t>Minimum </a:t>
            </a:r>
            <a:r>
              <a:rPr lang="en-US" sz="2000" dirty="0"/>
              <a:t>of five yards </a:t>
            </a:r>
            <a:r>
              <a:rPr lang="en-US" sz="2000" dirty="0" smtClean="0"/>
              <a:t>within </a:t>
            </a:r>
            <a:r>
              <a:rPr lang="en-US" sz="2000" dirty="0"/>
              <a:t>three </a:t>
            </a:r>
            <a:r>
              <a:rPr lang="en-US" sz="2000" dirty="0" smtClean="0"/>
              <a:t>downs (1882)</a:t>
            </a:r>
          </a:p>
          <a:p>
            <a:pPr lvl="1"/>
            <a:r>
              <a:rPr lang="en-US" sz="1800" dirty="0" smtClean="0"/>
              <a:t>Distinguished the game from rugby &amp; soccer</a:t>
            </a:r>
          </a:p>
          <a:p>
            <a:r>
              <a:rPr lang="en-US" sz="2000" dirty="0" smtClean="0"/>
              <a:t>Scoring rules (1883)</a:t>
            </a:r>
          </a:p>
          <a:p>
            <a:pPr lvl="1"/>
            <a:r>
              <a:rPr lang="en-US" sz="1600" dirty="0" smtClean="0"/>
              <a:t>4 points for touchdown, 2 for kicks after touchdowns, 2 for safeties, 5 for field goals…</a:t>
            </a:r>
            <a:endParaRPr lang="en-US" sz="1600" dirty="0"/>
          </a:p>
        </p:txBody>
      </p:sp>
    </p:spTree>
    <p:extLst>
      <p:ext uri="{BB962C8B-B14F-4D97-AF65-F5344CB8AC3E}">
        <p14:creationId xmlns:p14="http://schemas.microsoft.com/office/powerpoint/2010/main" val="2579311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3763962"/>
          </a:xfrm>
        </p:spPr>
        <p:txBody>
          <a:bodyPr>
            <a:normAutofit/>
          </a:bodyPr>
          <a:lstStyle/>
          <a:p>
            <a:r>
              <a:rPr lang="en-US" dirty="0" smtClean="0"/>
              <a:t>if </a:t>
            </a:r>
            <a:r>
              <a:rPr lang="en-US" dirty="0"/>
              <a:t>you could go back in time,</a:t>
            </a:r>
            <a:br>
              <a:rPr lang="en-US" dirty="0"/>
            </a:br>
            <a:r>
              <a:rPr lang="en-US" dirty="0"/>
              <a:t>what are some things </a:t>
            </a:r>
            <a:br>
              <a:rPr lang="en-US" dirty="0"/>
            </a:br>
            <a:r>
              <a:rPr lang="en-US" dirty="0" smtClean="0"/>
              <a:t>you could </a:t>
            </a:r>
            <a:r>
              <a:rPr lang="en-US" dirty="0"/>
              <a:t>do?</a:t>
            </a:r>
          </a:p>
        </p:txBody>
      </p:sp>
      <p:pic>
        <p:nvPicPr>
          <p:cNvPr id="1026" name="Picture 2" descr="http://www.thinkgeek.com/images/products/zoom/d0ef_back_to_the_future_mark1_delorian.jp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667000" y="3657600"/>
            <a:ext cx="381000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133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err="1" smtClean="0"/>
              <a:t>edison’s</a:t>
            </a:r>
            <a:r>
              <a:rPr lang="en-US" dirty="0" smtClean="0"/>
              <a:t> recording of</a:t>
            </a:r>
            <a:endParaRPr lang="en-US" dirty="0"/>
          </a:p>
        </p:txBody>
      </p:sp>
      <p:pic>
        <p:nvPicPr>
          <p:cNvPr id="10242" name="Picture 2" descr="http://i.ebayimg.com/00/$(KGrHqR,!hwE2JC,8hQVBNn48)3eJ!~~_35.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7000" l="0" r="95181">
                        <a14:backgroundMark x1="6827" y1="55333" x2="6827" y2="55333"/>
                        <a14:backgroundMark x1="9237" y1="41000" x2="9237" y2="41000"/>
                        <a14:backgroundMark x1="26908" y1="333" x2="26908" y2="333"/>
                      </a14:backgroundRemoval>
                    </a14:imgEffect>
                  </a14:imgLayer>
                </a14:imgProps>
              </a:ext>
              <a:ext uri="{28A0092B-C50C-407E-A947-70E740481C1C}">
                <a14:useLocalDpi xmlns:a14="http://schemas.microsoft.com/office/drawing/2010/main" val="0"/>
              </a:ext>
            </a:extLst>
          </a:blip>
          <a:srcRect/>
          <a:stretch>
            <a:fillRect/>
          </a:stretch>
        </p:blipFill>
        <p:spPr bwMode="auto">
          <a:xfrm>
            <a:off x="2667000" y="1295400"/>
            <a:ext cx="3731514"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21246" y="5796575"/>
            <a:ext cx="4101507" cy="369332"/>
          </a:xfrm>
          <a:prstGeom prst="rect">
            <a:avLst/>
          </a:prstGeom>
        </p:spPr>
        <p:txBody>
          <a:bodyPr wrap="none">
            <a:spAutoFit/>
          </a:bodyPr>
          <a:lstStyle/>
          <a:p>
            <a:r>
              <a:rPr lang="en-US" dirty="0"/>
              <a:t>November 14, 1903 in New Haven, Conn. </a:t>
            </a:r>
          </a:p>
        </p:txBody>
      </p:sp>
    </p:spTree>
    <p:extLst>
      <p:ext uri="{BB962C8B-B14F-4D97-AF65-F5344CB8AC3E}">
        <p14:creationId xmlns:p14="http://schemas.microsoft.com/office/powerpoint/2010/main" val="905715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C00000"/>
                </a:solidFill>
              </a:rPr>
              <a:t>violent</a:t>
            </a:r>
            <a:r>
              <a:rPr lang="en-US" b="1" dirty="0" smtClean="0"/>
              <a:t>, eh?</a:t>
            </a:r>
            <a:endParaRPr lang="en-US" b="1" dirty="0"/>
          </a:p>
        </p:txBody>
      </p:sp>
      <p:sp>
        <p:nvSpPr>
          <p:cNvPr id="3" name="Content Placeholder 2"/>
          <p:cNvSpPr>
            <a:spLocks noGrp="1"/>
          </p:cNvSpPr>
          <p:nvPr>
            <p:ph idx="1"/>
          </p:nvPr>
        </p:nvSpPr>
        <p:spPr>
          <a:xfrm>
            <a:off x="457200" y="1219200"/>
            <a:ext cx="8229600" cy="4906963"/>
          </a:xfrm>
        </p:spPr>
        <p:txBody>
          <a:bodyPr>
            <a:normAutofit/>
          </a:bodyPr>
          <a:lstStyle/>
          <a:p>
            <a:r>
              <a:rPr lang="en-US" sz="2800" b="1" dirty="0" smtClean="0"/>
              <a:t>19 fatalities </a:t>
            </a:r>
            <a:r>
              <a:rPr lang="en-US" sz="2800" dirty="0" smtClean="0"/>
              <a:t>in 1905 nationwide</a:t>
            </a:r>
          </a:p>
          <a:p>
            <a:r>
              <a:rPr lang="en-US" sz="2800" dirty="0" smtClean="0"/>
              <a:t>President Teddy Roosevelt threatened to outlaw the game if dramatic changes weren’t made.</a:t>
            </a:r>
          </a:p>
          <a:p>
            <a:r>
              <a:rPr lang="en-US" sz="2800" dirty="0"/>
              <a:t>December 28, 1905, 62 schools met in New York </a:t>
            </a:r>
            <a:r>
              <a:rPr lang="en-US" sz="2800" dirty="0" smtClean="0"/>
              <a:t>to </a:t>
            </a:r>
            <a:r>
              <a:rPr lang="en-US" sz="2800" dirty="0"/>
              <a:t>make </a:t>
            </a:r>
            <a:r>
              <a:rPr lang="en-US" sz="2800" dirty="0" smtClean="0"/>
              <a:t>football safer.</a:t>
            </a:r>
          </a:p>
          <a:p>
            <a:pPr lvl="1"/>
            <a:r>
              <a:rPr lang="en-US" sz="2400" dirty="0"/>
              <a:t>Formed the </a:t>
            </a:r>
            <a:r>
              <a:rPr lang="en-US" sz="2400" dirty="0" smtClean="0"/>
              <a:t>Intercollegiate </a:t>
            </a:r>
            <a:r>
              <a:rPr lang="en-US" sz="2400" dirty="0"/>
              <a:t>Athletic Association of the United </a:t>
            </a:r>
            <a:r>
              <a:rPr lang="en-US" sz="2400" dirty="0" smtClean="0"/>
              <a:t>States (later NCAA)</a:t>
            </a:r>
          </a:p>
          <a:p>
            <a:r>
              <a:rPr lang="en-US" sz="2800" dirty="0" smtClean="0"/>
              <a:t>Starting in 1906, established the legal</a:t>
            </a:r>
            <a:br>
              <a:rPr lang="en-US" sz="2800" dirty="0" smtClean="0"/>
            </a:br>
            <a:r>
              <a:rPr lang="en-US" sz="2800" dirty="0" smtClean="0"/>
              <a:t>forward pass</a:t>
            </a:r>
          </a:p>
        </p:txBody>
      </p:sp>
      <p:pic>
        <p:nvPicPr>
          <p:cNvPr id="11266" name="Picture 2" descr="http://www.nypost.com/rw/nypost/2011/04/16/news/photos_stories/roosevelt--300x3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667" b="100000" l="0" r="100000">
                        <a14:foregroundMark x1="25333" y1="39333" x2="25333" y2="39333"/>
                        <a14:foregroundMark x1="24000" y1="36667" x2="24000" y2="36667"/>
                        <a14:foregroundMark x1="26667" y1="37000" x2="26667" y2="37000"/>
                        <a14:foregroundMark x1="18667" y1="32333" x2="18667" y2="32333"/>
                        <a14:foregroundMark x1="14667" y1="30000" x2="14667" y2="30000"/>
                        <a14:foregroundMark x1="17000" y1="30000" x2="17000" y2="30000"/>
                        <a14:foregroundMark x1="19000" y1="30667" x2="19000" y2="30667"/>
                        <a14:foregroundMark x1="25667" y1="33333" x2="25667" y2="33333"/>
                        <a14:foregroundMark x1="58667" y1="34000" x2="58667" y2="34000"/>
                        <a14:foregroundMark x1="18000" y1="30000" x2="18000" y2="30000"/>
                        <a14:foregroundMark x1="10000" y1="92667" x2="10000" y2="92667"/>
                        <a14:foregroundMark x1="15667" y1="96667" x2="15667" y2="96667"/>
                        <a14:foregroundMark x1="70000" y1="95333" x2="70000" y2="95333"/>
                        <a14:foregroundMark x1="78667" y1="93000" x2="78667" y2="93000"/>
                        <a14:foregroundMark x1="50333" y1="91667" x2="50333" y2="91667"/>
                        <a14:backgroundMark x1="3667" y1="89667" x2="3667" y2="89667"/>
                      </a14:backgroundRemoval>
                    </a14:imgEffect>
                  </a14:imgLayer>
                </a14:imgProps>
              </a:ext>
              <a:ext uri="{28A0092B-C50C-407E-A947-70E740481C1C}">
                <a14:useLocalDpi xmlns:a14="http://schemas.microsoft.com/office/drawing/2010/main" val="0"/>
              </a:ext>
            </a:extLst>
          </a:blip>
          <a:srcRect/>
          <a:stretch>
            <a:fillRect/>
          </a:stretch>
        </p:blipFill>
        <p:spPr bwMode="auto">
          <a:xfrm>
            <a:off x="6286500" y="401610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925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l"/>
            <a:r>
              <a:rPr lang="en-US" dirty="0" smtClean="0">
                <a:solidFill>
                  <a:schemeClr val="bg1"/>
                </a:solidFill>
              </a:rPr>
              <a:t>college </a:t>
            </a:r>
            <a:r>
              <a:rPr lang="en-US" dirty="0" smtClean="0">
                <a:solidFill>
                  <a:schemeClr val="bg1"/>
                </a:solidFill>
                <a:cs typeface="Times New Roman"/>
              </a:rPr>
              <a:t>→</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2800" dirty="0" smtClean="0">
                <a:solidFill>
                  <a:schemeClr val="bg1"/>
                </a:solidFill>
              </a:rPr>
              <a:t>1902: pro baseball clubs assemble football teams</a:t>
            </a:r>
          </a:p>
          <a:p>
            <a:pPr lvl="1"/>
            <a:r>
              <a:rPr lang="en-US" sz="2400" dirty="0" smtClean="0">
                <a:solidFill>
                  <a:schemeClr val="bg1"/>
                </a:solidFill>
              </a:rPr>
              <a:t>create a “national football league” (not the current one)</a:t>
            </a:r>
            <a:endParaRPr lang="en-US" dirty="0" smtClean="0">
              <a:solidFill>
                <a:schemeClr val="bg1"/>
              </a:solidFill>
            </a:endParaRPr>
          </a:p>
          <a:p>
            <a:r>
              <a:rPr lang="en-US" sz="2800" dirty="0" smtClean="0">
                <a:solidFill>
                  <a:schemeClr val="bg1"/>
                </a:solidFill>
              </a:rPr>
              <a:t>1910s: </a:t>
            </a:r>
            <a:r>
              <a:rPr lang="en-US" sz="2800" b="1" i="1" dirty="0" err="1" smtClean="0">
                <a:solidFill>
                  <a:schemeClr val="bg1"/>
                </a:solidFill>
              </a:rPr>
              <a:t>ohio</a:t>
            </a:r>
            <a:r>
              <a:rPr lang="en-US" sz="2800" b="1" i="1" dirty="0" smtClean="0">
                <a:solidFill>
                  <a:schemeClr val="bg1"/>
                </a:solidFill>
              </a:rPr>
              <a:t> league</a:t>
            </a:r>
            <a:r>
              <a:rPr lang="en-US" sz="2800" dirty="0" smtClean="0">
                <a:solidFill>
                  <a:schemeClr val="bg1"/>
                </a:solidFill>
              </a:rPr>
              <a:t> created, including teams from </a:t>
            </a:r>
            <a:r>
              <a:rPr lang="en-US" sz="2800" dirty="0" err="1" smtClean="0">
                <a:solidFill>
                  <a:schemeClr val="bg1"/>
                </a:solidFill>
              </a:rPr>
              <a:t>hammond</a:t>
            </a:r>
            <a:r>
              <a:rPr lang="en-US" sz="2800" dirty="0" smtClean="0">
                <a:solidFill>
                  <a:schemeClr val="bg1"/>
                </a:solidFill>
              </a:rPr>
              <a:t> and </a:t>
            </a:r>
            <a:r>
              <a:rPr lang="en-US" sz="2800" dirty="0" err="1" smtClean="0">
                <a:solidFill>
                  <a:schemeClr val="bg1"/>
                </a:solidFill>
              </a:rPr>
              <a:t>muncie</a:t>
            </a:r>
            <a:r>
              <a:rPr lang="en-US" sz="2800" dirty="0" smtClean="0">
                <a:solidFill>
                  <a:schemeClr val="bg1"/>
                </a:solidFill>
              </a:rPr>
              <a:t> </a:t>
            </a:r>
            <a:r>
              <a:rPr lang="en-US" sz="2800" dirty="0" err="1" smtClean="0">
                <a:solidFill>
                  <a:schemeClr val="bg1"/>
                </a:solidFill>
              </a:rPr>
              <a:t>indiana</a:t>
            </a:r>
            <a:endParaRPr lang="en-US" sz="2800" dirty="0" smtClean="0">
              <a:solidFill>
                <a:schemeClr val="bg1"/>
              </a:solidFill>
            </a:endParaRPr>
          </a:p>
          <a:p>
            <a:pPr lvl="1"/>
            <a:r>
              <a:rPr lang="en-US" sz="2400" dirty="0" smtClean="0">
                <a:solidFill>
                  <a:schemeClr val="bg1"/>
                </a:solidFill>
              </a:rPr>
              <a:t>1922: changes name to </a:t>
            </a:r>
            <a:r>
              <a:rPr lang="en-US" sz="2400" b="1" dirty="0" smtClean="0">
                <a:solidFill>
                  <a:schemeClr val="bg1"/>
                </a:solidFill>
              </a:rPr>
              <a:t>national football league</a:t>
            </a:r>
          </a:p>
          <a:p>
            <a:pPr lvl="1"/>
            <a:r>
              <a:rPr lang="en-US" sz="2400" dirty="0" smtClean="0">
                <a:solidFill>
                  <a:schemeClr val="bg1"/>
                </a:solidFill>
              </a:rPr>
              <a:t>1950s: competitor emerges, the </a:t>
            </a:r>
            <a:r>
              <a:rPr lang="en-US" sz="2400" b="1" dirty="0" err="1" smtClean="0">
                <a:solidFill>
                  <a:schemeClr val="bg1"/>
                </a:solidFill>
              </a:rPr>
              <a:t>american</a:t>
            </a:r>
            <a:r>
              <a:rPr lang="en-US" sz="2400" b="1" dirty="0" smtClean="0">
                <a:solidFill>
                  <a:schemeClr val="bg1"/>
                </a:solidFill>
              </a:rPr>
              <a:t> football league</a:t>
            </a:r>
          </a:p>
          <a:p>
            <a:pPr marL="2174875" lvl="1"/>
            <a:r>
              <a:rPr lang="en-US" sz="2400" dirty="0" smtClean="0">
                <a:solidFill>
                  <a:schemeClr val="bg1"/>
                </a:solidFill>
              </a:rPr>
              <a:t>1970:</a:t>
            </a:r>
            <a:r>
              <a:rPr lang="en-US" sz="2400" b="1" dirty="0" smtClean="0">
                <a:solidFill>
                  <a:schemeClr val="bg1"/>
                </a:solidFill>
              </a:rPr>
              <a:t> merger</a:t>
            </a:r>
            <a:r>
              <a:rPr lang="en-US" sz="2400" dirty="0" smtClean="0">
                <a:solidFill>
                  <a:schemeClr val="bg1"/>
                </a:solidFill>
              </a:rPr>
              <a:t> of NFL and AFL</a:t>
            </a:r>
          </a:p>
          <a:p>
            <a:pPr marL="2803525" lvl="1"/>
            <a:r>
              <a:rPr lang="en-US" sz="2400" dirty="0" smtClean="0">
                <a:solidFill>
                  <a:schemeClr val="bg1"/>
                </a:solidFill>
              </a:rPr>
              <a:t>normalized player salaries</a:t>
            </a:r>
          </a:p>
          <a:p>
            <a:pPr marL="2803525" lvl="1"/>
            <a:r>
              <a:rPr lang="en-US" sz="2400" dirty="0" smtClean="0">
                <a:solidFill>
                  <a:schemeClr val="bg1"/>
                </a:solidFill>
              </a:rPr>
              <a:t>established single draft</a:t>
            </a:r>
          </a:p>
          <a:p>
            <a:pPr marL="2803525" lvl="1"/>
            <a:endParaRPr lang="en-US" sz="2400" dirty="0" smtClean="0">
              <a:solidFill>
                <a:schemeClr val="bg1"/>
              </a:solidFill>
            </a:endParaRPr>
          </a:p>
        </p:txBody>
      </p:sp>
      <p:pic>
        <p:nvPicPr>
          <p:cNvPr id="1028" name="Picture 4" descr="http://4.bp.blogspot.com/_6vgQJvfZxtU/SI45Oso5R0I/AAAAAAAABeE/7YmEJBhCQuk/s320/nfl_shield_mark_cl.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228600"/>
            <a:ext cx="978742" cy="1262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046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1960s: birth of </a:t>
            </a:r>
            <a:r>
              <a:rPr lang="en-US" b="1" dirty="0" smtClean="0">
                <a:solidFill>
                  <a:srgbClr val="C00000"/>
                </a:solidFill>
              </a:rPr>
              <a:t>fantasy football</a:t>
            </a:r>
            <a:endParaRPr lang="en-US" b="1" dirty="0">
              <a:solidFill>
                <a:srgbClr val="C00000"/>
              </a:solidFill>
            </a:endParaRPr>
          </a:p>
        </p:txBody>
      </p:sp>
      <p:sp>
        <p:nvSpPr>
          <p:cNvPr id="3" name="Content Placeholder 2"/>
          <p:cNvSpPr>
            <a:spLocks noGrp="1"/>
          </p:cNvSpPr>
          <p:nvPr>
            <p:ph idx="1"/>
          </p:nvPr>
        </p:nvSpPr>
        <p:spPr>
          <a:xfrm>
            <a:off x="457200" y="1295400"/>
            <a:ext cx="8229600" cy="4830763"/>
          </a:xfrm>
        </p:spPr>
        <p:txBody>
          <a:bodyPr>
            <a:normAutofit/>
          </a:bodyPr>
          <a:lstStyle/>
          <a:p>
            <a:r>
              <a:rPr lang="en-US" i="1" dirty="0" smtClean="0"/>
              <a:t>context: </a:t>
            </a:r>
            <a:r>
              <a:rPr lang="en-US" b="1" dirty="0" smtClean="0"/>
              <a:t>AFL</a:t>
            </a:r>
            <a:r>
              <a:rPr lang="en-US" dirty="0" smtClean="0"/>
              <a:t> is in bidding war with </a:t>
            </a:r>
            <a:r>
              <a:rPr lang="en-US" b="1" dirty="0" smtClean="0"/>
              <a:t>NFL</a:t>
            </a:r>
            <a:r>
              <a:rPr lang="en-US" dirty="0" smtClean="0"/>
              <a:t> to acquire players</a:t>
            </a:r>
          </a:p>
          <a:p>
            <a:r>
              <a:rPr lang="en-US" b="1" dirty="0" err="1" smtClean="0"/>
              <a:t>george</a:t>
            </a:r>
            <a:r>
              <a:rPr lang="en-US" b="1" dirty="0" smtClean="0"/>
              <a:t> “wink” </a:t>
            </a:r>
            <a:r>
              <a:rPr lang="en-US" b="1" dirty="0" err="1"/>
              <a:t>w</a:t>
            </a:r>
            <a:r>
              <a:rPr lang="en-US" b="1" dirty="0" err="1" smtClean="0"/>
              <a:t>inkenbach</a:t>
            </a:r>
            <a:r>
              <a:rPr lang="en-US" b="1" dirty="0" smtClean="0"/>
              <a:t> </a:t>
            </a:r>
            <a:r>
              <a:rPr lang="en-US" dirty="0" smtClean="0"/>
              <a:t>had previously invented games for drafting teams of </a:t>
            </a:r>
            <a:r>
              <a:rPr lang="en-US" dirty="0" err="1" smtClean="0"/>
              <a:t>pga</a:t>
            </a:r>
            <a:r>
              <a:rPr lang="en-US" dirty="0" smtClean="0"/>
              <a:t> and </a:t>
            </a:r>
            <a:r>
              <a:rPr lang="en-US" dirty="0" err="1" smtClean="0"/>
              <a:t>mlb</a:t>
            </a:r>
            <a:r>
              <a:rPr lang="en-US" dirty="0" smtClean="0"/>
              <a:t> players, with points for the players’ future</a:t>
            </a:r>
            <a:br>
              <a:rPr lang="en-US" dirty="0" smtClean="0"/>
            </a:br>
            <a:r>
              <a:rPr lang="en-US" dirty="0" smtClean="0"/>
              <a:t>performance.</a:t>
            </a:r>
          </a:p>
          <a:p>
            <a:endParaRPr lang="en-US" dirty="0" smtClean="0"/>
          </a:p>
          <a:p>
            <a:endParaRPr lang="en-US"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267200"/>
            <a:ext cx="304339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3660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what is </a:t>
            </a:r>
            <a:r>
              <a:rPr lang="en-US" b="1" dirty="0" smtClean="0">
                <a:solidFill>
                  <a:srgbClr val="C00000"/>
                </a:solidFill>
              </a:rPr>
              <a:t>fantasy football</a:t>
            </a:r>
            <a:r>
              <a:rPr lang="en-US" b="1" dirty="0" smtClean="0"/>
              <a:t>?</a:t>
            </a:r>
            <a:endParaRPr lang="en-US" b="1" dirty="0"/>
          </a:p>
        </p:txBody>
      </p:sp>
      <p:sp>
        <p:nvSpPr>
          <p:cNvPr id="3" name="Content Placeholder 2"/>
          <p:cNvSpPr>
            <a:spLocks noGrp="1"/>
          </p:cNvSpPr>
          <p:nvPr>
            <p:ph idx="1"/>
          </p:nvPr>
        </p:nvSpPr>
        <p:spPr>
          <a:xfrm>
            <a:off x="457200" y="1371600"/>
            <a:ext cx="8229600" cy="5181600"/>
          </a:xfrm>
        </p:spPr>
        <p:txBody>
          <a:bodyPr>
            <a:normAutofit/>
          </a:bodyPr>
          <a:lstStyle/>
          <a:p>
            <a:r>
              <a:rPr lang="en-US" sz="2800" dirty="0" smtClean="0"/>
              <a:t>you make a pretend team of 15 real NFL players</a:t>
            </a:r>
          </a:p>
          <a:p>
            <a:r>
              <a:rPr lang="en-US" sz="2800" dirty="0" smtClean="0"/>
              <a:t>each week you pick 9 of your 15 players as being eligible to score points (“starters”)</a:t>
            </a:r>
          </a:p>
          <a:p>
            <a:pPr lvl="1"/>
            <a:r>
              <a:rPr lang="en-US" sz="2400" dirty="0" smtClean="0"/>
              <a:t>the remaining 6 are “benched” that week</a:t>
            </a:r>
          </a:p>
          <a:p>
            <a:r>
              <a:rPr lang="en-US" sz="2800" dirty="0" smtClean="0"/>
              <a:t>each week you’re matched-up against another person’s “team”</a:t>
            </a:r>
          </a:p>
          <a:p>
            <a:r>
              <a:rPr lang="en-US" sz="2800" dirty="0"/>
              <a:t>you earn points based on how </a:t>
            </a:r>
            <a:r>
              <a:rPr lang="en-US" sz="2800" dirty="0" smtClean="0"/>
              <a:t>your </a:t>
            </a:r>
            <a:br>
              <a:rPr lang="en-US" sz="2800" dirty="0" smtClean="0"/>
            </a:br>
            <a:r>
              <a:rPr lang="en-US" sz="2800" dirty="0" smtClean="0"/>
              <a:t>9 </a:t>
            </a:r>
            <a:r>
              <a:rPr lang="en-US" sz="2800" dirty="0"/>
              <a:t>starters perform in real NFL </a:t>
            </a:r>
            <a:r>
              <a:rPr lang="en-US" sz="2800" dirty="0" smtClean="0"/>
              <a:t>games</a:t>
            </a:r>
          </a:p>
          <a:p>
            <a:r>
              <a:rPr lang="en-US" sz="2800" dirty="0" smtClean="0"/>
              <a:t>whichever team earns the most points</a:t>
            </a:r>
            <a:br>
              <a:rPr lang="en-US" sz="2800" dirty="0" smtClean="0"/>
            </a:br>
            <a:r>
              <a:rPr lang="en-US" sz="2800" dirty="0" smtClean="0"/>
              <a:t>that week wins</a:t>
            </a:r>
          </a:p>
        </p:txBody>
      </p:sp>
      <p:pic>
        <p:nvPicPr>
          <p:cNvPr id="3074" name="Picture 2"/>
          <p:cNvPicPr>
            <a:picLocks noChangeAspect="1" noChangeArrowheads="1"/>
          </p:cNvPicPr>
          <p:nvPr/>
        </p:nvPicPr>
        <p:blipFill rotWithShape="1">
          <a:blip r:embed="rId2">
            <a:grayscl/>
            <a:extLst>
              <a:ext uri="{BEBA8EAE-BF5A-486C-A8C5-ECC9F3942E4B}">
                <a14:imgProps xmlns:a14="http://schemas.microsoft.com/office/drawing/2010/main">
                  <a14:imgLayer r:embed="rId3">
                    <a14:imgEffect>
                      <a14:backgroundRemoval t="3088" b="96200" l="6316" r="97544">
                        <a14:foregroundMark x1="24561" y1="86461" x2="24561" y2="86461"/>
                        <a14:foregroundMark x1="32632" y1="82660" x2="32632" y2="82660"/>
                        <a14:foregroundMark x1="35789" y1="86698" x2="35789" y2="86698"/>
                        <a14:foregroundMark x1="41404" y1="81710" x2="41404" y2="81710"/>
                        <a14:foregroundMark x1="44912" y1="89549" x2="44912" y2="89549"/>
                        <a14:foregroundMark x1="50877" y1="89311" x2="50877" y2="89311"/>
                        <a14:foregroundMark x1="63509" y1="90024" x2="63509" y2="90024"/>
                        <a14:foregroundMark x1="71930" y1="89074" x2="71930" y2="89074"/>
                        <a14:foregroundMark x1="78596" y1="90499" x2="78596" y2="90499"/>
                        <a14:foregroundMark x1="87719" y1="90024" x2="87719" y2="90024"/>
                        <a14:foregroundMark x1="75439" y1="80760" x2="75439" y2="80760"/>
                        <a14:foregroundMark x1="70175" y1="81235" x2="70175" y2="81235"/>
                        <a14:foregroundMark x1="62807" y1="81473" x2="62807" y2="81473"/>
                        <a14:foregroundMark x1="55789" y1="81235" x2="55789" y2="81235"/>
                      </a14:backgroundRemoval>
                    </a14:imgEffect>
                  </a14:imgLayer>
                </a14:imgProps>
              </a:ext>
              <a:ext uri="{28A0092B-C50C-407E-A947-70E740481C1C}">
                <a14:useLocalDpi xmlns:a14="http://schemas.microsoft.com/office/drawing/2010/main" val="0"/>
              </a:ext>
            </a:extLst>
          </a:blip>
          <a:srcRect b="24958"/>
          <a:stretch/>
        </p:blipFill>
        <p:spPr bwMode="auto">
          <a:xfrm>
            <a:off x="6591300" y="3886200"/>
            <a:ext cx="2552700" cy="2829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887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lstStyle/>
          <a:p>
            <a:pPr algn="l"/>
            <a:r>
              <a:rPr lang="en-US" b="1" dirty="0" smtClean="0"/>
              <a:t>drafting players</a:t>
            </a:r>
            <a:endParaRPr lang="en-US" b="1" dirty="0"/>
          </a:p>
        </p:txBody>
      </p:sp>
      <p:sp>
        <p:nvSpPr>
          <p:cNvPr id="4" name="TextBox 3"/>
          <p:cNvSpPr txBox="1"/>
          <p:nvPr/>
        </p:nvSpPr>
        <p:spPr>
          <a:xfrm>
            <a:off x="762000" y="2209800"/>
            <a:ext cx="1447800" cy="3139321"/>
          </a:xfrm>
          <a:prstGeom prst="rect">
            <a:avLst/>
          </a:prstGeom>
          <a:noFill/>
        </p:spPr>
        <p:txBody>
          <a:bodyPr wrap="square" rtlCol="0">
            <a:spAutoFit/>
          </a:bodyPr>
          <a:lstStyle/>
          <a:p>
            <a:r>
              <a:rPr lang="en-US" u="sng" dirty="0" smtClean="0"/>
              <a:t>Round 1</a:t>
            </a:r>
          </a:p>
          <a:p>
            <a:pPr marL="342900" indent="-342900">
              <a:buFont typeface="+mj-lt"/>
              <a:buAutoNum type="arabicPeriod"/>
            </a:pPr>
            <a:r>
              <a:rPr lang="en-US" dirty="0" smtClean="0"/>
              <a:t>Team 1</a:t>
            </a:r>
          </a:p>
          <a:p>
            <a:pPr marL="342900" indent="-342900">
              <a:buFont typeface="+mj-lt"/>
              <a:buAutoNum type="arabicPeriod"/>
            </a:pPr>
            <a:r>
              <a:rPr lang="en-US" dirty="0" smtClean="0"/>
              <a:t>Team 2</a:t>
            </a:r>
          </a:p>
          <a:p>
            <a:pPr marL="342900" indent="-342900">
              <a:buFont typeface="+mj-lt"/>
              <a:buAutoNum type="arabicPeriod"/>
            </a:pPr>
            <a:r>
              <a:rPr lang="en-US" dirty="0" smtClean="0"/>
              <a:t>Team 3</a:t>
            </a:r>
          </a:p>
          <a:p>
            <a:pPr marL="342900" indent="-342900">
              <a:buFont typeface="+mj-lt"/>
              <a:buAutoNum type="arabicPeriod"/>
            </a:pPr>
            <a:r>
              <a:rPr lang="en-US" dirty="0" smtClean="0"/>
              <a:t>Team 4</a:t>
            </a:r>
          </a:p>
          <a:p>
            <a:pPr marL="342900" indent="-342900">
              <a:buFont typeface="+mj-lt"/>
              <a:buAutoNum type="arabicPeriod"/>
            </a:pPr>
            <a:r>
              <a:rPr lang="en-US" dirty="0" smtClean="0"/>
              <a:t>Team 5</a:t>
            </a:r>
          </a:p>
          <a:p>
            <a:pPr marL="342900" indent="-342900">
              <a:buFont typeface="+mj-lt"/>
              <a:buAutoNum type="arabicPeriod"/>
            </a:pPr>
            <a:r>
              <a:rPr lang="en-US" dirty="0" smtClean="0"/>
              <a:t>Team 6</a:t>
            </a:r>
          </a:p>
          <a:p>
            <a:pPr marL="342900" indent="-342900">
              <a:buFont typeface="+mj-lt"/>
              <a:buAutoNum type="arabicPeriod"/>
            </a:pPr>
            <a:r>
              <a:rPr lang="en-US" dirty="0" smtClean="0"/>
              <a:t>Team 7</a:t>
            </a:r>
          </a:p>
          <a:p>
            <a:pPr marL="342900" indent="-342900">
              <a:buFont typeface="+mj-lt"/>
              <a:buAutoNum type="arabicPeriod"/>
            </a:pPr>
            <a:r>
              <a:rPr lang="en-US" dirty="0" smtClean="0"/>
              <a:t>Team 8</a:t>
            </a:r>
          </a:p>
          <a:p>
            <a:pPr marL="342900" indent="-342900">
              <a:buFont typeface="+mj-lt"/>
              <a:buAutoNum type="arabicPeriod"/>
            </a:pPr>
            <a:r>
              <a:rPr lang="en-US" dirty="0" smtClean="0"/>
              <a:t>Team 9</a:t>
            </a:r>
          </a:p>
          <a:p>
            <a:pPr marL="342900" indent="-342900">
              <a:buFont typeface="+mj-lt"/>
              <a:buAutoNum type="arabicPeriod"/>
            </a:pPr>
            <a:r>
              <a:rPr lang="en-US" dirty="0" smtClean="0"/>
              <a:t>Team 10</a:t>
            </a:r>
          </a:p>
        </p:txBody>
      </p:sp>
      <p:sp>
        <p:nvSpPr>
          <p:cNvPr id="5" name="TextBox 4"/>
          <p:cNvSpPr txBox="1"/>
          <p:nvPr/>
        </p:nvSpPr>
        <p:spPr>
          <a:xfrm>
            <a:off x="2438400" y="2209800"/>
            <a:ext cx="1447800" cy="3139321"/>
          </a:xfrm>
          <a:prstGeom prst="rect">
            <a:avLst/>
          </a:prstGeom>
          <a:noFill/>
        </p:spPr>
        <p:txBody>
          <a:bodyPr wrap="square" rtlCol="0">
            <a:spAutoFit/>
          </a:bodyPr>
          <a:lstStyle/>
          <a:p>
            <a:r>
              <a:rPr lang="en-US" u="sng" dirty="0" smtClean="0"/>
              <a:t>Round 2</a:t>
            </a:r>
          </a:p>
          <a:p>
            <a:pPr marL="342900" indent="-342900">
              <a:buFont typeface="+mj-lt"/>
              <a:buAutoNum type="arabicPeriod" startAt="11"/>
            </a:pPr>
            <a:r>
              <a:rPr lang="en-US" dirty="0" smtClean="0"/>
              <a:t>Team 10</a:t>
            </a:r>
          </a:p>
          <a:p>
            <a:pPr marL="342900" indent="-342900">
              <a:buFont typeface="+mj-lt"/>
              <a:buAutoNum type="arabicPeriod" startAt="11"/>
            </a:pPr>
            <a:r>
              <a:rPr lang="en-US" dirty="0" smtClean="0"/>
              <a:t>Team 9</a:t>
            </a:r>
          </a:p>
          <a:p>
            <a:pPr marL="342900" indent="-342900">
              <a:buFont typeface="+mj-lt"/>
              <a:buAutoNum type="arabicPeriod" startAt="11"/>
            </a:pPr>
            <a:r>
              <a:rPr lang="en-US" dirty="0" smtClean="0"/>
              <a:t>Team 8</a:t>
            </a:r>
          </a:p>
          <a:p>
            <a:pPr marL="342900" indent="-342900">
              <a:buFont typeface="+mj-lt"/>
              <a:buAutoNum type="arabicPeriod" startAt="11"/>
            </a:pPr>
            <a:r>
              <a:rPr lang="en-US" dirty="0" smtClean="0"/>
              <a:t>Team 7</a:t>
            </a:r>
          </a:p>
          <a:p>
            <a:pPr marL="342900" indent="-342900">
              <a:buFont typeface="+mj-lt"/>
              <a:buAutoNum type="arabicPeriod" startAt="11"/>
            </a:pPr>
            <a:r>
              <a:rPr lang="en-US" dirty="0" smtClean="0"/>
              <a:t>Team 6</a:t>
            </a:r>
          </a:p>
          <a:p>
            <a:pPr marL="342900" indent="-342900">
              <a:buFont typeface="+mj-lt"/>
              <a:buAutoNum type="arabicPeriod" startAt="11"/>
            </a:pPr>
            <a:r>
              <a:rPr lang="en-US" dirty="0" smtClean="0"/>
              <a:t>Team 5</a:t>
            </a:r>
          </a:p>
          <a:p>
            <a:pPr marL="342900" indent="-342900">
              <a:buFont typeface="+mj-lt"/>
              <a:buAutoNum type="arabicPeriod" startAt="11"/>
            </a:pPr>
            <a:r>
              <a:rPr lang="en-US" dirty="0" smtClean="0"/>
              <a:t>Team 4</a:t>
            </a:r>
          </a:p>
          <a:p>
            <a:pPr marL="342900" indent="-342900">
              <a:buFont typeface="+mj-lt"/>
              <a:buAutoNum type="arabicPeriod" startAt="11"/>
            </a:pPr>
            <a:r>
              <a:rPr lang="en-US" dirty="0" smtClean="0"/>
              <a:t>Team 3</a:t>
            </a:r>
          </a:p>
          <a:p>
            <a:pPr marL="342900" indent="-342900">
              <a:buFont typeface="+mj-lt"/>
              <a:buAutoNum type="arabicPeriod" startAt="11"/>
            </a:pPr>
            <a:r>
              <a:rPr lang="en-US" dirty="0" smtClean="0"/>
              <a:t>Team 2</a:t>
            </a:r>
          </a:p>
          <a:p>
            <a:pPr marL="342900" indent="-342900">
              <a:buFont typeface="+mj-lt"/>
              <a:buAutoNum type="arabicPeriod" startAt="11"/>
            </a:pPr>
            <a:r>
              <a:rPr lang="en-US" dirty="0" smtClean="0"/>
              <a:t>Team 1</a:t>
            </a:r>
          </a:p>
        </p:txBody>
      </p:sp>
      <p:sp>
        <p:nvSpPr>
          <p:cNvPr id="7" name="TextBox 6"/>
          <p:cNvSpPr txBox="1"/>
          <p:nvPr/>
        </p:nvSpPr>
        <p:spPr>
          <a:xfrm>
            <a:off x="4114800" y="2209800"/>
            <a:ext cx="1447800" cy="3139321"/>
          </a:xfrm>
          <a:prstGeom prst="rect">
            <a:avLst/>
          </a:prstGeom>
          <a:noFill/>
        </p:spPr>
        <p:txBody>
          <a:bodyPr wrap="square" rtlCol="0">
            <a:spAutoFit/>
          </a:bodyPr>
          <a:lstStyle/>
          <a:p>
            <a:r>
              <a:rPr lang="en-US" u="sng" dirty="0" smtClean="0"/>
              <a:t>Round 3</a:t>
            </a:r>
          </a:p>
          <a:p>
            <a:pPr marL="342900" indent="-342900">
              <a:buFont typeface="+mj-lt"/>
              <a:buAutoNum type="arabicPeriod" startAt="21"/>
            </a:pPr>
            <a:r>
              <a:rPr lang="en-US" dirty="0" smtClean="0"/>
              <a:t>Team 1</a:t>
            </a:r>
          </a:p>
          <a:p>
            <a:pPr marL="342900" indent="-342900">
              <a:buFont typeface="+mj-lt"/>
              <a:buAutoNum type="arabicPeriod" startAt="21"/>
            </a:pPr>
            <a:r>
              <a:rPr lang="en-US" dirty="0" smtClean="0"/>
              <a:t>Team 2</a:t>
            </a:r>
          </a:p>
          <a:p>
            <a:pPr marL="342900" indent="-342900">
              <a:buFont typeface="+mj-lt"/>
              <a:buAutoNum type="arabicPeriod" startAt="21"/>
            </a:pPr>
            <a:r>
              <a:rPr lang="en-US" dirty="0" smtClean="0"/>
              <a:t>Team 3</a:t>
            </a:r>
          </a:p>
          <a:p>
            <a:pPr marL="342900" indent="-342900">
              <a:buFont typeface="+mj-lt"/>
              <a:buAutoNum type="arabicPeriod" startAt="21"/>
            </a:pPr>
            <a:r>
              <a:rPr lang="en-US" dirty="0" smtClean="0"/>
              <a:t>Team 4</a:t>
            </a:r>
          </a:p>
          <a:p>
            <a:pPr marL="342900" indent="-342900">
              <a:buFont typeface="+mj-lt"/>
              <a:buAutoNum type="arabicPeriod" startAt="21"/>
            </a:pPr>
            <a:r>
              <a:rPr lang="en-US" dirty="0" smtClean="0"/>
              <a:t>Team 5</a:t>
            </a:r>
          </a:p>
          <a:p>
            <a:pPr marL="342900" indent="-342900">
              <a:buFont typeface="+mj-lt"/>
              <a:buAutoNum type="arabicPeriod" startAt="21"/>
            </a:pPr>
            <a:r>
              <a:rPr lang="en-US" dirty="0" smtClean="0"/>
              <a:t>Team 6</a:t>
            </a:r>
          </a:p>
          <a:p>
            <a:pPr marL="342900" indent="-342900">
              <a:buFont typeface="+mj-lt"/>
              <a:buAutoNum type="arabicPeriod" startAt="21"/>
            </a:pPr>
            <a:r>
              <a:rPr lang="en-US" dirty="0" smtClean="0"/>
              <a:t>Team 7</a:t>
            </a:r>
          </a:p>
          <a:p>
            <a:pPr marL="342900" indent="-342900">
              <a:buFont typeface="+mj-lt"/>
              <a:buAutoNum type="arabicPeriod" startAt="21"/>
            </a:pPr>
            <a:r>
              <a:rPr lang="en-US" dirty="0" smtClean="0"/>
              <a:t>Team 8</a:t>
            </a:r>
          </a:p>
          <a:p>
            <a:pPr marL="342900" indent="-342900">
              <a:buFont typeface="+mj-lt"/>
              <a:buAutoNum type="arabicPeriod" startAt="21"/>
            </a:pPr>
            <a:r>
              <a:rPr lang="en-US" dirty="0" smtClean="0"/>
              <a:t>Team 9</a:t>
            </a:r>
          </a:p>
          <a:p>
            <a:pPr marL="342900" indent="-342900">
              <a:buFont typeface="+mj-lt"/>
              <a:buAutoNum type="arabicPeriod" startAt="21"/>
            </a:pPr>
            <a:r>
              <a:rPr lang="en-US" dirty="0" smtClean="0"/>
              <a:t>Team 10</a:t>
            </a:r>
          </a:p>
        </p:txBody>
      </p:sp>
      <p:sp>
        <p:nvSpPr>
          <p:cNvPr id="8" name="TextBox 7"/>
          <p:cNvSpPr txBox="1"/>
          <p:nvPr/>
        </p:nvSpPr>
        <p:spPr>
          <a:xfrm>
            <a:off x="5791200" y="2209800"/>
            <a:ext cx="1447800" cy="3139321"/>
          </a:xfrm>
          <a:prstGeom prst="rect">
            <a:avLst/>
          </a:prstGeom>
          <a:noFill/>
        </p:spPr>
        <p:txBody>
          <a:bodyPr wrap="square" rtlCol="0">
            <a:spAutoFit/>
          </a:bodyPr>
          <a:lstStyle/>
          <a:p>
            <a:r>
              <a:rPr lang="en-US" u="sng" dirty="0" smtClean="0"/>
              <a:t>Round 4</a:t>
            </a:r>
          </a:p>
          <a:p>
            <a:pPr marL="342900" indent="-342900">
              <a:buFont typeface="+mj-lt"/>
              <a:buAutoNum type="arabicPeriod" startAt="31"/>
            </a:pPr>
            <a:r>
              <a:rPr lang="en-US" dirty="0" smtClean="0"/>
              <a:t>Team 10</a:t>
            </a:r>
          </a:p>
          <a:p>
            <a:pPr marL="342900" indent="-342900">
              <a:buFont typeface="+mj-lt"/>
              <a:buAutoNum type="arabicPeriod" startAt="31"/>
            </a:pPr>
            <a:r>
              <a:rPr lang="en-US" dirty="0" smtClean="0"/>
              <a:t>Team 9</a:t>
            </a:r>
          </a:p>
          <a:p>
            <a:pPr marL="342900" indent="-342900">
              <a:buFont typeface="+mj-lt"/>
              <a:buAutoNum type="arabicPeriod" startAt="31"/>
            </a:pPr>
            <a:r>
              <a:rPr lang="en-US" dirty="0" smtClean="0"/>
              <a:t>Team 8</a:t>
            </a:r>
          </a:p>
          <a:p>
            <a:pPr marL="342900" indent="-342900">
              <a:buFont typeface="+mj-lt"/>
              <a:buAutoNum type="arabicPeriod" startAt="31"/>
            </a:pPr>
            <a:r>
              <a:rPr lang="en-US" dirty="0" smtClean="0"/>
              <a:t>Team 7</a:t>
            </a:r>
          </a:p>
          <a:p>
            <a:pPr marL="342900" indent="-342900">
              <a:buFont typeface="+mj-lt"/>
              <a:buAutoNum type="arabicPeriod" startAt="31"/>
            </a:pPr>
            <a:r>
              <a:rPr lang="en-US" dirty="0" smtClean="0"/>
              <a:t>Team 6</a:t>
            </a:r>
          </a:p>
          <a:p>
            <a:pPr marL="342900" indent="-342900">
              <a:buFont typeface="+mj-lt"/>
              <a:buAutoNum type="arabicPeriod" startAt="31"/>
            </a:pPr>
            <a:r>
              <a:rPr lang="en-US" dirty="0" smtClean="0"/>
              <a:t>Team 5</a:t>
            </a:r>
          </a:p>
          <a:p>
            <a:pPr marL="342900" indent="-342900">
              <a:buFont typeface="+mj-lt"/>
              <a:buAutoNum type="arabicPeriod" startAt="31"/>
            </a:pPr>
            <a:r>
              <a:rPr lang="en-US" dirty="0" smtClean="0"/>
              <a:t>Team 4</a:t>
            </a:r>
          </a:p>
          <a:p>
            <a:pPr marL="342900" indent="-342900">
              <a:buFont typeface="+mj-lt"/>
              <a:buAutoNum type="arabicPeriod" startAt="31"/>
            </a:pPr>
            <a:r>
              <a:rPr lang="en-US" dirty="0" smtClean="0"/>
              <a:t>Team 3</a:t>
            </a:r>
          </a:p>
          <a:p>
            <a:pPr marL="342900" indent="-342900">
              <a:buFont typeface="+mj-lt"/>
              <a:buAutoNum type="arabicPeriod" startAt="31"/>
            </a:pPr>
            <a:r>
              <a:rPr lang="en-US" dirty="0" smtClean="0"/>
              <a:t>Team 2</a:t>
            </a:r>
          </a:p>
          <a:p>
            <a:pPr marL="342900" indent="-342900">
              <a:buFont typeface="+mj-lt"/>
              <a:buAutoNum type="arabicPeriod" startAt="31"/>
            </a:pPr>
            <a:r>
              <a:rPr lang="en-US" dirty="0" smtClean="0"/>
              <a:t>Team 1</a:t>
            </a:r>
          </a:p>
        </p:txBody>
      </p:sp>
      <p:cxnSp>
        <p:nvCxnSpPr>
          <p:cNvPr id="10" name="Straight Arrow Connector 9"/>
          <p:cNvCxnSpPr/>
          <p:nvPr/>
        </p:nvCxnSpPr>
        <p:spPr>
          <a:xfrm>
            <a:off x="7467600" y="3886200"/>
            <a:ext cx="685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657600" y="2743200"/>
            <a:ext cx="457200" cy="2209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410200" y="2743200"/>
            <a:ext cx="457200" cy="2209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981200" y="2743200"/>
            <a:ext cx="457200" cy="2209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545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your team’s roster</a:t>
            </a:r>
            <a:endParaRPr lang="en-US" dirty="0"/>
          </a:p>
        </p:txBody>
      </p:sp>
      <p:sp>
        <p:nvSpPr>
          <p:cNvPr id="4" name="Rectangle 3"/>
          <p:cNvSpPr/>
          <p:nvPr/>
        </p:nvSpPr>
        <p:spPr>
          <a:xfrm>
            <a:off x="1524000" y="1568719"/>
            <a:ext cx="2514600" cy="36933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1568719"/>
            <a:ext cx="685800" cy="369332"/>
          </a:xfrm>
          <a:prstGeom prst="rect">
            <a:avLst/>
          </a:prstGeom>
          <a:noFill/>
        </p:spPr>
        <p:txBody>
          <a:bodyPr wrap="square" rtlCol="0">
            <a:spAutoFit/>
          </a:bodyPr>
          <a:lstStyle/>
          <a:p>
            <a:pPr algn="r"/>
            <a:r>
              <a:rPr lang="en-US" dirty="0" smtClean="0"/>
              <a:t>QB</a:t>
            </a:r>
            <a:endParaRPr lang="en-US" dirty="0"/>
          </a:p>
        </p:txBody>
      </p:sp>
      <p:sp>
        <p:nvSpPr>
          <p:cNvPr id="6" name="Rectangle 5"/>
          <p:cNvSpPr/>
          <p:nvPr/>
        </p:nvSpPr>
        <p:spPr>
          <a:xfrm>
            <a:off x="1524000" y="2113787"/>
            <a:ext cx="2514600" cy="36933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38200" y="2113787"/>
            <a:ext cx="685800" cy="369332"/>
          </a:xfrm>
          <a:prstGeom prst="rect">
            <a:avLst/>
          </a:prstGeom>
          <a:noFill/>
        </p:spPr>
        <p:txBody>
          <a:bodyPr wrap="square" rtlCol="0">
            <a:spAutoFit/>
          </a:bodyPr>
          <a:lstStyle/>
          <a:p>
            <a:pPr algn="r"/>
            <a:r>
              <a:rPr lang="en-US" dirty="0" smtClean="0"/>
              <a:t>RB1</a:t>
            </a:r>
            <a:endParaRPr lang="en-US" dirty="0"/>
          </a:p>
        </p:txBody>
      </p:sp>
      <p:sp>
        <p:nvSpPr>
          <p:cNvPr id="8" name="Rectangle 7"/>
          <p:cNvSpPr/>
          <p:nvPr/>
        </p:nvSpPr>
        <p:spPr>
          <a:xfrm>
            <a:off x="1524000" y="2647187"/>
            <a:ext cx="2514600" cy="36933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8200" y="2647187"/>
            <a:ext cx="685800" cy="369332"/>
          </a:xfrm>
          <a:prstGeom prst="rect">
            <a:avLst/>
          </a:prstGeom>
          <a:noFill/>
        </p:spPr>
        <p:txBody>
          <a:bodyPr wrap="square" rtlCol="0">
            <a:spAutoFit/>
          </a:bodyPr>
          <a:lstStyle/>
          <a:p>
            <a:pPr algn="r"/>
            <a:r>
              <a:rPr lang="en-US" dirty="0" smtClean="0"/>
              <a:t>RB2</a:t>
            </a:r>
            <a:endParaRPr lang="en-US" dirty="0"/>
          </a:p>
        </p:txBody>
      </p:sp>
      <p:sp>
        <p:nvSpPr>
          <p:cNvPr id="10" name="Rectangle 9"/>
          <p:cNvSpPr/>
          <p:nvPr/>
        </p:nvSpPr>
        <p:spPr>
          <a:xfrm>
            <a:off x="1524000" y="3168919"/>
            <a:ext cx="2514600" cy="36933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38200" y="3168919"/>
            <a:ext cx="685800" cy="369332"/>
          </a:xfrm>
          <a:prstGeom prst="rect">
            <a:avLst/>
          </a:prstGeom>
          <a:noFill/>
        </p:spPr>
        <p:txBody>
          <a:bodyPr wrap="square" rtlCol="0">
            <a:spAutoFit/>
          </a:bodyPr>
          <a:lstStyle/>
          <a:p>
            <a:pPr algn="r"/>
            <a:r>
              <a:rPr lang="en-US" dirty="0" smtClean="0"/>
              <a:t>WR1</a:t>
            </a:r>
            <a:endParaRPr lang="en-US" dirty="0"/>
          </a:p>
        </p:txBody>
      </p:sp>
      <p:sp>
        <p:nvSpPr>
          <p:cNvPr id="12" name="Rectangle 11"/>
          <p:cNvSpPr/>
          <p:nvPr/>
        </p:nvSpPr>
        <p:spPr>
          <a:xfrm>
            <a:off x="1524000" y="3702319"/>
            <a:ext cx="2514600" cy="36933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8200" y="3702319"/>
            <a:ext cx="685800" cy="369332"/>
          </a:xfrm>
          <a:prstGeom prst="rect">
            <a:avLst/>
          </a:prstGeom>
          <a:noFill/>
        </p:spPr>
        <p:txBody>
          <a:bodyPr wrap="square" rtlCol="0">
            <a:spAutoFit/>
          </a:bodyPr>
          <a:lstStyle/>
          <a:p>
            <a:pPr algn="r"/>
            <a:r>
              <a:rPr lang="en-US" dirty="0" smtClean="0"/>
              <a:t>WR2</a:t>
            </a:r>
            <a:endParaRPr lang="en-US" dirty="0"/>
          </a:p>
        </p:txBody>
      </p:sp>
      <p:sp>
        <p:nvSpPr>
          <p:cNvPr id="14" name="Rectangle 13"/>
          <p:cNvSpPr/>
          <p:nvPr/>
        </p:nvSpPr>
        <p:spPr>
          <a:xfrm>
            <a:off x="1524000" y="4247387"/>
            <a:ext cx="2514600" cy="36933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38200" y="4247387"/>
            <a:ext cx="685800" cy="369332"/>
          </a:xfrm>
          <a:prstGeom prst="rect">
            <a:avLst/>
          </a:prstGeom>
          <a:noFill/>
        </p:spPr>
        <p:txBody>
          <a:bodyPr wrap="square" rtlCol="0">
            <a:spAutoFit/>
          </a:bodyPr>
          <a:lstStyle/>
          <a:p>
            <a:pPr algn="r"/>
            <a:r>
              <a:rPr lang="en-US" dirty="0" smtClean="0"/>
              <a:t>TE</a:t>
            </a:r>
            <a:endParaRPr lang="en-US" dirty="0"/>
          </a:p>
        </p:txBody>
      </p:sp>
      <p:sp>
        <p:nvSpPr>
          <p:cNvPr id="16" name="Rectangle 15"/>
          <p:cNvSpPr/>
          <p:nvPr/>
        </p:nvSpPr>
        <p:spPr>
          <a:xfrm>
            <a:off x="1524000" y="4780787"/>
            <a:ext cx="2514600" cy="36933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8200" y="4780787"/>
            <a:ext cx="685800" cy="369332"/>
          </a:xfrm>
          <a:prstGeom prst="rect">
            <a:avLst/>
          </a:prstGeom>
          <a:noFill/>
        </p:spPr>
        <p:txBody>
          <a:bodyPr wrap="square" rtlCol="0">
            <a:spAutoFit/>
          </a:bodyPr>
          <a:lstStyle/>
          <a:p>
            <a:pPr algn="r"/>
            <a:r>
              <a:rPr lang="en-US" dirty="0" smtClean="0"/>
              <a:t>W/R</a:t>
            </a:r>
            <a:endParaRPr lang="en-US" dirty="0"/>
          </a:p>
        </p:txBody>
      </p:sp>
      <p:sp>
        <p:nvSpPr>
          <p:cNvPr id="18" name="Rectangle 17"/>
          <p:cNvSpPr/>
          <p:nvPr/>
        </p:nvSpPr>
        <p:spPr>
          <a:xfrm>
            <a:off x="1524000" y="5302519"/>
            <a:ext cx="2514600" cy="36933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38200" y="5302519"/>
            <a:ext cx="685800" cy="369332"/>
          </a:xfrm>
          <a:prstGeom prst="rect">
            <a:avLst/>
          </a:prstGeom>
          <a:noFill/>
        </p:spPr>
        <p:txBody>
          <a:bodyPr wrap="square" rtlCol="0">
            <a:spAutoFit/>
          </a:bodyPr>
          <a:lstStyle/>
          <a:p>
            <a:pPr algn="r"/>
            <a:r>
              <a:rPr lang="en-US" dirty="0" smtClean="0"/>
              <a:t>K</a:t>
            </a:r>
            <a:endParaRPr lang="en-US" dirty="0"/>
          </a:p>
        </p:txBody>
      </p:sp>
      <p:sp>
        <p:nvSpPr>
          <p:cNvPr id="20" name="Rectangle 19"/>
          <p:cNvSpPr/>
          <p:nvPr/>
        </p:nvSpPr>
        <p:spPr>
          <a:xfrm>
            <a:off x="1524000" y="5835919"/>
            <a:ext cx="2514600" cy="36933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38200" y="5835919"/>
            <a:ext cx="685800" cy="369332"/>
          </a:xfrm>
          <a:prstGeom prst="rect">
            <a:avLst/>
          </a:prstGeom>
          <a:noFill/>
        </p:spPr>
        <p:txBody>
          <a:bodyPr wrap="square" rtlCol="0">
            <a:spAutoFit/>
          </a:bodyPr>
          <a:lstStyle/>
          <a:p>
            <a:pPr algn="r"/>
            <a:r>
              <a:rPr lang="en-US" dirty="0" smtClean="0"/>
              <a:t>DST</a:t>
            </a:r>
            <a:endParaRPr lang="en-US" dirty="0"/>
          </a:p>
        </p:txBody>
      </p:sp>
      <p:sp>
        <p:nvSpPr>
          <p:cNvPr id="22" name="TextBox 21"/>
          <p:cNvSpPr txBox="1"/>
          <p:nvPr/>
        </p:nvSpPr>
        <p:spPr>
          <a:xfrm>
            <a:off x="5143500" y="1524000"/>
            <a:ext cx="3009900" cy="369332"/>
          </a:xfrm>
          <a:prstGeom prst="rect">
            <a:avLst/>
          </a:prstGeom>
          <a:noFill/>
        </p:spPr>
        <p:txBody>
          <a:bodyPr wrap="square" rtlCol="0">
            <a:spAutoFit/>
          </a:bodyPr>
          <a:lstStyle/>
          <a:p>
            <a:r>
              <a:rPr lang="en-US" dirty="0" smtClean="0"/>
              <a:t>Jamaal Charles (RB)</a:t>
            </a:r>
            <a:endParaRPr lang="en-US" dirty="0"/>
          </a:p>
        </p:txBody>
      </p:sp>
      <p:sp>
        <p:nvSpPr>
          <p:cNvPr id="23" name="TextBox 22"/>
          <p:cNvSpPr txBox="1"/>
          <p:nvPr/>
        </p:nvSpPr>
        <p:spPr>
          <a:xfrm>
            <a:off x="5143500" y="1829633"/>
            <a:ext cx="3009900" cy="369332"/>
          </a:xfrm>
          <a:prstGeom prst="rect">
            <a:avLst/>
          </a:prstGeom>
          <a:noFill/>
        </p:spPr>
        <p:txBody>
          <a:bodyPr wrap="square" rtlCol="0">
            <a:spAutoFit/>
          </a:bodyPr>
          <a:lstStyle/>
          <a:p>
            <a:r>
              <a:rPr lang="en-US" dirty="0" smtClean="0"/>
              <a:t>Drew </a:t>
            </a:r>
            <a:r>
              <a:rPr lang="en-US" dirty="0" err="1" smtClean="0"/>
              <a:t>Brees</a:t>
            </a:r>
            <a:r>
              <a:rPr lang="en-US" dirty="0" smtClean="0"/>
              <a:t> (QB)</a:t>
            </a:r>
            <a:endParaRPr lang="en-US" dirty="0"/>
          </a:p>
        </p:txBody>
      </p:sp>
      <p:sp>
        <p:nvSpPr>
          <p:cNvPr id="24" name="TextBox 23"/>
          <p:cNvSpPr txBox="1"/>
          <p:nvPr/>
        </p:nvSpPr>
        <p:spPr>
          <a:xfrm>
            <a:off x="5143500" y="2135266"/>
            <a:ext cx="3009900" cy="369332"/>
          </a:xfrm>
          <a:prstGeom prst="rect">
            <a:avLst/>
          </a:prstGeom>
          <a:noFill/>
        </p:spPr>
        <p:txBody>
          <a:bodyPr wrap="square" rtlCol="0">
            <a:spAutoFit/>
          </a:bodyPr>
          <a:lstStyle/>
          <a:p>
            <a:r>
              <a:rPr lang="en-US" dirty="0" smtClean="0"/>
              <a:t>C.J. Spiller (RB)</a:t>
            </a:r>
            <a:endParaRPr lang="en-US" dirty="0"/>
          </a:p>
        </p:txBody>
      </p:sp>
      <p:sp>
        <p:nvSpPr>
          <p:cNvPr id="25" name="TextBox 24"/>
          <p:cNvSpPr txBox="1"/>
          <p:nvPr/>
        </p:nvSpPr>
        <p:spPr>
          <a:xfrm>
            <a:off x="5143500" y="2440899"/>
            <a:ext cx="3009900" cy="369332"/>
          </a:xfrm>
          <a:prstGeom prst="rect">
            <a:avLst/>
          </a:prstGeom>
          <a:noFill/>
        </p:spPr>
        <p:txBody>
          <a:bodyPr wrap="square" rtlCol="0">
            <a:spAutoFit/>
          </a:bodyPr>
          <a:lstStyle/>
          <a:p>
            <a:r>
              <a:rPr lang="en-US" dirty="0" smtClean="0"/>
              <a:t>T.Y. Hilton (WR)</a:t>
            </a:r>
            <a:endParaRPr lang="en-US" dirty="0"/>
          </a:p>
        </p:txBody>
      </p:sp>
      <p:sp>
        <p:nvSpPr>
          <p:cNvPr id="26" name="TextBox 25"/>
          <p:cNvSpPr txBox="1"/>
          <p:nvPr/>
        </p:nvSpPr>
        <p:spPr>
          <a:xfrm>
            <a:off x="5143500" y="2746532"/>
            <a:ext cx="3009900" cy="369332"/>
          </a:xfrm>
          <a:prstGeom prst="rect">
            <a:avLst/>
          </a:prstGeom>
          <a:noFill/>
        </p:spPr>
        <p:txBody>
          <a:bodyPr wrap="square" rtlCol="0">
            <a:spAutoFit/>
          </a:bodyPr>
          <a:lstStyle/>
          <a:p>
            <a:r>
              <a:rPr lang="en-US" dirty="0" smtClean="0"/>
              <a:t>Ben Tate (RB)</a:t>
            </a:r>
            <a:endParaRPr lang="en-US" dirty="0"/>
          </a:p>
        </p:txBody>
      </p:sp>
      <p:sp>
        <p:nvSpPr>
          <p:cNvPr id="27" name="TextBox 26"/>
          <p:cNvSpPr txBox="1"/>
          <p:nvPr/>
        </p:nvSpPr>
        <p:spPr>
          <a:xfrm>
            <a:off x="5143500" y="3052165"/>
            <a:ext cx="3009900" cy="369332"/>
          </a:xfrm>
          <a:prstGeom prst="rect">
            <a:avLst/>
          </a:prstGeom>
          <a:noFill/>
        </p:spPr>
        <p:txBody>
          <a:bodyPr wrap="square" rtlCol="0">
            <a:spAutoFit/>
          </a:bodyPr>
          <a:lstStyle/>
          <a:p>
            <a:r>
              <a:rPr lang="en-US" dirty="0" smtClean="0"/>
              <a:t>Jimmy Graham (TE)</a:t>
            </a:r>
            <a:endParaRPr lang="en-US" dirty="0"/>
          </a:p>
        </p:txBody>
      </p:sp>
      <p:sp>
        <p:nvSpPr>
          <p:cNvPr id="28" name="TextBox 27"/>
          <p:cNvSpPr txBox="1"/>
          <p:nvPr/>
        </p:nvSpPr>
        <p:spPr>
          <a:xfrm>
            <a:off x="5143500" y="3357798"/>
            <a:ext cx="3009900" cy="369332"/>
          </a:xfrm>
          <a:prstGeom prst="rect">
            <a:avLst/>
          </a:prstGeom>
          <a:noFill/>
        </p:spPr>
        <p:txBody>
          <a:bodyPr wrap="square" rtlCol="0">
            <a:spAutoFit/>
          </a:bodyPr>
          <a:lstStyle/>
          <a:p>
            <a:r>
              <a:rPr lang="en-US" dirty="0" smtClean="0"/>
              <a:t>Julian Edelman (WR</a:t>
            </a:r>
            <a:r>
              <a:rPr lang="en-US" dirty="0"/>
              <a:t>)</a:t>
            </a:r>
          </a:p>
        </p:txBody>
      </p:sp>
      <p:sp>
        <p:nvSpPr>
          <p:cNvPr id="29" name="TextBox 28"/>
          <p:cNvSpPr txBox="1"/>
          <p:nvPr/>
        </p:nvSpPr>
        <p:spPr>
          <a:xfrm>
            <a:off x="5143500" y="3663431"/>
            <a:ext cx="3009900" cy="369332"/>
          </a:xfrm>
          <a:prstGeom prst="rect">
            <a:avLst/>
          </a:prstGeom>
          <a:noFill/>
        </p:spPr>
        <p:txBody>
          <a:bodyPr wrap="square" rtlCol="0">
            <a:spAutoFit/>
          </a:bodyPr>
          <a:lstStyle/>
          <a:p>
            <a:r>
              <a:rPr lang="en-US" dirty="0" smtClean="0"/>
              <a:t>Matt Bryant (K)</a:t>
            </a:r>
            <a:endParaRPr lang="en-US" dirty="0"/>
          </a:p>
        </p:txBody>
      </p:sp>
      <p:sp>
        <p:nvSpPr>
          <p:cNvPr id="30" name="TextBox 29"/>
          <p:cNvSpPr txBox="1"/>
          <p:nvPr/>
        </p:nvSpPr>
        <p:spPr>
          <a:xfrm>
            <a:off x="5143500" y="3969064"/>
            <a:ext cx="3009900" cy="369332"/>
          </a:xfrm>
          <a:prstGeom prst="rect">
            <a:avLst/>
          </a:prstGeom>
          <a:noFill/>
        </p:spPr>
        <p:txBody>
          <a:bodyPr wrap="square" rtlCol="0">
            <a:spAutoFit/>
          </a:bodyPr>
          <a:lstStyle/>
          <a:p>
            <a:r>
              <a:rPr lang="en-US" dirty="0" err="1" smtClean="0"/>
              <a:t>Jordy</a:t>
            </a:r>
            <a:r>
              <a:rPr lang="en-US" dirty="0" smtClean="0"/>
              <a:t> Nelson (WR</a:t>
            </a:r>
            <a:r>
              <a:rPr lang="en-US" dirty="0"/>
              <a:t>)</a:t>
            </a:r>
          </a:p>
        </p:txBody>
      </p:sp>
      <p:sp>
        <p:nvSpPr>
          <p:cNvPr id="31" name="TextBox 30"/>
          <p:cNvSpPr txBox="1"/>
          <p:nvPr/>
        </p:nvSpPr>
        <p:spPr>
          <a:xfrm>
            <a:off x="5143500" y="4274697"/>
            <a:ext cx="3009900" cy="369332"/>
          </a:xfrm>
          <a:prstGeom prst="rect">
            <a:avLst/>
          </a:prstGeom>
          <a:noFill/>
        </p:spPr>
        <p:txBody>
          <a:bodyPr wrap="square" rtlCol="0">
            <a:spAutoFit/>
          </a:bodyPr>
          <a:lstStyle/>
          <a:p>
            <a:r>
              <a:rPr lang="en-US" dirty="0" smtClean="0"/>
              <a:t>Mark Ingram (RB)</a:t>
            </a:r>
            <a:endParaRPr lang="en-US" dirty="0"/>
          </a:p>
        </p:txBody>
      </p:sp>
      <p:sp>
        <p:nvSpPr>
          <p:cNvPr id="32" name="TextBox 31"/>
          <p:cNvSpPr txBox="1"/>
          <p:nvPr/>
        </p:nvSpPr>
        <p:spPr>
          <a:xfrm>
            <a:off x="5143500" y="4580330"/>
            <a:ext cx="3009900" cy="369332"/>
          </a:xfrm>
          <a:prstGeom prst="rect">
            <a:avLst/>
          </a:prstGeom>
          <a:noFill/>
        </p:spPr>
        <p:txBody>
          <a:bodyPr wrap="square" rtlCol="0">
            <a:spAutoFit/>
          </a:bodyPr>
          <a:lstStyle/>
          <a:p>
            <a:r>
              <a:rPr lang="en-US" dirty="0" smtClean="0"/>
              <a:t>KC Chiefs (DST)</a:t>
            </a:r>
            <a:endParaRPr lang="en-US" dirty="0"/>
          </a:p>
        </p:txBody>
      </p:sp>
      <p:sp>
        <p:nvSpPr>
          <p:cNvPr id="33" name="TextBox 32"/>
          <p:cNvSpPr txBox="1"/>
          <p:nvPr/>
        </p:nvSpPr>
        <p:spPr>
          <a:xfrm>
            <a:off x="5143500" y="4885963"/>
            <a:ext cx="3009900" cy="369332"/>
          </a:xfrm>
          <a:prstGeom prst="rect">
            <a:avLst/>
          </a:prstGeom>
          <a:noFill/>
        </p:spPr>
        <p:txBody>
          <a:bodyPr wrap="square" rtlCol="0">
            <a:spAutoFit/>
          </a:bodyPr>
          <a:lstStyle/>
          <a:p>
            <a:r>
              <a:rPr lang="en-US" dirty="0" smtClean="0"/>
              <a:t>Dwayne Bowe (WR)</a:t>
            </a:r>
            <a:endParaRPr lang="en-US" dirty="0"/>
          </a:p>
        </p:txBody>
      </p:sp>
      <p:sp>
        <p:nvSpPr>
          <p:cNvPr id="34" name="TextBox 33"/>
          <p:cNvSpPr txBox="1"/>
          <p:nvPr/>
        </p:nvSpPr>
        <p:spPr>
          <a:xfrm>
            <a:off x="5143500" y="5191596"/>
            <a:ext cx="3009900" cy="369332"/>
          </a:xfrm>
          <a:prstGeom prst="rect">
            <a:avLst/>
          </a:prstGeom>
          <a:noFill/>
        </p:spPr>
        <p:txBody>
          <a:bodyPr wrap="square" rtlCol="0">
            <a:spAutoFit/>
          </a:bodyPr>
          <a:lstStyle/>
          <a:p>
            <a:r>
              <a:rPr lang="en-US" dirty="0" smtClean="0"/>
              <a:t>Eli Manning (QB)</a:t>
            </a:r>
            <a:endParaRPr lang="en-US" dirty="0"/>
          </a:p>
        </p:txBody>
      </p:sp>
      <p:sp>
        <p:nvSpPr>
          <p:cNvPr id="35" name="TextBox 34"/>
          <p:cNvSpPr txBox="1"/>
          <p:nvPr/>
        </p:nvSpPr>
        <p:spPr>
          <a:xfrm>
            <a:off x="5143500" y="5497229"/>
            <a:ext cx="3009900" cy="369332"/>
          </a:xfrm>
          <a:prstGeom prst="rect">
            <a:avLst/>
          </a:prstGeom>
          <a:noFill/>
        </p:spPr>
        <p:txBody>
          <a:bodyPr wrap="square" rtlCol="0">
            <a:spAutoFit/>
          </a:bodyPr>
          <a:lstStyle/>
          <a:p>
            <a:r>
              <a:rPr lang="en-US" dirty="0" smtClean="0"/>
              <a:t>Golden Tate (WR)</a:t>
            </a:r>
            <a:endParaRPr lang="en-US" dirty="0"/>
          </a:p>
        </p:txBody>
      </p:sp>
      <p:sp>
        <p:nvSpPr>
          <p:cNvPr id="36" name="TextBox 35"/>
          <p:cNvSpPr txBox="1"/>
          <p:nvPr/>
        </p:nvSpPr>
        <p:spPr>
          <a:xfrm>
            <a:off x="5143500" y="5802868"/>
            <a:ext cx="3009900" cy="369332"/>
          </a:xfrm>
          <a:prstGeom prst="rect">
            <a:avLst/>
          </a:prstGeom>
          <a:noFill/>
        </p:spPr>
        <p:txBody>
          <a:bodyPr wrap="square" rtlCol="0">
            <a:spAutoFit/>
          </a:bodyPr>
          <a:lstStyle/>
          <a:p>
            <a:r>
              <a:rPr lang="en-US" dirty="0" err="1" smtClean="0"/>
              <a:t>Alshon</a:t>
            </a:r>
            <a:r>
              <a:rPr lang="en-US" dirty="0" smtClean="0"/>
              <a:t> Jeffrey (RB)</a:t>
            </a:r>
            <a:endParaRPr lang="en-US" dirty="0"/>
          </a:p>
        </p:txBody>
      </p:sp>
      <p:sp>
        <p:nvSpPr>
          <p:cNvPr id="37" name="Explosion 2 36"/>
          <p:cNvSpPr/>
          <p:nvPr/>
        </p:nvSpPr>
        <p:spPr>
          <a:xfrm rot="756885">
            <a:off x="7860135" y="1187323"/>
            <a:ext cx="7127913" cy="3223352"/>
          </a:xfrm>
          <a:prstGeom prst="irregularSeal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What are some reasons you might “start” one player over another?</a:t>
            </a:r>
            <a:endParaRPr lang="en-US" b="1" dirty="0">
              <a:solidFill>
                <a:schemeClr val="tx1"/>
              </a:solidFill>
            </a:endParaRPr>
          </a:p>
        </p:txBody>
      </p:sp>
    </p:spTree>
    <p:extLst>
      <p:ext uri="{BB962C8B-B14F-4D97-AF65-F5344CB8AC3E}">
        <p14:creationId xmlns:p14="http://schemas.microsoft.com/office/powerpoint/2010/main" val="137029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3.66327E-6 L -0.39375 0.08418 " pathEditMode="relative" rAng="0" ptsTypes="AA">
                                      <p:cBhvr>
                                        <p:cTn id="6" dur="250" fill="hold"/>
                                        <p:tgtEl>
                                          <p:spTgt spid="22"/>
                                        </p:tgtEl>
                                        <p:attrNameLst>
                                          <p:attrName>ppt_x</p:attrName>
                                          <p:attrName>ppt_y</p:attrName>
                                        </p:attrNameLst>
                                      </p:cBhvr>
                                      <p:rCtr x="-19688" y="4209"/>
                                    </p:animMotion>
                                  </p:childTnLst>
                                </p:cTn>
                              </p:par>
                            </p:childTnLst>
                          </p:cTn>
                        </p:par>
                        <p:par>
                          <p:cTn id="7" fill="hold">
                            <p:stCondLst>
                              <p:cond delay="250"/>
                            </p:stCondLst>
                            <p:childTnLst>
                              <p:par>
                                <p:cTn id="8" presetID="42" presetClass="path" presetSubtype="0" accel="50000" decel="50000" fill="hold" grpId="0" nodeType="afterEffect">
                                  <p:stCondLst>
                                    <p:cond delay="0"/>
                                  </p:stCondLst>
                                  <p:childTnLst>
                                    <p:animMotion origin="layout" path="M -3.33333E-6 1.73913E-6 L -0.39375 -0.03816 " pathEditMode="relative" rAng="0" ptsTypes="AA">
                                      <p:cBhvr>
                                        <p:cTn id="9" dur="250" fill="hold"/>
                                        <p:tgtEl>
                                          <p:spTgt spid="23"/>
                                        </p:tgtEl>
                                        <p:attrNameLst>
                                          <p:attrName>ppt_x</p:attrName>
                                          <p:attrName>ppt_y</p:attrName>
                                        </p:attrNameLst>
                                      </p:cBhvr>
                                      <p:rCtr x="-19688" y="-1920"/>
                                    </p:animMotion>
                                  </p:childTnLst>
                                </p:cTn>
                              </p:par>
                            </p:childTnLst>
                          </p:cTn>
                        </p:par>
                        <p:par>
                          <p:cTn id="10" fill="hold">
                            <p:stCondLst>
                              <p:cond delay="500"/>
                            </p:stCondLst>
                            <p:childTnLst>
                              <p:par>
                                <p:cTn id="11" presetID="42" presetClass="path" presetSubtype="0" accel="50000" decel="50000" fill="hold" grpId="0" nodeType="afterEffect">
                                  <p:stCondLst>
                                    <p:cond delay="0"/>
                                  </p:stCondLst>
                                  <p:childTnLst>
                                    <p:animMotion origin="layout" path="M -3.33333E-6 -1.59112E-6 L -0.39375 0.07285 " pathEditMode="relative" rAng="0" ptsTypes="AA">
                                      <p:cBhvr>
                                        <p:cTn id="12" dur="250" fill="hold"/>
                                        <p:tgtEl>
                                          <p:spTgt spid="24"/>
                                        </p:tgtEl>
                                        <p:attrNameLst>
                                          <p:attrName>ppt_x</p:attrName>
                                          <p:attrName>ppt_y</p:attrName>
                                        </p:attrNameLst>
                                      </p:cBhvr>
                                      <p:rCtr x="-19688" y="3631"/>
                                    </p:animMotion>
                                  </p:childTnLst>
                                </p:cTn>
                              </p:par>
                            </p:childTnLst>
                          </p:cTn>
                        </p:par>
                        <p:par>
                          <p:cTn id="13" fill="hold">
                            <p:stCondLst>
                              <p:cond delay="750"/>
                            </p:stCondLst>
                            <p:childTnLst>
                              <p:par>
                                <p:cTn id="14" presetID="42" presetClass="path" presetSubtype="0" accel="50000" decel="50000" fill="hold" grpId="0" nodeType="afterEffect">
                                  <p:stCondLst>
                                    <p:cond delay="0"/>
                                  </p:stCondLst>
                                  <p:childTnLst>
                                    <p:animMotion origin="layout" path="M -3.33333E-6 3.81129E-6 L -0.39375 0.10592 " pathEditMode="relative" rAng="0" ptsTypes="AA">
                                      <p:cBhvr>
                                        <p:cTn id="15" dur="250" fill="hold"/>
                                        <p:tgtEl>
                                          <p:spTgt spid="25"/>
                                        </p:tgtEl>
                                        <p:attrNameLst>
                                          <p:attrName>ppt_x</p:attrName>
                                          <p:attrName>ppt_y</p:attrName>
                                        </p:attrNameLst>
                                      </p:cBhvr>
                                      <p:rCtr x="-19688" y="5296"/>
                                    </p:animMotion>
                                  </p:childTnLst>
                                </p:cTn>
                              </p:par>
                            </p:childTnLst>
                          </p:cTn>
                        </p:par>
                        <p:par>
                          <p:cTn id="16" fill="hold">
                            <p:stCondLst>
                              <p:cond delay="1000"/>
                            </p:stCondLst>
                            <p:childTnLst>
                              <p:par>
                                <p:cTn id="17" presetID="42" presetClass="path" presetSubtype="0" accel="50000" decel="50000" fill="hold" grpId="0" nodeType="afterEffect">
                                  <p:stCondLst>
                                    <p:cond delay="0"/>
                                  </p:stCondLst>
                                  <p:childTnLst>
                                    <p:animMotion origin="layout" path="M -3.33333E-6 -2.0444E-6 L -0.39375 0.23867 " pathEditMode="relative" rAng="0" ptsTypes="AA">
                                      <p:cBhvr>
                                        <p:cTn id="18" dur="250" fill="hold"/>
                                        <p:tgtEl>
                                          <p:spTgt spid="29"/>
                                        </p:tgtEl>
                                        <p:attrNameLst>
                                          <p:attrName>ppt_x</p:attrName>
                                          <p:attrName>ppt_y</p:attrName>
                                        </p:attrNameLst>
                                      </p:cBhvr>
                                      <p:rCtr x="-19688" y="11933"/>
                                    </p:animMotion>
                                  </p:childTnLst>
                                </p:cTn>
                              </p:par>
                            </p:childTnLst>
                          </p:cTn>
                        </p:par>
                        <p:par>
                          <p:cTn id="19" fill="hold">
                            <p:stCondLst>
                              <p:cond delay="1250"/>
                            </p:stCondLst>
                            <p:childTnLst>
                              <p:par>
                                <p:cTn id="20" presetID="42" presetClass="path" presetSubtype="0" accel="50000" decel="50000" fill="hold" grpId="0" nodeType="afterEffect">
                                  <p:stCondLst>
                                    <p:cond delay="0"/>
                                  </p:stCondLst>
                                  <p:childTnLst>
                                    <p:animMotion origin="layout" path="M -3.33333E-6 4.67731E-6 L -0.39375 -0.03887 " pathEditMode="relative" rAng="0" ptsTypes="AA">
                                      <p:cBhvr>
                                        <p:cTn id="21" dur="250" fill="hold"/>
                                        <p:tgtEl>
                                          <p:spTgt spid="30"/>
                                        </p:tgtEl>
                                        <p:attrNameLst>
                                          <p:attrName>ppt_x</p:attrName>
                                          <p:attrName>ppt_y</p:attrName>
                                        </p:attrNameLst>
                                      </p:cBhvr>
                                      <p:rCtr x="-19688" y="-1943"/>
                                    </p:animMotion>
                                  </p:childTnLst>
                                </p:cTn>
                              </p:par>
                            </p:childTnLst>
                          </p:cTn>
                        </p:par>
                        <p:par>
                          <p:cTn id="22" fill="hold">
                            <p:stCondLst>
                              <p:cond delay="1500"/>
                            </p:stCondLst>
                            <p:childTnLst>
                              <p:par>
                                <p:cTn id="23" presetID="42" presetClass="path" presetSubtype="0" accel="50000" decel="50000" fill="hold" grpId="0" nodeType="afterEffect">
                                  <p:stCondLst>
                                    <p:cond delay="0"/>
                                  </p:stCondLst>
                                  <p:childTnLst>
                                    <p:animMotion origin="layout" path="M -3.33333E-6 -3.3025E-6 L -0.39375 0.18294 " pathEditMode="relative" rAng="0" ptsTypes="AA">
                                      <p:cBhvr>
                                        <p:cTn id="24" dur="250" fill="hold"/>
                                        <p:tgtEl>
                                          <p:spTgt spid="32"/>
                                        </p:tgtEl>
                                        <p:attrNameLst>
                                          <p:attrName>ppt_x</p:attrName>
                                          <p:attrName>ppt_y</p:attrName>
                                        </p:attrNameLst>
                                      </p:cBhvr>
                                      <p:rCtr x="-19688" y="9135"/>
                                    </p:animMotion>
                                  </p:childTnLst>
                                </p:cTn>
                              </p:par>
                            </p:childTnLst>
                          </p:cTn>
                        </p:par>
                        <p:par>
                          <p:cTn id="25" fill="hold">
                            <p:stCondLst>
                              <p:cond delay="1750"/>
                            </p:stCondLst>
                            <p:childTnLst>
                              <p:par>
                                <p:cTn id="26" presetID="42" presetClass="path" presetSubtype="0" accel="50000" decel="50000" fill="hold" grpId="0" nodeType="afterEffect">
                                  <p:stCondLst>
                                    <p:cond delay="0"/>
                                  </p:stCondLst>
                                  <p:childTnLst>
                                    <p:animMotion origin="layout" path="M -3.33333E-6 2.77521E-8 L -0.39375 0.07192 " pathEditMode="relative" rAng="0" ptsTypes="AA">
                                      <p:cBhvr>
                                        <p:cTn id="27" dur="250" fill="hold"/>
                                        <p:tgtEl>
                                          <p:spTgt spid="31"/>
                                        </p:tgtEl>
                                        <p:attrNameLst>
                                          <p:attrName>ppt_x</p:attrName>
                                          <p:attrName>ppt_y</p:attrName>
                                        </p:attrNameLst>
                                      </p:cBhvr>
                                      <p:rCtr x="-19688" y="3585"/>
                                    </p:animMotion>
                                  </p:childTnLst>
                                </p:cTn>
                              </p:par>
                            </p:childTnLst>
                          </p:cTn>
                        </p:par>
                        <p:par>
                          <p:cTn id="28" fill="hold">
                            <p:stCondLst>
                              <p:cond delay="2000"/>
                            </p:stCondLst>
                            <p:childTnLst>
                              <p:par>
                                <p:cTn id="29" presetID="42" presetClass="path" presetSubtype="0" accel="50000" decel="50000" fill="hold" grpId="0" nodeType="afterEffect">
                                  <p:stCondLst>
                                    <p:cond delay="0"/>
                                  </p:stCondLst>
                                  <p:childTnLst>
                                    <p:animMotion origin="layout" path="M -3.33333E-6 -4.11656E-6 L -0.39375 0.1723 " pathEditMode="relative" rAng="0" ptsTypes="AA">
                                      <p:cBhvr>
                                        <p:cTn id="30" dur="250" fill="hold"/>
                                        <p:tgtEl>
                                          <p:spTgt spid="27"/>
                                        </p:tgtEl>
                                        <p:attrNameLst>
                                          <p:attrName>ppt_x</p:attrName>
                                          <p:attrName>ppt_y</p:attrName>
                                        </p:attrNameLst>
                                      </p:cBhvr>
                                      <p:rCtr x="-19688" y="8603"/>
                                    </p:animMotion>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1000" fill="hold"/>
                                        <p:tgtEl>
                                          <p:spTgt spid="37"/>
                                        </p:tgtEl>
                                        <p:attrNameLst>
                                          <p:attrName>ppt_w</p:attrName>
                                        </p:attrNameLst>
                                      </p:cBhvr>
                                      <p:tavLst>
                                        <p:tav tm="0">
                                          <p:val>
                                            <p:fltVal val="0"/>
                                          </p:val>
                                        </p:tav>
                                        <p:tav tm="100000">
                                          <p:val>
                                            <p:strVal val="#ppt_w"/>
                                          </p:val>
                                        </p:tav>
                                      </p:tavLst>
                                    </p:anim>
                                    <p:anim calcmode="lin" valueType="num">
                                      <p:cBhvr>
                                        <p:cTn id="36" dur="1000" fill="hold"/>
                                        <p:tgtEl>
                                          <p:spTgt spid="37"/>
                                        </p:tgtEl>
                                        <p:attrNameLst>
                                          <p:attrName>ppt_h</p:attrName>
                                        </p:attrNameLst>
                                      </p:cBhvr>
                                      <p:tavLst>
                                        <p:tav tm="0">
                                          <p:val>
                                            <p:fltVal val="0"/>
                                          </p:val>
                                        </p:tav>
                                        <p:tav tm="100000">
                                          <p:val>
                                            <p:strVal val="#ppt_h"/>
                                          </p:val>
                                        </p:tav>
                                      </p:tavLst>
                                    </p:anim>
                                    <p:anim calcmode="lin" valueType="num">
                                      <p:cBhvr>
                                        <p:cTn id="37" dur="1000" fill="hold"/>
                                        <p:tgtEl>
                                          <p:spTgt spid="37"/>
                                        </p:tgtEl>
                                        <p:attrNameLst>
                                          <p:attrName>style.rotation</p:attrName>
                                        </p:attrNameLst>
                                      </p:cBhvr>
                                      <p:tavLst>
                                        <p:tav tm="0">
                                          <p:val>
                                            <p:fltVal val="90"/>
                                          </p:val>
                                        </p:tav>
                                        <p:tav tm="100000">
                                          <p:val>
                                            <p:fltVal val="0"/>
                                          </p:val>
                                        </p:tav>
                                      </p:tavLst>
                                    </p:anim>
                                    <p:animEffect transition="in" filter="fade">
                                      <p:cBhvr>
                                        <p:cTn id="38"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7" grpId="0"/>
      <p:bldP spid="29" grpId="0"/>
      <p:bldP spid="30" grpId="0"/>
      <p:bldP spid="31" grpId="0"/>
      <p:bldP spid="32" grpId="0"/>
      <p:bldP spid="3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4.cdn.tapcdn.com/images/thumbs/taps/2012/08/creepy-wonka-you-have-a-fantasy-football-team-please-tell-me-how-you-would-have-won-if-you-would-have-played-one-player-instead-of-anoth-09099148-sz500x485-anima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66800"/>
            <a:ext cx="4762500" cy="461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123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188" t="14209" r="28000" b="8301"/>
          <a:stretch/>
        </p:blipFill>
        <p:spPr bwMode="auto">
          <a:xfrm>
            <a:off x="0" y="-10886"/>
            <a:ext cx="9144000" cy="689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reeform 3"/>
          <p:cNvSpPr/>
          <p:nvPr/>
        </p:nvSpPr>
        <p:spPr>
          <a:xfrm>
            <a:off x="7779657" y="1901371"/>
            <a:ext cx="653143" cy="3686629"/>
          </a:xfrm>
          <a:custGeom>
            <a:avLst/>
            <a:gdLst>
              <a:gd name="connsiteX0" fmla="*/ 653143 w 653143"/>
              <a:gd name="connsiteY0" fmla="*/ 3686629 h 3686629"/>
              <a:gd name="connsiteX1" fmla="*/ 0 w 653143"/>
              <a:gd name="connsiteY1" fmla="*/ 1393372 h 3686629"/>
              <a:gd name="connsiteX2" fmla="*/ 653143 w 653143"/>
              <a:gd name="connsiteY2" fmla="*/ 0 h 3686629"/>
            </a:gdLst>
            <a:ahLst/>
            <a:cxnLst>
              <a:cxn ang="0">
                <a:pos x="connsiteX0" y="connsiteY0"/>
              </a:cxn>
              <a:cxn ang="0">
                <a:pos x="connsiteX1" y="connsiteY1"/>
              </a:cxn>
              <a:cxn ang="0">
                <a:pos x="connsiteX2" y="connsiteY2"/>
              </a:cxn>
            </a:cxnLst>
            <a:rect l="l" t="t" r="r" b="b"/>
            <a:pathLst>
              <a:path w="653143" h="3686629">
                <a:moveTo>
                  <a:pt x="653143" y="3686629"/>
                </a:moveTo>
                <a:cubicBezTo>
                  <a:pt x="326571" y="2847219"/>
                  <a:pt x="0" y="2007810"/>
                  <a:pt x="0" y="1393372"/>
                </a:cubicBezTo>
                <a:cubicBezTo>
                  <a:pt x="0" y="778934"/>
                  <a:pt x="326571" y="389467"/>
                  <a:pt x="653143" y="0"/>
                </a:cubicBezTo>
              </a:path>
            </a:pathLst>
          </a:custGeom>
          <a:noFill/>
          <a:ln w="76200">
            <a:solidFill>
              <a:srgbClr val="FF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4596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18622" y="1828800"/>
            <a:ext cx="3106757" cy="2699133"/>
          </a:xfrm>
          <a:prstGeom prst="rect">
            <a:avLst/>
          </a:prstGeom>
          <a:ln>
            <a:solidFill>
              <a:schemeClr val="tx1"/>
            </a:solidFill>
          </a:ln>
          <a:effectLst>
            <a:reflection blurRad="6350" stA="50000" endA="275" endPos="40000" dist="101600" dir="5400000" sy="-100000" algn="bl" rotWithShape="0"/>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sz="2400" b="1" dirty="0" smtClean="0">
                <a:solidFill>
                  <a:schemeClr val="tx1"/>
                </a:solidFill>
              </a:rPr>
              <a:t>“Everyone knows championships </a:t>
            </a:r>
            <a:br>
              <a:rPr lang="en-US" sz="2400" b="1" dirty="0" smtClean="0">
                <a:solidFill>
                  <a:schemeClr val="tx1"/>
                </a:solidFill>
              </a:rPr>
            </a:br>
            <a:r>
              <a:rPr lang="en-US" sz="2400" b="1" dirty="0" smtClean="0">
                <a:solidFill>
                  <a:schemeClr val="tx1"/>
                </a:solidFill>
              </a:rPr>
              <a:t>are built during </a:t>
            </a:r>
            <a:br>
              <a:rPr lang="en-US" sz="2400" b="1" dirty="0" smtClean="0">
                <a:solidFill>
                  <a:schemeClr val="tx1"/>
                </a:solidFill>
              </a:rPr>
            </a:br>
            <a:r>
              <a:rPr lang="en-US" sz="2400" b="1" dirty="0" smtClean="0">
                <a:solidFill>
                  <a:schemeClr val="tx1"/>
                </a:solidFill>
              </a:rPr>
              <a:t>the season… </a:t>
            </a:r>
            <a:br>
              <a:rPr lang="en-US" sz="2400" b="1" dirty="0" smtClean="0">
                <a:solidFill>
                  <a:schemeClr val="tx1"/>
                </a:solidFill>
              </a:rPr>
            </a:br>
            <a:r>
              <a:rPr lang="en-US" sz="1000" b="1" dirty="0" smtClean="0">
                <a:solidFill>
                  <a:schemeClr val="tx1"/>
                </a:solidFill>
              </a:rPr>
              <a:t/>
            </a:r>
            <a:br>
              <a:rPr lang="en-US" sz="1000" b="1" dirty="0" smtClean="0">
                <a:solidFill>
                  <a:schemeClr val="tx1"/>
                </a:solidFill>
              </a:rPr>
            </a:br>
            <a:r>
              <a:rPr lang="en-US" sz="2400" b="1" dirty="0" smtClean="0">
                <a:solidFill>
                  <a:schemeClr val="tx1"/>
                </a:solidFill>
              </a:rPr>
              <a:t>…not the draft”</a:t>
            </a:r>
            <a:endParaRPr lang="en-US" sz="2400" b="1" dirty="0">
              <a:solidFill>
                <a:schemeClr val="tx1"/>
              </a:solidFill>
            </a:endParaRPr>
          </a:p>
        </p:txBody>
      </p:sp>
      <p:sp>
        <p:nvSpPr>
          <p:cNvPr id="6" name="TextBox 5"/>
          <p:cNvSpPr txBox="1"/>
          <p:nvPr/>
        </p:nvSpPr>
        <p:spPr>
          <a:xfrm>
            <a:off x="914400" y="2855200"/>
            <a:ext cx="1867359" cy="584775"/>
          </a:xfrm>
          <a:prstGeom prst="rect">
            <a:avLst/>
          </a:prstGeom>
          <a:noFill/>
        </p:spPr>
        <p:txBody>
          <a:bodyPr wrap="square" rtlCol="0">
            <a:spAutoFit/>
          </a:bodyPr>
          <a:lstStyle/>
          <a:p>
            <a:pPr algn="r"/>
            <a:r>
              <a:rPr lang="en-US" sz="3200" b="1" dirty="0" smtClean="0">
                <a:solidFill>
                  <a:srgbClr val="C00000"/>
                </a:solidFill>
              </a:rPr>
              <a:t>waivers</a:t>
            </a:r>
            <a:endParaRPr lang="en-US" sz="3200" b="1" dirty="0">
              <a:solidFill>
                <a:srgbClr val="C00000"/>
              </a:solidFill>
            </a:endParaRPr>
          </a:p>
        </p:txBody>
      </p:sp>
      <p:sp>
        <p:nvSpPr>
          <p:cNvPr id="9" name="TextBox 8"/>
          <p:cNvSpPr txBox="1"/>
          <p:nvPr/>
        </p:nvSpPr>
        <p:spPr>
          <a:xfrm>
            <a:off x="6400800" y="2855200"/>
            <a:ext cx="1867359" cy="584775"/>
          </a:xfrm>
          <a:prstGeom prst="rect">
            <a:avLst/>
          </a:prstGeom>
          <a:noFill/>
        </p:spPr>
        <p:txBody>
          <a:bodyPr wrap="square" rtlCol="0">
            <a:spAutoFit/>
          </a:bodyPr>
          <a:lstStyle/>
          <a:p>
            <a:r>
              <a:rPr lang="en-US" sz="3200" b="1" dirty="0" smtClean="0">
                <a:solidFill>
                  <a:srgbClr val="C00000"/>
                </a:solidFill>
              </a:rPr>
              <a:t>trades</a:t>
            </a:r>
            <a:endParaRPr lang="en-US" sz="3200" b="1" dirty="0">
              <a:solidFill>
                <a:srgbClr val="C00000"/>
              </a:solidFill>
            </a:endParaRPr>
          </a:p>
        </p:txBody>
      </p:sp>
    </p:spTree>
    <p:extLst>
      <p:ext uri="{BB962C8B-B14F-4D97-AF65-F5344CB8AC3E}">
        <p14:creationId xmlns:p14="http://schemas.microsoft.com/office/powerpoint/2010/main" val="417208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1143000"/>
          </a:xfrm>
        </p:spPr>
        <p:txBody>
          <a:bodyPr/>
          <a:lstStyle/>
          <a:p>
            <a:r>
              <a:rPr lang="en-US" dirty="0" smtClean="0"/>
              <a:t>the world is not [entirely] random</a:t>
            </a:r>
            <a:endParaRPr lang="en-US" dirty="0"/>
          </a:p>
        </p:txBody>
      </p:sp>
      <p:pic>
        <p:nvPicPr>
          <p:cNvPr id="2050" name="Picture 2" descr="http://wpmu.org/wp-content/uploads/2012/07/wordpress-random-image-lottery-balls-bi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219200"/>
            <a:ext cx="3228975" cy="19401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57200" y="3810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US" dirty="0"/>
          </a:p>
        </p:txBody>
      </p:sp>
      <p:sp>
        <p:nvSpPr>
          <p:cNvPr id="6" name="Title 1"/>
          <p:cNvSpPr txBox="1">
            <a:spLocks/>
          </p:cNvSpPr>
          <p:nvPr/>
        </p:nvSpPr>
        <p:spPr>
          <a:xfrm>
            <a:off x="457200" y="3733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things can be predicted</a:t>
            </a:r>
            <a:endParaRPr lang="en-US" b="1" dirty="0"/>
          </a:p>
        </p:txBody>
      </p:sp>
      <p:sp>
        <p:nvSpPr>
          <p:cNvPr id="7" name="Title 1"/>
          <p:cNvSpPr txBox="1">
            <a:spLocks/>
          </p:cNvSpPr>
          <p:nvPr/>
        </p:nvSpPr>
        <p:spPr>
          <a:xfrm>
            <a:off x="457200" y="4419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those who predict are </a:t>
            </a:r>
            <a:r>
              <a:rPr lang="en-US" b="1" dirty="0" smtClean="0"/>
              <a:t>powerful</a:t>
            </a:r>
            <a:endParaRPr lang="en-US" b="1" dirty="0"/>
          </a:p>
        </p:txBody>
      </p:sp>
      <p:sp>
        <p:nvSpPr>
          <p:cNvPr id="4" name="TextBox 3"/>
          <p:cNvSpPr txBox="1"/>
          <p:nvPr/>
        </p:nvSpPr>
        <p:spPr>
          <a:xfrm>
            <a:off x="609600" y="2507159"/>
            <a:ext cx="4495800" cy="769441"/>
          </a:xfrm>
          <a:prstGeom prst="rect">
            <a:avLst/>
          </a:prstGeom>
          <a:noFill/>
        </p:spPr>
        <p:txBody>
          <a:bodyPr wrap="square" rtlCol="0">
            <a:spAutoFit/>
          </a:bodyPr>
          <a:lstStyle/>
          <a:p>
            <a:r>
              <a:rPr lang="en-US" sz="4400" b="1" dirty="0">
                <a:solidFill>
                  <a:srgbClr val="C00000"/>
                </a:solidFill>
              </a:rPr>
              <a:t>s</a:t>
            </a:r>
            <a:r>
              <a:rPr lang="en-US" sz="4400" b="1" dirty="0" smtClean="0">
                <a:solidFill>
                  <a:srgbClr val="C00000"/>
                </a:solidFill>
              </a:rPr>
              <a:t>tarting point:</a:t>
            </a:r>
            <a:endParaRPr lang="en-US" sz="4400" b="1" dirty="0">
              <a:solidFill>
                <a:srgbClr val="C00000"/>
              </a:solidFill>
            </a:endParaRPr>
          </a:p>
        </p:txBody>
      </p:sp>
      <p:sp>
        <p:nvSpPr>
          <p:cNvPr id="8" name="TextBox 7"/>
          <p:cNvSpPr txBox="1"/>
          <p:nvPr/>
        </p:nvSpPr>
        <p:spPr>
          <a:xfrm>
            <a:off x="-304800" y="5300246"/>
            <a:ext cx="9753600" cy="338554"/>
          </a:xfrm>
          <a:prstGeom prst="rect">
            <a:avLst/>
          </a:prstGeom>
          <a:noFill/>
        </p:spPr>
        <p:txBody>
          <a:bodyPr wrap="square" rtlCol="0">
            <a:spAutoFit/>
          </a:bodyPr>
          <a:lstStyle/>
          <a:p>
            <a:pPr algn="ctr"/>
            <a:r>
              <a:rPr lang="en-US" sz="1600" b="1" dirty="0" smtClean="0">
                <a:solidFill>
                  <a:schemeClr val="bg1">
                    <a:lumMod val="75000"/>
                  </a:schemeClr>
                </a:solidFill>
              </a:rPr>
              <a:t>in business, in finance, in politics, in media, in defense, in climatology, in technology, in sports, in everything</a:t>
            </a:r>
            <a:endParaRPr lang="en-US" sz="1600" b="1" dirty="0">
              <a:solidFill>
                <a:schemeClr val="bg1">
                  <a:lumMod val="75000"/>
                </a:schemeClr>
              </a:solidFill>
            </a:endParaRPr>
          </a:p>
        </p:txBody>
      </p:sp>
      <p:sp>
        <p:nvSpPr>
          <p:cNvPr id="9" name="TextBox 8"/>
          <p:cNvSpPr txBox="1"/>
          <p:nvPr/>
        </p:nvSpPr>
        <p:spPr>
          <a:xfrm>
            <a:off x="609600" y="1524000"/>
            <a:ext cx="3657600" cy="1077218"/>
          </a:xfrm>
          <a:prstGeom prst="rect">
            <a:avLst/>
          </a:prstGeom>
          <a:noFill/>
        </p:spPr>
        <p:txBody>
          <a:bodyPr wrap="square" rtlCol="0">
            <a:spAutoFit/>
          </a:bodyPr>
          <a:lstStyle/>
          <a:p>
            <a:r>
              <a:rPr lang="en-US" sz="3200" b="1" dirty="0" smtClean="0">
                <a:solidFill>
                  <a:schemeClr val="bg1">
                    <a:lumMod val="75000"/>
                  </a:schemeClr>
                </a:solidFill>
              </a:rPr>
              <a:t>but you don’t need to go back in time.</a:t>
            </a:r>
            <a:endParaRPr lang="en-US" sz="3200" b="1" dirty="0">
              <a:solidFill>
                <a:schemeClr val="bg1">
                  <a:lumMod val="75000"/>
                </a:schemeClr>
              </a:solidFill>
            </a:endParaRPr>
          </a:p>
        </p:txBody>
      </p:sp>
    </p:spTree>
    <p:extLst>
      <p:ext uri="{BB962C8B-B14F-4D97-AF65-F5344CB8AC3E}">
        <p14:creationId xmlns:p14="http://schemas.microsoft.com/office/powerpoint/2010/main" val="3739104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
            <a:ext cx="2819400" cy="788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l"/>
            <a:r>
              <a:rPr lang="en-US" dirty="0" smtClean="0"/>
              <a:t>value-based drafting</a:t>
            </a:r>
            <a:endParaRPr lang="en-US" dirty="0"/>
          </a:p>
        </p:txBody>
      </p:sp>
      <p:sp>
        <p:nvSpPr>
          <p:cNvPr id="3" name="Content Placeholder 2"/>
          <p:cNvSpPr>
            <a:spLocks noGrp="1"/>
          </p:cNvSpPr>
          <p:nvPr>
            <p:ph idx="1"/>
          </p:nvPr>
        </p:nvSpPr>
        <p:spPr>
          <a:xfrm>
            <a:off x="457200" y="1219200"/>
            <a:ext cx="5943600" cy="5410200"/>
          </a:xfrm>
        </p:spPr>
        <p:txBody>
          <a:bodyPr>
            <a:normAutofit fontScale="92500" lnSpcReduction="10000"/>
          </a:bodyPr>
          <a:lstStyle/>
          <a:p>
            <a:r>
              <a:rPr lang="en-US" dirty="0" smtClean="0"/>
              <a:t>don’t necessarily draft the best player available.</a:t>
            </a:r>
          </a:p>
          <a:p>
            <a:r>
              <a:rPr lang="en-US" dirty="0" smtClean="0"/>
              <a:t>you had the 6</a:t>
            </a:r>
            <a:r>
              <a:rPr lang="en-US" baseline="30000" dirty="0" smtClean="0"/>
              <a:t>th</a:t>
            </a:r>
            <a:r>
              <a:rPr lang="en-US" dirty="0" smtClean="0"/>
              <a:t> pick, and you took Eddie Lacy</a:t>
            </a:r>
          </a:p>
          <a:p>
            <a:r>
              <a:rPr lang="en-US" dirty="0" smtClean="0"/>
              <a:t>now you have the 15</a:t>
            </a:r>
            <a:r>
              <a:rPr lang="en-US" baseline="30000" dirty="0" smtClean="0"/>
              <a:t>th</a:t>
            </a:r>
            <a:r>
              <a:rPr lang="en-US" dirty="0" smtClean="0"/>
              <a:t> pick</a:t>
            </a:r>
          </a:p>
          <a:p>
            <a:pPr lvl="1"/>
            <a:r>
              <a:rPr lang="en-US" dirty="0" smtClean="0"/>
              <a:t>imagine that the top 14 players are all taken.</a:t>
            </a:r>
          </a:p>
          <a:p>
            <a:r>
              <a:rPr lang="en-US" dirty="0" smtClean="0"/>
              <a:t>the 15</a:t>
            </a:r>
            <a:r>
              <a:rPr lang="en-US" baseline="30000" dirty="0" smtClean="0"/>
              <a:t>th</a:t>
            </a:r>
            <a:r>
              <a:rPr lang="en-US" dirty="0" smtClean="0"/>
              <a:t>-best-ranked player is </a:t>
            </a:r>
            <a:r>
              <a:rPr lang="en-US" dirty="0" err="1" smtClean="0"/>
              <a:t>Demaryius</a:t>
            </a:r>
            <a:r>
              <a:rPr lang="en-US" dirty="0" smtClean="0"/>
              <a:t> Thomas</a:t>
            </a:r>
          </a:p>
          <a:p>
            <a:r>
              <a:rPr lang="en-US" dirty="0" smtClean="0"/>
              <a:t>…but you should take him? </a:t>
            </a:r>
          </a:p>
          <a:p>
            <a:r>
              <a:rPr lang="en-US" dirty="0" smtClean="0"/>
              <a:t>why?</a:t>
            </a:r>
          </a:p>
        </p:txBody>
      </p:sp>
    </p:spTree>
    <p:extLst>
      <p:ext uri="{BB962C8B-B14F-4D97-AF65-F5344CB8AC3E}">
        <p14:creationId xmlns:p14="http://schemas.microsoft.com/office/powerpoint/2010/main" val="399108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l"/>
            <a:r>
              <a:rPr lang="en-US" dirty="0" smtClean="0"/>
              <a:t>To do:</a:t>
            </a:r>
            <a:endParaRPr lang="en-US" dirty="0"/>
          </a:p>
        </p:txBody>
      </p:sp>
      <p:sp>
        <p:nvSpPr>
          <p:cNvPr id="3" name="Content Placeholder 2"/>
          <p:cNvSpPr>
            <a:spLocks noGrp="1"/>
          </p:cNvSpPr>
          <p:nvPr>
            <p:ph idx="1"/>
          </p:nvPr>
        </p:nvSpPr>
        <p:spPr/>
        <p:txBody>
          <a:bodyPr/>
          <a:lstStyle/>
          <a:p>
            <a:r>
              <a:rPr lang="en-US" dirty="0"/>
              <a:t>Join your </a:t>
            </a:r>
            <a:r>
              <a:rPr lang="en-US" dirty="0" smtClean="0"/>
              <a:t>league!!!</a:t>
            </a:r>
            <a:endParaRPr lang="en-US" dirty="0"/>
          </a:p>
          <a:p>
            <a:r>
              <a:rPr lang="en-US" dirty="0" smtClean="0"/>
              <a:t>Prepare for the draft.  Think about strategy.</a:t>
            </a:r>
          </a:p>
          <a:p>
            <a:r>
              <a:rPr lang="en-US" dirty="0" smtClean="0"/>
              <a:t>Readings</a:t>
            </a:r>
          </a:p>
          <a:p>
            <a:pPr lvl="1"/>
            <a:r>
              <a:rPr lang="en-US" dirty="0" smtClean="0"/>
              <a:t>Draft Day Manifesto</a:t>
            </a:r>
          </a:p>
          <a:p>
            <a:pPr lvl="1"/>
            <a:r>
              <a:rPr lang="en-US" dirty="0" smtClean="0"/>
              <a:t>[Learn about Value Based Drafting]</a:t>
            </a:r>
          </a:p>
          <a:p>
            <a:endParaRPr lang="en-US" dirty="0"/>
          </a:p>
          <a:p>
            <a:r>
              <a:rPr lang="en-US" b="1" dirty="0" smtClean="0"/>
              <a:t>GET TO LAB EARLY on THURSDAY!</a:t>
            </a:r>
          </a:p>
        </p:txBody>
      </p:sp>
    </p:spTree>
    <p:extLst>
      <p:ext uri="{BB962C8B-B14F-4D97-AF65-F5344CB8AC3E}">
        <p14:creationId xmlns:p14="http://schemas.microsoft.com/office/powerpoint/2010/main" val="3361944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304" t="16270" r="1217" b="51840"/>
          <a:stretch/>
        </p:blipFill>
        <p:spPr bwMode="auto">
          <a:xfrm>
            <a:off x="1676399" y="838200"/>
            <a:ext cx="5675245" cy="146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a:xfrm>
            <a:off x="457200" y="2895600"/>
            <a:ext cx="8229600" cy="1143000"/>
          </a:xfrm>
        </p:spPr>
        <p:txBody>
          <a:bodyPr>
            <a:normAutofit fontScale="90000"/>
          </a:bodyPr>
          <a:lstStyle/>
          <a:p>
            <a:r>
              <a:rPr lang="en-US" dirty="0" smtClean="0"/>
              <a:t>there’s value to understanding </a:t>
            </a:r>
            <a:br>
              <a:rPr lang="en-US" dirty="0" smtClean="0"/>
            </a:br>
            <a:r>
              <a:rPr lang="en-US" dirty="0" smtClean="0"/>
              <a:t>how you can use information </a:t>
            </a:r>
            <a:br>
              <a:rPr lang="en-US" dirty="0" smtClean="0"/>
            </a:br>
            <a:r>
              <a:rPr lang="en-US" dirty="0" smtClean="0"/>
              <a:t>to make predictions.</a:t>
            </a:r>
            <a:endParaRPr lang="en-US" dirty="0"/>
          </a:p>
        </p:txBody>
      </p:sp>
      <p:sp>
        <p:nvSpPr>
          <p:cNvPr id="7" name="Freeform 6"/>
          <p:cNvSpPr/>
          <p:nvPr/>
        </p:nvSpPr>
        <p:spPr>
          <a:xfrm>
            <a:off x="6788426" y="4445265"/>
            <a:ext cx="1027858" cy="1282148"/>
          </a:xfrm>
          <a:custGeom>
            <a:avLst/>
            <a:gdLst>
              <a:gd name="connsiteX0" fmla="*/ 0 w 1027858"/>
              <a:gd name="connsiteY0" fmla="*/ 1282148 h 1282148"/>
              <a:gd name="connsiteX1" fmla="*/ 1003852 w 1027858"/>
              <a:gd name="connsiteY1" fmla="*/ 596348 h 1282148"/>
              <a:gd name="connsiteX2" fmla="*/ 616226 w 1027858"/>
              <a:gd name="connsiteY2" fmla="*/ 0 h 1282148"/>
            </a:gdLst>
            <a:ahLst/>
            <a:cxnLst>
              <a:cxn ang="0">
                <a:pos x="connsiteX0" y="connsiteY0"/>
              </a:cxn>
              <a:cxn ang="0">
                <a:pos x="connsiteX1" y="connsiteY1"/>
              </a:cxn>
              <a:cxn ang="0">
                <a:pos x="connsiteX2" y="connsiteY2"/>
              </a:cxn>
            </a:cxnLst>
            <a:rect l="l" t="t" r="r" b="b"/>
            <a:pathLst>
              <a:path w="1027858" h="1282148">
                <a:moveTo>
                  <a:pt x="0" y="1282148"/>
                </a:moveTo>
                <a:cubicBezTo>
                  <a:pt x="450574" y="1046093"/>
                  <a:pt x="901148" y="810039"/>
                  <a:pt x="1003852" y="596348"/>
                </a:cubicBezTo>
                <a:cubicBezTo>
                  <a:pt x="1106556" y="382657"/>
                  <a:pt x="861391" y="191328"/>
                  <a:pt x="616226" y="0"/>
                </a:cubicBezTo>
              </a:path>
            </a:pathLst>
          </a:custGeom>
          <a:noFill/>
          <a:ln w="381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200400" y="5435025"/>
            <a:ext cx="3505200" cy="584775"/>
          </a:xfrm>
          <a:prstGeom prst="rect">
            <a:avLst/>
          </a:prstGeom>
          <a:noFill/>
        </p:spPr>
        <p:txBody>
          <a:bodyPr wrap="square" rtlCol="0">
            <a:spAutoFit/>
          </a:bodyPr>
          <a:lstStyle/>
          <a:p>
            <a:pPr algn="r"/>
            <a:r>
              <a:rPr lang="en-US" sz="3200" b="1" dirty="0" smtClean="0">
                <a:solidFill>
                  <a:srgbClr val="C00000"/>
                </a:solidFill>
              </a:rPr>
              <a:t>what c105 is about</a:t>
            </a:r>
            <a:endParaRPr lang="en-US" sz="3200" b="1" dirty="0">
              <a:solidFill>
                <a:srgbClr val="C00000"/>
              </a:solidFill>
            </a:endParaRPr>
          </a:p>
        </p:txBody>
      </p:sp>
    </p:spTree>
    <p:extLst>
      <p:ext uri="{BB962C8B-B14F-4D97-AF65-F5344CB8AC3E}">
        <p14:creationId xmlns:p14="http://schemas.microsoft.com/office/powerpoint/2010/main" val="3559790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rmAutofit/>
          </a:bodyPr>
          <a:lstStyle/>
          <a:p>
            <a:r>
              <a:rPr lang="en-US" dirty="0" smtClean="0"/>
              <a:t>introductions</a:t>
            </a:r>
            <a:br>
              <a:rPr lang="en-US" dirty="0" smtClean="0"/>
            </a:br>
            <a:r>
              <a:rPr lang="en-US" dirty="0" smtClean="0"/>
              <a:t>plans </a:t>
            </a:r>
            <a:br>
              <a:rPr lang="en-US" dirty="0" smtClean="0"/>
            </a:br>
            <a:r>
              <a:rPr lang="en-US" dirty="0" smtClean="0"/>
              <a:t>icing on the cake</a:t>
            </a:r>
            <a:br>
              <a:rPr lang="en-US" dirty="0" smtClean="0"/>
            </a:br>
            <a:r>
              <a:rPr lang="en-US" dirty="0" smtClean="0"/>
              <a:t>grouping-up</a:t>
            </a:r>
            <a:endParaRPr lang="en-US" dirty="0"/>
          </a:p>
        </p:txBody>
      </p:sp>
    </p:spTree>
    <p:extLst>
      <p:ext uri="{BB962C8B-B14F-4D97-AF65-F5344CB8AC3E}">
        <p14:creationId xmlns:p14="http://schemas.microsoft.com/office/powerpoint/2010/main" val="3616288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gullah.org/wp-content/uploads/2010/03/hello_my_name_is_sticker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533400"/>
            <a:ext cx="2686050" cy="19335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rot="21189721">
            <a:off x="4948319" y="1175501"/>
            <a:ext cx="3982412" cy="1143000"/>
          </a:xfrm>
        </p:spPr>
        <p:txBody>
          <a:bodyPr>
            <a:normAutofit/>
          </a:bodyPr>
          <a:lstStyle/>
          <a:p>
            <a:r>
              <a:rPr lang="en-US" sz="4000" dirty="0" smtClean="0"/>
              <a:t>ben </a:t>
            </a:r>
            <a:r>
              <a:rPr lang="en-US" sz="4000" dirty="0" err="1" smtClean="0"/>
              <a:t>motz</a:t>
            </a:r>
            <a:endParaRPr lang="en-US" sz="4000" dirty="0"/>
          </a:p>
        </p:txBody>
      </p:sp>
      <p:sp>
        <p:nvSpPr>
          <p:cNvPr id="4" name="Content Placeholder 3"/>
          <p:cNvSpPr>
            <a:spLocks noGrp="1"/>
          </p:cNvSpPr>
          <p:nvPr>
            <p:ph idx="1"/>
          </p:nvPr>
        </p:nvSpPr>
        <p:spPr>
          <a:xfrm>
            <a:off x="457200" y="2286000"/>
            <a:ext cx="8229600" cy="4114800"/>
          </a:xfrm>
        </p:spPr>
        <p:txBody>
          <a:bodyPr>
            <a:normAutofit/>
          </a:bodyPr>
          <a:lstStyle/>
          <a:p>
            <a:r>
              <a:rPr lang="en-US" sz="2400" dirty="0" smtClean="0"/>
              <a:t>call me </a:t>
            </a:r>
            <a:r>
              <a:rPr lang="en-US" sz="2400" b="1" dirty="0" smtClean="0"/>
              <a:t>ben</a:t>
            </a:r>
          </a:p>
          <a:p>
            <a:r>
              <a:rPr lang="en-US" sz="2400" dirty="0" smtClean="0"/>
              <a:t>senior lecturer &amp; director of pedagogy</a:t>
            </a:r>
          </a:p>
          <a:p>
            <a:pPr lvl="1"/>
            <a:r>
              <a:rPr lang="en-US" sz="2000" dirty="0" smtClean="0"/>
              <a:t>department of psychological and brain sciences</a:t>
            </a:r>
          </a:p>
          <a:p>
            <a:r>
              <a:rPr lang="en-US" sz="2400" dirty="0" smtClean="0"/>
              <a:t>research: cognitive neuroscience and pedagogy in higher education</a:t>
            </a:r>
          </a:p>
          <a:p>
            <a:r>
              <a:rPr lang="en-US" sz="2400" dirty="0" smtClean="0"/>
              <a:t>also worked as a statistical consultant for big companies (</a:t>
            </a:r>
            <a:r>
              <a:rPr lang="en-US" sz="2400" dirty="0" err="1" smtClean="0"/>
              <a:t>toyota</a:t>
            </a:r>
            <a:r>
              <a:rPr lang="en-US" sz="2400" dirty="0" smtClean="0"/>
              <a:t>, sears, </a:t>
            </a:r>
            <a:r>
              <a:rPr lang="en-US" sz="2400" dirty="0" err="1" smtClean="0"/>
              <a:t>directv</a:t>
            </a:r>
            <a:r>
              <a:rPr lang="en-US" sz="2400" dirty="0" smtClean="0"/>
              <a:t>, and more)</a:t>
            </a:r>
          </a:p>
          <a:p>
            <a:r>
              <a:rPr lang="en-US" sz="2400" dirty="0" smtClean="0"/>
              <a:t>from los </a:t>
            </a:r>
            <a:r>
              <a:rPr lang="en-US" sz="2400" dirty="0" err="1" smtClean="0"/>
              <a:t>angeles</a:t>
            </a:r>
            <a:r>
              <a:rPr lang="en-US" sz="2400" dirty="0" smtClean="0"/>
              <a:t>, went to IU for my undergrad</a:t>
            </a:r>
          </a:p>
          <a:p>
            <a:r>
              <a:rPr lang="en-US" sz="2400" dirty="0" smtClean="0"/>
              <a:t>you may have more experience with football than me</a:t>
            </a:r>
          </a:p>
        </p:txBody>
      </p:sp>
    </p:spTree>
    <p:extLst>
      <p:ext uri="{BB962C8B-B14F-4D97-AF65-F5344CB8AC3E}">
        <p14:creationId xmlns:p14="http://schemas.microsoft.com/office/powerpoint/2010/main" val="1458406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0"/>
            <a:ext cx="8229600" cy="1143000"/>
          </a:xfrm>
        </p:spPr>
        <p:txBody>
          <a:bodyPr/>
          <a:lstStyle/>
          <a:p>
            <a:r>
              <a:rPr lang="en-US" dirty="0" smtClean="0"/>
              <a:t>and </a:t>
            </a:r>
            <a:r>
              <a:rPr lang="en-US" b="1" dirty="0" smtClean="0">
                <a:solidFill>
                  <a:srgbClr val="C00000"/>
                </a:solidFill>
              </a:rPr>
              <a:t>Josh</a:t>
            </a:r>
            <a:endParaRPr lang="en-US" b="1" dirty="0">
              <a:solidFill>
                <a:srgbClr val="C00000"/>
              </a:solidFill>
            </a:endParaRPr>
          </a:p>
        </p:txBody>
      </p:sp>
      <p:sp>
        <p:nvSpPr>
          <p:cNvPr id="3" name="AutoShape 2" descr="https://oncourse.iu.edu/portal/tool/613f31f5-d2a0-4d32-985a-ff0ee0a96f51/ParticipantImageServlet.prf?photo=pammey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Photo of Josh de Leeu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314449"/>
            <a:ext cx="2181225"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545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1" dirty="0" smtClean="0">
                <a:solidFill>
                  <a:schemeClr val="bg1">
                    <a:lumMod val="50000"/>
                  </a:schemeClr>
                </a:solidFill>
              </a:rPr>
              <a:t>c105</a:t>
            </a:r>
            <a:r>
              <a:rPr lang="en-US" b="1" dirty="0" smtClean="0">
                <a:solidFill>
                  <a:srgbClr val="C00000"/>
                </a:solidFill>
              </a:rPr>
              <a:t> plans</a:t>
            </a:r>
            <a:endParaRPr lang="en-US" b="1" dirty="0">
              <a:solidFill>
                <a:srgbClr val="C00000"/>
              </a:solidFill>
            </a:endParaRPr>
          </a:p>
        </p:txBody>
      </p:sp>
      <p:sp>
        <p:nvSpPr>
          <p:cNvPr id="8" name="Content Placeholder 7"/>
          <p:cNvSpPr>
            <a:spLocks noGrp="1"/>
          </p:cNvSpPr>
          <p:nvPr>
            <p:ph idx="1"/>
          </p:nvPr>
        </p:nvSpPr>
        <p:spPr>
          <a:xfrm>
            <a:off x="457200" y="1371600"/>
            <a:ext cx="8229600" cy="4754563"/>
          </a:xfrm>
        </p:spPr>
        <p:txBody>
          <a:bodyPr/>
          <a:lstStyle/>
          <a:p>
            <a:pPr marL="514350" indent="-514350">
              <a:buFont typeface="+mj-lt"/>
              <a:buAutoNum type="arabicPeriod"/>
            </a:pPr>
            <a:r>
              <a:rPr lang="en-US" dirty="0" smtClean="0"/>
              <a:t>playing fantasy football</a:t>
            </a:r>
          </a:p>
          <a:p>
            <a:pPr marL="514350" indent="-514350">
              <a:buFont typeface="+mj-lt"/>
              <a:buAutoNum type="arabicPeriod"/>
            </a:pPr>
            <a:r>
              <a:rPr lang="en-US" dirty="0" smtClean="0"/>
              <a:t>thinking about fantasy football decisions</a:t>
            </a:r>
          </a:p>
          <a:p>
            <a:pPr marL="914400" lvl="1" indent="-514350"/>
            <a:r>
              <a:rPr lang="en-US" dirty="0" smtClean="0"/>
              <a:t>you’ll be expected to be in-the-know</a:t>
            </a:r>
          </a:p>
          <a:p>
            <a:pPr marL="514350" indent="-514350">
              <a:buFont typeface="+mj-lt"/>
              <a:buAutoNum type="arabicPeriod"/>
            </a:pPr>
            <a:r>
              <a:rPr lang="en-US" dirty="0" smtClean="0"/>
              <a:t>analyzing fantasy football decisions</a:t>
            </a:r>
          </a:p>
          <a:p>
            <a:pPr marL="914400" lvl="1" indent="-514350"/>
            <a:r>
              <a:rPr lang="en-US" dirty="0" smtClean="0"/>
              <a:t>in class / lab</a:t>
            </a:r>
          </a:p>
          <a:p>
            <a:pPr marL="914400" lvl="1" indent="-514350"/>
            <a:r>
              <a:rPr lang="en-US" dirty="0" smtClean="0"/>
              <a:t>on your own</a:t>
            </a:r>
          </a:p>
          <a:p>
            <a:pPr marL="514350" indent="-514350">
              <a:buFont typeface="+mj-lt"/>
              <a:buAutoNum type="arabicPeriod"/>
            </a:pPr>
            <a:r>
              <a:rPr lang="en-US" dirty="0" smtClean="0"/>
              <a:t>writing about fantasy football analyses</a:t>
            </a:r>
          </a:p>
          <a:p>
            <a:pPr marL="514350" indent="-514350">
              <a:buFont typeface="+mj-lt"/>
              <a:buAutoNum type="arabicPeriod"/>
            </a:pPr>
            <a:r>
              <a:rPr lang="en-US" dirty="0" smtClean="0"/>
              <a:t>taking exams about the analyses we discuss</a:t>
            </a:r>
            <a:endParaRPr lang="en-US" dirty="0"/>
          </a:p>
        </p:txBody>
      </p:sp>
    </p:spTree>
    <p:extLst>
      <p:ext uri="{BB962C8B-B14F-4D97-AF65-F5344CB8AC3E}">
        <p14:creationId xmlns:p14="http://schemas.microsoft.com/office/powerpoint/2010/main" val="150087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 calcmode="lin" valueType="num">
                                      <p:cBhvr additive="base">
                                        <p:cTn id="1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 calcmode="lin" valueType="num">
                                      <p:cBhvr additive="base">
                                        <p:cTn id="18"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 calcmode="lin" valueType="num">
                                      <p:cBhvr additive="base">
                                        <p:cTn id="28"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8">
                                            <p:txEl>
                                              <p:pRg st="6" end="6"/>
                                            </p:txEl>
                                          </p:spTgt>
                                        </p:tgtEl>
                                        <p:attrNameLst>
                                          <p:attrName>style.visibility</p:attrName>
                                        </p:attrNameLst>
                                      </p:cBhvr>
                                      <p:to>
                                        <p:strVal val="visible"/>
                                      </p:to>
                                    </p:set>
                                    <p:anim calcmode="lin" valueType="num">
                                      <p:cBhvr additive="base">
                                        <p:cTn id="34"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8">
                                            <p:txEl>
                                              <p:pRg st="7" end="7"/>
                                            </p:txEl>
                                          </p:spTgt>
                                        </p:tgtEl>
                                        <p:attrNameLst>
                                          <p:attrName>style.visibility</p:attrName>
                                        </p:attrNameLst>
                                      </p:cBhvr>
                                      <p:to>
                                        <p:strVal val="visible"/>
                                      </p:to>
                                    </p:set>
                                    <p:anim calcmode="lin" valueType="num">
                                      <p:cBhvr additive="base">
                                        <p:cTn id="40"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1235074"/>
            <a:ext cx="4953000" cy="1143000"/>
          </a:xfrm>
        </p:spPr>
        <p:txBody>
          <a:bodyPr/>
          <a:lstStyle/>
          <a:p>
            <a:pPr algn="l"/>
            <a:r>
              <a:rPr lang="en-US" b="1" dirty="0" smtClean="0">
                <a:solidFill>
                  <a:srgbClr val="C00000"/>
                </a:solidFill>
              </a:rPr>
              <a:t>publicity</a:t>
            </a:r>
            <a:endParaRPr lang="en-US" b="1" dirty="0">
              <a:solidFill>
                <a:srgbClr val="C00000"/>
              </a:solidFill>
            </a:endParaRPr>
          </a:p>
        </p:txBody>
      </p:sp>
      <p:sp>
        <p:nvSpPr>
          <p:cNvPr id="3" name="Content Placeholder 2"/>
          <p:cNvSpPr>
            <a:spLocks noGrp="1"/>
          </p:cNvSpPr>
          <p:nvPr>
            <p:ph idx="1"/>
          </p:nvPr>
        </p:nvSpPr>
        <p:spPr>
          <a:xfrm>
            <a:off x="3886200" y="2255837"/>
            <a:ext cx="4800600" cy="4144963"/>
          </a:xfrm>
        </p:spPr>
        <p:txBody>
          <a:bodyPr/>
          <a:lstStyle/>
          <a:p>
            <a:r>
              <a:rPr lang="en-US" dirty="0" smtClean="0"/>
              <a:t>your blog posts will be public</a:t>
            </a:r>
          </a:p>
          <a:p>
            <a:pPr lvl="1"/>
            <a:r>
              <a:rPr lang="en-US" dirty="0" smtClean="0"/>
              <a:t>but you may post under a pseudonym</a:t>
            </a:r>
          </a:p>
        </p:txBody>
      </p:sp>
      <p:sp>
        <p:nvSpPr>
          <p:cNvPr id="5" name="Rectangle 4"/>
          <p:cNvSpPr/>
          <p:nvPr/>
        </p:nvSpPr>
        <p:spPr>
          <a:xfrm rot="21323204">
            <a:off x="2040383" y="4793285"/>
            <a:ext cx="457200" cy="2221027"/>
          </a:xfrm>
          <a:prstGeom prst="rect">
            <a:avLst/>
          </a:prstGeom>
          <a:gradFill flip="none" rotWithShape="1">
            <a:gsLst>
              <a:gs pos="0">
                <a:schemeClr val="tx1"/>
              </a:gs>
              <a:gs pos="50000">
                <a:schemeClr val="tx1">
                  <a:lumMod val="50000"/>
                  <a:lumOff val="50000"/>
                </a:schemeClr>
              </a:gs>
              <a:gs pos="100000">
                <a:schemeClr val="bg1">
                  <a:lumMod val="8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09600" y="1676400"/>
            <a:ext cx="3124200" cy="3276600"/>
          </a:xfrm>
          <a:prstGeom prst="roundRect">
            <a:avLst>
              <a:gd name="adj" fmla="val 7146"/>
            </a:avLst>
          </a:prstGeom>
          <a:solidFill>
            <a:srgbClr val="C00000"/>
          </a:solidFill>
          <a:ln w="88900" cmpd="thickThin">
            <a:solidFill>
              <a:schemeClr val="bg1"/>
            </a:solidFill>
          </a:ln>
          <a:scene3d>
            <a:camera prst="perspectiveHeroicExtremeRightFacing"/>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rial Narrow" pitchFamily="34" charset="0"/>
              </a:rPr>
              <a:t>PEOPLE ACTUALLY READ THE C105 COURSE BLOG</a:t>
            </a:r>
            <a:endParaRPr lang="en-US" sz="3200" b="1" dirty="0">
              <a:solidFill>
                <a:schemeClr val="bg1"/>
              </a:solidFill>
              <a:latin typeface="Arial Narrow" pitchFamily="34" charset="0"/>
            </a:endParaRPr>
          </a:p>
        </p:txBody>
      </p:sp>
    </p:spTree>
    <p:extLst>
      <p:ext uri="{BB962C8B-B14F-4D97-AF65-F5344CB8AC3E}">
        <p14:creationId xmlns:p14="http://schemas.microsoft.com/office/powerpoint/2010/main" val="3349216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1790</TotalTime>
  <Words>1146</Words>
  <Application>Microsoft Office PowerPoint</Application>
  <PresentationFormat>On-screen Show (4:3)</PresentationFormat>
  <Paragraphs>239</Paragraphs>
  <Slides>31</Slides>
  <Notes>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C105 PREDICTION PROBABILITY &amp; PIGSKIN</vt:lpstr>
      <vt:lpstr>if you could go back in time, what are some things  you could do?</vt:lpstr>
      <vt:lpstr>the world is not [entirely] random</vt:lpstr>
      <vt:lpstr>there’s value to understanding  how you can use information  to make predictions.</vt:lpstr>
      <vt:lpstr>introductions plans  icing on the cake grouping-up</vt:lpstr>
      <vt:lpstr>ben motz</vt:lpstr>
      <vt:lpstr>and Josh</vt:lpstr>
      <vt:lpstr>c105 plans</vt:lpstr>
      <vt:lpstr>publicity</vt:lpstr>
      <vt:lpstr>the icing on the cake</vt:lpstr>
      <vt:lpstr>group up</vt:lpstr>
      <vt:lpstr>history of football</vt:lpstr>
      <vt:lpstr>history of football</vt:lpstr>
      <vt:lpstr>history of football</vt:lpstr>
      <vt:lpstr>history of football</vt:lpstr>
      <vt:lpstr>history of football</vt:lpstr>
      <vt:lpstr>history of football</vt:lpstr>
      <vt:lpstr>history of football</vt:lpstr>
      <vt:lpstr>walter camp</vt:lpstr>
      <vt:lpstr>edison’s recording of</vt:lpstr>
      <vt:lpstr>violent, eh?</vt:lpstr>
      <vt:lpstr>college →</vt:lpstr>
      <vt:lpstr>1960s: birth of fantasy football</vt:lpstr>
      <vt:lpstr>what is fantasy football?</vt:lpstr>
      <vt:lpstr>drafting players</vt:lpstr>
      <vt:lpstr>your team’s roster</vt:lpstr>
      <vt:lpstr>PowerPoint Presentation</vt:lpstr>
      <vt:lpstr>PowerPoint Presentation</vt:lpstr>
      <vt:lpstr>PowerPoint Presentation</vt:lpstr>
      <vt:lpstr>value-based drafting</vt:lpstr>
      <vt:lpstr>To 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C105 PREDICTION PROBABILITY &amp; PIGSKIN</dc:title>
  <dc:creator>Ben Motz</dc:creator>
  <cp:lastModifiedBy>Motz, Benjamin Alan</cp:lastModifiedBy>
  <cp:revision>38</cp:revision>
  <dcterms:created xsi:type="dcterms:W3CDTF">2012-08-08T19:45:58Z</dcterms:created>
  <dcterms:modified xsi:type="dcterms:W3CDTF">2014-08-26T16:58:14Z</dcterms:modified>
</cp:coreProperties>
</file>