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1" r:id="rId19"/>
    <p:sldId id="262" r:id="rId20"/>
    <p:sldId id="263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12" autoAdjust="0"/>
  </p:normalViewPr>
  <p:slideViewPr>
    <p:cSldViewPr>
      <p:cViewPr varScale="1">
        <p:scale>
          <a:sx n="96" d="100"/>
          <a:sy n="96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51675688772761E-2"/>
          <c:y val="3.2463507850992307E-2"/>
          <c:w val="0.8851426697357504"/>
          <c:h val="0.79881022194401441"/>
        </c:manualLayout>
      </c:layout>
      <c:barChart>
        <c:barDir val="col"/>
        <c:grouping val="clustered"/>
        <c:varyColors val="0"/>
        <c:ser>
          <c:idx val="0"/>
          <c:order val="0"/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  <c:invertIfNegative val="0"/>
          <c:cat>
            <c:numRef>
              <c:f>Sheet2!$C$2:$C$67</c:f>
              <c:numCache>
                <c:formatCode>General</c:formatCode>
                <c:ptCount val="66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</c:numCache>
            </c:numRef>
          </c:cat>
          <c:val>
            <c:numRef>
              <c:f>Sheet2!$D$2:$D$67</c:f>
              <c:numCache>
                <c:formatCode>General</c:formatCode>
                <c:ptCount val="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11</c:v>
                </c:pt>
                <c:pt idx="8">
                  <c:v>51</c:v>
                </c:pt>
                <c:pt idx="9">
                  <c:v>67</c:v>
                </c:pt>
                <c:pt idx="10">
                  <c:v>247</c:v>
                </c:pt>
                <c:pt idx="11">
                  <c:v>260</c:v>
                </c:pt>
                <c:pt idx="12">
                  <c:v>160</c:v>
                </c:pt>
                <c:pt idx="13">
                  <c:v>164</c:v>
                </c:pt>
                <c:pt idx="14">
                  <c:v>144</c:v>
                </c:pt>
                <c:pt idx="15">
                  <c:v>155</c:v>
                </c:pt>
                <c:pt idx="16">
                  <c:v>142</c:v>
                </c:pt>
                <c:pt idx="17">
                  <c:v>157</c:v>
                </c:pt>
                <c:pt idx="18">
                  <c:v>193</c:v>
                </c:pt>
                <c:pt idx="19">
                  <c:v>173</c:v>
                </c:pt>
                <c:pt idx="20">
                  <c:v>201</c:v>
                </c:pt>
                <c:pt idx="21">
                  <c:v>226</c:v>
                </c:pt>
                <c:pt idx="22">
                  <c:v>190</c:v>
                </c:pt>
                <c:pt idx="23">
                  <c:v>224</c:v>
                </c:pt>
                <c:pt idx="24">
                  <c:v>235</c:v>
                </c:pt>
                <c:pt idx="25">
                  <c:v>247</c:v>
                </c:pt>
                <c:pt idx="26">
                  <c:v>208</c:v>
                </c:pt>
                <c:pt idx="27">
                  <c:v>171</c:v>
                </c:pt>
                <c:pt idx="28">
                  <c:v>190</c:v>
                </c:pt>
                <c:pt idx="29">
                  <c:v>190</c:v>
                </c:pt>
                <c:pt idx="30">
                  <c:v>157</c:v>
                </c:pt>
                <c:pt idx="31">
                  <c:v>130</c:v>
                </c:pt>
                <c:pt idx="32">
                  <c:v>116</c:v>
                </c:pt>
                <c:pt idx="33">
                  <c:v>112</c:v>
                </c:pt>
                <c:pt idx="34">
                  <c:v>73</c:v>
                </c:pt>
                <c:pt idx="35">
                  <c:v>71</c:v>
                </c:pt>
                <c:pt idx="36">
                  <c:v>71</c:v>
                </c:pt>
                <c:pt idx="37">
                  <c:v>48</c:v>
                </c:pt>
                <c:pt idx="38">
                  <c:v>42</c:v>
                </c:pt>
                <c:pt idx="39">
                  <c:v>36</c:v>
                </c:pt>
                <c:pt idx="40">
                  <c:v>34</c:v>
                </c:pt>
                <c:pt idx="41">
                  <c:v>23</c:v>
                </c:pt>
                <c:pt idx="42">
                  <c:v>23</c:v>
                </c:pt>
                <c:pt idx="43">
                  <c:v>13</c:v>
                </c:pt>
                <c:pt idx="44">
                  <c:v>8</c:v>
                </c:pt>
                <c:pt idx="45">
                  <c:v>14</c:v>
                </c:pt>
                <c:pt idx="46">
                  <c:v>4</c:v>
                </c:pt>
                <c:pt idx="47">
                  <c:v>2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7071232"/>
        <c:axId val="27110016"/>
      </c:barChart>
      <c:catAx>
        <c:axId val="27071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Fantasy Points</a:t>
                </a:r>
              </a:p>
            </c:rich>
          </c:tx>
          <c:layout>
            <c:manualLayout>
              <c:xMode val="edge"/>
              <c:yMode val="edge"/>
              <c:x val="0.47199785262979344"/>
              <c:y val="0.909521079739509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110016"/>
        <c:crosses val="autoZero"/>
        <c:auto val="1"/>
        <c:lblAlgn val="ctr"/>
        <c:lblOffset val="100"/>
        <c:noMultiLvlLbl val="0"/>
      </c:catAx>
      <c:valAx>
        <c:axId val="27110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Number of Observations</a:t>
                </a:r>
              </a:p>
            </c:rich>
          </c:tx>
          <c:layout>
            <c:manualLayout>
              <c:xMode val="edge"/>
              <c:yMode val="edge"/>
              <c:x val="1.5432096890238056E-2"/>
              <c:y val="0.2375288549182398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7071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CF77-1A36-489D-B86A-362224232D7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A7A0-F85F-43A0-A07B-AE0014F9D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Formulas are like miniature computer programs.  You’re asking excel to calculate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B11D-81B2-4F5A-9D7A-FC0A24F37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Formulas are like miniature computer programs.  You’re asking excel to calculate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6B11D-81B2-4F5A-9D7A-FC0A24F37D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standard deviation</a:t>
            </a:r>
            <a:r>
              <a:rPr lang="en-US" baseline="0" dirty="0" smtClean="0"/>
              <a:t> of the population divides the sum of squared deviations by the number of observations.</a:t>
            </a:r>
          </a:p>
          <a:p>
            <a:r>
              <a:rPr lang="en-US" baseline="0" dirty="0" smtClean="0"/>
              <a:t>The standard deviation (of a sample) divides the sum of squared deviations by the number of observations (MINUS ONE). (Bessel’s correction)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A7A0-F85F-43A0-A07B-AE0014F9D8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0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0922-E1CE-40EB-9C48-0A6073723AB1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D93B-54A3-4756-B54F-E63A5591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7:</a:t>
            </a:r>
            <a:br>
              <a:rPr lang="en-US" sz="2400" dirty="0" smtClean="0"/>
            </a:br>
            <a:r>
              <a:rPr lang="en-US" sz="2400" b="1" dirty="0" smtClean="0"/>
              <a:t>functions, formulas, &amp; statistics </a:t>
            </a:r>
          </a:p>
          <a:p>
            <a:r>
              <a:rPr lang="en-US" sz="2400" dirty="0" smtClean="0"/>
              <a:t>+ introduction to </a:t>
            </a:r>
            <a:r>
              <a:rPr lang="en-US" sz="2400" b="1" dirty="0" err="1" smtClean="0"/>
              <a:t>pivottables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0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fun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with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= 2 &gt; 1  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 smtClean="0"/>
              <a:t>= 1 &lt;&gt; 1   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3 &gt; 2 &gt; 1   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r>
              <a:rPr lang="en-US" dirty="0" smtClean="0"/>
              <a:t>, because TRUE is not &gt; 1</a:t>
            </a:r>
          </a:p>
          <a:p>
            <a:pPr marL="0" indent="0">
              <a:buNone/>
            </a:pPr>
            <a:r>
              <a:rPr lang="en-US" dirty="0" smtClean="0"/>
              <a:t>= “cat” &lt; “dog”  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r>
              <a:rPr lang="en-US" dirty="0" smtClean="0"/>
              <a:t>, alphabetical order</a:t>
            </a:r>
          </a:p>
          <a:p>
            <a:pPr marL="0" indent="0">
              <a:buNone/>
            </a:pPr>
            <a:r>
              <a:rPr lang="en-US" dirty="0" smtClean="0"/>
              <a:t>= “A” &lt; “B”  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r>
              <a:rPr lang="en-US" dirty="0" smtClean="0"/>
              <a:t>, it knows the order of letters</a:t>
            </a:r>
          </a:p>
          <a:p>
            <a:pPr marL="0" indent="0">
              <a:buNone/>
            </a:pPr>
            <a:r>
              <a:rPr lang="en-US" dirty="0" smtClean="0"/>
              <a:t>= (1+1) &gt;= (2*1)   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A1 = 01 Jan 2012  &amp;  A2 = 02 Jan 2012</a:t>
            </a:r>
            <a:br>
              <a:rPr lang="en-US" dirty="0" smtClean="0"/>
            </a:br>
            <a:r>
              <a:rPr lang="en-US" dirty="0" smtClean="0"/>
              <a:t>    = A1 &lt; A2    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9300" y="22860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6500" y="2819400"/>
            <a:ext cx="52959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429000"/>
            <a:ext cx="502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6500" y="4013200"/>
            <a:ext cx="5905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4700" y="4622800"/>
            <a:ext cx="1809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715000"/>
            <a:ext cx="1809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u="sng" dirty="0" smtClean="0"/>
              <a:t>logical </a:t>
            </a:r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78803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=</a:t>
            </a:r>
            <a:r>
              <a:rPr lang="en-US" sz="4800" b="1" dirty="0" smtClean="0"/>
              <a:t>AND</a:t>
            </a:r>
            <a:r>
              <a:rPr lang="en-US" sz="4800" dirty="0" smtClean="0"/>
              <a:t>(1=1,1=2,1=3)</a:t>
            </a:r>
          </a:p>
          <a:p>
            <a:r>
              <a:rPr lang="en-US" sz="4800" dirty="0" smtClean="0"/>
              <a:t>=</a:t>
            </a:r>
            <a:r>
              <a:rPr lang="en-US" sz="4800" b="1" dirty="0" smtClean="0"/>
              <a:t>OR</a:t>
            </a:r>
            <a:r>
              <a:rPr lang="en-US" sz="4800" dirty="0" smtClean="0"/>
              <a:t>(1=1,1=2,1=3)</a:t>
            </a:r>
          </a:p>
          <a:p>
            <a:r>
              <a:rPr lang="en-US" sz="4800" dirty="0" smtClean="0"/>
              <a:t>=</a:t>
            </a:r>
            <a:r>
              <a:rPr lang="en-US" sz="4800" b="1" dirty="0" smtClean="0"/>
              <a:t>NOT</a:t>
            </a:r>
            <a:r>
              <a:rPr lang="en-US" sz="4800" dirty="0" smtClean="0"/>
              <a:t>(1=2)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87914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these can be </a:t>
            </a:r>
            <a:r>
              <a:rPr lang="en-US" sz="3200" b="1" dirty="0" smtClean="0">
                <a:solidFill>
                  <a:srgbClr val="C00000"/>
                </a:solidFill>
              </a:rPr>
              <a:t>nested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=</a:t>
            </a:r>
            <a:r>
              <a:rPr lang="en-US" sz="3200" b="1" dirty="0" smtClean="0"/>
              <a:t>AND</a:t>
            </a:r>
            <a:r>
              <a:rPr lang="en-US" sz="3200" dirty="0" smtClean="0"/>
              <a:t>(2&gt;1,</a:t>
            </a:r>
            <a:r>
              <a:rPr lang="en-US" sz="3200" b="1" dirty="0" smtClean="0"/>
              <a:t>OR</a:t>
            </a:r>
            <a:r>
              <a:rPr lang="en-US" sz="3200" dirty="0" smtClean="0"/>
              <a:t>(1=2,</a:t>
            </a:r>
            <a:r>
              <a:rPr lang="en-US" sz="3200" b="1" dirty="0" smtClean="0"/>
              <a:t>NOT</a:t>
            </a:r>
            <a:r>
              <a:rPr lang="en-US" sz="3200" dirty="0" smtClean="0"/>
              <a:t>(1=2)))</a:t>
            </a:r>
          </a:p>
          <a:p>
            <a:r>
              <a:rPr lang="en-US" sz="3200" dirty="0" smtClean="0"/>
              <a:t>=</a:t>
            </a:r>
            <a:r>
              <a:rPr lang="en-US" sz="3200" b="1" dirty="0" smtClean="0"/>
              <a:t>AND</a:t>
            </a:r>
            <a:r>
              <a:rPr lang="en-US" sz="3200" dirty="0" smtClean="0"/>
              <a:t>(2&gt;1,</a:t>
            </a:r>
            <a:r>
              <a:rPr lang="en-US" sz="3200" b="1" dirty="0" smtClean="0"/>
              <a:t>OR</a:t>
            </a:r>
            <a:r>
              <a:rPr lang="en-US" sz="3200" dirty="0" smtClean="0"/>
              <a:t>(1=2,</a:t>
            </a:r>
            <a:r>
              <a:rPr lang="en-US" sz="3200" b="1" dirty="0" smtClean="0"/>
              <a:t>TRUE</a:t>
            </a:r>
            <a:r>
              <a:rPr lang="en-US" sz="3200" dirty="0" smtClean="0"/>
              <a:t>))</a:t>
            </a:r>
          </a:p>
          <a:p>
            <a:r>
              <a:rPr lang="en-US" sz="3200" dirty="0" smtClean="0"/>
              <a:t>=</a:t>
            </a:r>
            <a:r>
              <a:rPr lang="en-US" sz="3200" b="1" dirty="0" smtClean="0"/>
              <a:t>AND</a:t>
            </a:r>
            <a:r>
              <a:rPr lang="en-US" sz="3200" dirty="0" smtClean="0"/>
              <a:t>(2&gt;1,</a:t>
            </a:r>
            <a:r>
              <a:rPr lang="en-US" sz="3200" b="1" dirty="0" smtClean="0"/>
              <a:t>TRUE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=</a:t>
            </a:r>
            <a:r>
              <a:rPr lang="en-US" sz="3200" b="1" dirty="0" smtClean="0">
                <a:solidFill>
                  <a:srgbClr val="C00000"/>
                </a:solidFill>
              </a:rPr>
              <a:t>TRUE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6200" y="3276600"/>
            <a:ext cx="76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2971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Just one “argument”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5342"/>
              </p:ext>
            </p:extLst>
          </p:nvPr>
        </p:nvGraphicFramePr>
        <p:xfrm>
          <a:off x="6389079" y="3846529"/>
          <a:ext cx="2286000" cy="260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521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21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nesting 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=IF([@</a:t>
            </a:r>
            <a:r>
              <a:rPr lang="en-US" sz="2400" dirty="0" err="1" smtClean="0"/>
              <a:t>passYds</a:t>
            </a:r>
            <a:r>
              <a:rPr lang="en-US" sz="2400" dirty="0" smtClean="0"/>
              <a:t>]&gt;300,“Good”,</a:t>
            </a:r>
            <a:r>
              <a:rPr lang="en-US" sz="2400" dirty="0" smtClean="0"/>
              <a:t>IF([@</a:t>
            </a:r>
            <a:r>
              <a:rPr lang="en-US" sz="2400" dirty="0" err="1" smtClean="0"/>
              <a:t>passYds</a:t>
            </a:r>
            <a:r>
              <a:rPr lang="en-US" sz="2400" dirty="0" smtClean="0"/>
              <a:t>]&gt;250,“Okay”,“Ew”))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23697"/>
              </p:ext>
            </p:extLst>
          </p:nvPr>
        </p:nvGraphicFramePr>
        <p:xfrm>
          <a:off x="6096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fullname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passYds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myFormula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Tom Brady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Eww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Nick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Foles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331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Good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Aaron Rodgers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346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Good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Drew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Brees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237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Eww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Phillip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Rivers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284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Okay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Peyton Manning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Eww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8200" y="1295400"/>
            <a:ext cx="22860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5993892" y="2757772"/>
            <a:ext cx="406400" cy="418000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7091" y="5050973"/>
            <a:ext cx="41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statement inside “value-if-false”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571"/>
            <a:ext cx="8229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Write formulas that will:</a:t>
            </a:r>
          </a:p>
          <a:p>
            <a:r>
              <a:rPr lang="en-US" dirty="0" smtClean="0"/>
              <a:t>return the number “1” if a player had at least 1 passing yard [@</a:t>
            </a:r>
            <a:r>
              <a:rPr lang="en-US" dirty="0" err="1" smtClean="0"/>
              <a:t>passYds</a:t>
            </a:r>
            <a:r>
              <a:rPr lang="en-US" dirty="0" smtClean="0"/>
              <a:t>], at least 1 rushing yard [@</a:t>
            </a:r>
            <a:r>
              <a:rPr lang="en-US" dirty="0" err="1" smtClean="0"/>
              <a:t>rushYds</a:t>
            </a:r>
            <a:r>
              <a:rPr lang="en-US" dirty="0" smtClean="0"/>
              <a:t>], and at least 1 reception [@receptions], and “0” otherwise.</a:t>
            </a:r>
          </a:p>
          <a:p>
            <a:r>
              <a:rPr lang="en-US" dirty="0" smtClean="0"/>
              <a:t>returns the percent of fantasy points [@</a:t>
            </a:r>
            <a:r>
              <a:rPr lang="en-US" dirty="0" err="1" smtClean="0"/>
              <a:t>fantasyPoints</a:t>
            </a:r>
            <a:r>
              <a:rPr lang="en-US" dirty="0" smtClean="0"/>
              <a:t>] that come from rushing touchdowns (6 </a:t>
            </a:r>
            <a:r>
              <a:rPr lang="en-US" dirty="0" err="1" smtClean="0"/>
              <a:t>pts</a:t>
            </a:r>
            <a:r>
              <a:rPr lang="en-US" dirty="0" smtClean="0"/>
              <a:t>, [@</a:t>
            </a:r>
            <a:r>
              <a:rPr lang="en-US" dirty="0" err="1" smtClean="0"/>
              <a:t>rushTDs</a:t>
            </a:r>
            <a:r>
              <a:rPr lang="en-US" dirty="0" smtClean="0"/>
              <a:t>]) among RBs [@position]; but only when the RB has had at least 1 rushing touchdown, return “0” otherwise.</a:t>
            </a:r>
          </a:p>
        </p:txBody>
      </p:sp>
    </p:spTree>
    <p:extLst>
      <p:ext uri="{BB962C8B-B14F-4D97-AF65-F5344CB8AC3E}">
        <p14:creationId xmlns:p14="http://schemas.microsoft.com/office/powerpoint/2010/main" val="28181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useful 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= SUM(number1,number2,…)</a:t>
            </a:r>
          </a:p>
          <a:p>
            <a:pPr marL="0" indent="0">
              <a:buNone/>
            </a:pPr>
            <a:r>
              <a:rPr lang="en-US" dirty="0" smtClean="0"/>
              <a:t>= AVERAGE(number1,number2,…)</a:t>
            </a:r>
          </a:p>
          <a:p>
            <a:pPr marL="0" indent="0">
              <a:buNone/>
            </a:pPr>
            <a:r>
              <a:rPr lang="en-US" dirty="0" smtClean="0"/>
              <a:t>= COUNT(value1,value2,…)</a:t>
            </a:r>
          </a:p>
          <a:p>
            <a:pPr marL="400050" lvl="1" indent="0">
              <a:buNone/>
            </a:pPr>
            <a:r>
              <a:rPr lang="en-US" dirty="0" smtClean="0"/>
              <a:t>= COUNT(1,“A”,1) will return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= COUNTA(1,“</a:t>
            </a:r>
            <a:r>
              <a:rPr lang="en-US" dirty="0"/>
              <a:t>A”,1</a:t>
            </a:r>
            <a:r>
              <a:rPr lang="en-US" dirty="0" smtClean="0"/>
              <a:t>) will return </a:t>
            </a:r>
            <a:r>
              <a:rPr lang="en-US" b="1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MAX(number1,number2</a:t>
            </a:r>
            <a:r>
              <a:rPr lang="en-US" dirty="0" smtClean="0"/>
              <a:t>,…)</a:t>
            </a:r>
          </a:p>
          <a:p>
            <a:pPr marL="400050" lvl="1" indent="0">
              <a:buNone/>
            </a:pPr>
            <a:r>
              <a:rPr lang="en-US" dirty="0"/>
              <a:t>= </a:t>
            </a:r>
            <a:r>
              <a:rPr lang="en-US" dirty="0" smtClean="0"/>
              <a:t>MAX(0, MIN(A2, 2.875))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 and more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84585" y="4290647"/>
            <a:ext cx="5930045" cy="2048974"/>
            <a:chOff x="2684585" y="4290647"/>
            <a:chExt cx="5930045" cy="20489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66" y="4290647"/>
              <a:ext cx="2374564" cy="2048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765" y="5501953"/>
              <a:ext cx="1261208" cy="837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684585" y="5779477"/>
              <a:ext cx="83233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1262" y="5756031"/>
              <a:ext cx="83233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2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294"/>
            <a:ext cx="8229600" cy="4525963"/>
          </a:xfrm>
        </p:spPr>
        <p:txBody>
          <a:bodyPr/>
          <a:lstStyle/>
          <a:p>
            <a:r>
              <a:rPr lang="en-US" dirty="0" smtClean="0"/>
              <a:t>relative reference: A1</a:t>
            </a:r>
          </a:p>
          <a:p>
            <a:r>
              <a:rPr lang="en-US" dirty="0" smtClean="0"/>
              <a:t>absolute reference: $A$1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493"/>
          <a:stretch/>
        </p:blipFill>
        <p:spPr bwMode="auto">
          <a:xfrm>
            <a:off x="123825" y="2825262"/>
            <a:ext cx="8896350" cy="403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084277" y="2497015"/>
            <a:ext cx="199292" cy="2438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385538" y="2497015"/>
            <a:ext cx="199292" cy="2438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4322" y="1751819"/>
            <a:ext cx="14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goes </a:t>
            </a:r>
            <a:r>
              <a:rPr lang="en-US" b="1" dirty="0" smtClean="0">
                <a:solidFill>
                  <a:srgbClr val="C00000"/>
                </a:solidFill>
              </a:rPr>
              <a:t>here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7306" y="1751819"/>
            <a:ext cx="14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goes </a:t>
            </a:r>
            <a:r>
              <a:rPr lang="en-US" b="1" dirty="0" smtClean="0">
                <a:solidFill>
                  <a:srgbClr val="C00000"/>
                </a:solidFill>
              </a:rPr>
              <a:t>here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dealing with </a:t>
            </a:r>
            <a:r>
              <a:rPr lang="en-US" b="1" dirty="0" smtClean="0"/>
              <a:t>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represents date as integers</a:t>
            </a:r>
          </a:p>
          <a:p>
            <a:pPr lvl="1"/>
            <a:r>
              <a:rPr lang="en-US" dirty="0" smtClean="0"/>
              <a:t>the number of days since 1900-Jan-0</a:t>
            </a:r>
          </a:p>
          <a:p>
            <a:pPr lvl="1"/>
            <a:r>
              <a:rPr lang="en-US" dirty="0" smtClean="0"/>
              <a:t>September </a:t>
            </a:r>
            <a:r>
              <a:rPr lang="en-US" dirty="0" smtClean="0"/>
              <a:t>16, 2014 </a:t>
            </a:r>
            <a:r>
              <a:rPr lang="en-US" dirty="0" smtClean="0"/>
              <a:t>is </a:t>
            </a:r>
            <a:r>
              <a:rPr lang="en-US" dirty="0" smtClean="0"/>
              <a:t>41,898.00</a:t>
            </a:r>
            <a:endParaRPr lang="en-US" dirty="0" smtClean="0"/>
          </a:p>
          <a:p>
            <a:pPr lvl="1"/>
            <a:r>
              <a:rPr lang="en-US" dirty="0" smtClean="0"/>
              <a:t>you can do math with dates!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15" y="4630615"/>
            <a:ext cx="2227385" cy="222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45624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0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dealing with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strings can include text, numbers, and symbols</a:t>
            </a:r>
          </a:p>
          <a:p>
            <a:pPr marL="400050" lvl="1" indent="0">
              <a:buNone/>
            </a:pPr>
            <a:r>
              <a:rPr lang="en-US" dirty="0" smtClean="0"/>
              <a:t>= “Andrew Luck is #1”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you can do stuff</a:t>
            </a:r>
            <a:r>
              <a:rPr lang="en-US" dirty="0" smtClean="0"/>
              <a:t> with strings</a:t>
            </a:r>
          </a:p>
          <a:p>
            <a:r>
              <a:rPr lang="en-US" dirty="0"/>
              <a:t>= LEN(A1) → 17</a:t>
            </a:r>
          </a:p>
          <a:p>
            <a:r>
              <a:rPr lang="en-US" dirty="0" smtClean="0"/>
              <a:t>= FIND(“Luck”, A1) → 8</a:t>
            </a:r>
          </a:p>
          <a:p>
            <a:r>
              <a:rPr lang="en-US" dirty="0" smtClean="0"/>
              <a:t>= RIGHT(A1,2) </a:t>
            </a:r>
            <a:r>
              <a:rPr lang="en-US" dirty="0"/>
              <a:t>→ </a:t>
            </a:r>
            <a:r>
              <a:rPr lang="en-US" dirty="0" smtClean="0"/>
              <a:t>“#1”</a:t>
            </a:r>
          </a:p>
          <a:p>
            <a:r>
              <a:rPr lang="en-US" dirty="0" smtClean="0"/>
              <a:t>= “And”=LEFT(A1,3) </a:t>
            </a:r>
            <a:r>
              <a:rPr lang="en-US" dirty="0"/>
              <a:t>→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= CONCATENATE(A1,“2”)</a:t>
            </a:r>
            <a:r>
              <a:rPr lang="en-US" dirty="0"/>
              <a:t> </a:t>
            </a:r>
            <a:r>
              <a:rPr lang="en-US" dirty="0" smtClean="0"/>
              <a:t>→ “Andrew Luck is #12”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pPr algn="l"/>
            <a:r>
              <a:rPr lang="en-US" dirty="0" smtClean="0"/>
              <a:t>Excel PivotTable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interactive, dynamic worksheet table</a:t>
            </a:r>
          </a:p>
          <a:p>
            <a:pPr lvl="1"/>
            <a:r>
              <a:rPr lang="en-US" dirty="0" smtClean="0"/>
              <a:t>Categorizes</a:t>
            </a:r>
          </a:p>
          <a:p>
            <a:pPr lvl="1"/>
            <a:r>
              <a:rPr lang="en-US" dirty="0"/>
              <a:t>Summarizes</a:t>
            </a:r>
          </a:p>
          <a:p>
            <a:pPr lvl="2"/>
            <a:r>
              <a:rPr lang="en-US" dirty="0" smtClean="0"/>
              <a:t>Creates totals, averages, counts…</a:t>
            </a:r>
          </a:p>
          <a:p>
            <a:pPr lvl="1"/>
            <a:r>
              <a:rPr lang="en-US" dirty="0" smtClean="0"/>
              <a:t>Turns a big </a:t>
            </a:r>
            <a:r>
              <a:rPr lang="en-US" dirty="0" err="1" smtClean="0"/>
              <a:t>big</a:t>
            </a:r>
            <a:r>
              <a:rPr lang="en-US" dirty="0" smtClean="0"/>
              <a:t> dataset into a neat table</a:t>
            </a:r>
          </a:p>
          <a:p>
            <a:r>
              <a:rPr lang="en-US" dirty="0" smtClean="0"/>
              <a:t>Keywords:</a:t>
            </a:r>
          </a:p>
          <a:p>
            <a:pPr lvl="1"/>
            <a:r>
              <a:rPr lang="en-US" dirty="0" smtClean="0"/>
              <a:t>Interactive: Build your chart by dragging and dropping variables.</a:t>
            </a:r>
          </a:p>
          <a:p>
            <a:pPr lvl="1"/>
            <a:r>
              <a:rPr lang="en-US" dirty="0" smtClean="0"/>
              <a:t>Dynamic: Chart automatically recalculates results as you move variables around.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-1" r="2923" b="3172"/>
          <a:stretch/>
        </p:blipFill>
        <p:spPr bwMode="auto">
          <a:xfrm>
            <a:off x="762000" y="533400"/>
            <a:ext cx="719137" cy="823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Example: Cross Tabulation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57691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…</a:t>
            </a:r>
            <a:endParaRPr lang="en-US" sz="4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06219"/>
              </p:ext>
            </p:extLst>
          </p:nvPr>
        </p:nvGraphicFramePr>
        <p:xfrm>
          <a:off x="5943600" y="2362200"/>
          <a:ext cx="2451100" cy="1333500"/>
        </p:xfrm>
        <a:graphic>
          <a:graphicData uri="http://schemas.openxmlformats.org/drawingml/2006/table">
            <a:tbl>
              <a:tblPr/>
              <a:tblGrid>
                <a:gridCol w="1143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fantasyPoints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Ahmad Bradshaw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Donald Brown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Tashard Choice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Trent Richardson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Vick Ballard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181600" y="2971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12192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want to see fantasy points for the </a:t>
            </a:r>
            <a:r>
              <a:rPr lang="en-US" sz="2000" dirty="0" smtClean="0"/>
              <a:t>2013 </a:t>
            </a:r>
            <a:r>
              <a:rPr lang="en-US" sz="2000" dirty="0" smtClean="0"/>
              <a:t>season for each of the Colts running backs…</a:t>
            </a:r>
            <a:endParaRPr lang="en-US" sz="2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31601"/>
              </p:ext>
            </p:extLst>
          </p:nvPr>
        </p:nvGraphicFramePr>
        <p:xfrm>
          <a:off x="5943600" y="3886200"/>
          <a:ext cx="2438400" cy="13335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Ahmad Bradshaw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Donald Brown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Tashard Choice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Trent Richardson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Vick Ballard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45496"/>
              </p:ext>
            </p:extLst>
          </p:nvPr>
        </p:nvGraphicFramePr>
        <p:xfrm>
          <a:off x="5943600" y="5410200"/>
          <a:ext cx="2425700" cy="1333500"/>
        </p:xfrm>
        <a:graphic>
          <a:graphicData uri="http://schemas.openxmlformats.org/drawingml/2006/table">
            <a:tbl>
              <a:tblPr/>
              <a:tblGrid>
                <a:gridCol w="1219200"/>
                <a:gridCol w="1206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fantasyPoints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Ahmad Bradshaw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Donald Brown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Tashard Choice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Trent Richardson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Vick Ballard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181600" y="45720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1600" y="58674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4" y="1676400"/>
            <a:ext cx="4577231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3" y="1562099"/>
            <a:ext cx="7517894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419600" y="1028700"/>
            <a:ext cx="1076325" cy="194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8725" y="647700"/>
            <a:ext cx="1943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formula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do you do it…  </a:t>
            </a:r>
            <a:r>
              <a:rPr lang="en-US" b="1" dirty="0" smtClean="0">
                <a:solidFill>
                  <a:srgbClr val="C00000"/>
                </a:solidFill>
              </a:rPr>
              <a:t>3 steps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Think about what kind of data belongs in your table, and what kind of data should filtered.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to imagine the table that you want to see.</a:t>
            </a:r>
          </a:p>
          <a:p>
            <a:pPr marL="914400" lvl="1" indent="-514350"/>
            <a:r>
              <a:rPr lang="en-US" dirty="0" smtClean="0"/>
              <a:t>What’s in the </a:t>
            </a:r>
            <a:r>
              <a:rPr lang="en-US" b="1" dirty="0" smtClean="0"/>
              <a:t>columns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What’s in the </a:t>
            </a:r>
            <a:r>
              <a:rPr lang="en-US" b="1" dirty="0" smtClean="0"/>
              <a:t>rows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Think about what numbers you want to see in each cell.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Averages?  Counts?</a:t>
            </a:r>
          </a:p>
          <a:p>
            <a:pPr marL="914400" lvl="1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7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199"/>
            <a:ext cx="5257800" cy="491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1242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Sum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Count Numbers</a:t>
            </a:r>
          </a:p>
          <a:p>
            <a:r>
              <a:rPr lang="en-US" dirty="0" err="1" smtClean="0"/>
              <a:t>StdDev</a:t>
            </a:r>
            <a:endParaRPr lang="en-US" dirty="0" smtClean="0"/>
          </a:p>
          <a:p>
            <a:r>
              <a:rPr lang="en-US" dirty="0" err="1" smtClean="0"/>
              <a:t>StdDevp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*</a:t>
            </a:r>
          </a:p>
          <a:p>
            <a:r>
              <a:rPr lang="en-US" dirty="0" err="1" smtClean="0"/>
              <a:t>Varp</a:t>
            </a:r>
            <a:r>
              <a:rPr lang="en-US" dirty="0" smtClean="0"/>
              <a:t> 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544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StdDev</a:t>
            </a:r>
            <a:r>
              <a:rPr lang="en-US" dirty="0" smtClean="0"/>
              <a:t> squared</a:t>
            </a:r>
          </a:p>
          <a:p>
            <a:r>
              <a:rPr lang="en-US" dirty="0" smtClean="0"/>
              <a:t>** </a:t>
            </a:r>
            <a:r>
              <a:rPr lang="en-US" dirty="0" err="1" smtClean="0"/>
              <a:t>StdDevp</a:t>
            </a:r>
            <a:r>
              <a:rPr lang="en-US" dirty="0" smtClean="0"/>
              <a:t> 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62931"/>
              </p:ext>
            </p:extLst>
          </p:nvPr>
        </p:nvGraphicFramePr>
        <p:xfrm>
          <a:off x="609599" y="1550504"/>
          <a:ext cx="8229601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33800" y="11430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76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11.83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20000" y="3505200"/>
            <a:ext cx="0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49.32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3505200"/>
            <a:ext cx="0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-6.94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8100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= </a:t>
            </a:r>
            <a:r>
              <a:rPr lang="en-US" dirty="0" smtClean="0"/>
              <a:t>5014</a:t>
            </a:r>
            <a:endParaRPr lang="en-US" dirty="0" smtClean="0"/>
          </a:p>
          <a:p>
            <a:r>
              <a:rPr lang="en-US" dirty="0" smtClean="0"/>
              <a:t>Sum = </a:t>
            </a:r>
            <a:r>
              <a:rPr lang="en-US" dirty="0" smtClean="0"/>
              <a:t>59329.32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10000" y="15240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1154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8.47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95600" y="1524000"/>
            <a:ext cx="7620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1143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8.47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867400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QBs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43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2525" y="5200650"/>
            <a:ext cx="683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formulas always start with an equals sign (=) 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3" y="1562099"/>
            <a:ext cx="7517894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1925" y="2847975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1+1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81100" y="3409950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1+1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4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2525" y="5200650"/>
            <a:ext cx="683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formulas always start with an equals sign (=) 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3" y="1562099"/>
            <a:ext cx="7517894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1925" y="2847975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=1+1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28726" y="3409950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20808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formulas reference other </a:t>
            </a:r>
            <a:r>
              <a:rPr lang="en-US" sz="4800" b="1" dirty="0" smtClean="0">
                <a:solidFill>
                  <a:srgbClr val="C00000"/>
                </a:solidFill>
              </a:rPr>
              <a:t>cells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28888"/>
            <a:ext cx="3771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20808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formulas can generate </a:t>
            </a:r>
            <a:r>
              <a:rPr lang="en-US" sz="4800" b="1" dirty="0" smtClean="0">
                <a:solidFill>
                  <a:srgbClr val="C00000"/>
                </a:solidFill>
              </a:rPr>
              <a:t>errors</a:t>
            </a:r>
            <a:endParaRPr lang="en-US" sz="480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394688"/>
              </p:ext>
            </p:extLst>
          </p:nvPr>
        </p:nvGraphicFramePr>
        <p:xfrm>
          <a:off x="457200" y="253365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1019175"/>
                <a:gridCol w="35909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=1/0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#DIV/0!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=1+</a:t>
                      </a:r>
                      <a:r>
                        <a:rPr lang="en-US" sz="4400" b="1" baseline="0" dirty="0" smtClean="0">
                          <a:solidFill>
                            <a:schemeClr val="tx1"/>
                          </a:solidFill>
                        </a:rPr>
                        <a:t>“TWO”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#VALUE!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=1+TWO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 smtClean="0">
                          <a:solidFill>
                            <a:schemeClr val="tx1"/>
                          </a:solidFill>
                        </a:rPr>
                        <a:t>#NAME!</a:t>
                      </a:r>
                      <a:endParaRPr lang="en-US" sz="4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67000" y="1981200"/>
            <a:ext cx="3803650" cy="1219200"/>
            <a:chOff x="2667000" y="1828800"/>
            <a:chExt cx="3803650" cy="1219200"/>
          </a:xfrm>
        </p:grpSpPr>
        <p:sp>
          <p:nvSpPr>
            <p:cNvPr id="6" name="Rectangle 5"/>
            <p:cNvSpPr/>
            <p:nvPr/>
          </p:nvSpPr>
          <p:spPr>
            <a:xfrm>
              <a:off x="3429000" y="1828800"/>
              <a:ext cx="2362200" cy="12192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C00000"/>
                  </a:solidFill>
                </a:rPr>
                <a:t>FUNCTION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667000" y="1981200"/>
              <a:ext cx="990600" cy="914400"/>
            </a:xfrm>
            <a:prstGeom prst="rightArrow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638800" y="1981200"/>
              <a:ext cx="831850" cy="914400"/>
            </a:xfrm>
            <a:prstGeom prst="rightArrow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29262" y="2057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67100" y="2070100"/>
              <a:ext cx="254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43000" y="22961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234189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IF, AND, OR</a:t>
            </a:r>
          </a:p>
          <a:p>
            <a:pPr marL="0" indent="0" algn="ctr">
              <a:buNone/>
            </a:pPr>
            <a:r>
              <a:rPr lang="en-US" dirty="0" smtClean="0"/>
              <a:t>SUM, AVERAGE, COUNT, MAX, MIN, ETC.</a:t>
            </a:r>
          </a:p>
          <a:p>
            <a:pPr marL="0" indent="0" algn="ctr">
              <a:buNone/>
            </a:pPr>
            <a:r>
              <a:rPr lang="en-US" dirty="0" smtClean="0"/>
              <a:t>DATES</a:t>
            </a:r>
          </a:p>
          <a:p>
            <a:pPr marL="0" indent="0" algn="ctr">
              <a:buNone/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0" name="Title 8"/>
          <p:cNvSpPr>
            <a:spLocks noGrp="1"/>
          </p:cNvSpPr>
          <p:nvPr>
            <p:ph type="title"/>
          </p:nvPr>
        </p:nvSpPr>
        <p:spPr>
          <a:xfrm>
            <a:off x="457200" y="436563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formulas can contain </a:t>
            </a:r>
            <a:r>
              <a:rPr lang="en-US" sz="4800" b="1" dirty="0" smtClean="0">
                <a:solidFill>
                  <a:srgbClr val="C00000"/>
                </a:solidFill>
              </a:rPr>
              <a:t>functions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2800" y="2787134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sometimes</a:t>
            </a:r>
            <a:br>
              <a:rPr lang="en-US" dirty="0" smtClean="0"/>
            </a:br>
            <a:r>
              <a:rPr lang="en-US" dirty="0" smtClean="0"/>
              <a:t>called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arguments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8" t="20672" r="8577" b="24807"/>
          <a:stretch/>
        </p:blipFill>
        <p:spPr bwMode="auto">
          <a:xfrm>
            <a:off x="6705600" y="4790924"/>
            <a:ext cx="2438400" cy="20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Excel 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=if(logical-test, value-if-true, value-if-false)</a:t>
            </a:r>
          </a:p>
          <a:p>
            <a:r>
              <a:rPr lang="en-US" b="1" dirty="0" smtClean="0"/>
              <a:t>logical-test </a:t>
            </a:r>
            <a:r>
              <a:rPr lang="en-US" dirty="0" smtClean="0"/>
              <a:t>is a logical statement, like 3&gt;2</a:t>
            </a:r>
          </a:p>
          <a:p>
            <a:r>
              <a:rPr lang="en-US" b="1" dirty="0" smtClean="0"/>
              <a:t>value-if-true</a:t>
            </a:r>
            <a:r>
              <a:rPr lang="en-US" dirty="0" smtClean="0"/>
              <a:t> is what excel will do if the condition is true</a:t>
            </a:r>
          </a:p>
          <a:p>
            <a:r>
              <a:rPr lang="en-US" b="1" dirty="0" smtClean="0"/>
              <a:t>value-if-false</a:t>
            </a:r>
            <a:r>
              <a:rPr lang="en-US" dirty="0" smtClean="0"/>
              <a:t> is what excel will do if the condition is false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=IF(2+2=5,“weird”,“not-weird”)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u="sng" dirty="0" smtClean="0"/>
              <a:t>logical </a:t>
            </a:r>
            <a:r>
              <a:rPr lang="en-US" b="1" u="sng" dirty="0" smtClean="0"/>
              <a:t>operators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r>
              <a:rPr lang="en-US" dirty="0" smtClean="0"/>
              <a:t>equality: </a:t>
            </a:r>
            <a:r>
              <a:rPr lang="en-US" b="1" dirty="0" smtClean="0"/>
              <a:t>=</a:t>
            </a:r>
          </a:p>
          <a:p>
            <a:r>
              <a:rPr lang="en-US" dirty="0" smtClean="0"/>
              <a:t>inequality: </a:t>
            </a:r>
            <a:r>
              <a:rPr lang="en-US" b="1" dirty="0" smtClean="0"/>
              <a:t>&lt;&gt;</a:t>
            </a:r>
          </a:p>
          <a:p>
            <a:r>
              <a:rPr lang="en-US" dirty="0" smtClean="0"/>
              <a:t>less than: </a:t>
            </a:r>
            <a:r>
              <a:rPr lang="en-US" b="1" dirty="0" smtClean="0"/>
              <a:t>&lt;</a:t>
            </a:r>
          </a:p>
          <a:p>
            <a:r>
              <a:rPr lang="en-US" dirty="0" smtClean="0"/>
              <a:t>less than or equal to: </a:t>
            </a:r>
            <a:r>
              <a:rPr lang="en-US" b="1" dirty="0" smtClean="0"/>
              <a:t>&lt;=</a:t>
            </a:r>
          </a:p>
          <a:p>
            <a:r>
              <a:rPr lang="en-US" dirty="0" smtClean="0"/>
              <a:t>greater than: 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greater than or equal to: </a:t>
            </a:r>
            <a:r>
              <a:rPr lang="en-US" b="1" dirty="0" smtClean="0"/>
              <a:t>&gt;=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24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Each of these operators will return a special logical value, either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937</Words>
  <Application>Microsoft Office PowerPoint</Application>
  <PresentationFormat>On-screen Show (4:3)</PresentationFormat>
  <Paragraphs>236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C105 PREDICTION, PROBABILITY &amp; PIGSKIN</vt:lpstr>
      <vt:lpstr>PowerPoint Presentation</vt:lpstr>
      <vt:lpstr>PowerPoint Presentation</vt:lpstr>
      <vt:lpstr>PowerPoint Presentation</vt:lpstr>
      <vt:lpstr>formulas reference other cells</vt:lpstr>
      <vt:lpstr>formulas can generate errors</vt:lpstr>
      <vt:lpstr>formulas can contain functions</vt:lpstr>
      <vt:lpstr>the Excel IF function</vt:lpstr>
      <vt:lpstr>logical operators</vt:lpstr>
      <vt:lpstr>fun with logical operators</vt:lpstr>
      <vt:lpstr>logical functions</vt:lpstr>
      <vt:lpstr>nesting IF statements</vt:lpstr>
      <vt:lpstr>practice</vt:lpstr>
      <vt:lpstr>useful common functions</vt:lpstr>
      <vt:lpstr>cell references</vt:lpstr>
      <vt:lpstr>dealing with dates</vt:lpstr>
      <vt:lpstr>dealing with strings</vt:lpstr>
      <vt:lpstr>Excel PivotTable</vt:lpstr>
      <vt:lpstr>Simple Example: Cross Tabulation</vt:lpstr>
      <vt:lpstr>How do you do it…  3 steps</vt:lpstr>
      <vt:lpstr>Summarizing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Quarterback A – against</dc:title>
  <dc:creator>Motz, Benjamin Alan</dc:creator>
  <cp:lastModifiedBy>Motz, Benjamin Alan</cp:lastModifiedBy>
  <cp:revision>35</cp:revision>
  <dcterms:created xsi:type="dcterms:W3CDTF">2012-08-28T18:23:02Z</dcterms:created>
  <dcterms:modified xsi:type="dcterms:W3CDTF">2014-09-16T17:26:19Z</dcterms:modified>
</cp:coreProperties>
</file>