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8" r:id="rId4"/>
    <p:sldId id="260" r:id="rId5"/>
    <p:sldId id="259" r:id="rId6"/>
    <p:sldId id="261" r:id="rId7"/>
    <p:sldId id="264" r:id="rId8"/>
    <p:sldId id="268" r:id="rId9"/>
    <p:sldId id="263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9" autoAdjust="0"/>
  </p:normalViewPr>
  <p:slideViewPr>
    <p:cSldViewPr>
      <p:cViewPr>
        <p:scale>
          <a:sx n="66" d="100"/>
          <a:sy n="66" d="100"/>
        </p:scale>
        <p:origin x="-2010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0E8A3-1991-4574-8E2C-ED633076574B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4534C-D181-4325-BD83-C0E1BC420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1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34C-D181-4325-BD83-C0E1BC420D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975-A6CC-4218-9279-7E76569AF2C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975-A6CC-4218-9279-7E76569AF2C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975-A6CC-4218-9279-7E76569AF2C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2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975-A6CC-4218-9279-7E76569AF2C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975-A6CC-4218-9279-7E76569AF2C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975-A6CC-4218-9279-7E76569AF2C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4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975-A6CC-4218-9279-7E76569AF2C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7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975-A6CC-4218-9279-7E76569AF2C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975-A6CC-4218-9279-7E76569AF2C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3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975-A6CC-4218-9279-7E76569AF2C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3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975-A6CC-4218-9279-7E76569AF2C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2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8975-A6CC-4218-9279-7E76569AF2C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7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4035425"/>
            <a:ext cx="5943600" cy="765175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</a:pPr>
            <a:r>
              <a:rPr lang="en-US" sz="2400" b="1" spc="-100" dirty="0" smtClean="0">
                <a:solidFill>
                  <a:srgbClr val="C00000"/>
                </a:solidFill>
                <a:cs typeface="Arial" pitchFamily="34" charset="0"/>
              </a:rPr>
              <a:t>C105 </a:t>
            </a:r>
            <a:r>
              <a:rPr lang="en-US" sz="2400" b="1" spc="-100" dirty="0" smtClean="0">
                <a:cs typeface="Arial" pitchFamily="34" charset="0"/>
              </a:rPr>
              <a:t>PREDICTION, PROBABILITY &amp; PIGSKIN</a:t>
            </a:r>
            <a:endParaRPr lang="en-US" sz="2400" b="1" spc="-100" dirty="0">
              <a:cs typeface="Arial" pitchFamily="34" charset="0"/>
            </a:endParaRPr>
          </a:p>
        </p:txBody>
      </p:sp>
      <p:pic>
        <p:nvPicPr>
          <p:cNvPr id="4" name="Picture 3" descr="https://www.indiana.edu/%7Emotzweb/courses/c105_catchHead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1600200" cy="46501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2590800" y="3962400"/>
            <a:ext cx="4953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0800" y="2209801"/>
            <a:ext cx="4953000" cy="144779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sz="2400" dirty="0" smtClean="0"/>
              <a:t>day 11:</a:t>
            </a:r>
            <a:br>
              <a:rPr lang="en-US" sz="2400" dirty="0" smtClean="0"/>
            </a:br>
            <a:r>
              <a:rPr lang="en-US" sz="2400" b="1" dirty="0" err="1" smtClean="0"/>
              <a:t>vlookup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6477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© Ben Motz, </a:t>
            </a:r>
            <a:r>
              <a:rPr lang="en-US" sz="1200" dirty="0" smtClean="0"/>
              <a:t>2014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34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vlookup</a:t>
            </a:r>
            <a:r>
              <a:rPr lang="en-US" dirty="0" smtClean="0"/>
              <a:t> and </a:t>
            </a:r>
            <a:r>
              <a:rPr lang="en-US" dirty="0" err="1" smtClean="0"/>
              <a:t>ms</a:t>
            </a:r>
            <a:r>
              <a:rPr lang="en-US" dirty="0" smtClean="0"/>
              <a:t>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b="1" dirty="0" smtClean="0">
                <a:solidFill>
                  <a:srgbClr val="C00000"/>
                </a:solidFill>
              </a:rPr>
              <a:t>VLOOKUP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you can combine information across rows.</a:t>
            </a:r>
          </a:p>
          <a:p>
            <a:r>
              <a:rPr lang="en-US" dirty="0" smtClean="0"/>
              <a:t>what if you want to combine information from two different tables (e.g., offense and games)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b="1" dirty="0" smtClean="0">
                <a:solidFill>
                  <a:srgbClr val="C00000"/>
                </a:solidFill>
              </a:rPr>
              <a:t>could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use VLOOKUP and match on </a:t>
            </a:r>
            <a:r>
              <a:rPr lang="en-US" dirty="0" err="1" smtClean="0"/>
              <a:t>gameid</a:t>
            </a:r>
            <a:endParaRPr lang="en-US" dirty="0" smtClean="0"/>
          </a:p>
          <a:p>
            <a:pPr lvl="1"/>
            <a:r>
              <a:rPr lang="en-US" dirty="0" smtClean="0"/>
              <a:t>but there’s another way that’s even easier:</a:t>
            </a:r>
          </a:p>
          <a:p>
            <a:pPr marL="914400" lvl="2" indent="0">
              <a:buNone/>
            </a:pPr>
            <a:r>
              <a:rPr lang="en-US" sz="3200" b="1" dirty="0" smtClean="0"/>
              <a:t>Microsoft Query</a:t>
            </a:r>
            <a:endParaRPr lang="en-US" sz="32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29" y="4953000"/>
            <a:ext cx="23812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36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876300"/>
            <a:ext cx="6665913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7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joining tables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ercent of team yards obtained by a player.</a:t>
            </a:r>
          </a:p>
          <a:p>
            <a:r>
              <a:rPr lang="en-US" dirty="0" smtClean="0"/>
              <a:t>effect of game attendance, game time, game location, etc.</a:t>
            </a:r>
          </a:p>
          <a:p>
            <a:r>
              <a:rPr lang="en-US" dirty="0" smtClean="0"/>
              <a:t>player birthdates (in the players table)</a:t>
            </a:r>
          </a:p>
          <a:p>
            <a:r>
              <a:rPr lang="en-US" dirty="0" smtClean="0"/>
              <a:t>does anything about a team’s defense (in the </a:t>
            </a:r>
            <a:r>
              <a:rPr lang="en-US" dirty="0" err="1" smtClean="0"/>
              <a:t>defenseandspecialteams</a:t>
            </a:r>
            <a:r>
              <a:rPr lang="en-US" dirty="0" smtClean="0"/>
              <a:t> table) predict how well an offensive player will perform?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problem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31975"/>
            <a:ext cx="6400800" cy="129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Do WRs perform better when RBs perform worse?</a:t>
            </a:r>
          </a:p>
          <a:p>
            <a:r>
              <a:rPr lang="en-US" sz="2000" dirty="0" smtClean="0"/>
              <a:t>Does Jordy Nelson get more points without Eddie Lacy?</a:t>
            </a:r>
          </a:p>
          <a:p>
            <a:r>
              <a:rPr lang="en-US" sz="2000" dirty="0" smtClean="0"/>
              <a:t>Do </a:t>
            </a:r>
            <a:r>
              <a:rPr lang="en-US" sz="2000" dirty="0" err="1" smtClean="0"/>
              <a:t>Kaepernick’s</a:t>
            </a:r>
            <a:r>
              <a:rPr lang="en-US" sz="2000" dirty="0" smtClean="0"/>
              <a:t> scramble plays help the 49ers win?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895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n-US" b="1" dirty="0" smtClean="0"/>
              <a:t>systematically combining information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across rows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265474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 answer these questions, </a:t>
            </a:r>
            <a:br>
              <a:rPr lang="en-US" sz="2400" dirty="0" smtClean="0"/>
            </a:br>
            <a:r>
              <a:rPr lang="en-US" sz="2400" dirty="0" smtClean="0"/>
              <a:t>you’d need to categorize some rows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(e.g., WR’s points)</a:t>
            </a:r>
          </a:p>
          <a:p>
            <a:pPr algn="ctr"/>
            <a:r>
              <a:rPr lang="en-US" sz="2400" dirty="0"/>
              <a:t>o</a:t>
            </a:r>
            <a:r>
              <a:rPr lang="en-US" sz="2400" dirty="0" smtClean="0"/>
              <a:t>n the basis of values in another row</a:t>
            </a:r>
          </a:p>
          <a:p>
            <a:pPr algn="ctr"/>
            <a:r>
              <a:rPr lang="en-US" dirty="0" smtClean="0"/>
              <a:t>(e.g., RB’s points)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rb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vs. </a:t>
            </a:r>
            <a:r>
              <a:rPr lang="en-US" dirty="0" err="1" smtClean="0"/>
              <a:t>wr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0942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n-US" sz="3600" dirty="0" smtClean="0"/>
              <a:t>there isn’t a column on </a:t>
            </a:r>
            <a:r>
              <a:rPr lang="en-US" sz="3600" b="1" dirty="0" smtClean="0"/>
              <a:t>brown</a:t>
            </a:r>
            <a:r>
              <a:rPr lang="en-US" sz="3600" dirty="0" smtClean="0"/>
              <a:t>’s row </a:t>
            </a:r>
            <a:br>
              <a:rPr lang="en-US" sz="3600" dirty="0" smtClean="0"/>
            </a:br>
            <a:r>
              <a:rPr lang="en-US" sz="3600" dirty="0" smtClean="0"/>
              <a:t>to tell you about </a:t>
            </a:r>
            <a:r>
              <a:rPr lang="en-US" sz="3600" b="1" dirty="0" smtClean="0"/>
              <a:t>bell</a:t>
            </a:r>
            <a:r>
              <a:rPr lang="en-US" sz="3600" dirty="0" smtClean="0"/>
              <a:t> in that game.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525695" y="1378451"/>
            <a:ext cx="8092611" cy="3730209"/>
            <a:chOff x="457200" y="1378451"/>
            <a:chExt cx="8092611" cy="3730209"/>
          </a:xfrm>
        </p:grpSpPr>
        <p:pic>
          <p:nvPicPr>
            <p:cNvPr id="1026" name="Picture 2" descr="http://www4.pictures.zimbio.com/gi/Antonio+Brown+Pittsburgh+Steelers+v+Green+NwKrC041GeNl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06" r="18682"/>
            <a:stretch/>
          </p:blipFill>
          <p:spPr bwMode="auto">
            <a:xfrm>
              <a:off x="5138791" y="1378451"/>
              <a:ext cx="3411020" cy="3730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25" r="17245" b="37109"/>
            <a:stretch/>
          </p:blipFill>
          <p:spPr bwMode="auto">
            <a:xfrm>
              <a:off x="457200" y="1378452"/>
              <a:ext cx="4525766" cy="3730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38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6001" y="1143000"/>
            <a:ext cx="519199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VLOOKUP</a:t>
            </a:r>
            <a:endParaRPr lang="en-US" sz="9600" b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724835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=VLOOKUP(</a:t>
            </a:r>
            <a:r>
              <a:rPr lang="en-US" sz="2000" dirty="0" err="1" smtClean="0"/>
              <a:t>lookup_value</a:t>
            </a:r>
            <a:r>
              <a:rPr lang="en-US" sz="2000" dirty="0" smtClean="0"/>
              <a:t>, </a:t>
            </a:r>
            <a:r>
              <a:rPr lang="en-US" sz="2000" dirty="0" err="1" smtClean="0"/>
              <a:t>table_array</a:t>
            </a:r>
            <a:r>
              <a:rPr lang="en-US" sz="2000" dirty="0" smtClean="0"/>
              <a:t>, </a:t>
            </a:r>
            <a:r>
              <a:rPr lang="en-US" sz="2000" dirty="0" err="1" smtClean="0"/>
              <a:t>col_index_num</a:t>
            </a:r>
            <a:r>
              <a:rPr lang="en-US" sz="2000" dirty="0" smtClean="0"/>
              <a:t>, [</a:t>
            </a:r>
            <a:r>
              <a:rPr lang="en-US" sz="2000" dirty="0" err="1" smtClean="0"/>
              <a:t>range_lookup</a:t>
            </a:r>
            <a:r>
              <a:rPr lang="en-US" sz="2000" dirty="0" smtClean="0"/>
              <a:t>])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95600" y="32766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0" y="39624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 value to find in a table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267200" y="32766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0" y="39624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 table to look for the value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715000" y="32766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962400"/>
            <a:ext cx="121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when you find the value in the table, what column should be returned.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543800" y="32766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0" y="3962400"/>
            <a:ext cx="137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whether it should be allowed to find an approximate match to the lookup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madlibs</a:t>
            </a:r>
            <a:r>
              <a:rPr lang="en-US" dirty="0" smtClean="0"/>
              <a:t>: random sentence generator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81"/>
          <a:stretch/>
        </p:blipFill>
        <p:spPr bwMode="auto">
          <a:xfrm>
            <a:off x="123825" y="1219200"/>
            <a:ext cx="889635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8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/>
              <a:t>v</a:t>
            </a:r>
            <a:r>
              <a:rPr lang="en-US" dirty="0" err="1" smtClean="0"/>
              <a:t>lookup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caveat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5052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Excel only looks for the </a:t>
            </a:r>
            <a:r>
              <a:rPr lang="en-US" b="1" dirty="0" err="1" smtClean="0"/>
              <a:t>lookup_value</a:t>
            </a:r>
            <a:r>
              <a:rPr lang="en-US" dirty="0" smtClean="0"/>
              <a:t> in the first column of the </a:t>
            </a:r>
            <a:r>
              <a:rPr lang="en-US" b="1" dirty="0" err="1" smtClean="0"/>
              <a:t>table_array</a:t>
            </a:r>
            <a:r>
              <a:rPr lang="en-US" dirty="0" smtClean="0"/>
              <a:t> that you’re searching thru.</a:t>
            </a:r>
          </a:p>
          <a:p>
            <a:pPr marL="0" indent="0">
              <a:buNone/>
            </a:pPr>
            <a:r>
              <a:rPr lang="en-US" b="1" dirty="0" smtClean="0"/>
              <a:t>#N/A</a:t>
            </a:r>
            <a:r>
              <a:rPr lang="en-US" dirty="0" smtClean="0"/>
              <a:t> error if it can’t find it.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8382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index needs to be in first column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21" r="24791" b="49805"/>
          <a:stretch/>
        </p:blipFill>
        <p:spPr bwMode="auto">
          <a:xfrm>
            <a:off x="4247667" y="1981200"/>
            <a:ext cx="4896333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30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/>
              <a:t>v</a:t>
            </a:r>
            <a:r>
              <a:rPr lang="en-US" dirty="0" err="1" smtClean="0"/>
              <a:t>lookup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caveat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5052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Excel only returns the first “match” that it finds of the </a:t>
            </a:r>
            <a:r>
              <a:rPr lang="en-US" b="1" dirty="0" err="1" smtClean="0"/>
              <a:t>lookup_value</a:t>
            </a:r>
            <a:r>
              <a:rPr lang="en-US" dirty="0" smtClean="0"/>
              <a:t> in the </a:t>
            </a:r>
            <a:r>
              <a:rPr lang="en-US" b="1" dirty="0" err="1" smtClean="0"/>
              <a:t>table_array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8382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only returns the first index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21" t="8594" r="25521" b="37807"/>
          <a:stretch/>
        </p:blipFill>
        <p:spPr bwMode="auto">
          <a:xfrm>
            <a:off x="4114800" y="1802563"/>
            <a:ext cx="5029200" cy="505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28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5800" y="685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err="1" smtClean="0">
                <a:solidFill>
                  <a:srgbClr val="C00000"/>
                </a:solidFill>
              </a:rPr>
              <a:t>vlookup</a:t>
            </a:r>
            <a:r>
              <a:rPr lang="en-US" sz="6600" b="1" dirty="0" smtClean="0"/>
              <a:t> demo</a:t>
            </a:r>
            <a:endParaRPr lang="en-US" sz="66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1905000"/>
            <a:ext cx="7772400" cy="373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when </a:t>
            </a:r>
            <a:r>
              <a:rPr lang="en-US" b="1" dirty="0" smtClean="0"/>
              <a:t>RBs</a:t>
            </a:r>
            <a:r>
              <a:rPr lang="en-US" dirty="0" smtClean="0"/>
              <a:t> perform </a:t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better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than 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b="1" dirty="0" smtClean="0">
                <a:solidFill>
                  <a:srgbClr val="C00000"/>
                </a:solidFill>
              </a:rPr>
              <a:t>worse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than average, </a:t>
            </a:r>
            <a:br>
              <a:rPr lang="en-US" dirty="0" smtClean="0"/>
            </a:br>
            <a:r>
              <a:rPr lang="en-US" dirty="0" smtClean="0"/>
              <a:t>what is the effect on</a:t>
            </a:r>
            <a:br>
              <a:rPr lang="en-US" dirty="0" smtClean="0"/>
            </a:br>
            <a:r>
              <a:rPr lang="en-US" dirty="0" smtClean="0"/>
              <a:t>the team’s </a:t>
            </a:r>
            <a:r>
              <a:rPr lang="en-US" b="1" dirty="0" smtClean="0"/>
              <a:t>WR</a:t>
            </a:r>
            <a:r>
              <a:rPr lang="en-US" dirty="0" smtClean="0"/>
              <a:t> fantasy points?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5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rb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vs. </a:t>
            </a:r>
            <a:r>
              <a:rPr lang="en-US" dirty="0" err="1" smtClean="0"/>
              <a:t>wr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21920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=VLOOKUP(</a:t>
            </a:r>
            <a:r>
              <a:rPr lang="en-US" sz="2000" dirty="0" err="1" smtClean="0"/>
              <a:t>lookup_value</a:t>
            </a:r>
            <a:r>
              <a:rPr lang="en-US" sz="2000" dirty="0" smtClean="0"/>
              <a:t>, </a:t>
            </a:r>
            <a:r>
              <a:rPr lang="en-US" sz="2000" dirty="0" err="1" smtClean="0"/>
              <a:t>table_array</a:t>
            </a:r>
            <a:r>
              <a:rPr lang="en-US" sz="2000" dirty="0" smtClean="0"/>
              <a:t>, </a:t>
            </a:r>
            <a:r>
              <a:rPr lang="en-US" sz="2000" dirty="0" err="1" smtClean="0"/>
              <a:t>col_index_num</a:t>
            </a:r>
            <a:r>
              <a:rPr lang="en-US" sz="2000" dirty="0" smtClean="0"/>
              <a:t>, [</a:t>
            </a:r>
            <a:r>
              <a:rPr lang="en-US" sz="2000" dirty="0" err="1" smtClean="0"/>
              <a:t>range_lookup</a:t>
            </a:r>
            <a:r>
              <a:rPr lang="en-US" sz="2000" dirty="0" smtClean="0"/>
              <a:t>])</a:t>
            </a: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14600" y="762000"/>
            <a:ext cx="8382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51788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average = 17.7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457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average = 20.4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791200" y="729734"/>
            <a:ext cx="762000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17"/>
          <a:stretch/>
        </p:blipFill>
        <p:spPr bwMode="auto">
          <a:xfrm>
            <a:off x="0" y="198120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07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314</Words>
  <Application>Microsoft Office PowerPoint</Application>
  <PresentationFormat>On-screen Show (4:3)</PresentationFormat>
  <Paragraphs>45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C105 PREDICTION, PROBABILITY &amp; PIGSKIN</vt:lpstr>
      <vt:lpstr>the problem:</vt:lpstr>
      <vt:lpstr>rb vs. wr</vt:lpstr>
      <vt:lpstr>PowerPoint Presentation</vt:lpstr>
      <vt:lpstr>madlibs: random sentence generator</vt:lpstr>
      <vt:lpstr>vlookup caveat:</vt:lpstr>
      <vt:lpstr>vlookup caveat:</vt:lpstr>
      <vt:lpstr>PowerPoint Presentation</vt:lpstr>
      <vt:lpstr>rb vs. wr</vt:lpstr>
      <vt:lpstr>vlookup and ms query</vt:lpstr>
      <vt:lpstr>PowerPoint Presentation</vt:lpstr>
      <vt:lpstr>joining tables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C105 PREDICTION, PROBABILITY &amp; PIGSKIN</dc:title>
  <dc:creator>Motz, Benjamin Alan</dc:creator>
  <cp:lastModifiedBy>Motz, Benjamin Alan</cp:lastModifiedBy>
  <cp:revision>24</cp:revision>
  <dcterms:created xsi:type="dcterms:W3CDTF">2012-09-11T12:39:38Z</dcterms:created>
  <dcterms:modified xsi:type="dcterms:W3CDTF">2014-09-30T18:14:46Z</dcterms:modified>
</cp:coreProperties>
</file>