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57" r:id="rId2"/>
    <p:sldId id="258" r:id="rId3"/>
    <p:sldId id="289"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80" r:id="rId21"/>
    <p:sldId id="281" r:id="rId22"/>
    <p:sldId id="282" r:id="rId23"/>
    <p:sldId id="283" r:id="rId24"/>
    <p:sldId id="284" r:id="rId25"/>
    <p:sldId id="285" r:id="rId26"/>
    <p:sldId id="286" r:id="rId27"/>
    <p:sldId id="287" r:id="rId28"/>
    <p:sldId id="288" r:id="rId29"/>
    <p:sldId id="324"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 id="307" r:id="rId48"/>
    <p:sldId id="308" r:id="rId49"/>
    <p:sldId id="309" r:id="rId50"/>
    <p:sldId id="310" r:id="rId51"/>
    <p:sldId id="311" r:id="rId52"/>
    <p:sldId id="312" r:id="rId53"/>
    <p:sldId id="313" r:id="rId54"/>
    <p:sldId id="314" r:id="rId55"/>
    <p:sldId id="315" r:id="rId56"/>
    <p:sldId id="316" r:id="rId57"/>
    <p:sldId id="317" r:id="rId58"/>
    <p:sldId id="318" r:id="rId59"/>
    <p:sldId id="319" r:id="rId60"/>
    <p:sldId id="320" r:id="rId61"/>
    <p:sldId id="321" r:id="rId62"/>
    <p:sldId id="322" r:id="rId63"/>
    <p:sldId id="323"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139" autoAdjust="0"/>
  </p:normalViewPr>
  <p:slideViewPr>
    <p:cSldViewPr>
      <p:cViewPr varScale="1">
        <p:scale>
          <a:sx n="99" d="100"/>
          <a:sy n="99" d="100"/>
        </p:scale>
        <p:origin x="-105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charts/_rels/chart1.xml.rels><?xml version="1.0" encoding="UTF-8" standalone="yes"?>
<Relationships xmlns="http://schemas.openxmlformats.org/package/2006/relationships"><Relationship Id="rId1" Type="http://schemas.openxmlformats.org/officeDocument/2006/relationships/oleObject" Target="file:///\\bl-psy-srv\users\bmotz\COURSES\C105\Fall%20-%202013\MidtermResults.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invertIfNegative val="0"/>
          <c:cat>
            <c:numRef>
              <c:f>Sheet2!$A$2:$A$13</c:f>
              <c:numCache>
                <c:formatCode>0%</c:formatCode>
                <c:ptCount val="12"/>
                <c:pt idx="0">
                  <c:v>0.4</c:v>
                </c:pt>
                <c:pt idx="1">
                  <c:v>0.45</c:v>
                </c:pt>
                <c:pt idx="2">
                  <c:v>0.5</c:v>
                </c:pt>
                <c:pt idx="3">
                  <c:v>0.55000000000000004</c:v>
                </c:pt>
                <c:pt idx="4">
                  <c:v>0.6</c:v>
                </c:pt>
                <c:pt idx="5">
                  <c:v>0.65</c:v>
                </c:pt>
                <c:pt idx="6">
                  <c:v>0.7</c:v>
                </c:pt>
                <c:pt idx="7">
                  <c:v>0.75</c:v>
                </c:pt>
                <c:pt idx="8">
                  <c:v>0.8</c:v>
                </c:pt>
                <c:pt idx="9">
                  <c:v>0.85</c:v>
                </c:pt>
                <c:pt idx="10">
                  <c:v>0.9</c:v>
                </c:pt>
                <c:pt idx="11">
                  <c:v>0.95</c:v>
                </c:pt>
              </c:numCache>
            </c:numRef>
          </c:cat>
          <c:val>
            <c:numRef>
              <c:f>Sheet2!$B$2:$B$13</c:f>
              <c:numCache>
                <c:formatCode>General</c:formatCode>
                <c:ptCount val="12"/>
                <c:pt idx="0">
                  <c:v>1</c:v>
                </c:pt>
                <c:pt idx="1">
                  <c:v>0</c:v>
                </c:pt>
                <c:pt idx="2">
                  <c:v>0</c:v>
                </c:pt>
                <c:pt idx="3">
                  <c:v>2</c:v>
                </c:pt>
                <c:pt idx="4">
                  <c:v>6</c:v>
                </c:pt>
                <c:pt idx="5">
                  <c:v>2</c:v>
                </c:pt>
                <c:pt idx="6">
                  <c:v>4</c:v>
                </c:pt>
                <c:pt idx="7">
                  <c:v>4</c:v>
                </c:pt>
                <c:pt idx="8">
                  <c:v>13</c:v>
                </c:pt>
                <c:pt idx="9">
                  <c:v>10</c:v>
                </c:pt>
                <c:pt idx="10">
                  <c:v>15</c:v>
                </c:pt>
                <c:pt idx="11">
                  <c:v>3</c:v>
                </c:pt>
              </c:numCache>
            </c:numRef>
          </c:val>
        </c:ser>
        <c:dLbls>
          <c:showLegendKey val="0"/>
          <c:showVal val="0"/>
          <c:showCatName val="0"/>
          <c:showSerName val="0"/>
          <c:showPercent val="0"/>
          <c:showBubbleSize val="0"/>
        </c:dLbls>
        <c:gapWidth val="0"/>
        <c:axId val="93883392"/>
        <c:axId val="105454592"/>
      </c:barChart>
      <c:catAx>
        <c:axId val="93883392"/>
        <c:scaling>
          <c:orientation val="minMax"/>
        </c:scaling>
        <c:delete val="0"/>
        <c:axPos val="b"/>
        <c:numFmt formatCode="0%" sourceLinked="1"/>
        <c:majorTickMark val="out"/>
        <c:minorTickMark val="none"/>
        <c:tickLblPos val="nextTo"/>
        <c:crossAx val="105454592"/>
        <c:crosses val="autoZero"/>
        <c:auto val="1"/>
        <c:lblAlgn val="ctr"/>
        <c:lblOffset val="100"/>
        <c:noMultiLvlLbl val="0"/>
      </c:catAx>
      <c:valAx>
        <c:axId val="105454592"/>
        <c:scaling>
          <c:orientation val="minMax"/>
        </c:scaling>
        <c:delete val="0"/>
        <c:axPos val="l"/>
        <c:numFmt formatCode="General" sourceLinked="1"/>
        <c:majorTickMark val="out"/>
        <c:minorTickMark val="none"/>
        <c:tickLblPos val="nextTo"/>
        <c:crossAx val="93883392"/>
        <c:crosses val="autoZero"/>
        <c:crossBetween val="between"/>
      </c:valAx>
      <c:spPr>
        <a:noFill/>
        <a:ln w="25400">
          <a:noFill/>
        </a:ln>
      </c:spPr>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F71999-0324-45C1-8596-12049FA08BCD}" type="datetimeFigureOut">
              <a:rPr lang="en-US" smtClean="0"/>
              <a:t>10/22/2013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28642E-ACB6-4776-80D6-4B9A2D905CC0}" type="slidenum">
              <a:rPr lang="en-US" smtClean="0"/>
              <a:t>‹#›</a:t>
            </a:fld>
            <a:endParaRPr lang="en-US"/>
          </a:p>
        </p:txBody>
      </p:sp>
    </p:spTree>
    <p:extLst>
      <p:ext uri="{BB962C8B-B14F-4D97-AF65-F5344CB8AC3E}">
        <p14:creationId xmlns:p14="http://schemas.microsoft.com/office/powerpoint/2010/main" val="1771998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youtube.com/watch?v=rvJKST6P7Wc"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en.wikipedia.org/wiki/Black_Warrior_River" TargetMode="External"/><Relationship Id="rId3" Type="http://schemas.openxmlformats.org/officeDocument/2006/relationships/hyperlink" Target="http://en.wikipedia.org/wiki/Tennessee_River" TargetMode="External"/><Relationship Id="rId7" Type="http://schemas.openxmlformats.org/officeDocument/2006/relationships/hyperlink" Target="http://en.wikipedia.org/wiki/Alabama" TargetMode="External"/><Relationship Id="rId2" Type="http://schemas.openxmlformats.org/officeDocument/2006/relationships/slide" Target="../slides/slide40.xml"/><Relationship Id="rId1" Type="http://schemas.openxmlformats.org/officeDocument/2006/relationships/notesMaster" Target="../notesMasters/notesMaster1.xml"/><Relationship Id="rId6" Type="http://schemas.openxmlformats.org/officeDocument/2006/relationships/hyperlink" Target="http://en.wikipedia.org/wiki/Mississippi" TargetMode="External"/><Relationship Id="rId5" Type="http://schemas.openxmlformats.org/officeDocument/2006/relationships/hyperlink" Target="http://en.wikipedia.org/wiki/Pickwick_Lake" TargetMode="External"/><Relationship Id="rId4" Type="http://schemas.openxmlformats.org/officeDocument/2006/relationships/hyperlink" Target="http://en.wikipedia.org/wiki/Tombigbee_River" TargetMode="External"/><Relationship Id="rId9" Type="http://schemas.openxmlformats.org/officeDocument/2006/relationships/hyperlink" Target="http://en.wikipedia.org/wiki/Demopolis,_Alabama"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Why don’t kids eat their vegetables?</a:t>
            </a:r>
            <a:endParaRPr lang="en-US" dirty="0"/>
          </a:p>
        </p:txBody>
      </p:sp>
      <p:sp>
        <p:nvSpPr>
          <p:cNvPr id="4" name="Slide Number Placeholder 3"/>
          <p:cNvSpPr>
            <a:spLocks noGrp="1"/>
          </p:cNvSpPr>
          <p:nvPr>
            <p:ph type="sldNum" sz="quarter" idx="10"/>
          </p:nvPr>
        </p:nvSpPr>
        <p:spPr/>
        <p:txBody>
          <a:bodyPr/>
          <a:lstStyle/>
          <a:p>
            <a:fld id="{0A89C022-E86C-4D04-9749-F7FA1F6CF64A}" type="slidenum">
              <a:rPr lang="en-US" smtClean="0"/>
              <a:pPr/>
              <a:t>6</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What’s</a:t>
            </a:r>
            <a:r>
              <a:rPr lang="en-US" baseline="0" dirty="0" smtClean="0"/>
              <a:t> the problem with the committee member’s classification of Jane?</a:t>
            </a:r>
          </a:p>
          <a:p>
            <a:r>
              <a:rPr lang="en-US" baseline="0" dirty="0" smtClean="0"/>
              <a:t>No consideration of how common “astrology nuts” really are.</a:t>
            </a:r>
            <a:endParaRPr lang="en-US" dirty="0"/>
          </a:p>
        </p:txBody>
      </p:sp>
      <p:sp>
        <p:nvSpPr>
          <p:cNvPr id="4" name="Slide Number Placeholder 3"/>
          <p:cNvSpPr>
            <a:spLocks noGrp="1"/>
          </p:cNvSpPr>
          <p:nvPr>
            <p:ph type="sldNum" sz="quarter" idx="10"/>
          </p:nvPr>
        </p:nvSpPr>
        <p:spPr/>
        <p:txBody>
          <a:bodyPr/>
          <a:lstStyle/>
          <a:p>
            <a:fld id="{81DBCC2F-3DE6-4BA0-8CDA-70FBAB4C4F91}" type="slidenum">
              <a:rPr lang="en-US" smtClean="0"/>
              <a:pPr/>
              <a:t>52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DBCC2F-3DE6-4BA0-8CDA-70FBAB4C4F91}" type="slidenum">
              <a:rPr lang="en-US" smtClean="0"/>
              <a:pPr/>
              <a:t>55</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You will be given 3 numbers which conform to a simple rule that I have in mind</a:t>
            </a:r>
          </a:p>
          <a:p>
            <a:r>
              <a:rPr lang="en-US" dirty="0" smtClean="0"/>
              <a:t>Your</a:t>
            </a:r>
            <a:r>
              <a:rPr lang="en-US" baseline="0" dirty="0" smtClean="0"/>
              <a:t> aim is to discover this rule by writing down sets of three numbers that you believe conform to the same rule.</a:t>
            </a:r>
          </a:p>
          <a:p>
            <a:r>
              <a:rPr lang="en-US" baseline="0" dirty="0" smtClean="0"/>
              <a:t>   - I’ll tell you whether or not your numbers conform to my rule</a:t>
            </a:r>
          </a:p>
          <a:p>
            <a:r>
              <a:rPr lang="en-US" baseline="0" dirty="0" smtClean="0"/>
              <a:t>When you feel like you’ve figured out the rule, then tell me, and I’ll tell you whether it’s the same rule that I started with.</a:t>
            </a:r>
            <a:endParaRPr lang="en-US" dirty="0"/>
          </a:p>
        </p:txBody>
      </p:sp>
      <p:sp>
        <p:nvSpPr>
          <p:cNvPr id="4" name="Slide Number Placeholder 3"/>
          <p:cNvSpPr>
            <a:spLocks noGrp="1"/>
          </p:cNvSpPr>
          <p:nvPr>
            <p:ph type="sldNum" sz="quarter" idx="10"/>
          </p:nvPr>
        </p:nvSpPr>
        <p:spPr/>
        <p:txBody>
          <a:bodyPr/>
          <a:lstStyle/>
          <a:p>
            <a:fld id="{94287DA0-FC1B-49FE-8ADB-F56873E8E14D}" type="slidenum">
              <a:rPr lang="en-US" smtClean="0"/>
              <a:pPr/>
              <a:t>61</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b="1" dirty="0" smtClean="0"/>
              <a:t>CALIFORNIA CITY, Calif.-They come with lawn chairs, rosaries and religious</a:t>
            </a:r>
            <a:r>
              <a:rPr lang="en-US" dirty="0" smtClean="0"/>
              <a:t> </a:t>
            </a:r>
            <a:br>
              <a:rPr lang="en-US" dirty="0" smtClean="0"/>
            </a:br>
            <a:r>
              <a:rPr lang="en-US" b="1" dirty="0" smtClean="0"/>
              <a:t>pictures to this stark, scrubby desert. Polaroid is the camera of</a:t>
            </a:r>
            <a:r>
              <a:rPr lang="en-US" dirty="0" smtClean="0"/>
              <a:t> </a:t>
            </a:r>
            <a:br>
              <a:rPr lang="en-US" dirty="0" smtClean="0"/>
            </a:br>
            <a:r>
              <a:rPr lang="en-US" b="1" dirty="0" smtClean="0"/>
              <a:t>choice--the better to see immediately if the Virgin Mary has appeared in</a:t>
            </a:r>
            <a:r>
              <a:rPr lang="en-US" dirty="0" smtClean="0"/>
              <a:t> </a:t>
            </a:r>
            <a:br>
              <a:rPr lang="en-US" dirty="0" smtClean="0"/>
            </a:br>
            <a:r>
              <a:rPr lang="en-US" b="1" dirty="0" smtClean="0"/>
              <a:t>the sky and allowed herself to be captured in some earthly form, if only on</a:t>
            </a:r>
            <a:r>
              <a:rPr lang="en-US" dirty="0" smtClean="0"/>
              <a:t> </a:t>
            </a:r>
            <a:br>
              <a:rPr lang="en-US" dirty="0" smtClean="0"/>
            </a:br>
            <a:r>
              <a:rPr lang="en-US" b="1" dirty="0" smtClean="0"/>
              <a:t>film.</a:t>
            </a:r>
            <a:r>
              <a:rPr lang="en-US" dirty="0" smtClean="0"/>
              <a:t> </a:t>
            </a:r>
          </a:p>
          <a:p>
            <a:r>
              <a:rPr lang="en-US" b="1" dirty="0" smtClean="0"/>
              <a:t>Under a sunny, cloudless sky, they are bundled against the chill of the</a:t>
            </a:r>
            <a:r>
              <a:rPr lang="en-US" dirty="0" smtClean="0"/>
              <a:t> </a:t>
            </a:r>
            <a:br>
              <a:rPr lang="en-US" dirty="0" smtClean="0"/>
            </a:br>
            <a:r>
              <a:rPr lang="en-US" b="1" dirty="0" smtClean="0"/>
              <a:t>desert wind as they pray in a circle near two huge white crosses. They hope</a:t>
            </a:r>
            <a:r>
              <a:rPr lang="en-US" dirty="0" smtClean="0"/>
              <a:t> </a:t>
            </a:r>
            <a:br>
              <a:rPr lang="en-US" dirty="0" smtClean="0"/>
            </a:br>
            <a:r>
              <a:rPr lang="en-US" b="1" dirty="0" smtClean="0"/>
              <a:t>to see Mary, but at the moment they are eagerly awaiting Maria Paula </a:t>
            </a:r>
            <a:r>
              <a:rPr lang="en-US" b="1" dirty="0" err="1" smtClean="0"/>
              <a:t>Acuna</a:t>
            </a:r>
            <a:r>
              <a:rPr lang="en-US" b="1" dirty="0" smtClean="0"/>
              <a:t>,</a:t>
            </a:r>
            <a:r>
              <a:rPr lang="en-US" dirty="0" smtClean="0"/>
              <a:t> </a:t>
            </a:r>
            <a:br>
              <a:rPr lang="en-US" dirty="0" smtClean="0"/>
            </a:br>
            <a:r>
              <a:rPr lang="en-US" b="1" dirty="0" smtClean="0"/>
              <a:t>a 45-year-old Catholic woman from California City who comes on the 13th of</a:t>
            </a:r>
            <a:r>
              <a:rPr lang="en-US" dirty="0" smtClean="0"/>
              <a:t> </a:t>
            </a:r>
            <a:br>
              <a:rPr lang="en-US" dirty="0" smtClean="0"/>
            </a:br>
            <a:r>
              <a:rPr lang="en-US" b="1" dirty="0" smtClean="0"/>
              <a:t>each month to this site--now christened Our Lady of the Rock--and declares</a:t>
            </a:r>
            <a:r>
              <a:rPr lang="en-US" dirty="0" smtClean="0"/>
              <a:t> </a:t>
            </a:r>
            <a:br>
              <a:rPr lang="en-US" dirty="0" smtClean="0"/>
            </a:br>
            <a:r>
              <a:rPr lang="en-US" b="1" dirty="0" smtClean="0"/>
              <a:t>that Mary is in their midst.</a:t>
            </a:r>
            <a:r>
              <a:rPr lang="en-US" dirty="0" smtClean="0"/>
              <a:t> </a:t>
            </a:r>
          </a:p>
          <a:p>
            <a:r>
              <a:rPr lang="en-US" b="1" dirty="0" smtClean="0"/>
              <a:t>Whether it's rainy or sunny, a throng gathers. On weekends, it can number</a:t>
            </a:r>
            <a:r>
              <a:rPr lang="en-US" dirty="0" smtClean="0"/>
              <a:t> </a:t>
            </a:r>
            <a:br>
              <a:rPr lang="en-US" dirty="0" smtClean="0"/>
            </a:br>
            <a:r>
              <a:rPr lang="en-US" b="1" dirty="0" smtClean="0"/>
              <a:t>1,000 or more. On Thursday, the crowd is 300 strong, and two vendors are</a:t>
            </a:r>
            <a:r>
              <a:rPr lang="en-US" dirty="0" smtClean="0"/>
              <a:t> </a:t>
            </a:r>
            <a:br>
              <a:rPr lang="en-US" dirty="0" smtClean="0"/>
            </a:br>
            <a:r>
              <a:rPr lang="en-US" b="1" dirty="0" smtClean="0"/>
              <a:t>selling rosaries, religious-themed jewelry and an Automatic Miracle Fold</a:t>
            </a:r>
            <a:r>
              <a:rPr lang="en-US" dirty="0" smtClean="0"/>
              <a:t> </a:t>
            </a:r>
            <a:br>
              <a:rPr lang="en-US" dirty="0" smtClean="0"/>
            </a:br>
            <a:r>
              <a:rPr lang="en-US" b="1" dirty="0" smtClean="0"/>
              <a:t>self-opening umbrella.</a:t>
            </a:r>
            <a:r>
              <a:rPr lang="en-US" dirty="0" smtClean="0"/>
              <a:t> </a:t>
            </a:r>
          </a:p>
          <a:p>
            <a:r>
              <a:rPr lang="en-US" b="1" dirty="0" smtClean="0"/>
              <a:t>The faithful are veterans of this Mojave Desert trek and neophytes,</a:t>
            </a:r>
            <a:r>
              <a:rPr lang="en-US" dirty="0" smtClean="0"/>
              <a:t> </a:t>
            </a:r>
            <a:br>
              <a:rPr lang="en-US" dirty="0" smtClean="0"/>
            </a:br>
            <a:r>
              <a:rPr lang="en-US" b="1" dirty="0" smtClean="0"/>
              <a:t>predominantly Catholic and mostly Latino. They tote stacks of snapshots</a:t>
            </a:r>
            <a:r>
              <a:rPr lang="en-US" dirty="0" smtClean="0"/>
              <a:t> </a:t>
            </a:r>
            <a:br>
              <a:rPr lang="en-US" dirty="0" smtClean="0"/>
            </a:br>
            <a:r>
              <a:rPr lang="en-US" b="1" dirty="0" smtClean="0"/>
              <a:t>taken of the sky over the course of their visits and compare them like</a:t>
            </a:r>
            <a:r>
              <a:rPr lang="en-US" dirty="0" smtClean="0"/>
              <a:t> </a:t>
            </a:r>
            <a:br>
              <a:rPr lang="en-US" dirty="0" smtClean="0"/>
            </a:br>
            <a:r>
              <a:rPr lang="en-US" b="1" dirty="0" smtClean="0"/>
              <a:t>collectors at a baseball card show.</a:t>
            </a:r>
            <a:r>
              <a:rPr lang="en-US" dirty="0" smtClean="0"/>
              <a:t> </a:t>
            </a:r>
          </a:p>
          <a:p>
            <a:r>
              <a:rPr lang="en-US" b="1" dirty="0" smtClean="0"/>
              <a:t>Some are part of the Marian movement--devotees of Mary--who travel to sites</a:t>
            </a:r>
            <a:r>
              <a:rPr lang="en-US" dirty="0" smtClean="0"/>
              <a:t> </a:t>
            </a:r>
            <a:br>
              <a:rPr lang="en-US" dirty="0" smtClean="0"/>
            </a:br>
            <a:r>
              <a:rPr lang="en-US" b="1" dirty="0" smtClean="0"/>
              <a:t>around the world renowned for visitations by Mary. But most are Southern</a:t>
            </a:r>
            <a:r>
              <a:rPr lang="en-US" dirty="0" smtClean="0"/>
              <a:t> </a:t>
            </a:r>
            <a:br>
              <a:rPr lang="en-US" dirty="0" smtClean="0"/>
            </a:br>
            <a:r>
              <a:rPr lang="en-US" b="1" dirty="0" smtClean="0"/>
              <a:t>Californians who simply believe that something--something blessed--happens</a:t>
            </a:r>
            <a:r>
              <a:rPr lang="en-US" dirty="0" smtClean="0"/>
              <a:t> </a:t>
            </a:r>
            <a:br>
              <a:rPr lang="en-US" dirty="0" smtClean="0"/>
            </a:br>
            <a:r>
              <a:rPr lang="en-US" b="1" dirty="0" smtClean="0"/>
              <a:t>under this desert sky on the 13th </a:t>
            </a:r>
            <a:r>
              <a:rPr lang="en-US" b="1" dirty="0" err="1" smtClean="0"/>
              <a:t>df</a:t>
            </a:r>
            <a:r>
              <a:rPr lang="en-US" b="1" dirty="0" smtClean="0"/>
              <a:t> each month.</a:t>
            </a:r>
            <a:r>
              <a:rPr lang="en-US" dirty="0" smtClean="0"/>
              <a:t> </a:t>
            </a:r>
          </a:p>
          <a:p>
            <a:r>
              <a:rPr lang="en-US" b="1" dirty="0" smtClean="0"/>
              <a:t>"See, it's the Virgin," says </a:t>
            </a:r>
            <a:r>
              <a:rPr lang="en-US" b="1" dirty="0" err="1" smtClean="0"/>
              <a:t>Lissette</a:t>
            </a:r>
            <a:r>
              <a:rPr lang="en-US" b="1" dirty="0" smtClean="0"/>
              <a:t> Sandoval, 41, cradling a snapshot she</a:t>
            </a:r>
            <a:r>
              <a:rPr lang="en-US" dirty="0" smtClean="0"/>
              <a:t> </a:t>
            </a:r>
            <a:br>
              <a:rPr lang="en-US" dirty="0" smtClean="0"/>
            </a:br>
            <a:r>
              <a:rPr lang="en-US" b="1" dirty="0" smtClean="0"/>
              <a:t>took just before </a:t>
            </a:r>
            <a:r>
              <a:rPr lang="en-US" b="1" dirty="0" err="1" smtClean="0"/>
              <a:t>Acuna's</a:t>
            </a:r>
            <a:r>
              <a:rPr lang="en-US" b="1" dirty="0" smtClean="0"/>
              <a:t> arrival. She points to a vaguely diamond-shaped</a:t>
            </a:r>
            <a:r>
              <a:rPr lang="en-US" dirty="0" smtClean="0"/>
              <a:t> </a:t>
            </a:r>
            <a:br>
              <a:rPr lang="en-US" dirty="0" smtClean="0"/>
            </a:br>
            <a:r>
              <a:rPr lang="en-US" b="1" dirty="0" smtClean="0"/>
              <a:t>smudge of white light.</a:t>
            </a:r>
            <a:r>
              <a:rPr lang="en-US" dirty="0" smtClean="0"/>
              <a:t> </a:t>
            </a:r>
          </a:p>
          <a:p>
            <a:r>
              <a:rPr lang="en-US" b="1" dirty="0" smtClean="0"/>
              <a:t>Maybe you could construe it to be the shape of a veiled and robed Mary in</a:t>
            </a:r>
            <a:r>
              <a:rPr lang="en-US" dirty="0" smtClean="0"/>
              <a:t> </a:t>
            </a:r>
            <a:br>
              <a:rPr lang="en-US" dirty="0" smtClean="0"/>
            </a:br>
            <a:r>
              <a:rPr lang="en-US" b="1" dirty="0" smtClean="0"/>
              <a:t>her traditional pose with outstretched arms. Suggestions that photographing</a:t>
            </a:r>
            <a:r>
              <a:rPr lang="en-US" dirty="0" smtClean="0"/>
              <a:t> </a:t>
            </a:r>
            <a:br>
              <a:rPr lang="en-US" dirty="0" smtClean="0"/>
            </a:br>
            <a:r>
              <a:rPr lang="en-US" b="1" dirty="0" smtClean="0"/>
              <a:t>the sun will result in odd shapes and blips of light carry as much weight</a:t>
            </a:r>
            <a:r>
              <a:rPr lang="en-US" dirty="0" smtClean="0"/>
              <a:t> </a:t>
            </a:r>
            <a:br>
              <a:rPr lang="en-US" dirty="0" smtClean="0"/>
            </a:br>
            <a:r>
              <a:rPr lang="en-US" b="1" dirty="0" smtClean="0"/>
              <a:t>here as any earthly apparition of Mary does.</a:t>
            </a:r>
            <a:r>
              <a:rPr lang="en-US" dirty="0" smtClean="0"/>
              <a:t> </a:t>
            </a:r>
          </a:p>
          <a:p>
            <a:r>
              <a:rPr lang="en-US" b="1" dirty="0" smtClean="0"/>
              <a:t>Only </a:t>
            </a:r>
            <a:r>
              <a:rPr lang="en-US" b="1" dirty="0" err="1" smtClean="0"/>
              <a:t>Acuna</a:t>
            </a:r>
            <a:r>
              <a:rPr lang="en-US" b="1" dirty="0" smtClean="0"/>
              <a:t> claims to see the mother of Jesus with regularity and incredible</a:t>
            </a:r>
            <a:r>
              <a:rPr lang="en-US" dirty="0" smtClean="0"/>
              <a:t> </a:t>
            </a:r>
            <a:br>
              <a:rPr lang="en-US" dirty="0" smtClean="0"/>
            </a:br>
            <a:r>
              <a:rPr lang="en-US" b="1" dirty="0" smtClean="0"/>
              <a:t>clarity.</a:t>
            </a:r>
            <a:r>
              <a:rPr lang="en-US" dirty="0" smtClean="0"/>
              <a:t> </a:t>
            </a:r>
          </a:p>
          <a:p>
            <a:r>
              <a:rPr lang="en-US" b="1" dirty="0" smtClean="0"/>
              <a:t>"The Blessed Mary always appears around 10, 10:30, 11, something like</a:t>
            </a:r>
            <a:r>
              <a:rPr lang="en-US" dirty="0" smtClean="0"/>
              <a:t> </a:t>
            </a:r>
            <a:br>
              <a:rPr lang="en-US" dirty="0" smtClean="0"/>
            </a:br>
            <a:r>
              <a:rPr lang="en-US" b="1" dirty="0" smtClean="0"/>
              <a:t>that," </a:t>
            </a:r>
            <a:r>
              <a:rPr lang="en-US" b="1" dirty="0" err="1" smtClean="0"/>
              <a:t>Acuna</a:t>
            </a:r>
            <a:r>
              <a:rPr lang="en-US" b="1" dirty="0" smtClean="0"/>
              <a:t> had explained over the phone Wednesday, the day before the</a:t>
            </a:r>
            <a:r>
              <a:rPr lang="en-US" dirty="0" smtClean="0"/>
              <a:t> </a:t>
            </a:r>
            <a:br>
              <a:rPr lang="en-US" dirty="0" smtClean="0"/>
            </a:br>
            <a:r>
              <a:rPr lang="en-US" b="1" dirty="0" smtClean="0"/>
              <a:t>13th. "She looks like a big ray of light coming from the sky very slowly</a:t>
            </a:r>
            <a:r>
              <a:rPr lang="en-US" dirty="0" smtClean="0"/>
              <a:t> </a:t>
            </a:r>
            <a:br>
              <a:rPr lang="en-US" dirty="0" smtClean="0"/>
            </a:br>
            <a:r>
              <a:rPr lang="en-US" b="1" dirty="0" smtClean="0"/>
              <a:t>and then she appears in front of me. She looks like a cloud. I see her very</a:t>
            </a:r>
            <a:r>
              <a:rPr lang="en-US" dirty="0" smtClean="0"/>
              <a:t> </a:t>
            </a:r>
            <a:br>
              <a:rPr lang="en-US" dirty="0" smtClean="0"/>
            </a:br>
            <a:r>
              <a:rPr lang="en-US" b="1" dirty="0" smtClean="0"/>
              <a:t>clearly. She's a very beautiful woman, very young.. Maybe 18 years old.</a:t>
            </a:r>
            <a:r>
              <a:rPr lang="en-US" dirty="0" smtClean="0"/>
              <a:t> </a:t>
            </a:r>
            <a:br>
              <a:rPr lang="en-US" dirty="0" smtClean="0"/>
            </a:br>
            <a:r>
              <a:rPr lang="en-US" b="1" dirty="0" smtClean="0"/>
              <a:t>About 5'5".</a:t>
            </a:r>
            <a:r>
              <a:rPr lang="en-US" dirty="0" smtClean="0"/>
              <a:t> </a:t>
            </a:r>
          </a:p>
          <a:p>
            <a:r>
              <a:rPr lang="en-US" b="1" dirty="0" smtClean="0"/>
              <a:t>Local Catholic authorities have officially-if gently-suggested that there</a:t>
            </a:r>
            <a:r>
              <a:rPr lang="en-US" dirty="0" smtClean="0"/>
              <a:t> </a:t>
            </a:r>
            <a:br>
              <a:rPr lang="en-US" dirty="0" smtClean="0"/>
            </a:br>
            <a:r>
              <a:rPr lang="en-US" b="1" dirty="0" smtClean="0"/>
              <a:t>is no Mary there.</a:t>
            </a:r>
            <a:r>
              <a:rPr lang="en-US" dirty="0" smtClean="0"/>
              <a:t> </a:t>
            </a:r>
          </a:p>
          <a:p>
            <a:r>
              <a:rPr lang="en-US" b="1" dirty="0" smtClean="0"/>
              <a:t>"The church's official position is that there are no apparitions, and</a:t>
            </a:r>
            <a:r>
              <a:rPr lang="en-US" dirty="0" smtClean="0"/>
              <a:t> </a:t>
            </a:r>
            <a:br>
              <a:rPr lang="en-US" dirty="0" smtClean="0"/>
            </a:br>
            <a:r>
              <a:rPr lang="en-US" b="1" dirty="0" smtClean="0"/>
              <a:t>people are to be discouraged from going there," said Father Gregory </a:t>
            </a:r>
            <a:r>
              <a:rPr lang="en-US" b="1" dirty="0" err="1" smtClean="0"/>
              <a:t>Coiro</a:t>
            </a:r>
            <a:r>
              <a:rPr lang="en-US" dirty="0" smtClean="0"/>
              <a:t> </a:t>
            </a:r>
            <a:br>
              <a:rPr lang="en-US" dirty="0" smtClean="0"/>
            </a:br>
            <a:r>
              <a:rPr lang="en-US" b="1" dirty="0" smtClean="0"/>
              <a:t>of the Roman Catholic' archdiocese of Los Angeles, which spent more than a</a:t>
            </a:r>
            <a:r>
              <a:rPr lang="en-US" dirty="0" smtClean="0"/>
              <a:t> </a:t>
            </a:r>
            <a:br>
              <a:rPr lang="en-US" dirty="0" smtClean="0"/>
            </a:br>
            <a:r>
              <a:rPr lang="en-US" b="1" dirty="0" smtClean="0"/>
              <a:t>year investigating the desert case. "It was looked into and found to be</a:t>
            </a:r>
            <a:r>
              <a:rPr lang="en-US" dirty="0" smtClean="0"/>
              <a:t> </a:t>
            </a:r>
            <a:br>
              <a:rPr lang="en-US" dirty="0" smtClean="0"/>
            </a:br>
            <a:r>
              <a:rPr lang="en-US" b="1" dirty="0" smtClean="0"/>
              <a:t>wanting. It was found to be due to somebody's imagination-not anyone's bad</a:t>
            </a:r>
            <a:r>
              <a:rPr lang="en-US" dirty="0" smtClean="0"/>
              <a:t> </a:t>
            </a:r>
            <a:br>
              <a:rPr lang="en-US" dirty="0" smtClean="0"/>
            </a:br>
            <a:r>
              <a:rPr lang="en-US" b="1" dirty="0" smtClean="0"/>
              <a:t>will."</a:t>
            </a:r>
            <a:r>
              <a:rPr lang="en-US" dirty="0" smtClean="0"/>
              <a:t> </a:t>
            </a:r>
          </a:p>
          <a:p>
            <a:r>
              <a:rPr lang="en-US" b="1" dirty="0" smtClean="0"/>
              <a:t>The diocese in Fresno, which has immediate authority over California City,</a:t>
            </a:r>
            <a:r>
              <a:rPr lang="en-US" dirty="0" smtClean="0"/>
              <a:t> </a:t>
            </a:r>
            <a:br>
              <a:rPr lang="en-US" dirty="0" smtClean="0"/>
            </a:br>
            <a:r>
              <a:rPr lang="en-US" b="1" dirty="0" smtClean="0"/>
              <a:t>has concurred with Los Angeles officials. But it has placed no restrictions</a:t>
            </a:r>
            <a:r>
              <a:rPr lang="en-US" dirty="0" smtClean="0"/>
              <a:t> </a:t>
            </a:r>
            <a:br>
              <a:rPr lang="en-US" dirty="0" smtClean="0"/>
            </a:br>
            <a:r>
              <a:rPr lang="en-US" b="1" dirty="0" smtClean="0"/>
              <a:t>on people gathering at the unpaved site about 10 miles northeast of</a:t>
            </a:r>
            <a:r>
              <a:rPr lang="en-US" dirty="0" smtClean="0"/>
              <a:t> </a:t>
            </a:r>
            <a:br>
              <a:rPr lang="en-US" dirty="0" smtClean="0"/>
            </a:br>
            <a:r>
              <a:rPr lang="en-US" b="1" dirty="0" smtClean="0"/>
              <a:t>California City.</a:t>
            </a:r>
            <a:r>
              <a:rPr lang="en-US" dirty="0" smtClean="0"/>
              <a:t> </a:t>
            </a:r>
          </a:p>
          <a:p>
            <a:r>
              <a:rPr lang="en-US" b="1" dirty="0" smtClean="0"/>
              <a:t>Not that the devotees care about such pronouncements. They have their own</a:t>
            </a:r>
            <a:r>
              <a:rPr lang="en-US" dirty="0" smtClean="0"/>
              <a:t> </a:t>
            </a:r>
            <a:br>
              <a:rPr lang="en-US" dirty="0" smtClean="0"/>
            </a:br>
            <a:r>
              <a:rPr lang="en-US" b="1" dirty="0" smtClean="0"/>
              <a:t>research. They talk of the time when rose petals fell from the sky as </a:t>
            </a:r>
            <a:r>
              <a:rPr lang="en-US" b="1" dirty="0" err="1" smtClean="0"/>
              <a:t>Acuna</a:t>
            </a:r>
            <a:r>
              <a:rPr lang="en-US" dirty="0" smtClean="0"/>
              <a:t> </a:t>
            </a:r>
            <a:br>
              <a:rPr lang="en-US" dirty="0" smtClean="0"/>
            </a:br>
            <a:r>
              <a:rPr lang="en-US" b="1" dirty="0" smtClean="0"/>
              <a:t>prayed-- and then mystically rose back into the sky. They remember when a</a:t>
            </a:r>
            <a:r>
              <a:rPr lang="en-US" dirty="0" smtClean="0"/>
              <a:t> </a:t>
            </a:r>
            <a:br>
              <a:rPr lang="en-US" dirty="0" smtClean="0"/>
            </a:br>
            <a:r>
              <a:rPr lang="en-US" b="1" dirty="0" smtClean="0"/>
              <a:t>rainbow appeared around the sun.</a:t>
            </a:r>
            <a:r>
              <a:rPr lang="en-US" dirty="0" smtClean="0"/>
              <a:t> </a:t>
            </a:r>
          </a:p>
          <a:p>
            <a:r>
              <a:rPr lang="en-US" b="1" dirty="0" smtClean="0"/>
              <a:t>Maria Morales, 34, brings her 3-year-old daughter outfitted in a little</a:t>
            </a:r>
            <a:r>
              <a:rPr lang="en-US" dirty="0" smtClean="0"/>
              <a:t> </a:t>
            </a:r>
            <a:br>
              <a:rPr lang="en-US" dirty="0" smtClean="0"/>
            </a:br>
            <a:r>
              <a:rPr lang="en-US" b="1" dirty="0" smtClean="0"/>
              <a:t>blue cape and white gown like a miniature statue of Mary. Morales says that</a:t>
            </a:r>
            <a:r>
              <a:rPr lang="en-US" dirty="0" smtClean="0"/>
              <a:t> </a:t>
            </a:r>
            <a:br>
              <a:rPr lang="en-US" dirty="0" smtClean="0"/>
            </a:br>
            <a:r>
              <a:rPr lang="en-US" b="1" dirty="0" err="1" smtClean="0"/>
              <a:t>Acuna's</a:t>
            </a:r>
            <a:r>
              <a:rPr lang="en-US" b="1" dirty="0" smtClean="0"/>
              <a:t> prayers healed her daughter's dislocated hip.</a:t>
            </a:r>
            <a:r>
              <a:rPr lang="en-US" dirty="0" smtClean="0"/>
              <a:t> </a:t>
            </a:r>
          </a:p>
          <a:p>
            <a:r>
              <a:rPr lang="en-US" b="1" dirty="0" smtClean="0"/>
              <a:t>"I made: a promise to the Virgin Mary that I would dress her up as soon as</a:t>
            </a:r>
            <a:r>
              <a:rPr lang="en-US" dirty="0" smtClean="0"/>
              <a:t> </a:t>
            </a:r>
            <a:br>
              <a:rPr lang="en-US" dirty="0" smtClean="0"/>
            </a:br>
            <a:r>
              <a:rPr lang="en-US" b="1" dirty="0" smtClean="0"/>
              <a:t>she was healed," she says.</a:t>
            </a:r>
            <a:r>
              <a:rPr lang="en-US" dirty="0" smtClean="0"/>
              <a:t> </a:t>
            </a:r>
          </a:p>
          <a:p>
            <a:r>
              <a:rPr lang="en-US" b="1" dirty="0" smtClean="0"/>
              <a:t>On this Thursday morning, Evelyn Velasquez, 23, waits for </a:t>
            </a:r>
            <a:r>
              <a:rPr lang="en-US" b="1" dirty="0" err="1" smtClean="0"/>
              <a:t>Acuna</a:t>
            </a:r>
            <a:r>
              <a:rPr lang="en-US" b="1" dirty="0" smtClean="0"/>
              <a:t> to arrive.</a:t>
            </a:r>
            <a:r>
              <a:rPr lang="en-US" dirty="0" smtClean="0"/>
              <a:t> </a:t>
            </a:r>
            <a:br>
              <a:rPr lang="en-US" dirty="0" smtClean="0"/>
            </a:br>
            <a:r>
              <a:rPr lang="en-US" b="1" dirty="0" smtClean="0"/>
              <a:t>"There will be a moment when she </a:t>
            </a:r>
            <a:r>
              <a:rPr lang="en-US" b="1" dirty="0" err="1" smtClean="0"/>
              <a:t>says,'Take</a:t>
            </a:r>
            <a:r>
              <a:rPr lang="en-US" b="1" dirty="0" smtClean="0"/>
              <a:t> the picture,' and everyone will</a:t>
            </a:r>
            <a:r>
              <a:rPr lang="en-US" dirty="0" smtClean="0"/>
              <a:t> </a:t>
            </a:r>
            <a:br>
              <a:rPr lang="en-US" dirty="0" smtClean="0"/>
            </a:br>
            <a:r>
              <a:rPr lang="en-US" b="1" dirty="0" smtClean="0"/>
              <a:t>go crazy with their cameras," she says. "But if you don't believe it, you</a:t>
            </a:r>
            <a:r>
              <a:rPr lang="en-US" dirty="0" smtClean="0"/>
              <a:t> </a:t>
            </a:r>
            <a:br>
              <a:rPr lang="en-US" dirty="0" smtClean="0"/>
            </a:br>
            <a:r>
              <a:rPr lang="en-US" b="1" dirty="0" smtClean="0"/>
              <a:t>won't see it."</a:t>
            </a:r>
            <a:r>
              <a:rPr lang="en-US" dirty="0" smtClean="0"/>
              <a:t> </a:t>
            </a:r>
          </a:p>
          <a:p>
            <a:r>
              <a:rPr lang="en-US" b="1" dirty="0" err="1" smtClean="0"/>
              <a:t>Acuna</a:t>
            </a:r>
            <a:r>
              <a:rPr lang="en-US" b="1" dirty="0" smtClean="0"/>
              <a:t> says she doesn't know why she started coming to the desert on the</a:t>
            </a:r>
            <a:r>
              <a:rPr lang="en-US" dirty="0" smtClean="0"/>
              <a:t> </a:t>
            </a:r>
            <a:br>
              <a:rPr lang="en-US" dirty="0" smtClean="0"/>
            </a:br>
            <a:r>
              <a:rPr lang="en-US" b="1" dirty="0" smtClean="0"/>
              <a:t>13th of each month, but suggests that there is some history of Mary</a:t>
            </a:r>
            <a:r>
              <a:rPr lang="en-US" dirty="0" smtClean="0"/>
              <a:t> </a:t>
            </a:r>
            <a:br>
              <a:rPr lang="en-US" dirty="0" smtClean="0"/>
            </a:br>
            <a:r>
              <a:rPr lang="en-US" b="1" dirty="0" smtClean="0"/>
              <a:t>appearing on that day.</a:t>
            </a:r>
            <a:r>
              <a:rPr lang="en-US" dirty="0" smtClean="0"/>
              <a:t> </a:t>
            </a:r>
          </a:p>
          <a:p>
            <a:r>
              <a:rPr lang="en-US" b="1" dirty="0" smtClean="0"/>
              <a:t>In one of the most famous religious sightings of the century, a woman</a:t>
            </a:r>
            <a:r>
              <a:rPr lang="en-US" dirty="0" smtClean="0"/>
              <a:t> </a:t>
            </a:r>
            <a:br>
              <a:rPr lang="en-US" dirty="0" smtClean="0"/>
            </a:br>
            <a:r>
              <a:rPr lang="en-US" b="1" dirty="0" smtClean="0"/>
              <a:t>standing on a cloud reportedly appeared to three children on May 13, 1917,</a:t>
            </a:r>
            <a:r>
              <a:rPr lang="en-US" dirty="0" smtClean="0"/>
              <a:t> </a:t>
            </a:r>
            <a:br>
              <a:rPr lang="en-US" dirty="0" smtClean="0"/>
            </a:br>
            <a:r>
              <a:rPr lang="en-US" b="1" dirty="0" smtClean="0"/>
              <a:t>in Fatima, Portugal. She told them to return to that spot on the 13th of</a:t>
            </a:r>
            <a:r>
              <a:rPr lang="en-US" dirty="0" smtClean="0"/>
              <a:t> </a:t>
            </a:r>
            <a:br>
              <a:rPr lang="en-US" dirty="0" smtClean="0"/>
            </a:br>
            <a:r>
              <a:rPr lang="en-US" b="1" dirty="0" smtClean="0"/>
              <a:t>each month until October when she appeared and told the children that she</a:t>
            </a:r>
            <a:r>
              <a:rPr lang="en-US" dirty="0" smtClean="0"/>
              <a:t> </a:t>
            </a:r>
            <a:br>
              <a:rPr lang="en-US" dirty="0" smtClean="0"/>
            </a:br>
            <a:r>
              <a:rPr lang="en-US" b="1" dirty="0" smtClean="0"/>
              <a:t>was the Virgin Mary.</a:t>
            </a:r>
            <a:r>
              <a:rPr lang="en-US" dirty="0" smtClean="0"/>
              <a:t> </a:t>
            </a:r>
          </a:p>
          <a:p>
            <a:r>
              <a:rPr lang="en-US" b="1" dirty="0" smtClean="0"/>
              <a:t>When </a:t>
            </a:r>
            <a:r>
              <a:rPr lang="en-US" b="1" dirty="0" err="1" smtClean="0"/>
              <a:t>Acuna</a:t>
            </a:r>
            <a:r>
              <a:rPr lang="en-US" b="1" dirty="0" smtClean="0"/>
              <a:t> arrives, smiling and waving from a teal Dodge Grand Caravan, she</a:t>
            </a:r>
            <a:r>
              <a:rPr lang="en-US" dirty="0" smtClean="0"/>
              <a:t> </a:t>
            </a:r>
            <a:br>
              <a:rPr lang="en-US" dirty="0" smtClean="0"/>
            </a:br>
            <a:r>
              <a:rPr lang="en-US" b="1" dirty="0" smtClean="0"/>
              <a:t>is a dark-haired woman, swathed in white veil, white gown and white gym</a:t>
            </a:r>
            <a:r>
              <a:rPr lang="en-US" dirty="0" smtClean="0"/>
              <a:t> </a:t>
            </a:r>
            <a:br>
              <a:rPr lang="en-US" dirty="0" smtClean="0"/>
            </a:br>
            <a:r>
              <a:rPr lang="en-US" b="1" dirty="0" smtClean="0"/>
              <a:t>shoes. She is attended by white-clad volunteers.</a:t>
            </a:r>
            <a:r>
              <a:rPr lang="en-US" dirty="0" smtClean="0"/>
              <a:t> </a:t>
            </a:r>
          </a:p>
          <a:p>
            <a:r>
              <a:rPr lang="en-US" b="1" dirty="0" smtClean="0"/>
              <a:t>A group of children in white robes follows a procession of men carrying a</a:t>
            </a:r>
            <a:r>
              <a:rPr lang="en-US" dirty="0" smtClean="0"/>
              <a:t> </a:t>
            </a:r>
            <a:br>
              <a:rPr lang="en-US" dirty="0" smtClean="0"/>
            </a:br>
            <a:r>
              <a:rPr lang="en-US" b="1" dirty="0" smtClean="0"/>
              <a:t>statue of Mary surrounded by a bed of plastic roses. They walk slowly to a</a:t>
            </a:r>
            <a:r>
              <a:rPr lang="en-US" dirty="0" smtClean="0"/>
              <a:t> </a:t>
            </a:r>
            <a:br>
              <a:rPr lang="en-US" dirty="0" smtClean="0"/>
            </a:br>
            <a:r>
              <a:rPr lang="en-US" b="1" dirty="0" smtClean="0"/>
              <a:t>table on a small makeshift platform.</a:t>
            </a:r>
            <a:r>
              <a:rPr lang="en-US" dirty="0" smtClean="0"/>
              <a:t> </a:t>
            </a:r>
          </a:p>
          <a:p>
            <a:r>
              <a:rPr lang="en-US" b="1" dirty="0" smtClean="0"/>
              <a:t>After one of </a:t>
            </a:r>
            <a:r>
              <a:rPr lang="en-US" b="1" dirty="0" err="1" smtClean="0"/>
              <a:t>Acuna's</a:t>
            </a:r>
            <a:r>
              <a:rPr lang="en-US" b="1" dirty="0" smtClean="0"/>
              <a:t> aides leads the group in a hymn, </a:t>
            </a:r>
            <a:r>
              <a:rPr lang="en-US" b="1" dirty="0" err="1" smtClean="0"/>
              <a:t>Acuna</a:t>
            </a:r>
            <a:r>
              <a:rPr lang="en-US" b="1" dirty="0" smtClean="0"/>
              <a:t> walks to the</a:t>
            </a:r>
            <a:r>
              <a:rPr lang="en-US" dirty="0" smtClean="0"/>
              <a:t> </a:t>
            </a:r>
            <a:br>
              <a:rPr lang="en-US" dirty="0" smtClean="0"/>
            </a:br>
            <a:r>
              <a:rPr lang="en-US" b="1" dirty="0" smtClean="0"/>
              <a:t>center of the circle her audience has made. They fall silent as she</a:t>
            </a:r>
            <a:r>
              <a:rPr lang="en-US" dirty="0" smtClean="0"/>
              <a:t> </a:t>
            </a:r>
            <a:br>
              <a:rPr lang="en-US" dirty="0" smtClean="0"/>
            </a:br>
            <a:r>
              <a:rPr lang="en-US" b="1" dirty="0" smtClean="0"/>
              <a:t>clutches a microphone and recites the "Hail Mary" in English and then prays</a:t>
            </a:r>
            <a:r>
              <a:rPr lang="en-US" dirty="0" smtClean="0"/>
              <a:t> </a:t>
            </a:r>
            <a:br>
              <a:rPr lang="en-US" dirty="0" smtClean="0"/>
            </a:br>
            <a:r>
              <a:rPr lang="en-US" b="1" dirty="0" smtClean="0"/>
              <a:t>in Spanish.</a:t>
            </a:r>
            <a:r>
              <a:rPr lang="en-US" dirty="0" smtClean="0"/>
              <a:t> </a:t>
            </a:r>
          </a:p>
          <a:p>
            <a:r>
              <a:rPr lang="en-US" b="1" dirty="0" smtClean="0"/>
              <a:t>Softly she says in Spanish, "Our Mother is with us," and suddenly the air</a:t>
            </a:r>
            <a:r>
              <a:rPr lang="en-US" dirty="0" smtClean="0"/>
              <a:t> </a:t>
            </a:r>
            <a:br>
              <a:rPr lang="en-US" dirty="0" smtClean="0"/>
            </a:br>
            <a:r>
              <a:rPr lang="en-US" b="1" dirty="0" smtClean="0"/>
              <a:t>is filled with the whir of </a:t>
            </a:r>
            <a:r>
              <a:rPr lang="en-US" b="1" dirty="0" err="1" smtClean="0"/>
              <a:t>polaroid</a:t>
            </a:r>
            <a:r>
              <a:rPr lang="en-US" b="1" dirty="0" smtClean="0"/>
              <a:t> cameras snapping directly at the sun.</a:t>
            </a:r>
            <a:r>
              <a:rPr lang="en-US" dirty="0" smtClean="0"/>
              <a:t> </a:t>
            </a:r>
            <a:br>
              <a:rPr lang="en-US" dirty="0" smtClean="0"/>
            </a:br>
            <a:r>
              <a:rPr lang="en-US" b="1" dirty="0" smtClean="0"/>
              <a:t>Those without cameras look toward the sky, hands draped in rosaries</a:t>
            </a:r>
            <a:r>
              <a:rPr lang="en-US" dirty="0" smtClean="0"/>
              <a:t> </a:t>
            </a:r>
            <a:br>
              <a:rPr lang="en-US" dirty="0" smtClean="0"/>
            </a:br>
            <a:r>
              <a:rPr lang="en-US" b="1" dirty="0" smtClean="0"/>
              <a:t>shielding eyes from the bright sun. All that is visible to the naked eye is</a:t>
            </a:r>
            <a:r>
              <a:rPr lang="en-US" dirty="0" smtClean="0"/>
              <a:t> </a:t>
            </a:r>
            <a:br>
              <a:rPr lang="en-US" dirty="0" smtClean="0"/>
            </a:br>
            <a:r>
              <a:rPr lang="en-US" b="1" dirty="0" smtClean="0"/>
              <a:t>a trail of vapor from jets flying out of nearby Edwards Air Force Base.</a:t>
            </a:r>
            <a:r>
              <a:rPr lang="en-US" dirty="0" smtClean="0"/>
              <a:t> </a:t>
            </a:r>
          </a:p>
          <a:p>
            <a:r>
              <a:rPr lang="en-US" b="1" dirty="0" smtClean="0"/>
              <a:t>"The light of the Blessed Mother looks like a crown and covers all the</a:t>
            </a:r>
            <a:r>
              <a:rPr lang="en-US" dirty="0" smtClean="0"/>
              <a:t> </a:t>
            </a:r>
            <a:br>
              <a:rPr lang="en-US" dirty="0" smtClean="0"/>
            </a:br>
            <a:r>
              <a:rPr lang="en-US" b="1" dirty="0" smtClean="0"/>
              <a:t>people here," she says in English before launching into something of a</a:t>
            </a:r>
            <a:r>
              <a:rPr lang="en-US" dirty="0" smtClean="0"/>
              <a:t> </a:t>
            </a:r>
            <a:br>
              <a:rPr lang="en-US" dirty="0" smtClean="0"/>
            </a:br>
            <a:r>
              <a:rPr lang="en-US" b="1" dirty="0" smtClean="0"/>
              <a:t>sermon--a lament for the homeless that leaves her and some of her listeners</a:t>
            </a:r>
            <a:r>
              <a:rPr lang="en-US" dirty="0" smtClean="0"/>
              <a:t> </a:t>
            </a:r>
            <a:br>
              <a:rPr lang="en-US" dirty="0" smtClean="0"/>
            </a:br>
            <a:r>
              <a:rPr lang="en-US" b="1" dirty="0" smtClean="0"/>
              <a:t>in tears.</a:t>
            </a:r>
            <a:r>
              <a:rPr lang="en-US" dirty="0" smtClean="0"/>
              <a:t> </a:t>
            </a:r>
          </a:p>
          <a:p>
            <a:r>
              <a:rPr lang="en-US" b="1" dirty="0" smtClean="0"/>
              <a:t>After the prayers have been said and photos snapped, </a:t>
            </a:r>
            <a:r>
              <a:rPr lang="en-US" b="1" dirty="0" err="1" smtClean="0"/>
              <a:t>Acuna</a:t>
            </a:r>
            <a:r>
              <a:rPr lang="en-US" b="1" dirty="0" smtClean="0"/>
              <a:t> works the crowd,</a:t>
            </a:r>
            <a:r>
              <a:rPr lang="en-US" dirty="0" smtClean="0"/>
              <a:t> </a:t>
            </a:r>
            <a:br>
              <a:rPr lang="en-US" dirty="0" smtClean="0"/>
            </a:br>
            <a:r>
              <a:rPr lang="en-US" b="1" dirty="0" smtClean="0"/>
              <a:t>listening to people's problems, laying her hands on their heads as she</a:t>
            </a:r>
            <a:r>
              <a:rPr lang="en-US" dirty="0" smtClean="0"/>
              <a:t> </a:t>
            </a:r>
            <a:br>
              <a:rPr lang="en-US" dirty="0" smtClean="0"/>
            </a:br>
            <a:r>
              <a:rPr lang="en-US" b="1" dirty="0" smtClean="0"/>
              <a:t>prays, laughing and smiling with those who bring her good news. She is</a:t>
            </a:r>
            <a:r>
              <a:rPr lang="en-US" dirty="0" smtClean="0"/>
              <a:t> </a:t>
            </a:r>
            <a:br>
              <a:rPr lang="en-US" dirty="0" smtClean="0"/>
            </a:br>
            <a:r>
              <a:rPr lang="en-US" b="1" dirty="0" smtClean="0"/>
              <a:t>trailed by a volunteer in white who carries a bottle of holy water and a</a:t>
            </a:r>
            <a:r>
              <a:rPr lang="en-US" dirty="0" smtClean="0"/>
              <a:t> </a:t>
            </a:r>
            <a:br>
              <a:rPr lang="en-US" dirty="0" smtClean="0"/>
            </a:br>
            <a:r>
              <a:rPr lang="en-US" b="1" dirty="0" smtClean="0"/>
              <a:t>tin of holy oil for </a:t>
            </a:r>
            <a:r>
              <a:rPr lang="en-US" b="1" dirty="0" err="1" smtClean="0"/>
              <a:t>Acuna's</a:t>
            </a:r>
            <a:r>
              <a:rPr lang="en-US" b="1" dirty="0" smtClean="0"/>
              <a:t> use.</a:t>
            </a:r>
            <a:r>
              <a:rPr lang="en-US" dirty="0" smtClean="0"/>
              <a:t> </a:t>
            </a:r>
          </a:p>
          <a:p>
            <a:r>
              <a:rPr lang="en-US" b="1" dirty="0" smtClean="0"/>
              <a:t>Seven years ago, </a:t>
            </a:r>
            <a:r>
              <a:rPr lang="en-US" b="1" dirty="0" err="1" smtClean="0"/>
              <a:t>Acuna</a:t>
            </a:r>
            <a:r>
              <a:rPr lang="en-US" b="1" dirty="0" smtClean="0"/>
              <a:t> says, she had her first vision when she went to pray</a:t>
            </a:r>
            <a:r>
              <a:rPr lang="en-US" dirty="0" smtClean="0"/>
              <a:t> </a:t>
            </a:r>
            <a:br>
              <a:rPr lang="en-US" dirty="0" smtClean="0"/>
            </a:br>
            <a:r>
              <a:rPr lang="en-US" b="1" dirty="0" smtClean="0"/>
              <a:t>in Lopez Canyon near her home in Pacoima. She went back repeatedly,</a:t>
            </a:r>
            <a:r>
              <a:rPr lang="en-US" dirty="0" smtClean="0"/>
              <a:t> </a:t>
            </a:r>
            <a:br>
              <a:rPr lang="en-US" dirty="0" smtClean="0"/>
            </a:br>
            <a:r>
              <a:rPr lang="en-US" b="1" dirty="0" smtClean="0"/>
              <a:t>bringing with her bigger and bigger crowds of people until the owners of</a:t>
            </a:r>
            <a:r>
              <a:rPr lang="en-US" dirty="0" smtClean="0"/>
              <a:t> </a:t>
            </a:r>
            <a:br>
              <a:rPr lang="en-US" dirty="0" smtClean="0"/>
            </a:br>
            <a:r>
              <a:rPr lang="en-US" b="1" dirty="0" smtClean="0"/>
              <a:t>the property complained.</a:t>
            </a:r>
            <a:r>
              <a:rPr lang="en-US" dirty="0" smtClean="0"/>
              <a:t> </a:t>
            </a:r>
          </a:p>
          <a:p>
            <a:r>
              <a:rPr lang="en-US" b="1" dirty="0" smtClean="0"/>
              <a:t>"That was private property in Lopez Canyon," says one of her aides who</a:t>
            </a:r>
            <a:r>
              <a:rPr lang="en-US" dirty="0" smtClean="0"/>
              <a:t> </a:t>
            </a:r>
            <a:br>
              <a:rPr lang="en-US" dirty="0" smtClean="0"/>
            </a:br>
            <a:r>
              <a:rPr lang="en-US" b="1" dirty="0" smtClean="0"/>
              <a:t>declined to give his full name. "The Blessed Mother told her the desert is</a:t>
            </a:r>
            <a:r>
              <a:rPr lang="en-US" dirty="0" smtClean="0"/>
              <a:t> </a:t>
            </a:r>
            <a:br>
              <a:rPr lang="en-US" dirty="0" smtClean="0"/>
            </a:br>
            <a:r>
              <a:rPr lang="en-US" b="1" dirty="0" smtClean="0"/>
              <a:t>wide, so she came here."</a:t>
            </a:r>
            <a:r>
              <a:rPr lang="en-US" dirty="0" smtClean="0"/>
              <a:t> </a:t>
            </a:r>
          </a:p>
          <a:p>
            <a:r>
              <a:rPr lang="en-US" b="1" dirty="0" smtClean="0"/>
              <a:t>As the morning turns to afternoon, people search their snapshots for images</a:t>
            </a:r>
            <a:r>
              <a:rPr lang="en-US" dirty="0" smtClean="0"/>
              <a:t> </a:t>
            </a:r>
            <a:br>
              <a:rPr lang="en-US" dirty="0" smtClean="0"/>
            </a:br>
            <a:r>
              <a:rPr lang="en-US" b="1" dirty="0" smtClean="0"/>
              <a:t>of the Virgin Mary. "I can't say I've stood here and looked up and seen</a:t>
            </a:r>
            <a:r>
              <a:rPr lang="en-US" dirty="0" smtClean="0"/>
              <a:t> </a:t>
            </a:r>
            <a:br>
              <a:rPr lang="en-US" dirty="0" smtClean="0"/>
            </a:br>
            <a:r>
              <a:rPr lang="en-US" b="1" dirty="0" smtClean="0"/>
              <a:t>her," admits first-time attendee Jodi </a:t>
            </a:r>
            <a:r>
              <a:rPr lang="en-US" b="1" dirty="0" err="1" smtClean="0"/>
              <a:t>Kepler</a:t>
            </a:r>
            <a:r>
              <a:rPr lang="en-US" b="1" dirty="0" smtClean="0"/>
              <a:t> from Tehachapi.</a:t>
            </a:r>
            <a:r>
              <a:rPr lang="en-US" dirty="0" smtClean="0"/>
              <a:t> </a:t>
            </a:r>
          </a:p>
          <a:p>
            <a:r>
              <a:rPr lang="en-US" b="1" dirty="0" smtClean="0"/>
              <a:t>"But I feel like she's here. I'm for anything that has a positive effect."</a:t>
            </a:r>
            <a:r>
              <a:rPr lang="en-US" dirty="0" smtClean="0"/>
              <a:t> </a:t>
            </a:r>
          </a:p>
          <a:p>
            <a:endParaRPr lang="en-US" dirty="0"/>
          </a:p>
        </p:txBody>
      </p:sp>
      <p:sp>
        <p:nvSpPr>
          <p:cNvPr id="4" name="Slide Number Placeholder 3"/>
          <p:cNvSpPr>
            <a:spLocks noGrp="1"/>
          </p:cNvSpPr>
          <p:nvPr>
            <p:ph type="sldNum" sz="quarter" idx="10"/>
          </p:nvPr>
        </p:nvSpPr>
        <p:spPr/>
        <p:txBody>
          <a:bodyPr/>
          <a:lstStyle/>
          <a:p>
            <a:fld id="{348B6C1B-465D-4838-9116-768B20CD808F}" type="slidenum">
              <a:rPr lang="en-US" smtClean="0"/>
              <a:pPr/>
              <a:t>62</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to</a:t>
            </a:r>
            <a:r>
              <a:rPr lang="en-US" baseline="0" dirty="0" smtClean="0"/>
              <a:t> test the hypothesis of whether your best friend is outgoing, you should be trying to think of examples where your best friend was shy, right?</a:t>
            </a:r>
            <a:endParaRPr lang="en-US" dirty="0"/>
          </a:p>
        </p:txBody>
      </p:sp>
      <p:sp>
        <p:nvSpPr>
          <p:cNvPr id="4" name="Slide Number Placeholder 3"/>
          <p:cNvSpPr>
            <a:spLocks noGrp="1"/>
          </p:cNvSpPr>
          <p:nvPr>
            <p:ph type="sldNum" sz="quarter" idx="10"/>
          </p:nvPr>
        </p:nvSpPr>
        <p:spPr/>
        <p:txBody>
          <a:bodyPr/>
          <a:lstStyle/>
          <a:p>
            <a:fld id="{348B6C1B-465D-4838-9116-768B20CD808F}" type="slidenum">
              <a:rPr lang="en-US" smtClean="0"/>
              <a:pPr/>
              <a:t>63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ask students why people buy raffle tickets if they know</a:t>
            </a:r>
            <a:r>
              <a:rPr lang="en-US" baseline="0" dirty="0" smtClean="0"/>
              <a:t> that the expected value is less than the expected cost.  perhaps they’ll say that the value associated with losing isn’t actually so bad.  the implication then: you still consider the probabilities and utility values…</a:t>
            </a:r>
            <a:endParaRPr lang="en-US" dirty="0"/>
          </a:p>
        </p:txBody>
      </p:sp>
      <p:sp>
        <p:nvSpPr>
          <p:cNvPr id="4" name="Slide Number Placeholder 3"/>
          <p:cNvSpPr>
            <a:spLocks noGrp="1"/>
          </p:cNvSpPr>
          <p:nvPr>
            <p:ph type="sldNum" sz="quarter" idx="10"/>
          </p:nvPr>
        </p:nvSpPr>
        <p:spPr/>
        <p:txBody>
          <a:bodyPr/>
          <a:lstStyle/>
          <a:p>
            <a:fld id="{0A89C022-E86C-4D04-9749-F7FA1F6CF64A}" type="slidenum">
              <a:rPr lang="en-US" smtClean="0"/>
              <a:pPr/>
              <a:t>10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it’s possible</a:t>
            </a:r>
            <a:r>
              <a:rPr lang="en-US" baseline="0" dirty="0" smtClean="0"/>
              <a:t> that people think that they have some control over the likelihood of losing $1000.</a:t>
            </a:r>
            <a:endParaRPr lang="en-US" dirty="0"/>
          </a:p>
        </p:txBody>
      </p:sp>
      <p:sp>
        <p:nvSpPr>
          <p:cNvPr id="4" name="Slide Number Placeholder 3"/>
          <p:cNvSpPr>
            <a:spLocks noGrp="1"/>
          </p:cNvSpPr>
          <p:nvPr>
            <p:ph type="sldNum" sz="quarter" idx="10"/>
          </p:nvPr>
        </p:nvSpPr>
        <p:spPr/>
        <p:txBody>
          <a:bodyPr/>
          <a:lstStyle/>
          <a:p>
            <a:fld id="{0A89C022-E86C-4D04-9749-F7FA1F6CF64A}" type="slidenum">
              <a:rPr lang="en-US" smtClean="0"/>
              <a:pPr/>
              <a:t>12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 Not</a:t>
            </a:r>
            <a:r>
              <a:rPr lang="en-US" baseline="0" dirty="0" smtClean="0"/>
              <a:t> take the vaccine, and accept the 10% chance of dying from the flu.</a:t>
            </a:r>
          </a:p>
          <a:p>
            <a:pPr>
              <a:buFontTx/>
              <a:buChar char="-"/>
            </a:pPr>
            <a:r>
              <a:rPr lang="en-US" baseline="0" dirty="0" smtClean="0"/>
              <a:t> Take the vaccine, and accept the 5% chance of dying from the vaccine.</a:t>
            </a:r>
            <a:endParaRPr lang="en-US" dirty="0"/>
          </a:p>
        </p:txBody>
      </p:sp>
      <p:sp>
        <p:nvSpPr>
          <p:cNvPr id="4" name="Slide Number Placeholder 3"/>
          <p:cNvSpPr>
            <a:spLocks noGrp="1"/>
          </p:cNvSpPr>
          <p:nvPr>
            <p:ph type="sldNum" sz="quarter" idx="10"/>
          </p:nvPr>
        </p:nvSpPr>
        <p:spPr/>
        <p:txBody>
          <a:bodyPr/>
          <a:lstStyle/>
          <a:p>
            <a:fld id="{94287DA0-FC1B-49FE-8ADB-F56873E8E14D}" type="slidenum">
              <a:rPr lang="en-US" smtClean="0"/>
              <a:pPr/>
              <a:t>18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are you going to do this weekend?</a:t>
            </a:r>
          </a:p>
          <a:p>
            <a:r>
              <a:rPr lang="en-US" dirty="0" smtClean="0"/>
              <a:t>Will</a:t>
            </a:r>
            <a:r>
              <a:rPr lang="en-US" baseline="0" dirty="0" smtClean="0"/>
              <a:t> any of you be out drinking this weekend?</a:t>
            </a:r>
          </a:p>
          <a:p>
            <a:r>
              <a:rPr lang="en-US" baseline="0" dirty="0" smtClean="0"/>
              <a:t> - Decision to risk arrest</a:t>
            </a:r>
          </a:p>
          <a:p>
            <a:r>
              <a:rPr lang="en-US" baseline="0" dirty="0" smtClean="0"/>
              <a:t> - Decision not to drive home</a:t>
            </a:r>
          </a:p>
          <a:p>
            <a:r>
              <a:rPr lang="en-US" baseline="0" dirty="0" smtClean="0"/>
              <a:t>Deciding whether to become sexually intimate with someone</a:t>
            </a:r>
          </a:p>
          <a:p>
            <a:r>
              <a:rPr lang="en-US" baseline="0" dirty="0" smtClean="0"/>
              <a:t>Deciding where to spend your money</a:t>
            </a:r>
            <a:endParaRPr lang="en-US" dirty="0"/>
          </a:p>
        </p:txBody>
      </p:sp>
      <p:sp>
        <p:nvSpPr>
          <p:cNvPr id="4" name="Slide Number Placeholder 3"/>
          <p:cNvSpPr>
            <a:spLocks noGrp="1"/>
          </p:cNvSpPr>
          <p:nvPr>
            <p:ph type="sldNum" sz="quarter" idx="10"/>
          </p:nvPr>
        </p:nvSpPr>
        <p:spPr/>
        <p:txBody>
          <a:bodyPr/>
          <a:lstStyle/>
          <a:p>
            <a:fld id="{94287DA0-FC1B-49FE-8ADB-F56873E8E14D}" type="slidenum">
              <a:rPr lang="en-US" smtClean="0"/>
              <a:pPr/>
              <a:t>20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Ventromedial</a:t>
            </a:r>
            <a:r>
              <a:rPr lang="en-US" dirty="0" smtClean="0"/>
              <a:t> frontal damage</a:t>
            </a:r>
          </a:p>
          <a:p>
            <a:pPr>
              <a:buFontTx/>
              <a:buChar char="-"/>
            </a:pPr>
            <a:r>
              <a:rPr lang="en-US" dirty="0" smtClean="0"/>
              <a:t> Used to</a:t>
            </a:r>
            <a:r>
              <a:rPr lang="en-US" baseline="0" dirty="0" smtClean="0"/>
              <a:t> be an accountant</a:t>
            </a:r>
          </a:p>
          <a:p>
            <a:pPr>
              <a:buFontTx/>
              <a:buChar char="-"/>
            </a:pPr>
            <a:r>
              <a:rPr lang="en-US" baseline="0" dirty="0" smtClean="0"/>
              <a:t> Got a tumor</a:t>
            </a:r>
            <a:endParaRPr lang="en-US" dirty="0"/>
          </a:p>
        </p:txBody>
      </p:sp>
      <p:sp>
        <p:nvSpPr>
          <p:cNvPr id="4" name="Slide Number Placeholder 3"/>
          <p:cNvSpPr>
            <a:spLocks noGrp="1"/>
          </p:cNvSpPr>
          <p:nvPr>
            <p:ph type="sldNum" sz="quarter" idx="10"/>
          </p:nvPr>
        </p:nvSpPr>
        <p:spPr/>
        <p:txBody>
          <a:bodyPr/>
          <a:lstStyle/>
          <a:p>
            <a:fld id="{94287DA0-FC1B-49FE-8ADB-F56873E8E14D}" type="slidenum">
              <a:rPr lang="en-US" smtClean="0"/>
              <a:pPr/>
              <a:t>21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http://www.youtube.com/watch?v=rvJKST6P7Wc</a:t>
            </a:r>
            <a:endParaRPr lang="en-US" dirty="0"/>
          </a:p>
        </p:txBody>
      </p:sp>
      <p:sp>
        <p:nvSpPr>
          <p:cNvPr id="4" name="Slide Number Placeholder 3"/>
          <p:cNvSpPr>
            <a:spLocks noGrp="1"/>
          </p:cNvSpPr>
          <p:nvPr>
            <p:ph type="sldNum" sz="quarter" idx="10"/>
          </p:nvPr>
        </p:nvSpPr>
        <p:spPr/>
        <p:txBody>
          <a:bodyPr/>
          <a:lstStyle/>
          <a:p>
            <a:fld id="{DC28642E-ACB6-4776-80D6-4B9A2D905CC0}" type="slidenum">
              <a:rPr lang="en-US" smtClean="0"/>
              <a:t>30</a:t>
            </a:fld>
            <a:endParaRPr lang="en-US"/>
          </a:p>
        </p:txBody>
      </p:sp>
    </p:spTree>
    <p:extLst>
      <p:ext uri="{BB962C8B-B14F-4D97-AF65-F5344CB8AC3E}">
        <p14:creationId xmlns:p14="http://schemas.microsoft.com/office/powerpoint/2010/main" val="14526309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4287DA0-FC1B-49FE-8ADB-F56873E8E14D}" type="slidenum">
              <a:rPr lang="en-US" smtClean="0"/>
              <a:pPr/>
              <a:t>35</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1981,</a:t>
            </a:r>
            <a:r>
              <a:rPr lang="en-US" baseline="0" dirty="0" smtClean="0"/>
              <a:t> from the quote above, </a:t>
            </a:r>
            <a:r>
              <a:rPr lang="en-US" dirty="0" smtClean="0"/>
              <a:t>the</a:t>
            </a:r>
            <a:r>
              <a:rPr lang="en-US" baseline="0" dirty="0" smtClean="0"/>
              <a:t> </a:t>
            </a:r>
            <a:r>
              <a:rPr lang="en-US" baseline="0" dirty="0" err="1" smtClean="0"/>
              <a:t>tennessee</a:t>
            </a:r>
            <a:r>
              <a:rPr lang="en-US" baseline="0" dirty="0" smtClean="0"/>
              <a:t> </a:t>
            </a:r>
            <a:r>
              <a:rPr lang="en-US" baseline="0" dirty="0" err="1" smtClean="0"/>
              <a:t>tombigbee</a:t>
            </a:r>
            <a:r>
              <a:rPr lang="en-US" baseline="0" dirty="0" smtClean="0"/>
              <a:t> waterway would be worth less than the amount of money yet to be spent to complete it.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t>
            </a:r>
            <a:r>
              <a:rPr lang="en-US" b="1" dirty="0" smtClean="0"/>
              <a:t>Tennessee-Tombigbee Waterway</a:t>
            </a:r>
            <a:r>
              <a:rPr lang="en-US" dirty="0" smtClean="0"/>
              <a:t> (popularly known as the </a:t>
            </a:r>
            <a:r>
              <a:rPr lang="en-US" b="1" dirty="0" err="1" smtClean="0"/>
              <a:t>Tenn</a:t>
            </a:r>
            <a:r>
              <a:rPr lang="en-US" b="1" dirty="0" smtClean="0"/>
              <a:t>-Tom</a:t>
            </a:r>
            <a:r>
              <a:rPr lang="en-US" dirty="0" smtClean="0"/>
              <a:t>) is a 234-mile (377 km) artificial waterway that provides a connecting link between the </a:t>
            </a:r>
            <a:r>
              <a:rPr lang="en-US" dirty="0" smtClean="0">
                <a:hlinkClick r:id="rId3" action="ppaction://hlinkfile" tooltip="Tennessee River"/>
              </a:rPr>
              <a:t>Tennessee</a:t>
            </a:r>
            <a:r>
              <a:rPr lang="en-US" dirty="0" smtClean="0"/>
              <a:t> and </a:t>
            </a:r>
            <a:r>
              <a:rPr lang="en-US" dirty="0" smtClean="0">
                <a:hlinkClick r:id="rId4" action="ppaction://hlinkfile" tooltip="Tombigbee River"/>
              </a:rPr>
              <a:t>Tombigbee</a:t>
            </a:r>
            <a:r>
              <a:rPr lang="en-US" dirty="0" smtClean="0"/>
              <a:t> rivers. The waterway begins at </a:t>
            </a:r>
            <a:r>
              <a:rPr lang="en-US" dirty="0" smtClean="0">
                <a:hlinkClick r:id="rId5" action="ppaction://hlinkfile" tooltip="Pickwick Lake"/>
              </a:rPr>
              <a:t>Pickwick Lake</a:t>
            </a:r>
            <a:r>
              <a:rPr lang="en-US" dirty="0" smtClean="0"/>
              <a:t> on the Tennessee River, then flows southward through northeast </a:t>
            </a:r>
            <a:r>
              <a:rPr lang="en-US" dirty="0" smtClean="0">
                <a:hlinkClick r:id="rId6" action="ppaction://hlinkfile" tooltip="Mississippi"/>
              </a:rPr>
              <a:t>Mississippi</a:t>
            </a:r>
            <a:r>
              <a:rPr lang="en-US" dirty="0" smtClean="0"/>
              <a:t> and west </a:t>
            </a:r>
            <a:r>
              <a:rPr lang="en-US" dirty="0" smtClean="0">
                <a:hlinkClick r:id="rId7" action="ppaction://hlinkfile" tooltip="Alabama"/>
              </a:rPr>
              <a:t>Alabama</a:t>
            </a:r>
            <a:r>
              <a:rPr lang="en-US" dirty="0" smtClean="0"/>
              <a:t>, finally connecting with the established </a:t>
            </a:r>
            <a:r>
              <a:rPr lang="en-US" dirty="0" smtClean="0">
                <a:hlinkClick r:id="rId8" action="ppaction://hlinkfile" tooltip="Black Warrior River"/>
              </a:rPr>
              <a:t>Warrior</a:t>
            </a:r>
            <a:r>
              <a:rPr lang="en-US" dirty="0" smtClean="0"/>
              <a:t>-Tombigbee navigation system at </a:t>
            </a:r>
            <a:r>
              <a:rPr lang="en-US" dirty="0" smtClean="0">
                <a:hlinkClick r:id="rId9" action="ppaction://hlinkfile" tooltip="Demopolis, Alabama"/>
              </a:rPr>
              <a:t>Demopolis, Alabama</a:t>
            </a:r>
            <a:r>
              <a:rPr lang="en-US" dirty="0" smtClean="0"/>
              <a:t>.</a:t>
            </a:r>
            <a:endParaRPr lang="en-US" smtClean="0"/>
          </a:p>
          <a:p>
            <a:endParaRPr lang="en-US" dirty="0"/>
          </a:p>
        </p:txBody>
      </p:sp>
      <p:sp>
        <p:nvSpPr>
          <p:cNvPr id="4" name="Slide Number Placeholder 3"/>
          <p:cNvSpPr>
            <a:spLocks noGrp="1"/>
          </p:cNvSpPr>
          <p:nvPr>
            <p:ph type="sldNum" sz="quarter" idx="10"/>
          </p:nvPr>
        </p:nvSpPr>
        <p:spPr/>
        <p:txBody>
          <a:bodyPr/>
          <a:lstStyle/>
          <a:p>
            <a:fld id="{81DBCC2F-3DE6-4BA0-8CDA-70FBAB4C4F91}" type="slidenum">
              <a:rPr lang="en-US" smtClean="0"/>
              <a:pPr/>
              <a:t>40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B3734BA-76AF-4203-8FB5-430C394F0116}" type="datetimeFigureOut">
              <a:rPr lang="en-US" smtClean="0"/>
              <a:t>10/22/2013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3EEE26-949B-4732-8CD7-0A793F37E12C}" type="slidenum">
              <a:rPr lang="en-US" smtClean="0"/>
              <a:t>‹#›</a:t>
            </a:fld>
            <a:endParaRPr lang="en-US"/>
          </a:p>
        </p:txBody>
      </p:sp>
    </p:spTree>
    <p:extLst>
      <p:ext uri="{BB962C8B-B14F-4D97-AF65-F5344CB8AC3E}">
        <p14:creationId xmlns:p14="http://schemas.microsoft.com/office/powerpoint/2010/main" val="3990282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3734BA-76AF-4203-8FB5-430C394F0116}" type="datetimeFigureOut">
              <a:rPr lang="en-US" smtClean="0"/>
              <a:t>10/22/2013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3EEE26-949B-4732-8CD7-0A793F37E12C}" type="slidenum">
              <a:rPr lang="en-US" smtClean="0"/>
              <a:t>‹#›</a:t>
            </a:fld>
            <a:endParaRPr lang="en-US"/>
          </a:p>
        </p:txBody>
      </p:sp>
    </p:spTree>
    <p:extLst>
      <p:ext uri="{BB962C8B-B14F-4D97-AF65-F5344CB8AC3E}">
        <p14:creationId xmlns:p14="http://schemas.microsoft.com/office/powerpoint/2010/main" val="4170120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3734BA-76AF-4203-8FB5-430C394F0116}" type="datetimeFigureOut">
              <a:rPr lang="en-US" smtClean="0"/>
              <a:t>10/22/2013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3EEE26-949B-4732-8CD7-0A793F37E12C}" type="slidenum">
              <a:rPr lang="en-US" smtClean="0"/>
              <a:t>‹#›</a:t>
            </a:fld>
            <a:endParaRPr lang="en-US"/>
          </a:p>
        </p:txBody>
      </p:sp>
    </p:spTree>
    <p:extLst>
      <p:ext uri="{BB962C8B-B14F-4D97-AF65-F5344CB8AC3E}">
        <p14:creationId xmlns:p14="http://schemas.microsoft.com/office/powerpoint/2010/main" val="103086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3734BA-76AF-4203-8FB5-430C394F0116}" type="datetimeFigureOut">
              <a:rPr lang="en-US" smtClean="0"/>
              <a:t>10/22/2013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3EEE26-949B-4732-8CD7-0A793F37E12C}" type="slidenum">
              <a:rPr lang="en-US" smtClean="0"/>
              <a:t>‹#›</a:t>
            </a:fld>
            <a:endParaRPr lang="en-US"/>
          </a:p>
        </p:txBody>
      </p:sp>
    </p:spTree>
    <p:extLst>
      <p:ext uri="{BB962C8B-B14F-4D97-AF65-F5344CB8AC3E}">
        <p14:creationId xmlns:p14="http://schemas.microsoft.com/office/powerpoint/2010/main" val="3451726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3734BA-76AF-4203-8FB5-430C394F0116}" type="datetimeFigureOut">
              <a:rPr lang="en-US" smtClean="0"/>
              <a:t>10/22/2013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3EEE26-949B-4732-8CD7-0A793F37E12C}" type="slidenum">
              <a:rPr lang="en-US" smtClean="0"/>
              <a:t>‹#›</a:t>
            </a:fld>
            <a:endParaRPr lang="en-US"/>
          </a:p>
        </p:txBody>
      </p:sp>
    </p:spTree>
    <p:extLst>
      <p:ext uri="{BB962C8B-B14F-4D97-AF65-F5344CB8AC3E}">
        <p14:creationId xmlns:p14="http://schemas.microsoft.com/office/powerpoint/2010/main" val="1387347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B3734BA-76AF-4203-8FB5-430C394F0116}" type="datetimeFigureOut">
              <a:rPr lang="en-US" smtClean="0"/>
              <a:t>10/22/2013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3EEE26-949B-4732-8CD7-0A793F37E12C}" type="slidenum">
              <a:rPr lang="en-US" smtClean="0"/>
              <a:t>‹#›</a:t>
            </a:fld>
            <a:endParaRPr lang="en-US"/>
          </a:p>
        </p:txBody>
      </p:sp>
    </p:spTree>
    <p:extLst>
      <p:ext uri="{BB962C8B-B14F-4D97-AF65-F5344CB8AC3E}">
        <p14:creationId xmlns:p14="http://schemas.microsoft.com/office/powerpoint/2010/main" val="4060450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B3734BA-76AF-4203-8FB5-430C394F0116}" type="datetimeFigureOut">
              <a:rPr lang="en-US" smtClean="0"/>
              <a:t>10/22/2013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3EEE26-949B-4732-8CD7-0A793F37E12C}" type="slidenum">
              <a:rPr lang="en-US" smtClean="0"/>
              <a:t>‹#›</a:t>
            </a:fld>
            <a:endParaRPr lang="en-US"/>
          </a:p>
        </p:txBody>
      </p:sp>
    </p:spTree>
    <p:extLst>
      <p:ext uri="{BB962C8B-B14F-4D97-AF65-F5344CB8AC3E}">
        <p14:creationId xmlns:p14="http://schemas.microsoft.com/office/powerpoint/2010/main" val="2653827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3734BA-76AF-4203-8FB5-430C394F0116}" type="datetimeFigureOut">
              <a:rPr lang="en-US" smtClean="0"/>
              <a:t>10/22/2013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3EEE26-949B-4732-8CD7-0A793F37E12C}" type="slidenum">
              <a:rPr lang="en-US" smtClean="0"/>
              <a:t>‹#›</a:t>
            </a:fld>
            <a:endParaRPr lang="en-US"/>
          </a:p>
        </p:txBody>
      </p:sp>
    </p:spTree>
    <p:extLst>
      <p:ext uri="{BB962C8B-B14F-4D97-AF65-F5344CB8AC3E}">
        <p14:creationId xmlns:p14="http://schemas.microsoft.com/office/powerpoint/2010/main" val="3195145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3734BA-76AF-4203-8FB5-430C394F0116}" type="datetimeFigureOut">
              <a:rPr lang="en-US" smtClean="0"/>
              <a:t>10/22/2013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3EEE26-949B-4732-8CD7-0A793F37E12C}" type="slidenum">
              <a:rPr lang="en-US" smtClean="0"/>
              <a:t>‹#›</a:t>
            </a:fld>
            <a:endParaRPr lang="en-US"/>
          </a:p>
        </p:txBody>
      </p:sp>
    </p:spTree>
    <p:extLst>
      <p:ext uri="{BB962C8B-B14F-4D97-AF65-F5344CB8AC3E}">
        <p14:creationId xmlns:p14="http://schemas.microsoft.com/office/powerpoint/2010/main" val="1989509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3734BA-76AF-4203-8FB5-430C394F0116}" type="datetimeFigureOut">
              <a:rPr lang="en-US" smtClean="0"/>
              <a:t>10/22/2013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3EEE26-949B-4732-8CD7-0A793F37E12C}" type="slidenum">
              <a:rPr lang="en-US" smtClean="0"/>
              <a:t>‹#›</a:t>
            </a:fld>
            <a:endParaRPr lang="en-US"/>
          </a:p>
        </p:txBody>
      </p:sp>
    </p:spTree>
    <p:extLst>
      <p:ext uri="{BB962C8B-B14F-4D97-AF65-F5344CB8AC3E}">
        <p14:creationId xmlns:p14="http://schemas.microsoft.com/office/powerpoint/2010/main" val="3826925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3734BA-76AF-4203-8FB5-430C394F0116}" type="datetimeFigureOut">
              <a:rPr lang="en-US" smtClean="0"/>
              <a:t>10/22/2013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3EEE26-949B-4732-8CD7-0A793F37E12C}" type="slidenum">
              <a:rPr lang="en-US" smtClean="0"/>
              <a:t>‹#›</a:t>
            </a:fld>
            <a:endParaRPr lang="en-US"/>
          </a:p>
        </p:txBody>
      </p:sp>
    </p:spTree>
    <p:extLst>
      <p:ext uri="{BB962C8B-B14F-4D97-AF65-F5344CB8AC3E}">
        <p14:creationId xmlns:p14="http://schemas.microsoft.com/office/powerpoint/2010/main" val="3378304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3734BA-76AF-4203-8FB5-430C394F0116}" type="datetimeFigureOut">
              <a:rPr lang="en-US" smtClean="0"/>
              <a:t>10/22/2013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3EEE26-949B-4732-8CD7-0A793F37E12C}" type="slidenum">
              <a:rPr lang="en-US" smtClean="0"/>
              <a:t>‹#›</a:t>
            </a:fld>
            <a:endParaRPr lang="en-US"/>
          </a:p>
        </p:txBody>
      </p:sp>
    </p:spTree>
    <p:extLst>
      <p:ext uri="{BB962C8B-B14F-4D97-AF65-F5344CB8AC3E}">
        <p14:creationId xmlns:p14="http://schemas.microsoft.com/office/powerpoint/2010/main" val="39781249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6.wmf"/></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4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9.jpeg"/><Relationship Id="rId5" Type="http://schemas.openxmlformats.org/officeDocument/2006/relationships/image" Target="../media/image38.jpeg"/><Relationship Id="rId4" Type="http://schemas.openxmlformats.org/officeDocument/2006/relationships/image" Target="../media/image37.jpe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4600" y="4035425"/>
            <a:ext cx="5943600" cy="765175"/>
          </a:xfrm>
        </p:spPr>
        <p:txBody>
          <a:bodyPr>
            <a:noAutofit/>
          </a:bodyPr>
          <a:lstStyle/>
          <a:p>
            <a:pPr algn="l">
              <a:lnSpc>
                <a:spcPts val="4000"/>
              </a:lnSpc>
            </a:pPr>
            <a:r>
              <a:rPr lang="en-US" sz="2400" b="1" spc="-100" dirty="0" smtClean="0">
                <a:solidFill>
                  <a:srgbClr val="C00000"/>
                </a:solidFill>
                <a:cs typeface="Arial" pitchFamily="34" charset="0"/>
              </a:rPr>
              <a:t>C105 </a:t>
            </a:r>
            <a:r>
              <a:rPr lang="en-US" sz="2400" b="1" spc="-100" dirty="0" smtClean="0">
                <a:cs typeface="Arial" pitchFamily="34" charset="0"/>
              </a:rPr>
              <a:t>PREDICTION, PROBABILITY &amp; PIGSKIN</a:t>
            </a:r>
            <a:endParaRPr lang="en-US" sz="2400" b="1" spc="-100" dirty="0">
              <a:cs typeface="Arial" pitchFamily="34" charset="0"/>
            </a:endParaRPr>
          </a:p>
        </p:txBody>
      </p:sp>
      <p:pic>
        <p:nvPicPr>
          <p:cNvPr id="4" name="Picture 3" descr="https://www.indiana.edu/%7Emotzweb/courses/c105_catchHeader.jpg"/>
          <p:cNvPicPr/>
          <p:nvPr/>
        </p:nvPicPr>
        <p:blipFill>
          <a:blip r:embed="rId2">
            <a:extLst>
              <a:ext uri="{28A0092B-C50C-407E-A947-70E740481C1C}">
                <a14:useLocalDpi xmlns:a14="http://schemas.microsoft.com/office/drawing/2010/main" val="0"/>
              </a:ext>
            </a:extLst>
          </a:blip>
          <a:srcRect/>
          <a:stretch>
            <a:fillRect/>
          </a:stretch>
        </p:blipFill>
        <p:spPr bwMode="auto">
          <a:xfrm>
            <a:off x="914400" y="1066800"/>
            <a:ext cx="1600200" cy="4650105"/>
          </a:xfrm>
          <a:prstGeom prst="rect">
            <a:avLst/>
          </a:prstGeom>
          <a:noFill/>
          <a:ln>
            <a:noFill/>
          </a:ln>
        </p:spPr>
      </p:pic>
      <p:cxnSp>
        <p:nvCxnSpPr>
          <p:cNvPr id="6" name="Straight Connector 5"/>
          <p:cNvCxnSpPr/>
          <p:nvPr/>
        </p:nvCxnSpPr>
        <p:spPr>
          <a:xfrm>
            <a:off x="2590800" y="3962400"/>
            <a:ext cx="49530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590800" y="2209801"/>
            <a:ext cx="4953000" cy="1447799"/>
          </a:xfrm>
          <a:prstGeom prst="rect">
            <a:avLst/>
          </a:prstGeom>
          <a:noFill/>
        </p:spPr>
        <p:txBody>
          <a:bodyPr wrap="square" rtlCol="0" anchor="b" anchorCtr="0">
            <a:noAutofit/>
          </a:bodyPr>
          <a:lstStyle/>
          <a:p>
            <a:r>
              <a:rPr lang="en-US" sz="2400" dirty="0" smtClean="0"/>
              <a:t>day 15:</a:t>
            </a:r>
            <a:br>
              <a:rPr lang="en-US" sz="2400" dirty="0" smtClean="0"/>
            </a:br>
            <a:r>
              <a:rPr lang="en-US" sz="2400" b="1" dirty="0" smtClean="0"/>
              <a:t>risk aversion </a:t>
            </a:r>
            <a:r>
              <a:rPr lang="en-US" sz="2400" dirty="0" smtClean="0"/>
              <a:t>and </a:t>
            </a:r>
            <a:r>
              <a:rPr lang="en-US" sz="2400" b="1" dirty="0" smtClean="0"/>
              <a:t>heuristics</a:t>
            </a:r>
            <a:endParaRPr lang="en-US" sz="2400" b="1" dirty="0"/>
          </a:p>
        </p:txBody>
      </p:sp>
      <p:sp>
        <p:nvSpPr>
          <p:cNvPr id="9" name="TextBox 8"/>
          <p:cNvSpPr txBox="1"/>
          <p:nvPr/>
        </p:nvSpPr>
        <p:spPr>
          <a:xfrm>
            <a:off x="7010400" y="6477000"/>
            <a:ext cx="1981200" cy="276999"/>
          </a:xfrm>
          <a:prstGeom prst="rect">
            <a:avLst/>
          </a:prstGeom>
          <a:noFill/>
        </p:spPr>
        <p:txBody>
          <a:bodyPr wrap="square" rtlCol="0">
            <a:spAutoFit/>
          </a:bodyPr>
          <a:lstStyle/>
          <a:p>
            <a:pPr algn="r"/>
            <a:r>
              <a:rPr lang="en-US" sz="1200" dirty="0" smtClean="0"/>
              <a:t>© Ben Motz, 2013</a:t>
            </a:r>
            <a:endParaRPr lang="en-US" sz="1200" dirty="0"/>
          </a:p>
        </p:txBody>
      </p:sp>
    </p:spTree>
    <p:extLst>
      <p:ext uri="{BB962C8B-B14F-4D97-AF65-F5344CB8AC3E}">
        <p14:creationId xmlns:p14="http://schemas.microsoft.com/office/powerpoint/2010/main" val="36487480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http://stchrisfiesta.com/estore/images/drum.jpg"/>
          <p:cNvPicPr>
            <a:picLocks noChangeAspect="1" noChangeArrowheads="1"/>
          </p:cNvPicPr>
          <p:nvPr/>
        </p:nvPicPr>
        <p:blipFill>
          <a:blip r:embed="rId3" cstate="print"/>
          <a:srcRect t="3783"/>
          <a:stretch>
            <a:fillRect/>
          </a:stretch>
        </p:blipFill>
        <p:spPr bwMode="auto">
          <a:xfrm>
            <a:off x="228600" y="0"/>
            <a:ext cx="5791200" cy="5572126"/>
          </a:xfrm>
          <a:prstGeom prst="rect">
            <a:avLst/>
          </a:prstGeom>
          <a:noFill/>
        </p:spPr>
      </p:pic>
      <p:sp>
        <p:nvSpPr>
          <p:cNvPr id="2" name="Title 1"/>
          <p:cNvSpPr>
            <a:spLocks noGrp="1"/>
          </p:cNvSpPr>
          <p:nvPr>
            <p:ph type="title"/>
          </p:nvPr>
        </p:nvSpPr>
        <p:spPr>
          <a:xfrm>
            <a:off x="457200" y="4800600"/>
            <a:ext cx="8229600" cy="1828800"/>
          </a:xfrm>
        </p:spPr>
        <p:txBody>
          <a:bodyPr>
            <a:normAutofit fontScale="90000"/>
          </a:bodyPr>
          <a:lstStyle/>
          <a:p>
            <a:r>
              <a:rPr lang="en-US" dirty="0" smtClean="0"/>
              <a:t>this is </a:t>
            </a:r>
            <a:r>
              <a:rPr lang="en-US" b="1" i="1" dirty="0" smtClean="0"/>
              <a:t>exactly</a:t>
            </a:r>
            <a:r>
              <a:rPr lang="en-US" dirty="0" smtClean="0"/>
              <a:t> how the lottery works</a:t>
            </a:r>
            <a:br>
              <a:rPr lang="en-US" dirty="0" smtClean="0"/>
            </a:br>
            <a:r>
              <a:rPr lang="en-US" dirty="0" smtClean="0"/>
              <a:t>and yet, people buy lottery tickets</a:t>
            </a:r>
            <a:endParaRPr lang="en-US" dirty="0"/>
          </a:p>
        </p:txBody>
      </p:sp>
      <p:pic>
        <p:nvPicPr>
          <p:cNvPr id="12292" name="Picture 4" descr="http://www.jackpg.com/images/price-list/64-1.33.jpg"/>
          <p:cNvPicPr>
            <a:picLocks noChangeAspect="1" noChangeArrowheads="1"/>
          </p:cNvPicPr>
          <p:nvPr/>
        </p:nvPicPr>
        <p:blipFill>
          <a:blip r:embed="rId4" cstate="print"/>
          <a:srcRect/>
          <a:stretch>
            <a:fillRect/>
          </a:stretch>
        </p:blipFill>
        <p:spPr bwMode="auto">
          <a:xfrm flipH="1">
            <a:off x="6400800" y="2362200"/>
            <a:ext cx="2743200" cy="2057400"/>
          </a:xfrm>
          <a:prstGeom prst="rect">
            <a:avLst/>
          </a:prstGeom>
          <a:noFill/>
        </p:spPr>
      </p:pic>
    </p:spTree>
    <p:extLst>
      <p:ext uri="{BB962C8B-B14F-4D97-AF65-F5344CB8AC3E}">
        <p14:creationId xmlns:p14="http://schemas.microsoft.com/office/powerpoint/2010/main" val="2138969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www.uiowa.edu/jmc/GallupAward/images/judging.jpg"/>
          <p:cNvPicPr>
            <a:picLocks noChangeAspect="1" noChangeArrowheads="1"/>
          </p:cNvPicPr>
          <p:nvPr/>
        </p:nvPicPr>
        <p:blipFill>
          <a:blip r:embed="rId2" cstate="print"/>
          <a:srcRect/>
          <a:stretch>
            <a:fillRect/>
          </a:stretch>
        </p:blipFill>
        <p:spPr bwMode="auto">
          <a:xfrm>
            <a:off x="5334000" y="3633928"/>
            <a:ext cx="3810000" cy="3071672"/>
          </a:xfrm>
          <a:prstGeom prst="rect">
            <a:avLst/>
          </a:prstGeom>
          <a:noFill/>
        </p:spPr>
      </p:pic>
      <p:sp>
        <p:nvSpPr>
          <p:cNvPr id="9218" name="Rectangle 2"/>
          <p:cNvSpPr>
            <a:spLocks noGrp="1" noChangeArrowheads="1"/>
          </p:cNvSpPr>
          <p:nvPr>
            <p:ph type="title"/>
          </p:nvPr>
        </p:nvSpPr>
        <p:spPr/>
        <p:txBody>
          <a:bodyPr/>
          <a:lstStyle/>
          <a:p>
            <a:r>
              <a:rPr lang="en-US" sz="4000" dirty="0" smtClean="0"/>
              <a:t>classical decision theory, again</a:t>
            </a:r>
            <a:endParaRPr lang="en-US" sz="4000" dirty="0"/>
          </a:p>
        </p:txBody>
      </p:sp>
      <p:sp>
        <p:nvSpPr>
          <p:cNvPr id="9219" name="Rectangle 3"/>
          <p:cNvSpPr>
            <a:spLocks noGrp="1" noChangeArrowheads="1"/>
          </p:cNvSpPr>
          <p:nvPr>
            <p:ph type="body" idx="1"/>
          </p:nvPr>
        </p:nvSpPr>
        <p:spPr/>
        <p:txBody>
          <a:bodyPr/>
          <a:lstStyle/>
          <a:p>
            <a:pPr>
              <a:lnSpc>
                <a:spcPct val="90000"/>
              </a:lnSpc>
            </a:pPr>
            <a:r>
              <a:rPr lang="en-US" sz="2800" dirty="0" smtClean="0"/>
              <a:t>based </a:t>
            </a:r>
            <a:r>
              <a:rPr lang="en-US" sz="2800" dirty="0"/>
              <a:t>on the belief that people seek to reach well-reasoned decisions based on</a:t>
            </a:r>
          </a:p>
          <a:p>
            <a:pPr lvl="1">
              <a:lnSpc>
                <a:spcPct val="90000"/>
              </a:lnSpc>
            </a:pPr>
            <a:r>
              <a:rPr lang="en-US" sz="2400" dirty="0"/>
              <a:t>Consideration of all possible known alternatives</a:t>
            </a:r>
          </a:p>
          <a:p>
            <a:pPr lvl="1">
              <a:lnSpc>
                <a:spcPct val="90000"/>
              </a:lnSpc>
            </a:pPr>
            <a:r>
              <a:rPr lang="en-US" sz="2400" dirty="0"/>
              <a:t>Use of a maximum amount of available information</a:t>
            </a:r>
          </a:p>
          <a:p>
            <a:pPr lvl="1">
              <a:lnSpc>
                <a:spcPct val="90000"/>
              </a:lnSpc>
            </a:pPr>
            <a:r>
              <a:rPr lang="en-US" sz="2400" dirty="0"/>
              <a:t>Careful weighing of costs and benefits and calculation of probability</a:t>
            </a:r>
          </a:p>
          <a:p>
            <a:pPr lvl="1">
              <a:lnSpc>
                <a:spcPct val="90000"/>
              </a:lnSpc>
            </a:pPr>
            <a:r>
              <a:rPr lang="en-US" sz="2400" dirty="0"/>
              <a:t>A maximum degree of sound </a:t>
            </a:r>
            <a:r>
              <a:rPr lang="en-US" sz="2400" dirty="0" smtClean="0"/>
              <a:t>reasoning</a:t>
            </a:r>
            <a:endParaRPr lang="en-US" sz="2400" dirty="0"/>
          </a:p>
          <a:p>
            <a:pPr>
              <a:lnSpc>
                <a:spcPct val="90000"/>
              </a:lnSpc>
            </a:pPr>
            <a:r>
              <a:rPr lang="en-US" sz="2800" dirty="0"/>
              <a:t>However, human decision </a:t>
            </a:r>
            <a:r>
              <a:rPr lang="en-US" sz="2800" dirty="0" smtClean="0"/>
              <a:t/>
            </a:r>
            <a:br>
              <a:rPr lang="en-US" sz="2800" dirty="0" smtClean="0"/>
            </a:br>
            <a:r>
              <a:rPr lang="en-US" sz="2800" dirty="0" smtClean="0"/>
              <a:t>making is much </a:t>
            </a:r>
            <a:r>
              <a:rPr lang="en-US" sz="2800" dirty="0"/>
              <a:t>more </a:t>
            </a:r>
            <a:r>
              <a:rPr lang="en-US" sz="2800" dirty="0" smtClean="0"/>
              <a:t>complex</a:t>
            </a:r>
            <a:endParaRPr lang="en-US" sz="2800" dirty="0"/>
          </a:p>
        </p:txBody>
      </p:sp>
    </p:spTree>
    <p:extLst>
      <p:ext uri="{BB962C8B-B14F-4D97-AF65-F5344CB8AC3E}">
        <p14:creationId xmlns:p14="http://schemas.microsoft.com/office/powerpoint/2010/main" val="10177308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71600"/>
            <a:ext cx="8229600" cy="1143000"/>
          </a:xfrm>
        </p:spPr>
        <p:txBody>
          <a:bodyPr>
            <a:normAutofit fontScale="90000"/>
          </a:bodyPr>
          <a:lstStyle/>
          <a:p>
            <a:r>
              <a:rPr lang="en-US" dirty="0" smtClean="0"/>
              <a:t>would you rather (a) win $900 or (b) have a 90% chance of winning $1000</a:t>
            </a:r>
            <a:endParaRPr lang="en-US" dirty="0"/>
          </a:p>
        </p:txBody>
      </p:sp>
      <p:sp>
        <p:nvSpPr>
          <p:cNvPr id="3" name="Content Placeholder 2"/>
          <p:cNvSpPr>
            <a:spLocks noGrp="1"/>
          </p:cNvSpPr>
          <p:nvPr>
            <p:ph idx="1"/>
          </p:nvPr>
        </p:nvSpPr>
        <p:spPr>
          <a:xfrm>
            <a:off x="457200" y="4267200"/>
            <a:ext cx="8229600" cy="1858963"/>
          </a:xfrm>
        </p:spPr>
        <p:txBody>
          <a:bodyPr/>
          <a:lstStyle/>
          <a:p>
            <a:r>
              <a:rPr lang="en-US" dirty="0" smtClean="0"/>
              <a:t>expected utilities are the same but people usually pick (a) then (b)</a:t>
            </a:r>
          </a:p>
          <a:p>
            <a:r>
              <a:rPr lang="en-US" dirty="0" smtClean="0"/>
              <a:t>why might someone pick (a) then (b)?</a:t>
            </a:r>
            <a:endParaRPr lang="en-US" dirty="0"/>
          </a:p>
        </p:txBody>
      </p:sp>
      <p:sp>
        <p:nvSpPr>
          <p:cNvPr id="4" name="Title 1"/>
          <p:cNvSpPr txBox="1">
            <a:spLocks/>
          </p:cNvSpPr>
          <p:nvPr/>
        </p:nvSpPr>
        <p:spPr>
          <a:xfrm>
            <a:off x="518160" y="2819400"/>
            <a:ext cx="8229600" cy="1143000"/>
          </a:xfrm>
          <a:prstGeom prst="rect">
            <a:avLst/>
          </a:prstGeom>
        </p:spPr>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would you rather (a) lose $900 or (b) have a 90% chance of losing $1000</a:t>
            </a:r>
          </a:p>
        </p:txBody>
      </p:sp>
    </p:spTree>
    <p:extLst>
      <p:ext uri="{BB962C8B-B14F-4D97-AF65-F5344CB8AC3E}">
        <p14:creationId xmlns:p14="http://schemas.microsoft.com/office/powerpoint/2010/main" val="4263796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decel="5000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decel="5000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3.bp.blogspot.com/_mYxVzgVLaGc/SOQZivwObfI/AAAAAAAABUk/0Iy4WtyWq1g/s200/10.01.08+-rolling+dice.jpg"/>
          <p:cNvPicPr>
            <a:picLocks noChangeAspect="1" noChangeArrowheads="1"/>
          </p:cNvPicPr>
          <p:nvPr/>
        </p:nvPicPr>
        <p:blipFill>
          <a:blip r:embed="rId2" cstate="print"/>
          <a:srcRect l="33000" t="24074" r="4667"/>
          <a:stretch>
            <a:fillRect/>
          </a:stretch>
        </p:blipFill>
        <p:spPr bwMode="auto">
          <a:xfrm>
            <a:off x="457200" y="1066800"/>
            <a:ext cx="3581400" cy="2879165"/>
          </a:xfrm>
          <a:prstGeom prst="rect">
            <a:avLst/>
          </a:prstGeom>
          <a:noFill/>
        </p:spPr>
      </p:pic>
      <p:sp>
        <p:nvSpPr>
          <p:cNvPr id="2" name="Title 1"/>
          <p:cNvSpPr>
            <a:spLocks noGrp="1"/>
          </p:cNvSpPr>
          <p:nvPr>
            <p:ph type="title"/>
          </p:nvPr>
        </p:nvSpPr>
        <p:spPr/>
        <p:txBody>
          <a:bodyPr/>
          <a:lstStyle/>
          <a:p>
            <a:pPr algn="l"/>
            <a:r>
              <a:rPr lang="en-US" dirty="0" smtClean="0"/>
              <a:t>controlling probability?</a:t>
            </a:r>
            <a:endParaRPr lang="en-US" dirty="0"/>
          </a:p>
        </p:txBody>
      </p:sp>
      <p:sp>
        <p:nvSpPr>
          <p:cNvPr id="8" name="Content Placeholder 7"/>
          <p:cNvSpPr>
            <a:spLocks noGrp="1"/>
          </p:cNvSpPr>
          <p:nvPr>
            <p:ph idx="1"/>
          </p:nvPr>
        </p:nvSpPr>
        <p:spPr>
          <a:xfrm>
            <a:off x="4419600" y="1600200"/>
            <a:ext cx="4267200" cy="2133600"/>
          </a:xfrm>
        </p:spPr>
        <p:txBody>
          <a:bodyPr/>
          <a:lstStyle/>
          <a:p>
            <a:r>
              <a:rPr lang="en-US" dirty="0" smtClean="0"/>
              <a:t>Gamblers throw dice harder when they want larger numbers.</a:t>
            </a:r>
            <a:br>
              <a:rPr lang="en-US" dirty="0" smtClean="0"/>
            </a:br>
            <a:r>
              <a:rPr lang="en-US" sz="1800" dirty="0" err="1" smtClean="0"/>
              <a:t>Gofman</a:t>
            </a:r>
            <a:r>
              <a:rPr lang="en-US" sz="1800" dirty="0" smtClean="0"/>
              <a:t> &amp; </a:t>
            </a:r>
            <a:r>
              <a:rPr lang="en-US" sz="1800" dirty="0" err="1" smtClean="0"/>
              <a:t>Henslin</a:t>
            </a:r>
            <a:r>
              <a:rPr lang="en-US" sz="1800" dirty="0" smtClean="0"/>
              <a:t> (1967)</a:t>
            </a:r>
          </a:p>
          <a:p>
            <a:endParaRPr lang="en-US" dirty="0" smtClean="0"/>
          </a:p>
        </p:txBody>
      </p:sp>
      <p:sp>
        <p:nvSpPr>
          <p:cNvPr id="9" name="Content Placeholder 7"/>
          <p:cNvSpPr txBox="1">
            <a:spLocks/>
          </p:cNvSpPr>
          <p:nvPr/>
        </p:nvSpPr>
        <p:spPr>
          <a:xfrm>
            <a:off x="457200" y="3733800"/>
            <a:ext cx="5867400" cy="25908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People</a:t>
            </a:r>
            <a:r>
              <a:rPr kumimoji="0" lang="en-US" sz="3200" b="0" i="0" u="none" strike="noStrike" kern="1200" cap="none" spc="0" normalizeH="0" noProof="0" dirty="0" smtClean="0">
                <a:ln>
                  <a:noFill/>
                </a:ln>
                <a:solidFill>
                  <a:schemeClr val="tx1"/>
                </a:solidFill>
                <a:effectLst/>
                <a:uLnTx/>
                <a:uFillTx/>
                <a:latin typeface="+mn-lt"/>
                <a:ea typeface="+mn-ea"/>
                <a:cs typeface="+mn-cs"/>
              </a:rPr>
              <a:t> who pick their lottery numbers </a:t>
            </a:r>
            <a:r>
              <a:rPr kumimoji="0" lang="en-US" sz="3200" b="0" i="1" u="none" strike="noStrike" kern="1200" cap="none" spc="0" normalizeH="0" noProof="0" dirty="0" smtClean="0">
                <a:ln>
                  <a:noFill/>
                </a:ln>
                <a:solidFill>
                  <a:schemeClr val="tx1"/>
                </a:solidFill>
                <a:effectLst/>
                <a:uLnTx/>
                <a:uFillTx/>
                <a:latin typeface="+mn-lt"/>
                <a:ea typeface="+mn-ea"/>
                <a:cs typeface="+mn-cs"/>
              </a:rPr>
              <a:t>demand more than 4 times as much money </a:t>
            </a:r>
            <a:r>
              <a:rPr kumimoji="0" lang="en-US" sz="3200" b="0" i="0" u="none" strike="noStrike" kern="1200" cap="none" spc="0" normalizeH="0" noProof="0" dirty="0" smtClean="0">
                <a:ln>
                  <a:noFill/>
                </a:ln>
                <a:solidFill>
                  <a:schemeClr val="tx1"/>
                </a:solidFill>
                <a:effectLst/>
                <a:uLnTx/>
                <a:uFillTx/>
                <a:latin typeface="+mn-lt"/>
                <a:ea typeface="+mn-ea"/>
                <a:cs typeface="+mn-cs"/>
              </a:rPr>
              <a:t>for their tickets than people who are assigned numbers at random </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8196" name="Picture 4" descr="http://dailythree.files.wordpress.com/2008/11/lottery_ticket.gif"/>
          <p:cNvPicPr>
            <a:picLocks noChangeAspect="1" noChangeArrowheads="1"/>
          </p:cNvPicPr>
          <p:nvPr/>
        </p:nvPicPr>
        <p:blipFill>
          <a:blip r:embed="rId3" cstate="print"/>
          <a:srcRect/>
          <a:stretch>
            <a:fillRect/>
          </a:stretch>
        </p:blipFill>
        <p:spPr bwMode="auto">
          <a:xfrm rot="1282548">
            <a:off x="6492395" y="3835251"/>
            <a:ext cx="1480439" cy="2454906"/>
          </a:xfrm>
          <a:prstGeom prst="rect">
            <a:avLst/>
          </a:prstGeom>
          <a:ln>
            <a:noFill/>
          </a:ln>
          <a:effectLst>
            <a:outerShdw blurRad="292100" dist="139700" dir="2700000" algn="tl" rotWithShape="0">
              <a:srgbClr val="333333">
                <a:alpha val="65000"/>
              </a:srgbClr>
            </a:outerShdw>
          </a:effectLst>
        </p:spPr>
      </p:pic>
      <p:sp>
        <p:nvSpPr>
          <p:cNvPr id="12" name="TextBox 11"/>
          <p:cNvSpPr txBox="1"/>
          <p:nvPr/>
        </p:nvSpPr>
        <p:spPr>
          <a:xfrm>
            <a:off x="838200" y="6172201"/>
            <a:ext cx="1752600" cy="381000"/>
          </a:xfrm>
          <a:prstGeom prst="rect">
            <a:avLst/>
          </a:prstGeom>
          <a:noFill/>
        </p:spPr>
        <p:txBody>
          <a:bodyPr wrap="square" rtlCol="0">
            <a:spAutoFit/>
          </a:bodyPr>
          <a:lstStyle/>
          <a:p>
            <a:r>
              <a:rPr lang="en-US" dirty="0" smtClean="0"/>
              <a:t>Langer (1975)</a:t>
            </a:r>
            <a:endParaRPr lang="en-US" dirty="0"/>
          </a:p>
        </p:txBody>
      </p:sp>
    </p:spTree>
    <p:extLst>
      <p:ext uri="{BB962C8B-B14F-4D97-AF65-F5344CB8AC3E}">
        <p14:creationId xmlns:p14="http://schemas.microsoft.com/office/powerpoint/2010/main" val="15366156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71600"/>
            <a:ext cx="8229600" cy="1143000"/>
          </a:xfrm>
        </p:spPr>
        <p:txBody>
          <a:bodyPr>
            <a:normAutofit fontScale="90000"/>
          </a:bodyPr>
          <a:lstStyle/>
          <a:p>
            <a:r>
              <a:rPr lang="en-US" dirty="0" smtClean="0"/>
              <a:t>would you rather (a) win $900 or (b) have a 90% chance of winning $1000</a:t>
            </a:r>
            <a:endParaRPr lang="en-US" dirty="0"/>
          </a:p>
        </p:txBody>
      </p:sp>
      <p:sp>
        <p:nvSpPr>
          <p:cNvPr id="3" name="Content Placeholder 2"/>
          <p:cNvSpPr>
            <a:spLocks noGrp="1"/>
          </p:cNvSpPr>
          <p:nvPr>
            <p:ph idx="1"/>
          </p:nvPr>
        </p:nvSpPr>
        <p:spPr>
          <a:xfrm>
            <a:off x="457200" y="4267200"/>
            <a:ext cx="8229600" cy="1858963"/>
          </a:xfrm>
        </p:spPr>
        <p:txBody>
          <a:bodyPr/>
          <a:lstStyle/>
          <a:p>
            <a:r>
              <a:rPr lang="en-US" dirty="0" smtClean="0"/>
              <a:t>controlling probabilities might be part of it…</a:t>
            </a:r>
          </a:p>
          <a:p>
            <a:r>
              <a:rPr lang="en-US" dirty="0" smtClean="0"/>
              <a:t>another part might be </a:t>
            </a:r>
            <a:r>
              <a:rPr lang="en-US" i="1" dirty="0" smtClean="0"/>
              <a:t>framing</a:t>
            </a:r>
            <a:endParaRPr lang="en-US" dirty="0"/>
          </a:p>
        </p:txBody>
      </p:sp>
      <p:sp>
        <p:nvSpPr>
          <p:cNvPr id="4" name="Title 1"/>
          <p:cNvSpPr txBox="1">
            <a:spLocks/>
          </p:cNvSpPr>
          <p:nvPr/>
        </p:nvSpPr>
        <p:spPr>
          <a:xfrm>
            <a:off x="518160" y="2819400"/>
            <a:ext cx="8229600" cy="1143000"/>
          </a:xfrm>
          <a:prstGeom prst="rect">
            <a:avLst/>
          </a:prstGeom>
        </p:spPr>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would you rather (a) lose $900 or (b) have a 90% chance of losing $1000</a:t>
            </a:r>
          </a:p>
        </p:txBody>
      </p:sp>
    </p:spTree>
    <p:extLst>
      <p:ext uri="{BB962C8B-B14F-4D97-AF65-F5344CB8AC3E}">
        <p14:creationId xmlns:p14="http://schemas.microsoft.com/office/powerpoint/2010/main" val="950425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5000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solidFill>
            <a:srgbClr val="FFFF99"/>
          </a:solidFill>
          <a:ln>
            <a:solidFill>
              <a:schemeClr val="tx1"/>
            </a:solidFill>
          </a:ln>
        </p:spPr>
        <p:txBody>
          <a:bodyPr>
            <a:normAutofit/>
          </a:bodyPr>
          <a:lstStyle/>
          <a:p>
            <a:r>
              <a:rPr lang="en-US" sz="5400" b="1" dirty="0" smtClean="0">
                <a:latin typeface="Baskerville Old Face" pitchFamily="18" charset="0"/>
              </a:rPr>
              <a:t>FRAMING</a:t>
            </a:r>
            <a:endParaRPr lang="en-US" sz="5400" b="1" dirty="0">
              <a:latin typeface="Baskerville Old Face" pitchFamily="18" charset="0"/>
            </a:endParaRPr>
          </a:p>
        </p:txBody>
      </p:sp>
      <p:sp>
        <p:nvSpPr>
          <p:cNvPr id="29699" name="Rectangle 3"/>
          <p:cNvSpPr>
            <a:spLocks noGrp="1" noChangeArrowheads="1"/>
          </p:cNvSpPr>
          <p:nvPr>
            <p:ph type="body" idx="1"/>
          </p:nvPr>
        </p:nvSpPr>
        <p:spPr>
          <a:solidFill>
            <a:schemeClr val="bg1"/>
          </a:solidFill>
          <a:ln>
            <a:solidFill>
              <a:schemeClr val="tx1"/>
            </a:solidFill>
          </a:ln>
        </p:spPr>
        <p:txBody>
          <a:bodyPr lIns="182880" tIns="182880" rIns="182880" bIns="182880">
            <a:normAutofit/>
          </a:bodyPr>
          <a:lstStyle/>
          <a:p>
            <a:pPr>
              <a:lnSpc>
                <a:spcPct val="90000"/>
              </a:lnSpc>
            </a:pPr>
            <a:r>
              <a:rPr lang="en-US" sz="2800" dirty="0"/>
              <a:t>You go to New York and decide to go to a Broadway play.  You buy a ticket for $100 in the morning, but when you go to the theater that evening, you discover you have lost the ticket.  You have plenty of money to buy another one:  do you</a:t>
            </a:r>
            <a:r>
              <a:rPr lang="en-US" sz="2800" dirty="0" smtClean="0"/>
              <a:t>?</a:t>
            </a:r>
            <a:endParaRPr lang="en-US" sz="2800" dirty="0"/>
          </a:p>
          <a:p>
            <a:pPr>
              <a:lnSpc>
                <a:spcPct val="90000"/>
              </a:lnSpc>
            </a:pPr>
            <a:r>
              <a:rPr lang="en-US" sz="2800" dirty="0"/>
              <a:t>You go to New York and decide to go to a Broadway play and tickets cost $100.  You go to the theater that evening and when you start to pay for your ticket, you discover you have lost $100.  You have plenty of money to buy a ticket:  do you</a:t>
            </a:r>
            <a:r>
              <a:rPr lang="en-US" sz="2800" dirty="0" smtClean="0"/>
              <a:t>?</a:t>
            </a:r>
            <a:endParaRPr lang="en-US" sz="2800" dirty="0"/>
          </a:p>
        </p:txBody>
      </p:sp>
    </p:spTree>
    <p:extLst>
      <p:ext uri="{BB962C8B-B14F-4D97-AF65-F5344CB8AC3E}">
        <p14:creationId xmlns:p14="http://schemas.microsoft.com/office/powerpoint/2010/main" val="1022043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699">
                                            <p:txEl>
                                              <p:pRg st="1" end="1"/>
                                            </p:txEl>
                                          </p:spTgt>
                                        </p:tgtEl>
                                        <p:attrNameLst>
                                          <p:attrName>style.visibility</p:attrName>
                                        </p:attrNameLst>
                                      </p:cBhvr>
                                      <p:to>
                                        <p:strVal val="visible"/>
                                      </p:to>
                                    </p:set>
                                    <p:animEffect transition="in" filter="fade">
                                      <p:cBhvr>
                                        <p:cTn id="7" dur="2000"/>
                                        <p:tgtEl>
                                          <p:spTgt spid="296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framing example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united states is preparing for the outbreak of an unusual </a:t>
            </a:r>
            <a:r>
              <a:rPr lang="en-US" dirty="0" err="1" smtClean="0"/>
              <a:t>asian</a:t>
            </a:r>
            <a:r>
              <a:rPr lang="en-US" dirty="0" smtClean="0"/>
              <a:t> disease, which is expected to kill 600 people.  two alternative programs have been proposed to combat the disease.  assume the exact scientific estimates of the consequences are:</a:t>
            </a:r>
          </a:p>
          <a:p>
            <a:pPr marL="971550" lvl="1" indent="-514350">
              <a:buFont typeface="+mj-lt"/>
              <a:buAutoNum type="alphaUcPeriod"/>
            </a:pPr>
            <a:r>
              <a:rPr lang="en-US" dirty="0" smtClean="0"/>
              <a:t>200 people will be saved</a:t>
            </a:r>
          </a:p>
          <a:p>
            <a:pPr marL="971550" lvl="1" indent="-514350">
              <a:buFont typeface="+mj-lt"/>
              <a:buAutoNum type="alphaUcPeriod"/>
            </a:pPr>
            <a:r>
              <a:rPr lang="en-US" dirty="0" smtClean="0"/>
              <a:t>there is a 1/3</a:t>
            </a:r>
            <a:r>
              <a:rPr lang="en-US" baseline="30000" dirty="0" smtClean="0"/>
              <a:t>rd</a:t>
            </a:r>
            <a:r>
              <a:rPr lang="en-US" dirty="0" smtClean="0"/>
              <a:t> probability that 600 people will </a:t>
            </a:r>
            <a:br>
              <a:rPr lang="en-US" dirty="0" smtClean="0"/>
            </a:br>
            <a:r>
              <a:rPr lang="en-US" dirty="0" smtClean="0"/>
              <a:t>be saved, and a 2/3</a:t>
            </a:r>
            <a:r>
              <a:rPr lang="en-US" baseline="30000" dirty="0" smtClean="0"/>
              <a:t>rd</a:t>
            </a:r>
            <a:r>
              <a:rPr lang="en-US" dirty="0" smtClean="0"/>
              <a:t> probability that no one </a:t>
            </a:r>
            <a:br>
              <a:rPr lang="en-US" dirty="0" smtClean="0"/>
            </a:br>
            <a:r>
              <a:rPr lang="en-US" dirty="0" smtClean="0"/>
              <a:t>will be saved.</a:t>
            </a:r>
          </a:p>
          <a:p>
            <a:r>
              <a:rPr lang="en-US" dirty="0" smtClean="0"/>
              <a:t>framed differently</a:t>
            </a:r>
          </a:p>
          <a:p>
            <a:pPr marL="971550" lvl="1" indent="-514350">
              <a:buFont typeface="+mj-lt"/>
              <a:buAutoNum type="alphaUcPeriod"/>
            </a:pPr>
            <a:r>
              <a:rPr lang="en-US" dirty="0" smtClean="0"/>
              <a:t>400 people will die</a:t>
            </a:r>
          </a:p>
          <a:p>
            <a:pPr marL="971550" lvl="1" indent="-514350">
              <a:buFont typeface="+mj-lt"/>
              <a:buAutoNum type="alphaUcPeriod"/>
            </a:pPr>
            <a:r>
              <a:rPr lang="en-US" dirty="0" smtClean="0"/>
              <a:t>1/3</a:t>
            </a:r>
            <a:r>
              <a:rPr lang="en-US" baseline="30000" dirty="0" smtClean="0"/>
              <a:t>rd</a:t>
            </a:r>
            <a:r>
              <a:rPr lang="en-US" dirty="0" smtClean="0"/>
              <a:t> probability that no one will die and </a:t>
            </a:r>
            <a:br>
              <a:rPr lang="en-US" dirty="0" smtClean="0"/>
            </a:br>
            <a:r>
              <a:rPr lang="en-US" dirty="0" smtClean="0"/>
              <a:t>2/3</a:t>
            </a:r>
            <a:r>
              <a:rPr lang="en-US" baseline="30000" dirty="0" smtClean="0"/>
              <a:t>rd</a:t>
            </a:r>
            <a:r>
              <a:rPr lang="en-US" dirty="0" smtClean="0"/>
              <a:t> probability that 600 people will die.</a:t>
            </a:r>
            <a:endParaRPr lang="en-US" dirty="0"/>
          </a:p>
        </p:txBody>
      </p:sp>
      <p:pic>
        <p:nvPicPr>
          <p:cNvPr id="4" name="Picture 2" descr="http://tree.bio.ed.ac.uk/research/flu_virion.png"/>
          <p:cNvPicPr>
            <a:picLocks noChangeAspect="1" noChangeArrowheads="1"/>
          </p:cNvPicPr>
          <p:nvPr/>
        </p:nvPicPr>
        <p:blipFill>
          <a:blip r:embed="rId2" cstate="print"/>
          <a:srcRect b="13099"/>
          <a:stretch>
            <a:fillRect/>
          </a:stretch>
        </p:blipFill>
        <p:spPr bwMode="auto">
          <a:xfrm>
            <a:off x="6781800" y="4267200"/>
            <a:ext cx="2245476" cy="2590800"/>
          </a:xfrm>
          <a:prstGeom prst="rect">
            <a:avLst/>
          </a:prstGeom>
          <a:noFill/>
        </p:spPr>
      </p:pic>
      <p:sp>
        <p:nvSpPr>
          <p:cNvPr id="5" name="TextBox 4"/>
          <p:cNvSpPr txBox="1"/>
          <p:nvPr/>
        </p:nvSpPr>
        <p:spPr>
          <a:xfrm>
            <a:off x="304800" y="3276600"/>
            <a:ext cx="685800" cy="381000"/>
          </a:xfrm>
          <a:prstGeom prst="rect">
            <a:avLst/>
          </a:prstGeom>
          <a:noFill/>
        </p:spPr>
        <p:txBody>
          <a:bodyPr wrap="square" rtlCol="0">
            <a:spAutoFit/>
          </a:bodyPr>
          <a:lstStyle/>
          <a:p>
            <a:r>
              <a:rPr lang="en-US" b="1" dirty="0" smtClean="0">
                <a:solidFill>
                  <a:srgbClr val="00B050"/>
                </a:solidFill>
              </a:rPr>
              <a:t>72%</a:t>
            </a:r>
            <a:endParaRPr lang="en-US" b="1" dirty="0">
              <a:solidFill>
                <a:srgbClr val="00B050"/>
              </a:solidFill>
            </a:endParaRPr>
          </a:p>
        </p:txBody>
      </p:sp>
      <p:sp>
        <p:nvSpPr>
          <p:cNvPr id="6" name="TextBox 5"/>
          <p:cNvSpPr txBox="1"/>
          <p:nvPr/>
        </p:nvSpPr>
        <p:spPr>
          <a:xfrm>
            <a:off x="304800" y="3657600"/>
            <a:ext cx="685800" cy="381000"/>
          </a:xfrm>
          <a:prstGeom prst="rect">
            <a:avLst/>
          </a:prstGeom>
          <a:noFill/>
        </p:spPr>
        <p:txBody>
          <a:bodyPr wrap="square" rtlCol="0">
            <a:spAutoFit/>
          </a:bodyPr>
          <a:lstStyle/>
          <a:p>
            <a:r>
              <a:rPr lang="en-US" b="1" dirty="0" smtClean="0">
                <a:solidFill>
                  <a:srgbClr val="FF0000"/>
                </a:solidFill>
              </a:rPr>
              <a:t>28%</a:t>
            </a:r>
            <a:endParaRPr lang="en-US" b="1" dirty="0">
              <a:solidFill>
                <a:srgbClr val="FF0000"/>
              </a:solidFill>
            </a:endParaRPr>
          </a:p>
        </p:txBody>
      </p:sp>
      <p:sp>
        <p:nvSpPr>
          <p:cNvPr id="7" name="TextBox 6"/>
          <p:cNvSpPr txBox="1"/>
          <p:nvPr/>
        </p:nvSpPr>
        <p:spPr>
          <a:xfrm>
            <a:off x="304800" y="5029200"/>
            <a:ext cx="685800" cy="381000"/>
          </a:xfrm>
          <a:prstGeom prst="rect">
            <a:avLst/>
          </a:prstGeom>
          <a:noFill/>
        </p:spPr>
        <p:txBody>
          <a:bodyPr wrap="square" rtlCol="0">
            <a:spAutoFit/>
          </a:bodyPr>
          <a:lstStyle/>
          <a:p>
            <a:r>
              <a:rPr lang="en-US" b="1" dirty="0" smtClean="0">
                <a:solidFill>
                  <a:srgbClr val="FF0000"/>
                </a:solidFill>
              </a:rPr>
              <a:t>22%</a:t>
            </a:r>
            <a:endParaRPr lang="en-US" b="1" dirty="0">
              <a:solidFill>
                <a:srgbClr val="FF0000"/>
              </a:solidFill>
            </a:endParaRPr>
          </a:p>
        </p:txBody>
      </p:sp>
      <p:sp>
        <p:nvSpPr>
          <p:cNvPr id="8" name="TextBox 7"/>
          <p:cNvSpPr txBox="1"/>
          <p:nvPr/>
        </p:nvSpPr>
        <p:spPr>
          <a:xfrm>
            <a:off x="304800" y="5410200"/>
            <a:ext cx="685800" cy="381000"/>
          </a:xfrm>
          <a:prstGeom prst="rect">
            <a:avLst/>
          </a:prstGeom>
          <a:noFill/>
        </p:spPr>
        <p:txBody>
          <a:bodyPr wrap="square" rtlCol="0">
            <a:spAutoFit/>
          </a:bodyPr>
          <a:lstStyle/>
          <a:p>
            <a:r>
              <a:rPr lang="en-US" b="1" dirty="0" smtClean="0">
                <a:solidFill>
                  <a:srgbClr val="00B050"/>
                </a:solidFill>
              </a:rPr>
              <a:t>78%</a:t>
            </a:r>
            <a:endParaRPr lang="en-US" b="1" dirty="0">
              <a:solidFill>
                <a:srgbClr val="00B050"/>
              </a:solidFill>
            </a:endParaRPr>
          </a:p>
        </p:txBody>
      </p:sp>
      <p:sp>
        <p:nvSpPr>
          <p:cNvPr id="9" name="TextBox 8"/>
          <p:cNvSpPr txBox="1"/>
          <p:nvPr/>
        </p:nvSpPr>
        <p:spPr>
          <a:xfrm>
            <a:off x="0" y="6488668"/>
            <a:ext cx="2895600" cy="369332"/>
          </a:xfrm>
          <a:prstGeom prst="rect">
            <a:avLst/>
          </a:prstGeom>
          <a:noFill/>
        </p:spPr>
        <p:txBody>
          <a:bodyPr wrap="square" rtlCol="0">
            <a:spAutoFit/>
          </a:bodyPr>
          <a:lstStyle/>
          <a:p>
            <a:r>
              <a:rPr lang="en-US" dirty="0" err="1" smtClean="0"/>
              <a:t>tversky</a:t>
            </a:r>
            <a:r>
              <a:rPr lang="en-US" dirty="0" smtClean="0"/>
              <a:t> &amp; </a:t>
            </a:r>
            <a:r>
              <a:rPr lang="en-US" dirty="0" err="1" smtClean="0"/>
              <a:t>kahneman</a:t>
            </a:r>
            <a:r>
              <a:rPr lang="en-US" dirty="0" smtClean="0"/>
              <a:t>, 1981</a:t>
            </a:r>
            <a:endParaRPr lang="en-US" dirty="0"/>
          </a:p>
        </p:txBody>
      </p:sp>
    </p:spTree>
    <p:extLst>
      <p:ext uri="{BB962C8B-B14F-4D97-AF65-F5344CB8AC3E}">
        <p14:creationId xmlns:p14="http://schemas.microsoft.com/office/powerpoint/2010/main" val="3264145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5000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decel="5000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decel="5000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decel="5000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0-#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par>
                                <p:cTn id="23" presetID="2" presetClass="entr" presetSubtype="8" decel="5000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0-#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par>
                                <p:cTn id="27" presetID="2" presetClass="entr" presetSubtype="8" decel="5000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0-#ppt_w/2"/>
                                          </p:val>
                                        </p:tav>
                                        <p:tav tm="100000">
                                          <p:val>
                                            <p:strVal val="#ppt_x"/>
                                          </p:val>
                                        </p:tav>
                                      </p:tavLst>
                                    </p:anim>
                                    <p:anim calcmode="lin" valueType="num">
                                      <p:cBhvr additive="base">
                                        <p:cTn id="30" dur="500" fill="hold"/>
                                        <p:tgtEl>
                                          <p:spTgt spid="7"/>
                                        </p:tgtEl>
                                        <p:attrNameLst>
                                          <p:attrName>ppt_y</p:attrName>
                                        </p:attrNameLst>
                                      </p:cBhvr>
                                      <p:tavLst>
                                        <p:tav tm="0">
                                          <p:val>
                                            <p:strVal val="#ppt_y"/>
                                          </p:val>
                                        </p:tav>
                                        <p:tav tm="100000">
                                          <p:val>
                                            <p:strVal val="#ppt_y"/>
                                          </p:val>
                                        </p:tav>
                                      </p:tavLst>
                                    </p:anim>
                                  </p:childTnLst>
                                </p:cTn>
                              </p:par>
                              <p:par>
                                <p:cTn id="31" presetID="2" presetClass="entr" presetSubtype="8" decel="5000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0-#ppt_w/2"/>
                                          </p:val>
                                        </p:tav>
                                        <p:tav tm="100000">
                                          <p:val>
                                            <p:strVal val="#ppt_x"/>
                                          </p:val>
                                        </p:tav>
                                      </p:tavLst>
                                    </p:anim>
                                    <p:anim calcmode="lin" valueType="num">
                                      <p:cBhvr additive="base">
                                        <p:cTn id="34"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82762"/>
          </a:xfrm>
        </p:spPr>
        <p:txBody>
          <a:bodyPr>
            <a:normAutofit fontScale="90000"/>
          </a:bodyPr>
          <a:lstStyle/>
          <a:p>
            <a:r>
              <a:rPr lang="en-US" dirty="0" smtClean="0"/>
              <a:t>“behavior deviates [from normative accounts] in systematic ways”</a:t>
            </a:r>
            <a:endParaRPr lang="en-US" dirty="0"/>
          </a:p>
        </p:txBody>
      </p:sp>
      <p:sp>
        <p:nvSpPr>
          <p:cNvPr id="3" name="Content Placeholder 2"/>
          <p:cNvSpPr>
            <a:spLocks noGrp="1"/>
          </p:cNvSpPr>
          <p:nvPr>
            <p:ph idx="1"/>
          </p:nvPr>
        </p:nvSpPr>
        <p:spPr>
          <a:xfrm>
            <a:off x="457200" y="2179637"/>
            <a:ext cx="8229600" cy="4525963"/>
          </a:xfrm>
        </p:spPr>
        <p:txBody>
          <a:bodyPr>
            <a:normAutofit/>
          </a:bodyPr>
          <a:lstStyle/>
          <a:p>
            <a:r>
              <a:rPr lang="en-US" sz="3600" dirty="0" smtClean="0"/>
              <a:t>people are:</a:t>
            </a:r>
          </a:p>
          <a:p>
            <a:pPr lvl="1"/>
            <a:r>
              <a:rPr lang="en-US" sz="3200" dirty="0" smtClean="0"/>
              <a:t>risk averse when the decision is framed in terms of benefits</a:t>
            </a:r>
          </a:p>
          <a:p>
            <a:pPr lvl="1"/>
            <a:r>
              <a:rPr lang="en-US" sz="3200" dirty="0" smtClean="0"/>
              <a:t>risk taking when the decision is framed in terms of loses.</a:t>
            </a:r>
            <a:endParaRPr lang="en-US" sz="3200" dirty="0"/>
          </a:p>
        </p:txBody>
      </p:sp>
    </p:spTree>
    <p:extLst>
      <p:ext uri="{BB962C8B-B14F-4D97-AF65-F5344CB8AC3E}">
        <p14:creationId xmlns:p14="http://schemas.microsoft.com/office/powerpoint/2010/main" val="2906677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normAutofit/>
          </a:bodyPr>
          <a:lstStyle/>
          <a:p>
            <a:pPr marL="0" indent="0">
              <a:buNone/>
            </a:pPr>
            <a:r>
              <a:rPr lang="en-US" dirty="0" smtClean="0"/>
              <a:t>a horribly deadly flu will be going around this winter.  </a:t>
            </a:r>
            <a:r>
              <a:rPr lang="en-US" dirty="0"/>
              <a:t>y</a:t>
            </a:r>
            <a:r>
              <a:rPr lang="en-US" dirty="0" smtClean="0"/>
              <a:t>our doctor says that there’s a 10% chance you’ve been exposed, and if exposed, you will die.  but a powerful new antiviral has been developed and tested.  if administered it will prevent the effects of the deadly flu, but because it’s a powerful drug, there’s a 5% chance that you will die from the antiviral.  considering this information, what will you do?</a:t>
            </a:r>
            <a:endParaRPr lang="en-US" dirty="0"/>
          </a:p>
        </p:txBody>
      </p:sp>
    </p:spTree>
    <p:extLst>
      <p:ext uri="{BB962C8B-B14F-4D97-AF65-F5344CB8AC3E}">
        <p14:creationId xmlns:p14="http://schemas.microsoft.com/office/powerpoint/2010/main" val="20272935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http://talklikeaphysicist.com/wp-content/uploads/2008/04/smoke.jpg"/>
          <p:cNvPicPr>
            <a:picLocks noChangeAspect="1" noChangeArrowheads="1"/>
          </p:cNvPicPr>
          <p:nvPr/>
        </p:nvPicPr>
        <p:blipFill>
          <a:blip r:embed="rId2" cstate="print">
            <a:grayscl/>
          </a:blip>
          <a:srcRect/>
          <a:stretch>
            <a:fillRect/>
          </a:stretch>
        </p:blipFill>
        <p:spPr bwMode="auto">
          <a:xfrm>
            <a:off x="3092824" y="0"/>
            <a:ext cx="6051176" cy="6858000"/>
          </a:xfrm>
          <a:prstGeom prst="rect">
            <a:avLst/>
          </a:prstGeom>
          <a:noFill/>
        </p:spPr>
      </p:pic>
      <p:sp>
        <p:nvSpPr>
          <p:cNvPr id="3" name="Content Placeholder 2"/>
          <p:cNvSpPr>
            <a:spLocks noGrp="1"/>
          </p:cNvSpPr>
          <p:nvPr>
            <p:ph idx="1"/>
          </p:nvPr>
        </p:nvSpPr>
        <p:spPr>
          <a:xfrm>
            <a:off x="228600" y="533400"/>
            <a:ext cx="4343400" cy="5867400"/>
          </a:xfrm>
        </p:spPr>
        <p:txBody>
          <a:bodyPr>
            <a:normAutofit lnSpcReduction="10000"/>
          </a:bodyPr>
          <a:lstStyle/>
          <a:p>
            <a:r>
              <a:rPr lang="en-US" dirty="0" smtClean="0"/>
              <a:t>most of your decisions involve “believing” something:</a:t>
            </a:r>
          </a:p>
          <a:p>
            <a:pPr lvl="1"/>
            <a:r>
              <a:rPr lang="en-US" dirty="0" smtClean="0"/>
              <a:t>I probably won’t get a touchdown.</a:t>
            </a:r>
          </a:p>
          <a:p>
            <a:pPr lvl="1"/>
            <a:r>
              <a:rPr lang="en-US" dirty="0" smtClean="0"/>
              <a:t>I believe that Matt Stafford is better than Andy Dalton.</a:t>
            </a:r>
          </a:p>
          <a:p>
            <a:r>
              <a:rPr lang="en-US" dirty="0" smtClean="0"/>
              <a:t>what are the</a:t>
            </a:r>
            <a:br>
              <a:rPr lang="en-US" dirty="0" smtClean="0"/>
            </a:br>
            <a:r>
              <a:rPr lang="en-US" dirty="0" smtClean="0"/>
              <a:t>ways that you</a:t>
            </a:r>
            <a:br>
              <a:rPr lang="en-US" dirty="0" smtClean="0"/>
            </a:br>
            <a:r>
              <a:rPr lang="en-US" dirty="0" smtClean="0"/>
              <a:t>generate these </a:t>
            </a:r>
            <a:br>
              <a:rPr lang="en-US" dirty="0" smtClean="0"/>
            </a:br>
            <a:r>
              <a:rPr lang="en-US" dirty="0" smtClean="0"/>
              <a:t>beliefs? </a:t>
            </a:r>
            <a:endParaRPr lang="en-US" dirty="0"/>
          </a:p>
        </p:txBody>
      </p:sp>
    </p:spTree>
    <p:extLst>
      <p:ext uri="{BB962C8B-B14F-4D97-AF65-F5344CB8AC3E}">
        <p14:creationId xmlns:p14="http://schemas.microsoft.com/office/powerpoint/2010/main" val="317584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0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0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p:cNvGraphicFramePr>
            <a:graphicFrameLocks/>
          </p:cNvGraphicFramePr>
          <p:nvPr>
            <p:extLst>
              <p:ext uri="{D42A27DB-BD31-4B8C-83A1-F6EECF244321}">
                <p14:modId xmlns:p14="http://schemas.microsoft.com/office/powerpoint/2010/main" val="3779843766"/>
              </p:ext>
            </p:extLst>
          </p:nvPr>
        </p:nvGraphicFramePr>
        <p:xfrm>
          <a:off x="2286000" y="2057400"/>
          <a:ext cx="5105400" cy="3264932"/>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p:cNvSpPr>
            <a:spLocks noGrp="1"/>
          </p:cNvSpPr>
          <p:nvPr>
            <p:ph type="title"/>
          </p:nvPr>
        </p:nvSpPr>
        <p:spPr/>
        <p:txBody>
          <a:bodyPr/>
          <a:lstStyle/>
          <a:p>
            <a:pPr algn="l"/>
            <a:r>
              <a:rPr lang="en-US" dirty="0" smtClean="0"/>
              <a:t>midterm</a:t>
            </a:r>
            <a:endParaRPr lang="en-US" dirty="0"/>
          </a:p>
        </p:txBody>
      </p:sp>
      <p:sp>
        <p:nvSpPr>
          <p:cNvPr id="5" name="Right Brace 4"/>
          <p:cNvSpPr/>
          <p:nvPr/>
        </p:nvSpPr>
        <p:spPr>
          <a:xfrm rot="16200000">
            <a:off x="5791200" y="978933"/>
            <a:ext cx="533400" cy="2209800"/>
          </a:xfrm>
          <a:prstGeom prst="rightBrace">
            <a:avLst>
              <a:gd name="adj1" fmla="val 26378"/>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5562600" y="1447800"/>
            <a:ext cx="1066800" cy="369332"/>
          </a:xfrm>
          <a:prstGeom prst="rect">
            <a:avLst/>
          </a:prstGeom>
          <a:noFill/>
        </p:spPr>
        <p:txBody>
          <a:bodyPr wrap="square" rtlCol="0">
            <a:spAutoFit/>
          </a:bodyPr>
          <a:lstStyle/>
          <a:p>
            <a:pPr algn="ctr"/>
            <a:r>
              <a:rPr lang="en-US" dirty="0" smtClean="0"/>
              <a:t>83%</a:t>
            </a:r>
            <a:endParaRPr lang="en-US" dirty="0"/>
          </a:p>
        </p:txBody>
      </p:sp>
      <p:cxnSp>
        <p:nvCxnSpPr>
          <p:cNvPr id="8" name="Straight Arrow Connector 7"/>
          <p:cNvCxnSpPr/>
          <p:nvPr/>
        </p:nvCxnSpPr>
        <p:spPr>
          <a:xfrm flipV="1">
            <a:off x="5695950" y="5322332"/>
            <a:ext cx="0" cy="3048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762500" y="5645142"/>
            <a:ext cx="1866900" cy="369332"/>
          </a:xfrm>
          <a:prstGeom prst="rect">
            <a:avLst/>
          </a:prstGeom>
          <a:noFill/>
        </p:spPr>
        <p:txBody>
          <a:bodyPr wrap="square" rtlCol="0">
            <a:spAutoFit/>
          </a:bodyPr>
          <a:lstStyle/>
          <a:p>
            <a:pPr algn="ctr"/>
            <a:r>
              <a:rPr lang="en-US" dirty="0" smtClean="0"/>
              <a:t>average = 77%</a:t>
            </a:r>
            <a:endParaRPr lang="en-US" dirty="0"/>
          </a:p>
        </p:txBody>
      </p:sp>
    </p:spTree>
    <p:extLst>
      <p:ext uri="{BB962C8B-B14F-4D97-AF65-F5344CB8AC3E}">
        <p14:creationId xmlns:p14="http://schemas.microsoft.com/office/powerpoint/2010/main" val="477841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0-#ppt_h/2"/>
                                          </p:val>
                                        </p:tav>
                                        <p:tav tm="100000">
                                          <p:val>
                                            <p:strVal val="#ppt_y"/>
                                          </p:val>
                                        </p:tav>
                                      </p:tavLst>
                                    </p:anim>
                                  </p:childTnLst>
                                </p:cTn>
                              </p:par>
                              <p:par>
                                <p:cTn id="19" presetID="2" presetClass="entr" presetSubtype="1"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descr="http://www.bized.co.uk/images/play_risk.jpg"/>
          <p:cNvPicPr>
            <a:picLocks noChangeAspect="1" noChangeArrowheads="1"/>
          </p:cNvPicPr>
          <p:nvPr/>
        </p:nvPicPr>
        <p:blipFill>
          <a:blip r:embed="rId3" cstate="print"/>
          <a:srcRect l="8741"/>
          <a:stretch>
            <a:fillRect/>
          </a:stretch>
        </p:blipFill>
        <p:spPr bwMode="auto">
          <a:xfrm>
            <a:off x="0" y="0"/>
            <a:ext cx="9144000" cy="6858000"/>
          </a:xfrm>
          <a:prstGeom prst="rect">
            <a:avLst/>
          </a:prstGeom>
          <a:noFill/>
        </p:spPr>
      </p:pic>
      <p:grpSp>
        <p:nvGrpSpPr>
          <p:cNvPr id="2" name="Group 8"/>
          <p:cNvGrpSpPr/>
          <p:nvPr/>
        </p:nvGrpSpPr>
        <p:grpSpPr>
          <a:xfrm>
            <a:off x="609600" y="1676400"/>
            <a:ext cx="3124200" cy="5395504"/>
            <a:chOff x="609600" y="1676400"/>
            <a:chExt cx="3124200" cy="5395504"/>
          </a:xfrm>
        </p:grpSpPr>
        <p:sp>
          <p:nvSpPr>
            <p:cNvPr id="8" name="Rectangle 7"/>
            <p:cNvSpPr/>
            <p:nvPr/>
          </p:nvSpPr>
          <p:spPr>
            <a:xfrm rot="21323204">
              <a:off x="2042702" y="4793192"/>
              <a:ext cx="457200" cy="2278712"/>
            </a:xfrm>
            <a:prstGeom prst="rect">
              <a:avLst/>
            </a:prstGeom>
            <a:gradFill flip="none" rotWithShape="1">
              <a:gsLst>
                <a:gs pos="0">
                  <a:schemeClr val="tx1"/>
                </a:gs>
                <a:gs pos="50000">
                  <a:schemeClr val="tx1">
                    <a:lumMod val="50000"/>
                    <a:lumOff val="50000"/>
                  </a:schemeClr>
                </a:gs>
                <a:gs pos="100000">
                  <a:schemeClr val="bg1">
                    <a:lumMod val="8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609600" y="1676400"/>
              <a:ext cx="3124200" cy="3276600"/>
            </a:xfrm>
            <a:prstGeom prst="roundRect">
              <a:avLst>
                <a:gd name="adj" fmla="val 7146"/>
              </a:avLst>
            </a:prstGeom>
            <a:solidFill>
              <a:srgbClr val="C42A2A"/>
            </a:solidFill>
            <a:ln w="63500">
              <a:solidFill>
                <a:schemeClr val="bg1"/>
              </a:solidFill>
            </a:ln>
            <a:scene3d>
              <a:camera prst="perspectiveHeroicExtremeRightFacing"/>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1"/>
                  </a:solidFill>
                  <a:latin typeface="Arial Narrow" pitchFamily="34" charset="0"/>
                </a:rPr>
                <a:t>THE WAY THAT YOU PERCEIVE “RISK” WILL AFFECT HOW YOU MAKE A DECISION</a:t>
              </a:r>
              <a:endParaRPr lang="en-US" sz="3200" b="1" dirty="0">
                <a:solidFill>
                  <a:schemeClr val="bg1"/>
                </a:solidFill>
                <a:latin typeface="Arial Narrow" pitchFamily="34" charset="0"/>
              </a:endParaRPr>
            </a:p>
          </p:txBody>
        </p:sp>
      </p:grpSp>
      <p:pic>
        <p:nvPicPr>
          <p:cNvPr id="6" name="Picture 4"/>
          <p:cNvPicPr>
            <a:picLocks noChangeAspect="1" noChangeArrowheads="1"/>
          </p:cNvPicPr>
          <p:nvPr/>
        </p:nvPicPr>
        <p:blipFill>
          <a:blip r:embed="rId4" cstate="print"/>
          <a:srcRect/>
          <a:stretch>
            <a:fillRect/>
          </a:stretch>
        </p:blipFill>
        <p:spPr bwMode="auto">
          <a:xfrm rot="5400000">
            <a:off x="4133056" y="3654584"/>
            <a:ext cx="2249488" cy="2834640"/>
          </a:xfrm>
          <a:prstGeom prst="rect">
            <a:avLst/>
          </a:prstGeom>
          <a:noFill/>
          <a:ln w="9525">
            <a:noFill/>
            <a:miter lim="800000"/>
            <a:headEnd/>
            <a:tailEnd/>
          </a:ln>
          <a:effectLst/>
        </p:spPr>
      </p:pic>
      <p:sp>
        <p:nvSpPr>
          <p:cNvPr id="9" name="Freeform 8"/>
          <p:cNvSpPr/>
          <p:nvPr/>
        </p:nvSpPr>
        <p:spPr>
          <a:xfrm>
            <a:off x="3185160" y="2148840"/>
            <a:ext cx="2926080" cy="2423160"/>
          </a:xfrm>
          <a:custGeom>
            <a:avLst/>
            <a:gdLst>
              <a:gd name="connsiteX0" fmla="*/ 0 w 2926080"/>
              <a:gd name="connsiteY0" fmla="*/ 320040 h 2423160"/>
              <a:gd name="connsiteX1" fmla="*/ 1905000 w 2926080"/>
              <a:gd name="connsiteY1" fmla="*/ 350520 h 2423160"/>
              <a:gd name="connsiteX2" fmla="*/ 2926080 w 2926080"/>
              <a:gd name="connsiteY2" fmla="*/ 2423160 h 2423160"/>
            </a:gdLst>
            <a:ahLst/>
            <a:cxnLst>
              <a:cxn ang="0">
                <a:pos x="connsiteX0" y="connsiteY0"/>
              </a:cxn>
              <a:cxn ang="0">
                <a:pos x="connsiteX1" y="connsiteY1"/>
              </a:cxn>
              <a:cxn ang="0">
                <a:pos x="connsiteX2" y="connsiteY2"/>
              </a:cxn>
            </a:cxnLst>
            <a:rect l="l" t="t" r="r" b="b"/>
            <a:pathLst>
              <a:path w="2926080" h="2423160">
                <a:moveTo>
                  <a:pt x="0" y="320040"/>
                </a:moveTo>
                <a:cubicBezTo>
                  <a:pt x="708660" y="160020"/>
                  <a:pt x="1417320" y="0"/>
                  <a:pt x="1905000" y="350520"/>
                </a:cubicBezTo>
                <a:cubicBezTo>
                  <a:pt x="2392680" y="701040"/>
                  <a:pt x="2659380" y="1562100"/>
                  <a:pt x="2926080" y="2423160"/>
                </a:cubicBezTo>
              </a:path>
            </a:pathLst>
          </a:custGeom>
          <a:ln w="76200">
            <a:solidFill>
              <a:schemeClr val="tx1"/>
            </a:solidFill>
            <a:tailEnd type="triangle"/>
          </a:ln>
          <a:effectLst>
            <a:glow rad="101600">
              <a:schemeClr val="bg1">
                <a:alpha val="60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102912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22" presetClass="entr" presetSubtype="8"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181600" y="4648200"/>
            <a:ext cx="1905000" cy="1077218"/>
          </a:xfrm>
          <a:prstGeom prst="rect">
            <a:avLst/>
          </a:prstGeom>
          <a:noFill/>
        </p:spPr>
        <p:txBody>
          <a:bodyPr wrap="square" rtlCol="0">
            <a:spAutoFit/>
          </a:bodyPr>
          <a:lstStyle/>
          <a:p>
            <a:pPr algn="ctr"/>
            <a:r>
              <a:rPr lang="en-US" sz="2400" b="1" u="sng" dirty="0" smtClean="0"/>
              <a:t>Stinker Deck</a:t>
            </a:r>
          </a:p>
          <a:p>
            <a:pPr algn="ctr"/>
            <a:r>
              <a:rPr lang="en-US" sz="2000" dirty="0" smtClean="0"/>
              <a:t>High paying</a:t>
            </a:r>
            <a:br>
              <a:rPr lang="en-US" sz="2000" dirty="0" smtClean="0"/>
            </a:br>
            <a:r>
              <a:rPr lang="en-US" sz="2000" dirty="0" smtClean="0"/>
              <a:t>High penalties</a:t>
            </a:r>
            <a:endParaRPr lang="en-US" dirty="0"/>
          </a:p>
        </p:txBody>
      </p:sp>
      <p:sp>
        <p:nvSpPr>
          <p:cNvPr id="2" name="Title 1"/>
          <p:cNvSpPr>
            <a:spLocks noGrp="1"/>
          </p:cNvSpPr>
          <p:nvPr>
            <p:ph type="title"/>
          </p:nvPr>
        </p:nvSpPr>
        <p:spPr/>
        <p:txBody>
          <a:bodyPr>
            <a:normAutofit/>
          </a:bodyPr>
          <a:lstStyle/>
          <a:p>
            <a:r>
              <a:rPr lang="en-US" dirty="0" smtClean="0"/>
              <a:t>E.V.R. &amp; The Iowa Gambling Task</a:t>
            </a:r>
            <a:endParaRPr lang="en-US" dirty="0"/>
          </a:p>
        </p:txBody>
      </p:sp>
      <p:pic>
        <p:nvPicPr>
          <p:cNvPr id="60418" name="Picture 2" descr="http://www.acolbridgeclub.co.uk/northsouth/Casaforms.nsf/cards.jpg"/>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962150" y="1676400"/>
            <a:ext cx="2381250" cy="3171825"/>
          </a:xfrm>
          <a:prstGeom prst="rect">
            <a:avLst/>
          </a:prstGeom>
          <a:noFill/>
        </p:spPr>
      </p:pic>
      <p:pic>
        <p:nvPicPr>
          <p:cNvPr id="6" name="Picture 2" descr="http://www.acolbridgeclub.co.uk/northsouth/Casaforms.nsf/cards.jpg"/>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flipH="1">
            <a:off x="4831967" y="1676400"/>
            <a:ext cx="2381250" cy="3171825"/>
          </a:xfrm>
          <a:prstGeom prst="rect">
            <a:avLst/>
          </a:prstGeom>
          <a:noFill/>
        </p:spPr>
      </p:pic>
      <p:sp>
        <p:nvSpPr>
          <p:cNvPr id="7" name="TextBox 6"/>
          <p:cNvSpPr txBox="1"/>
          <p:nvPr/>
        </p:nvSpPr>
        <p:spPr>
          <a:xfrm>
            <a:off x="2057400" y="4648200"/>
            <a:ext cx="1905000" cy="1077218"/>
          </a:xfrm>
          <a:prstGeom prst="rect">
            <a:avLst/>
          </a:prstGeom>
          <a:noFill/>
        </p:spPr>
        <p:txBody>
          <a:bodyPr wrap="square" rtlCol="0">
            <a:spAutoFit/>
          </a:bodyPr>
          <a:lstStyle/>
          <a:p>
            <a:pPr algn="ctr"/>
            <a:r>
              <a:rPr lang="en-US" sz="2400" b="1" u="sng" dirty="0" smtClean="0"/>
              <a:t>Benign Deck</a:t>
            </a:r>
          </a:p>
          <a:p>
            <a:pPr algn="ctr"/>
            <a:r>
              <a:rPr lang="en-US" sz="2000" dirty="0" smtClean="0"/>
              <a:t>Low paying</a:t>
            </a:r>
            <a:br>
              <a:rPr lang="en-US" sz="2000" dirty="0" smtClean="0"/>
            </a:br>
            <a:r>
              <a:rPr lang="en-US" sz="2000" dirty="0" smtClean="0"/>
              <a:t>Rare penalties</a:t>
            </a:r>
            <a:endParaRPr lang="en-US" dirty="0"/>
          </a:p>
        </p:txBody>
      </p:sp>
    </p:spTree>
    <p:extLst>
      <p:ext uri="{BB962C8B-B14F-4D97-AF65-F5344CB8AC3E}">
        <p14:creationId xmlns:p14="http://schemas.microsoft.com/office/powerpoint/2010/main" val="28062907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cstate="print"/>
          <a:srcRect/>
          <a:stretch>
            <a:fillRect/>
          </a:stretch>
        </p:blipFill>
        <p:spPr bwMode="auto">
          <a:xfrm>
            <a:off x="198120" y="289560"/>
            <a:ext cx="4754880" cy="5902643"/>
          </a:xfrm>
          <a:prstGeom prst="rect">
            <a:avLst/>
          </a:prstGeom>
          <a:noFill/>
          <a:ln w="9525">
            <a:noFill/>
            <a:miter lim="800000"/>
            <a:headEnd/>
            <a:tailEnd/>
          </a:ln>
          <a:effectLst/>
        </p:spPr>
      </p:pic>
      <p:sp>
        <p:nvSpPr>
          <p:cNvPr id="5" name="Title 4"/>
          <p:cNvSpPr>
            <a:spLocks noGrp="1"/>
          </p:cNvSpPr>
          <p:nvPr>
            <p:ph type="title"/>
          </p:nvPr>
        </p:nvSpPr>
        <p:spPr>
          <a:xfrm>
            <a:off x="4953000" y="289878"/>
            <a:ext cx="3733800" cy="5196522"/>
          </a:xfrm>
        </p:spPr>
        <p:txBody>
          <a:bodyPr anchor="t" anchorCtr="0">
            <a:normAutofit/>
          </a:bodyPr>
          <a:lstStyle/>
          <a:p>
            <a:pPr algn="r"/>
            <a:r>
              <a:rPr lang="en-US" dirty="0" smtClean="0"/>
              <a:t>people who do better at </a:t>
            </a:r>
            <a:r>
              <a:rPr lang="en-US" dirty="0" err="1" smtClean="0"/>
              <a:t>igt</a:t>
            </a:r>
            <a:r>
              <a:rPr lang="en-US" dirty="0" smtClean="0"/>
              <a:t> have more activity in the </a:t>
            </a:r>
            <a:r>
              <a:rPr lang="en-US" dirty="0" err="1" smtClean="0"/>
              <a:t>ventro</a:t>
            </a:r>
            <a:r>
              <a:rPr lang="en-US" dirty="0" smtClean="0"/>
              <a:t>-medial </a:t>
            </a:r>
            <a:r>
              <a:rPr lang="en-US" dirty="0" err="1" smtClean="0"/>
              <a:t>pfc</a:t>
            </a:r>
            <a:r>
              <a:rPr lang="en-US" dirty="0" smtClean="0"/>
              <a:t> when they take risks</a:t>
            </a:r>
            <a:endParaRPr lang="en-US" dirty="0"/>
          </a:p>
        </p:txBody>
      </p:sp>
    </p:spTree>
    <p:extLst>
      <p:ext uri="{BB962C8B-B14F-4D97-AF65-F5344CB8AC3E}">
        <p14:creationId xmlns:p14="http://schemas.microsoft.com/office/powerpoint/2010/main" val="10142066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cstate="print"/>
          <a:srcRect/>
          <a:stretch>
            <a:fillRect/>
          </a:stretch>
        </p:blipFill>
        <p:spPr bwMode="auto">
          <a:xfrm>
            <a:off x="566421" y="852702"/>
            <a:ext cx="8028940" cy="5630647"/>
          </a:xfrm>
          <a:prstGeom prst="rect">
            <a:avLst/>
          </a:prstGeom>
          <a:noFill/>
          <a:ln w="9525">
            <a:noFill/>
            <a:miter lim="800000"/>
            <a:headEnd/>
            <a:tailEnd/>
          </a:ln>
        </p:spPr>
      </p:pic>
      <p:sp>
        <p:nvSpPr>
          <p:cNvPr id="6" name="TextBox 5"/>
          <p:cNvSpPr txBox="1"/>
          <p:nvPr/>
        </p:nvSpPr>
        <p:spPr>
          <a:xfrm>
            <a:off x="5303520" y="381000"/>
            <a:ext cx="3276600" cy="3046988"/>
          </a:xfrm>
          <a:prstGeom prst="rect">
            <a:avLst/>
          </a:prstGeom>
          <a:noFill/>
        </p:spPr>
        <p:txBody>
          <a:bodyPr wrap="square" rtlCol="0">
            <a:spAutoFit/>
          </a:bodyPr>
          <a:lstStyle/>
          <a:p>
            <a:pPr algn="r"/>
            <a:r>
              <a:rPr lang="en-US" sz="3200" dirty="0" smtClean="0"/>
              <a:t>patients with damage to </a:t>
            </a:r>
            <a:r>
              <a:rPr lang="en-US" sz="3200" dirty="0" err="1" smtClean="0"/>
              <a:t>ventromedial</a:t>
            </a:r>
            <a:r>
              <a:rPr lang="en-US" sz="3200" dirty="0" smtClean="0"/>
              <a:t> </a:t>
            </a:r>
            <a:r>
              <a:rPr lang="en-US" sz="3200" dirty="0" err="1" smtClean="0"/>
              <a:t>pfc</a:t>
            </a:r>
            <a:r>
              <a:rPr lang="en-US" sz="3200" dirty="0" smtClean="0"/>
              <a:t> don’t learn to avoid risky decisions.</a:t>
            </a:r>
            <a:endParaRPr lang="en-US" sz="3200" dirty="0"/>
          </a:p>
        </p:txBody>
      </p:sp>
    </p:spTree>
    <p:extLst>
      <p:ext uri="{BB962C8B-B14F-4D97-AF65-F5344CB8AC3E}">
        <p14:creationId xmlns:p14="http://schemas.microsoft.com/office/powerpoint/2010/main" val="17123946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err="1" smtClean="0"/>
              <a:t>i’m</a:t>
            </a:r>
            <a:r>
              <a:rPr lang="en-US" dirty="0" smtClean="0"/>
              <a:t> telling you two things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when you make a decision, you’re probably </a:t>
            </a:r>
            <a:r>
              <a:rPr lang="en-US" b="1" dirty="0" smtClean="0"/>
              <a:t>not</a:t>
            </a:r>
            <a:r>
              <a:rPr lang="en-US" dirty="0" smtClean="0"/>
              <a:t> using rational logic.</a:t>
            </a:r>
          </a:p>
          <a:p>
            <a:pPr marL="514350" indent="-514350">
              <a:buFont typeface="+mj-lt"/>
              <a:buAutoNum type="arabicPeriod"/>
            </a:pPr>
            <a:r>
              <a:rPr lang="en-US" dirty="0"/>
              <a:t>y</a:t>
            </a:r>
            <a:r>
              <a:rPr lang="en-US" dirty="0" smtClean="0"/>
              <a:t>our </a:t>
            </a:r>
            <a:r>
              <a:rPr lang="en-US" b="1" dirty="0" smtClean="0"/>
              <a:t>perception</a:t>
            </a:r>
            <a:r>
              <a:rPr lang="en-US" dirty="0" smtClean="0"/>
              <a:t> of risk (not the actual amount of risk) has a big impact on your decisions.</a:t>
            </a:r>
            <a:endParaRPr lang="en-US" dirty="0"/>
          </a:p>
        </p:txBody>
      </p:sp>
    </p:spTree>
    <p:extLst>
      <p:ext uri="{BB962C8B-B14F-4D97-AF65-F5344CB8AC3E}">
        <p14:creationId xmlns:p14="http://schemas.microsoft.com/office/powerpoint/2010/main" val="2411325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http://theunexplainedmysteries.com/images/wtc1.jpg"/>
          <p:cNvPicPr>
            <a:picLocks noChangeAspect="1" noChangeArrowheads="1"/>
          </p:cNvPicPr>
          <p:nvPr/>
        </p:nvPicPr>
        <p:blipFill>
          <a:blip r:embed="rId2" cstate="print"/>
          <a:srcRect r="3030"/>
          <a:stretch>
            <a:fillRect/>
          </a:stretch>
        </p:blipFill>
        <p:spPr bwMode="auto">
          <a:xfrm>
            <a:off x="0" y="0"/>
            <a:ext cx="9144000" cy="6858000"/>
          </a:xfrm>
          <a:prstGeom prst="rect">
            <a:avLst/>
          </a:prstGeom>
          <a:noFill/>
        </p:spPr>
      </p:pic>
      <p:sp>
        <p:nvSpPr>
          <p:cNvPr id="5" name="TextBox 4"/>
          <p:cNvSpPr txBox="1"/>
          <p:nvPr/>
        </p:nvSpPr>
        <p:spPr>
          <a:xfrm>
            <a:off x="4648200" y="3200400"/>
            <a:ext cx="4038600" cy="523220"/>
          </a:xfrm>
          <a:prstGeom prst="rect">
            <a:avLst/>
          </a:prstGeom>
          <a:noFill/>
        </p:spPr>
        <p:txBody>
          <a:bodyPr wrap="square" rtlCol="0">
            <a:spAutoFit/>
          </a:bodyPr>
          <a:lstStyle/>
          <a:p>
            <a:pPr algn="r"/>
            <a:r>
              <a:rPr lang="en-US" sz="2800" dirty="0" smtClean="0"/>
              <a:t>on </a:t>
            </a:r>
            <a:r>
              <a:rPr lang="en-US" sz="2800" dirty="0" err="1" smtClean="0"/>
              <a:t>september</a:t>
            </a:r>
            <a:r>
              <a:rPr lang="en-US" sz="2800" dirty="0" smtClean="0"/>
              <a:t> 11, 2001,</a:t>
            </a:r>
            <a:endParaRPr lang="en-US" sz="2800" dirty="0"/>
          </a:p>
        </p:txBody>
      </p:sp>
      <p:sp>
        <p:nvSpPr>
          <p:cNvPr id="6" name="TextBox 5"/>
          <p:cNvSpPr txBox="1"/>
          <p:nvPr/>
        </p:nvSpPr>
        <p:spPr>
          <a:xfrm>
            <a:off x="5410200" y="3581400"/>
            <a:ext cx="3276600" cy="954107"/>
          </a:xfrm>
          <a:prstGeom prst="rect">
            <a:avLst/>
          </a:prstGeom>
          <a:noFill/>
        </p:spPr>
        <p:txBody>
          <a:bodyPr wrap="square" rtlCol="0">
            <a:spAutoFit/>
          </a:bodyPr>
          <a:lstStyle/>
          <a:p>
            <a:pPr algn="r"/>
            <a:r>
              <a:rPr lang="en-US" sz="2800" dirty="0" smtClean="0"/>
              <a:t>people became scared of air travel</a:t>
            </a:r>
            <a:endParaRPr lang="en-US" sz="2800" dirty="0"/>
          </a:p>
        </p:txBody>
      </p:sp>
    </p:spTree>
    <p:extLst>
      <p:ext uri="{BB962C8B-B14F-4D97-AF65-F5344CB8AC3E}">
        <p14:creationId xmlns:p14="http://schemas.microsoft.com/office/powerpoint/2010/main" val="173960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p:txBody>
          <a:bodyPr/>
          <a:lstStyle/>
          <a:p>
            <a:pPr algn="l"/>
            <a:r>
              <a:rPr lang="en-US" dirty="0" smtClean="0"/>
              <a:t>dread risk</a:t>
            </a:r>
            <a:endParaRPr lang="en-US" dirty="0"/>
          </a:p>
        </p:txBody>
      </p:sp>
      <p:sp>
        <p:nvSpPr>
          <p:cNvPr id="3" name="Content Placeholder 2"/>
          <p:cNvSpPr>
            <a:spLocks noGrp="1"/>
          </p:cNvSpPr>
          <p:nvPr>
            <p:ph idx="1"/>
          </p:nvPr>
        </p:nvSpPr>
        <p:spPr>
          <a:xfrm>
            <a:off x="457200" y="1371600"/>
            <a:ext cx="8229600" cy="4754563"/>
          </a:xfrm>
        </p:spPr>
        <p:txBody>
          <a:bodyPr/>
          <a:lstStyle/>
          <a:p>
            <a:r>
              <a:rPr lang="en-US" dirty="0" smtClean="0"/>
              <a:t>people </a:t>
            </a:r>
            <a:r>
              <a:rPr lang="en-US" dirty="0"/>
              <a:t>tend to avoid </a:t>
            </a:r>
            <a:r>
              <a:rPr lang="en-US" dirty="0" smtClean="0"/>
              <a:t/>
            </a:r>
            <a:br>
              <a:rPr lang="en-US" dirty="0" smtClean="0"/>
            </a:br>
            <a:r>
              <a:rPr lang="en-US" dirty="0" smtClean="0"/>
              <a:t>situations </a:t>
            </a:r>
            <a:r>
              <a:rPr lang="en-US" dirty="0"/>
              <a:t>in which many </a:t>
            </a:r>
            <a:r>
              <a:rPr lang="en-US" dirty="0" smtClean="0"/>
              <a:t/>
            </a:r>
            <a:br>
              <a:rPr lang="en-US" dirty="0" smtClean="0"/>
            </a:br>
            <a:r>
              <a:rPr lang="en-US" dirty="0" smtClean="0"/>
              <a:t>people </a:t>
            </a:r>
            <a:r>
              <a:rPr lang="en-US" dirty="0"/>
              <a:t>may be killed </a:t>
            </a:r>
            <a:r>
              <a:rPr lang="en-US" dirty="0" smtClean="0"/>
              <a:t>at one </a:t>
            </a:r>
            <a:br>
              <a:rPr lang="en-US" dirty="0" smtClean="0"/>
            </a:br>
            <a:r>
              <a:rPr lang="en-US" dirty="0" smtClean="0"/>
              <a:t>point </a:t>
            </a:r>
            <a:r>
              <a:rPr lang="en-US" dirty="0"/>
              <a:t>in time, as opposed to situations in which </a:t>
            </a:r>
            <a:r>
              <a:rPr lang="en-US" i="1" dirty="0" smtClean="0"/>
              <a:t>more</a:t>
            </a:r>
            <a:r>
              <a:rPr lang="en-US" dirty="0" smtClean="0"/>
              <a:t> may </a:t>
            </a:r>
            <a:r>
              <a:rPr lang="en-US" dirty="0"/>
              <a:t>be killed, but the deaths are distributed over a longer period </a:t>
            </a:r>
            <a:r>
              <a:rPr lang="en-US" dirty="0" smtClean="0"/>
              <a:t>of time</a:t>
            </a:r>
          </a:p>
          <a:p>
            <a:r>
              <a:rPr lang="en-US" dirty="0" err="1" smtClean="0"/>
              <a:t>september</a:t>
            </a:r>
            <a:r>
              <a:rPr lang="en-US" dirty="0" smtClean="0"/>
              <a:t> 11</a:t>
            </a:r>
            <a:r>
              <a:rPr lang="en-US" baseline="30000" dirty="0" smtClean="0"/>
              <a:t>th</a:t>
            </a:r>
            <a:r>
              <a:rPr lang="en-US" dirty="0" smtClean="0"/>
              <a:t> ignited fear about the dread risk of plane crashes.</a:t>
            </a:r>
          </a:p>
          <a:p>
            <a:r>
              <a:rPr lang="en-US" dirty="0" smtClean="0"/>
              <a:t>fewer people flew.  more people _______ .</a:t>
            </a:r>
            <a:endParaRPr lang="en-US" dirty="0"/>
          </a:p>
        </p:txBody>
      </p:sp>
      <p:sp>
        <p:nvSpPr>
          <p:cNvPr id="5" name="TextBox 4"/>
          <p:cNvSpPr txBox="1"/>
          <p:nvPr/>
        </p:nvSpPr>
        <p:spPr>
          <a:xfrm>
            <a:off x="6248400" y="5410200"/>
            <a:ext cx="1524000" cy="646331"/>
          </a:xfrm>
          <a:prstGeom prst="rect">
            <a:avLst/>
          </a:prstGeom>
          <a:noFill/>
        </p:spPr>
        <p:txBody>
          <a:bodyPr wrap="square" rtlCol="0">
            <a:spAutoFit/>
          </a:bodyPr>
          <a:lstStyle/>
          <a:p>
            <a:pPr algn="ctr"/>
            <a:r>
              <a:rPr lang="en-US" sz="3600" dirty="0" smtClean="0"/>
              <a:t>drove</a:t>
            </a:r>
            <a:endParaRPr lang="en-US" sz="3600" dirty="0"/>
          </a:p>
        </p:txBody>
      </p:sp>
    </p:spTree>
    <p:extLst>
      <p:ext uri="{BB962C8B-B14F-4D97-AF65-F5344CB8AC3E}">
        <p14:creationId xmlns:p14="http://schemas.microsoft.com/office/powerpoint/2010/main" val="3333617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smtClean="0"/>
              <a:t>gigerenzer</a:t>
            </a:r>
            <a:r>
              <a:rPr lang="en-US" dirty="0" smtClean="0"/>
              <a:t>, 2004</a:t>
            </a:r>
            <a:endParaRPr lang="en-US" dirty="0"/>
          </a:p>
        </p:txBody>
      </p:sp>
      <p:sp>
        <p:nvSpPr>
          <p:cNvPr id="3" name="Content Placeholder 2"/>
          <p:cNvSpPr>
            <a:spLocks noGrp="1"/>
          </p:cNvSpPr>
          <p:nvPr>
            <p:ph idx="1"/>
          </p:nvPr>
        </p:nvSpPr>
        <p:spPr>
          <a:xfrm>
            <a:off x="457200" y="1600200"/>
            <a:ext cx="8229600" cy="4876800"/>
          </a:xfrm>
        </p:spPr>
        <p:txBody>
          <a:bodyPr/>
          <a:lstStyle/>
          <a:p>
            <a:r>
              <a:rPr lang="en-US" dirty="0" smtClean="0"/>
              <a:t>national miles flown by passengers decreased by 20%, 17%, and 12% in </a:t>
            </a:r>
            <a:r>
              <a:rPr lang="en-US" dirty="0" err="1" smtClean="0"/>
              <a:t>october</a:t>
            </a:r>
            <a:r>
              <a:rPr lang="en-US" dirty="0" smtClean="0"/>
              <a:t>, </a:t>
            </a:r>
            <a:r>
              <a:rPr lang="en-US" dirty="0" err="1" smtClean="0"/>
              <a:t>november</a:t>
            </a:r>
            <a:r>
              <a:rPr lang="en-US" dirty="0" smtClean="0"/>
              <a:t>, and </a:t>
            </a:r>
            <a:r>
              <a:rPr lang="en-US" dirty="0" err="1" smtClean="0"/>
              <a:t>december</a:t>
            </a:r>
            <a:r>
              <a:rPr lang="en-US" dirty="0" smtClean="0"/>
              <a:t> 2001 (compared with 2000)</a:t>
            </a:r>
          </a:p>
          <a:p>
            <a:r>
              <a:rPr lang="en-US" dirty="0" smtClean="0"/>
              <a:t>monthly miles driven was up 0.9% in </a:t>
            </a:r>
            <a:r>
              <a:rPr lang="en-US" dirty="0" err="1" smtClean="0"/>
              <a:t>september</a:t>
            </a:r>
            <a:r>
              <a:rPr lang="en-US" dirty="0" smtClean="0"/>
              <a:t> 2001 (compared with 2000), but increased further to 2.9% during the next three months.</a:t>
            </a:r>
          </a:p>
          <a:p>
            <a:r>
              <a:rPr lang="en-US" dirty="0" smtClean="0"/>
              <a:t>unfortunately, driving is more dangerous than flying.</a:t>
            </a:r>
            <a:endParaRPr lang="en-US" dirty="0"/>
          </a:p>
        </p:txBody>
      </p:sp>
    </p:spTree>
    <p:extLst>
      <p:ext uri="{BB962C8B-B14F-4D97-AF65-F5344CB8AC3E}">
        <p14:creationId xmlns:p14="http://schemas.microsoft.com/office/powerpoint/2010/main" val="17756599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cstate="print"/>
          <a:srcRect/>
          <a:stretch>
            <a:fillRect/>
          </a:stretch>
        </p:blipFill>
        <p:spPr bwMode="auto">
          <a:xfrm>
            <a:off x="685800" y="501015"/>
            <a:ext cx="7924800" cy="5745481"/>
          </a:xfrm>
          <a:prstGeom prst="rect">
            <a:avLst/>
          </a:prstGeom>
          <a:noFill/>
          <a:ln w="9525">
            <a:noFill/>
            <a:miter lim="800000"/>
            <a:headEnd/>
            <a:tailEnd/>
          </a:ln>
        </p:spPr>
      </p:pic>
      <p:sp>
        <p:nvSpPr>
          <p:cNvPr id="5" name="Oval 4"/>
          <p:cNvSpPr/>
          <p:nvPr/>
        </p:nvSpPr>
        <p:spPr>
          <a:xfrm>
            <a:off x="6964680" y="1249680"/>
            <a:ext cx="3048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7528560" y="1706880"/>
            <a:ext cx="3048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8092440" y="1752600"/>
            <a:ext cx="3048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404360" y="3596640"/>
            <a:ext cx="3992880" cy="2057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rPr>
              <a:t>a</a:t>
            </a:r>
            <a:r>
              <a:rPr lang="en-US" sz="2400" dirty="0" smtClean="0">
                <a:solidFill>
                  <a:sysClr val="windowText" lastClr="000000"/>
                </a:solidFill>
              </a:rPr>
              <a:t>bout 350 </a:t>
            </a:r>
            <a:r>
              <a:rPr lang="en-US" sz="2400" i="1" dirty="0" smtClean="0">
                <a:solidFill>
                  <a:sysClr val="windowText" lastClr="000000"/>
                </a:solidFill>
              </a:rPr>
              <a:t>more</a:t>
            </a:r>
            <a:r>
              <a:rPr lang="en-US" sz="2400" dirty="0" smtClean="0">
                <a:solidFill>
                  <a:sysClr val="windowText" lastClr="000000"/>
                </a:solidFill>
              </a:rPr>
              <a:t> traffic fatalities occurred as a result of fear of perceived risk from </a:t>
            </a:r>
            <a:r>
              <a:rPr lang="en-US" sz="2400" dirty="0" err="1" smtClean="0">
                <a:solidFill>
                  <a:sysClr val="windowText" lastClr="000000"/>
                </a:solidFill>
              </a:rPr>
              <a:t>september</a:t>
            </a:r>
            <a:r>
              <a:rPr lang="en-US" sz="2400" dirty="0" smtClean="0">
                <a:solidFill>
                  <a:sysClr val="windowText" lastClr="000000"/>
                </a:solidFill>
              </a:rPr>
              <a:t> 11</a:t>
            </a:r>
            <a:r>
              <a:rPr lang="en-US" sz="2400" baseline="30000" dirty="0" smtClean="0">
                <a:solidFill>
                  <a:sysClr val="windowText" lastClr="000000"/>
                </a:solidFill>
              </a:rPr>
              <a:t>th</a:t>
            </a:r>
            <a:r>
              <a:rPr lang="en-US" sz="2400" dirty="0" smtClean="0">
                <a:solidFill>
                  <a:sysClr val="windowText" lastClr="000000"/>
                </a:solidFill>
              </a:rPr>
              <a:t>.</a:t>
            </a:r>
            <a:endParaRPr lang="en-US" sz="2400" dirty="0">
              <a:solidFill>
                <a:sysClr val="windowText" lastClr="000000"/>
              </a:solidFill>
            </a:endParaRPr>
          </a:p>
        </p:txBody>
      </p:sp>
    </p:spTree>
    <p:extLst>
      <p:ext uri="{BB962C8B-B14F-4D97-AF65-F5344CB8AC3E}">
        <p14:creationId xmlns:p14="http://schemas.microsoft.com/office/powerpoint/2010/main" val="1476727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normAutofit fontScale="90000"/>
          </a:bodyPr>
          <a:lstStyle/>
          <a:p>
            <a:r>
              <a:rPr lang="en-US" dirty="0" smtClean="0"/>
              <a:t>so people don’t </a:t>
            </a:r>
            <a:br>
              <a:rPr lang="en-US" dirty="0" smtClean="0"/>
            </a:br>
            <a:r>
              <a:rPr lang="en-US" dirty="0" smtClean="0"/>
              <a:t>always make the right decisions</a:t>
            </a:r>
            <a:endParaRPr lang="en-US" dirty="0"/>
          </a:p>
        </p:txBody>
      </p:sp>
    </p:spTree>
    <p:extLst>
      <p:ext uri="{BB962C8B-B14F-4D97-AF65-F5344CB8AC3E}">
        <p14:creationId xmlns:p14="http://schemas.microsoft.com/office/powerpoint/2010/main" val="1956919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feed it back</a:t>
            </a:r>
            <a:endParaRPr lang="en-US" dirty="0"/>
          </a:p>
        </p:txBody>
      </p:sp>
      <p:sp>
        <p:nvSpPr>
          <p:cNvPr id="4" name="TextBox 3"/>
          <p:cNvSpPr txBox="1"/>
          <p:nvPr/>
        </p:nvSpPr>
        <p:spPr>
          <a:xfrm>
            <a:off x="1447800" y="2667000"/>
            <a:ext cx="5943600" cy="369332"/>
          </a:xfrm>
          <a:prstGeom prst="rect">
            <a:avLst/>
          </a:prstGeom>
          <a:noFill/>
        </p:spPr>
        <p:txBody>
          <a:bodyPr wrap="square" rtlCol="0">
            <a:spAutoFit/>
          </a:bodyPr>
          <a:lstStyle/>
          <a:p>
            <a:endParaRPr lang="en-US" dirty="0"/>
          </a:p>
        </p:txBody>
      </p:sp>
      <p:sp>
        <p:nvSpPr>
          <p:cNvPr id="5" name="TextBox 4"/>
          <p:cNvSpPr txBox="1"/>
          <p:nvPr/>
        </p:nvSpPr>
        <p:spPr>
          <a:xfrm>
            <a:off x="3048000" y="3320534"/>
            <a:ext cx="3028586" cy="369332"/>
          </a:xfrm>
          <a:prstGeom prst="rect">
            <a:avLst/>
          </a:prstGeom>
          <a:noFill/>
        </p:spPr>
        <p:txBody>
          <a:bodyPr wrap="none" rtlCol="0">
            <a:spAutoFit/>
          </a:bodyPr>
          <a:lstStyle/>
          <a:p>
            <a:r>
              <a:rPr lang="en-US" b="1" dirty="0" smtClean="0">
                <a:solidFill>
                  <a:srgbClr val="C00000"/>
                </a:solidFill>
              </a:rPr>
              <a:t>Anonymous Feedback for Ben</a:t>
            </a:r>
            <a:endParaRPr lang="en-US" b="1" dirty="0">
              <a:solidFill>
                <a:srgbClr val="C00000"/>
              </a:solidFill>
            </a:endParaRPr>
          </a:p>
        </p:txBody>
      </p:sp>
    </p:spTree>
    <p:extLst>
      <p:ext uri="{BB962C8B-B14F-4D97-AF65-F5344CB8AC3E}">
        <p14:creationId xmlns:p14="http://schemas.microsoft.com/office/powerpoint/2010/main" val="10163640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http://assets.inarkansas.com/29904/kevin-kelle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53686"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57200" y="5486400"/>
            <a:ext cx="4119643" cy="923330"/>
          </a:xfrm>
          <a:prstGeom prst="rect">
            <a:avLst/>
          </a:prstGeom>
          <a:noFill/>
        </p:spPr>
        <p:txBody>
          <a:bodyPr wrap="square" rtlCol="0">
            <a:spAutoFit/>
          </a:bodyPr>
          <a:lstStyle/>
          <a:p>
            <a:r>
              <a:rPr lang="en-US" sz="5400" b="1" dirty="0" err="1" smtClean="0">
                <a:solidFill>
                  <a:schemeClr val="bg1"/>
                </a:solidFill>
                <a:effectLst>
                  <a:glow rad="101600">
                    <a:schemeClr val="tx1">
                      <a:alpha val="60000"/>
                    </a:schemeClr>
                  </a:glow>
                </a:effectLst>
              </a:rPr>
              <a:t>kevin</a:t>
            </a:r>
            <a:r>
              <a:rPr lang="en-US" sz="5400" b="1" dirty="0" smtClean="0">
                <a:solidFill>
                  <a:schemeClr val="bg1"/>
                </a:solidFill>
                <a:effectLst>
                  <a:glow rad="101600">
                    <a:schemeClr val="tx1">
                      <a:alpha val="60000"/>
                    </a:schemeClr>
                  </a:glow>
                </a:effectLst>
              </a:rPr>
              <a:t> </a:t>
            </a:r>
            <a:r>
              <a:rPr lang="en-US" sz="5400" b="1" dirty="0" err="1" smtClean="0">
                <a:solidFill>
                  <a:schemeClr val="bg1"/>
                </a:solidFill>
                <a:effectLst>
                  <a:glow rad="101600">
                    <a:schemeClr val="tx1">
                      <a:alpha val="60000"/>
                    </a:schemeClr>
                  </a:glow>
                </a:effectLst>
              </a:rPr>
              <a:t>kelley</a:t>
            </a:r>
            <a:endParaRPr lang="en-US" sz="5400" b="1" dirty="0">
              <a:solidFill>
                <a:schemeClr val="bg1"/>
              </a:solidFill>
              <a:effectLst>
                <a:glow rad="101600">
                  <a:schemeClr val="tx1">
                    <a:alpha val="60000"/>
                  </a:schemeClr>
                </a:glow>
              </a:effectLst>
            </a:endParaRPr>
          </a:p>
        </p:txBody>
      </p:sp>
    </p:spTree>
    <p:extLst>
      <p:ext uri="{BB962C8B-B14F-4D97-AF65-F5344CB8AC3E}">
        <p14:creationId xmlns:p14="http://schemas.microsoft.com/office/powerpoint/2010/main" val="32367096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particlezoo.files.wordpress.com/2008/09/randomwalk.png"/>
          <p:cNvPicPr>
            <a:picLocks noChangeAspect="1" noChangeArrowheads="1"/>
          </p:cNvPicPr>
          <p:nvPr/>
        </p:nvPicPr>
        <p:blipFill>
          <a:blip r:embed="rId2" cstate="print"/>
          <a:srcRect t="8163" r="34762"/>
          <a:stretch>
            <a:fillRect/>
          </a:stretch>
        </p:blipFill>
        <p:spPr bwMode="auto">
          <a:xfrm>
            <a:off x="5334000" y="0"/>
            <a:ext cx="3810000" cy="6858000"/>
          </a:xfrm>
          <a:prstGeom prst="rect">
            <a:avLst/>
          </a:prstGeom>
          <a:noFill/>
        </p:spPr>
      </p:pic>
      <p:sp>
        <p:nvSpPr>
          <p:cNvPr id="2" name="Title 1"/>
          <p:cNvSpPr>
            <a:spLocks noGrp="1"/>
          </p:cNvSpPr>
          <p:nvPr>
            <p:ph type="ctrTitle"/>
          </p:nvPr>
        </p:nvSpPr>
        <p:spPr>
          <a:xfrm>
            <a:off x="609600" y="3943350"/>
            <a:ext cx="7772400" cy="2228850"/>
          </a:xfrm>
        </p:spPr>
        <p:txBody>
          <a:bodyPr>
            <a:normAutofit/>
          </a:bodyPr>
          <a:lstStyle/>
          <a:p>
            <a:pPr algn="l"/>
            <a:r>
              <a:rPr lang="en-US" sz="6700" b="1" dirty="0" smtClean="0"/>
              <a:t>“systematic ways”</a:t>
            </a:r>
            <a:r>
              <a:rPr lang="en-US" dirty="0" smtClean="0"/>
              <a:t/>
            </a:r>
            <a:br>
              <a:rPr lang="en-US" dirty="0" smtClean="0"/>
            </a:br>
            <a:r>
              <a:rPr lang="en-US" dirty="0" smtClean="0"/>
              <a:t>decision making heuristics</a:t>
            </a:r>
            <a:endParaRPr lang="en-US" dirty="0"/>
          </a:p>
        </p:txBody>
      </p:sp>
      <p:sp>
        <p:nvSpPr>
          <p:cNvPr id="3" name="Subtitle 2"/>
          <p:cNvSpPr>
            <a:spLocks noGrp="1"/>
          </p:cNvSpPr>
          <p:nvPr>
            <p:ph type="subTitle" idx="1"/>
          </p:nvPr>
        </p:nvSpPr>
        <p:spPr>
          <a:xfrm>
            <a:off x="609600" y="2667000"/>
            <a:ext cx="6400800" cy="2971800"/>
          </a:xfrm>
        </p:spPr>
        <p:txBody>
          <a:bodyPr>
            <a:normAutofit/>
          </a:bodyPr>
          <a:lstStyle/>
          <a:p>
            <a:pPr algn="l"/>
            <a:r>
              <a:rPr lang="en-US" dirty="0" smtClean="0"/>
              <a:t>behaviors stray from </a:t>
            </a:r>
            <a:br>
              <a:rPr lang="en-US" dirty="0" smtClean="0"/>
            </a:br>
            <a:r>
              <a:rPr lang="en-US" dirty="0" smtClean="0"/>
              <a:t>the normative account </a:t>
            </a:r>
            <a:br>
              <a:rPr lang="en-US" dirty="0" smtClean="0"/>
            </a:br>
            <a:r>
              <a:rPr lang="en-US" dirty="0" smtClean="0"/>
              <a:t>in systematic ways</a:t>
            </a:r>
            <a:endParaRPr lang="en-US" dirty="0"/>
          </a:p>
        </p:txBody>
      </p:sp>
    </p:spTree>
    <p:extLst>
      <p:ext uri="{BB962C8B-B14F-4D97-AF65-F5344CB8AC3E}">
        <p14:creationId xmlns:p14="http://schemas.microsoft.com/office/powerpoint/2010/main" val="34560147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where we left off</a:t>
            </a:r>
            <a:endParaRPr lang="en-US" dirty="0"/>
          </a:p>
        </p:txBody>
      </p:sp>
      <p:sp>
        <p:nvSpPr>
          <p:cNvPr id="3" name="Content Placeholder 2"/>
          <p:cNvSpPr>
            <a:spLocks noGrp="1"/>
          </p:cNvSpPr>
          <p:nvPr>
            <p:ph idx="1"/>
          </p:nvPr>
        </p:nvSpPr>
        <p:spPr>
          <a:xfrm>
            <a:off x="457200" y="1447800"/>
            <a:ext cx="5029200" cy="4953000"/>
          </a:xfrm>
        </p:spPr>
        <p:txBody>
          <a:bodyPr/>
          <a:lstStyle/>
          <a:p>
            <a:r>
              <a:rPr lang="en-US" dirty="0" smtClean="0"/>
              <a:t>most of your decisions involve “believing” something:</a:t>
            </a:r>
          </a:p>
          <a:p>
            <a:pPr lvl="1"/>
            <a:r>
              <a:rPr lang="en-US" dirty="0" smtClean="0"/>
              <a:t>I don’t think I’ll get caught.</a:t>
            </a:r>
          </a:p>
          <a:p>
            <a:pPr lvl="1"/>
            <a:r>
              <a:rPr lang="en-US" dirty="0" smtClean="0"/>
              <a:t>I believe that the defendant is guilty.</a:t>
            </a:r>
          </a:p>
          <a:p>
            <a:r>
              <a:rPr lang="en-US" dirty="0" smtClean="0"/>
              <a:t>your beliefs allow you to make decisions with </a:t>
            </a:r>
            <a:r>
              <a:rPr lang="en-US" i="1" dirty="0" smtClean="0"/>
              <a:t>uncertain</a:t>
            </a:r>
            <a:r>
              <a:rPr lang="en-US" dirty="0" smtClean="0"/>
              <a:t> consequences.</a:t>
            </a:r>
            <a:endParaRPr lang="en-US" dirty="0"/>
          </a:p>
        </p:txBody>
      </p:sp>
      <p:sp>
        <p:nvSpPr>
          <p:cNvPr id="11" name="TextBox 10"/>
          <p:cNvSpPr txBox="1"/>
          <p:nvPr/>
        </p:nvSpPr>
        <p:spPr>
          <a:xfrm>
            <a:off x="5638800" y="1524000"/>
            <a:ext cx="2362200" cy="4524315"/>
          </a:xfrm>
          <a:prstGeom prst="rect">
            <a:avLst/>
          </a:prstGeom>
          <a:noFill/>
        </p:spPr>
        <p:txBody>
          <a:bodyPr wrap="square" rtlCol="0">
            <a:spAutoFit/>
          </a:bodyPr>
          <a:lstStyle/>
          <a:p>
            <a:r>
              <a:rPr lang="en-US" sz="3200" dirty="0" smtClean="0"/>
              <a:t>how do people assess the probability of uncertain events, generating beliefs about what to do?</a:t>
            </a:r>
            <a:endParaRPr lang="en-US" sz="3200" dirty="0"/>
          </a:p>
        </p:txBody>
      </p:sp>
      <p:sp>
        <p:nvSpPr>
          <p:cNvPr id="12" name="Chord 11"/>
          <p:cNvSpPr/>
          <p:nvPr/>
        </p:nvSpPr>
        <p:spPr>
          <a:xfrm rot="18321820">
            <a:off x="8192040" y="-3835870"/>
            <a:ext cx="14444640" cy="13615338"/>
          </a:xfrm>
          <a:prstGeom prst="chord">
            <a:avLst>
              <a:gd name="adj1" fmla="val 12297776"/>
              <a:gd name="adj2" fmla="val 15539007"/>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0337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strVal val="#ppt_w*0.05"/>
                                          </p:val>
                                        </p:tav>
                                        <p:tav tm="100000">
                                          <p:val>
                                            <p:strVal val="#ppt_w"/>
                                          </p:val>
                                        </p:tav>
                                      </p:tavLst>
                                    </p:anim>
                                    <p:anim calcmode="lin" valueType="num">
                                      <p:cBhvr>
                                        <p:cTn id="8" dur="500" fill="hold"/>
                                        <p:tgtEl>
                                          <p:spTgt spid="11"/>
                                        </p:tgtEl>
                                        <p:attrNameLst>
                                          <p:attrName>ppt_h</p:attrName>
                                        </p:attrNameLst>
                                      </p:cBhvr>
                                      <p:tavLst>
                                        <p:tav tm="0">
                                          <p:val>
                                            <p:strVal val="#ppt_h"/>
                                          </p:val>
                                        </p:tav>
                                        <p:tav tm="100000">
                                          <p:val>
                                            <p:strVal val="#ppt_h"/>
                                          </p:val>
                                        </p:tav>
                                      </p:tavLst>
                                    </p:anim>
                                    <p:anim calcmode="lin" valueType="num">
                                      <p:cBhvr>
                                        <p:cTn id="9" dur="500" fill="hold"/>
                                        <p:tgtEl>
                                          <p:spTgt spid="11"/>
                                        </p:tgtEl>
                                        <p:attrNameLst>
                                          <p:attrName>ppt_x</p:attrName>
                                        </p:attrNameLst>
                                      </p:cBhvr>
                                      <p:tavLst>
                                        <p:tav tm="0">
                                          <p:val>
                                            <p:strVal val="#ppt_x-.2"/>
                                          </p:val>
                                        </p:tav>
                                        <p:tav tm="100000">
                                          <p:val>
                                            <p:strVal val="#ppt_x"/>
                                          </p:val>
                                        </p:tav>
                                      </p:tavLst>
                                    </p:anim>
                                    <p:anim calcmode="lin" valueType="num">
                                      <p:cBhvr>
                                        <p:cTn id="10" dur="500" fill="hold"/>
                                        <p:tgtEl>
                                          <p:spTgt spid="11"/>
                                        </p:tgtEl>
                                        <p:attrNameLst>
                                          <p:attrName>ppt_y</p:attrName>
                                        </p:attrNameLst>
                                      </p:cBhvr>
                                      <p:tavLst>
                                        <p:tav tm="0">
                                          <p:val>
                                            <p:strVal val="#ppt_y"/>
                                          </p:val>
                                        </p:tav>
                                        <p:tav tm="100000">
                                          <p:val>
                                            <p:strVal val="#ppt_y"/>
                                          </p:val>
                                        </p:tav>
                                      </p:tavLst>
                                    </p:anim>
                                    <p:animEffect transition="in" filter="fade">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www.ixpats.com/bahrain_expats_blog/media/1/20060909-career-ladder.jpg"/>
          <p:cNvPicPr>
            <a:picLocks noChangeAspect="1" noChangeArrowheads="1"/>
          </p:cNvPicPr>
          <p:nvPr/>
        </p:nvPicPr>
        <p:blipFill>
          <a:blip r:embed="rId2" cstate="print"/>
          <a:srcRect l="5556"/>
          <a:stretch>
            <a:fillRect/>
          </a:stretch>
        </p:blipFill>
        <p:spPr bwMode="auto">
          <a:xfrm flipH="1">
            <a:off x="3962400" y="2743200"/>
            <a:ext cx="5181600" cy="4114800"/>
          </a:xfrm>
          <a:prstGeom prst="rect">
            <a:avLst/>
          </a:prstGeom>
          <a:noFill/>
        </p:spPr>
      </p:pic>
      <p:sp>
        <p:nvSpPr>
          <p:cNvPr id="2" name="Title 1"/>
          <p:cNvSpPr>
            <a:spLocks noGrp="1"/>
          </p:cNvSpPr>
          <p:nvPr>
            <p:ph type="title"/>
          </p:nvPr>
        </p:nvSpPr>
        <p:spPr/>
        <p:txBody>
          <a:bodyPr/>
          <a:lstStyle/>
          <a:p>
            <a:pPr algn="l"/>
            <a:r>
              <a:rPr lang="en-US" dirty="0" smtClean="0"/>
              <a:t>heuristics</a:t>
            </a:r>
            <a:endParaRPr lang="en-US" dirty="0"/>
          </a:p>
        </p:txBody>
      </p:sp>
      <p:sp>
        <p:nvSpPr>
          <p:cNvPr id="3" name="Content Placeholder 2"/>
          <p:cNvSpPr>
            <a:spLocks noGrp="1"/>
          </p:cNvSpPr>
          <p:nvPr>
            <p:ph idx="1"/>
          </p:nvPr>
        </p:nvSpPr>
        <p:spPr>
          <a:xfrm>
            <a:off x="457200" y="1600200"/>
            <a:ext cx="8229600" cy="4648200"/>
          </a:xfrm>
        </p:spPr>
        <p:txBody>
          <a:bodyPr/>
          <a:lstStyle/>
          <a:p>
            <a:r>
              <a:rPr lang="en-US" dirty="0" smtClean="0"/>
              <a:t>simple rules of thumb that are likely to provide the correct answer to a problem, but aren’t foolproof.</a:t>
            </a:r>
          </a:p>
          <a:p>
            <a:r>
              <a:rPr lang="en-US" dirty="0" smtClean="0"/>
              <a:t>heuristics are different from </a:t>
            </a:r>
            <a:r>
              <a:rPr lang="en-US" i="1" dirty="0" smtClean="0"/>
              <a:t>algorithms</a:t>
            </a:r>
            <a:r>
              <a:rPr lang="en-US" dirty="0" smtClean="0"/>
              <a:t>, </a:t>
            </a:r>
            <a:br>
              <a:rPr lang="en-US" dirty="0" smtClean="0"/>
            </a:br>
            <a:r>
              <a:rPr lang="en-US" dirty="0" smtClean="0"/>
              <a:t>which guarantee success.</a:t>
            </a:r>
          </a:p>
          <a:p>
            <a:r>
              <a:rPr lang="en-US" dirty="0" smtClean="0"/>
              <a:t>heuristics save time and </a:t>
            </a:r>
            <a:br>
              <a:rPr lang="en-US" dirty="0" smtClean="0"/>
            </a:br>
            <a:r>
              <a:rPr lang="en-US" dirty="0" smtClean="0"/>
              <a:t>usually </a:t>
            </a:r>
            <a:r>
              <a:rPr lang="en-US" i="1" dirty="0" err="1" smtClean="0"/>
              <a:t>satisfice</a:t>
            </a:r>
            <a:r>
              <a:rPr lang="en-US" dirty="0" smtClean="0"/>
              <a:t>.</a:t>
            </a:r>
          </a:p>
        </p:txBody>
      </p:sp>
    </p:spTree>
    <p:extLst>
      <p:ext uri="{BB962C8B-B14F-4D97-AF65-F5344CB8AC3E}">
        <p14:creationId xmlns:p14="http://schemas.microsoft.com/office/powerpoint/2010/main" val="5876395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algorithm</a:t>
            </a:r>
            <a:r>
              <a:rPr lang="en-US" sz="4000" dirty="0" smtClean="0"/>
              <a:t>: find the biggest number</a:t>
            </a:r>
            <a:endParaRPr lang="en-US" sz="4000" dirty="0"/>
          </a:p>
        </p:txBody>
      </p:sp>
      <p:sp>
        <p:nvSpPr>
          <p:cNvPr id="3" name="Content Placeholder 2"/>
          <p:cNvSpPr>
            <a:spLocks noGrp="1"/>
          </p:cNvSpPr>
          <p:nvPr>
            <p:ph idx="1"/>
          </p:nvPr>
        </p:nvSpPr>
        <p:spPr>
          <a:xfrm>
            <a:off x="457200" y="1600200"/>
            <a:ext cx="5943600" cy="4525963"/>
          </a:xfrm>
        </p:spPr>
        <p:txBody>
          <a:bodyPr/>
          <a:lstStyle/>
          <a:p>
            <a:r>
              <a:rPr lang="en-US" dirty="0" smtClean="0"/>
              <a:t>Assume the first item is largest. </a:t>
            </a:r>
          </a:p>
          <a:p>
            <a:r>
              <a:rPr lang="en-US" dirty="0" smtClean="0"/>
              <a:t>Look at each of the remaining items in the list and if it is larger than the largest item so far, make a note of it. </a:t>
            </a:r>
          </a:p>
          <a:p>
            <a:r>
              <a:rPr lang="en-US" dirty="0" smtClean="0"/>
              <a:t>The last noted item is the largest in the list when the process is complete. </a:t>
            </a:r>
          </a:p>
        </p:txBody>
      </p:sp>
      <p:sp>
        <p:nvSpPr>
          <p:cNvPr id="4" name="TextBox 3"/>
          <p:cNvSpPr txBox="1"/>
          <p:nvPr/>
        </p:nvSpPr>
        <p:spPr>
          <a:xfrm>
            <a:off x="6248400" y="1571685"/>
            <a:ext cx="2209800" cy="4524315"/>
          </a:xfrm>
          <a:prstGeom prst="rect">
            <a:avLst/>
          </a:prstGeom>
          <a:noFill/>
        </p:spPr>
        <p:txBody>
          <a:bodyPr wrap="square" rtlCol="0">
            <a:spAutoFit/>
          </a:bodyPr>
          <a:lstStyle/>
          <a:p>
            <a:pPr algn="r"/>
            <a:r>
              <a:rPr lang="en-US" sz="3600" b="1" dirty="0" smtClean="0"/>
              <a:t>156</a:t>
            </a:r>
          </a:p>
          <a:p>
            <a:pPr algn="r"/>
            <a:r>
              <a:rPr lang="en-US" sz="3600" b="1" dirty="0" smtClean="0"/>
              <a:t>12</a:t>
            </a:r>
          </a:p>
          <a:p>
            <a:pPr algn="r"/>
            <a:r>
              <a:rPr lang="en-US" sz="3600" b="1" dirty="0" smtClean="0"/>
              <a:t>6</a:t>
            </a:r>
          </a:p>
          <a:p>
            <a:pPr algn="r"/>
            <a:r>
              <a:rPr lang="en-US" sz="3600" b="1" dirty="0" smtClean="0"/>
              <a:t>45</a:t>
            </a:r>
          </a:p>
          <a:p>
            <a:pPr algn="r"/>
            <a:r>
              <a:rPr lang="en-US" sz="3600" b="1" dirty="0" smtClean="0"/>
              <a:t>9,784</a:t>
            </a:r>
          </a:p>
          <a:p>
            <a:pPr algn="r"/>
            <a:r>
              <a:rPr lang="en-US" sz="3600" b="1" dirty="0" smtClean="0"/>
              <a:t>2</a:t>
            </a:r>
          </a:p>
          <a:p>
            <a:pPr algn="r"/>
            <a:r>
              <a:rPr lang="en-US" sz="3600" b="1" dirty="0" smtClean="0"/>
              <a:t>0.35</a:t>
            </a:r>
          </a:p>
          <a:p>
            <a:pPr algn="r"/>
            <a:r>
              <a:rPr lang="en-US" sz="3600" b="1" dirty="0" smtClean="0"/>
              <a:t>98</a:t>
            </a:r>
            <a:endParaRPr lang="en-US" sz="3600" b="1" dirty="0"/>
          </a:p>
        </p:txBody>
      </p:sp>
    </p:spTree>
    <p:extLst>
      <p:ext uri="{BB962C8B-B14F-4D97-AF65-F5344CB8AC3E}">
        <p14:creationId xmlns:p14="http://schemas.microsoft.com/office/powerpoint/2010/main" val="21144886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heuristic</a:t>
            </a:r>
            <a:r>
              <a:rPr lang="en-US" sz="4000" dirty="0" smtClean="0"/>
              <a:t>: find the biggest number </a:t>
            </a:r>
            <a:endParaRPr lang="en-US" sz="4000" dirty="0"/>
          </a:p>
        </p:txBody>
      </p:sp>
      <p:sp>
        <p:nvSpPr>
          <p:cNvPr id="5" name="TextBox 4"/>
          <p:cNvSpPr txBox="1"/>
          <p:nvPr/>
        </p:nvSpPr>
        <p:spPr>
          <a:xfrm>
            <a:off x="6248400" y="1571685"/>
            <a:ext cx="2209800" cy="4524315"/>
          </a:xfrm>
          <a:prstGeom prst="rect">
            <a:avLst/>
          </a:prstGeom>
          <a:solidFill>
            <a:schemeClr val="bg1"/>
          </a:solidFill>
        </p:spPr>
        <p:txBody>
          <a:bodyPr wrap="square" rtlCol="0">
            <a:spAutoFit/>
          </a:bodyPr>
          <a:lstStyle/>
          <a:p>
            <a:pPr algn="r"/>
            <a:r>
              <a:rPr lang="en-US" sz="3600" b="1" dirty="0" smtClean="0"/>
              <a:t>156</a:t>
            </a:r>
          </a:p>
          <a:p>
            <a:pPr algn="r"/>
            <a:r>
              <a:rPr lang="en-US" sz="3600" b="1" dirty="0" smtClean="0"/>
              <a:t>12</a:t>
            </a:r>
          </a:p>
          <a:p>
            <a:pPr algn="r"/>
            <a:r>
              <a:rPr lang="en-US" sz="3600" b="1" dirty="0" smtClean="0"/>
              <a:t>6</a:t>
            </a:r>
          </a:p>
          <a:p>
            <a:pPr algn="r"/>
            <a:r>
              <a:rPr lang="en-US" sz="3600" b="1" dirty="0" smtClean="0"/>
              <a:t>45</a:t>
            </a:r>
          </a:p>
          <a:p>
            <a:pPr algn="r"/>
            <a:r>
              <a:rPr lang="en-US" sz="3600" b="1" dirty="0" smtClean="0"/>
              <a:t>9,784</a:t>
            </a:r>
          </a:p>
          <a:p>
            <a:pPr algn="r"/>
            <a:r>
              <a:rPr lang="en-US" sz="3600" b="1" dirty="0" smtClean="0"/>
              <a:t>2</a:t>
            </a:r>
          </a:p>
          <a:p>
            <a:pPr algn="r"/>
            <a:r>
              <a:rPr lang="en-US" sz="3600" b="1" dirty="0" smtClean="0"/>
              <a:t>0.35</a:t>
            </a:r>
          </a:p>
          <a:p>
            <a:pPr algn="r"/>
            <a:r>
              <a:rPr lang="en-US" sz="3600" b="1" dirty="0" smtClean="0"/>
              <a:t>98</a:t>
            </a:r>
            <a:endParaRPr lang="en-US" sz="3600" b="1" dirty="0"/>
          </a:p>
        </p:txBody>
      </p:sp>
      <p:sp>
        <p:nvSpPr>
          <p:cNvPr id="6" name="TextBox 5"/>
          <p:cNvSpPr txBox="1"/>
          <p:nvPr/>
        </p:nvSpPr>
        <p:spPr>
          <a:xfrm>
            <a:off x="6248400" y="1571685"/>
            <a:ext cx="2209800" cy="4524315"/>
          </a:xfrm>
          <a:prstGeom prst="rect">
            <a:avLst/>
          </a:prstGeom>
          <a:solidFill>
            <a:schemeClr val="bg1"/>
          </a:solidFill>
        </p:spPr>
        <p:txBody>
          <a:bodyPr wrap="square" rtlCol="0">
            <a:spAutoFit/>
          </a:bodyPr>
          <a:lstStyle/>
          <a:p>
            <a:pPr algn="r"/>
            <a:r>
              <a:rPr lang="en-US" sz="3600" b="1" dirty="0" smtClean="0"/>
              <a:t>156</a:t>
            </a:r>
          </a:p>
          <a:p>
            <a:pPr algn="r"/>
            <a:r>
              <a:rPr lang="en-US" sz="3600" b="1" dirty="0" smtClean="0"/>
              <a:t>12</a:t>
            </a:r>
          </a:p>
          <a:p>
            <a:pPr algn="r"/>
            <a:r>
              <a:rPr lang="en-US" sz="3600" b="1" dirty="0" smtClean="0"/>
              <a:t>6</a:t>
            </a:r>
          </a:p>
          <a:p>
            <a:pPr algn="r"/>
            <a:r>
              <a:rPr lang="en-US" sz="3600" b="1" dirty="0" smtClean="0"/>
              <a:t>45</a:t>
            </a:r>
          </a:p>
          <a:p>
            <a:pPr algn="r"/>
            <a:r>
              <a:rPr lang="en-US" sz="3600" b="1" dirty="0" smtClean="0"/>
              <a:t>9,784</a:t>
            </a:r>
          </a:p>
          <a:p>
            <a:pPr algn="r"/>
            <a:r>
              <a:rPr lang="en-US" sz="3600" b="1" dirty="0" smtClean="0"/>
              <a:t>2</a:t>
            </a:r>
          </a:p>
          <a:p>
            <a:pPr algn="r"/>
            <a:r>
              <a:rPr lang="en-US" sz="3600" b="1" dirty="0" smtClean="0"/>
              <a:t>0.36567</a:t>
            </a:r>
          </a:p>
          <a:p>
            <a:pPr algn="r"/>
            <a:r>
              <a:rPr lang="en-US" sz="3600" b="1" dirty="0" smtClean="0"/>
              <a:t>10</a:t>
            </a:r>
            <a:r>
              <a:rPr lang="en-US" sz="3600" b="1" baseline="30000" dirty="0" smtClean="0"/>
              <a:t>4</a:t>
            </a:r>
            <a:endParaRPr lang="en-US" sz="3600" b="1" baseline="30000" dirty="0"/>
          </a:p>
        </p:txBody>
      </p:sp>
      <p:cxnSp>
        <p:nvCxnSpPr>
          <p:cNvPr id="9" name="Straight Arrow Connector 8"/>
          <p:cNvCxnSpPr/>
          <p:nvPr/>
        </p:nvCxnSpPr>
        <p:spPr>
          <a:xfrm>
            <a:off x="4267200" y="5410200"/>
            <a:ext cx="2286000" cy="2286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4267200" y="5257800"/>
            <a:ext cx="2286000" cy="1524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 name="Content Placeholder 2"/>
          <p:cNvSpPr>
            <a:spLocks noGrp="1"/>
          </p:cNvSpPr>
          <p:nvPr>
            <p:ph idx="1"/>
          </p:nvPr>
        </p:nvSpPr>
        <p:spPr>
          <a:xfrm>
            <a:off x="457200" y="1600200"/>
            <a:ext cx="6248400" cy="4419600"/>
          </a:xfrm>
        </p:spPr>
        <p:txBody>
          <a:bodyPr/>
          <a:lstStyle/>
          <a:p>
            <a:r>
              <a:rPr lang="en-US" dirty="0" smtClean="0"/>
              <a:t>You know that numbers with a lot of digits in them are big.</a:t>
            </a:r>
          </a:p>
          <a:p>
            <a:r>
              <a:rPr lang="en-US" dirty="0" smtClean="0"/>
              <a:t>Look to see which number has the most digits.</a:t>
            </a:r>
          </a:p>
          <a:p>
            <a:pPr lvl="1"/>
            <a:r>
              <a:rPr lang="en-US" dirty="0" smtClean="0"/>
              <a:t>The number should pop-out at you because it’ll take up more space than the other numbers.</a:t>
            </a:r>
          </a:p>
          <a:p>
            <a:r>
              <a:rPr lang="en-US" dirty="0" smtClean="0"/>
              <a:t>Potential problems? </a:t>
            </a:r>
          </a:p>
        </p:txBody>
      </p:sp>
    </p:spTree>
    <p:extLst>
      <p:ext uri="{BB962C8B-B14F-4D97-AF65-F5344CB8AC3E}">
        <p14:creationId xmlns:p14="http://schemas.microsoft.com/office/powerpoint/2010/main" val="1352046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500"/>
                                        <p:tgtEl>
                                          <p:spTgt spid="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09800"/>
            <a:ext cx="8229600" cy="1143000"/>
          </a:xfrm>
        </p:spPr>
        <p:txBody>
          <a:bodyPr/>
          <a:lstStyle/>
          <a:p>
            <a:r>
              <a:rPr lang="en-US" dirty="0" smtClean="0"/>
              <a:t>blog posts for this week:</a:t>
            </a:r>
            <a:endParaRPr lang="en-US" dirty="0"/>
          </a:p>
        </p:txBody>
      </p:sp>
      <p:sp>
        <p:nvSpPr>
          <p:cNvPr id="4" name="Title 1"/>
          <p:cNvSpPr txBox="1">
            <a:spLocks/>
          </p:cNvSpPr>
          <p:nvPr/>
        </p:nvSpPr>
        <p:spPr>
          <a:xfrm>
            <a:off x="457200" y="3200400"/>
            <a:ext cx="8229600" cy="2286000"/>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describe how one of the following heuristics might’ve caused you to make an irrational decision in your league </a:t>
            </a:r>
            <a:endParaRPr lang="en-US" dirty="0"/>
          </a:p>
        </p:txBody>
      </p:sp>
      <p:sp>
        <p:nvSpPr>
          <p:cNvPr id="5" name="Freeform 4"/>
          <p:cNvSpPr/>
          <p:nvPr/>
        </p:nvSpPr>
        <p:spPr>
          <a:xfrm>
            <a:off x="1752600" y="2774415"/>
            <a:ext cx="2438400" cy="121185"/>
          </a:xfrm>
          <a:custGeom>
            <a:avLst/>
            <a:gdLst>
              <a:gd name="connsiteX0" fmla="*/ 0 w 2743200"/>
              <a:gd name="connsiteY0" fmla="*/ 121185 h 121185"/>
              <a:gd name="connsiteX1" fmla="*/ 55085 w 2743200"/>
              <a:gd name="connsiteY1" fmla="*/ 110169 h 121185"/>
              <a:gd name="connsiteX2" fmla="*/ 99152 w 2743200"/>
              <a:gd name="connsiteY2" fmla="*/ 88135 h 121185"/>
              <a:gd name="connsiteX3" fmla="*/ 132203 w 2743200"/>
              <a:gd name="connsiteY3" fmla="*/ 77118 h 121185"/>
              <a:gd name="connsiteX4" fmla="*/ 176270 w 2743200"/>
              <a:gd name="connsiteY4" fmla="*/ 55084 h 121185"/>
              <a:gd name="connsiteX5" fmla="*/ 572878 w 2743200"/>
              <a:gd name="connsiteY5" fmla="*/ 33050 h 121185"/>
              <a:gd name="connsiteX6" fmla="*/ 1233890 w 2743200"/>
              <a:gd name="connsiteY6" fmla="*/ 11017 h 121185"/>
              <a:gd name="connsiteX7" fmla="*/ 1443210 w 2743200"/>
              <a:gd name="connsiteY7" fmla="*/ 0 h 121185"/>
              <a:gd name="connsiteX8" fmla="*/ 2478796 w 2743200"/>
              <a:gd name="connsiteY8" fmla="*/ 11017 h 121185"/>
              <a:gd name="connsiteX9" fmla="*/ 2633032 w 2743200"/>
              <a:gd name="connsiteY9" fmla="*/ 33050 h 121185"/>
              <a:gd name="connsiteX10" fmla="*/ 2666082 w 2743200"/>
              <a:gd name="connsiteY10" fmla="*/ 44067 h 121185"/>
              <a:gd name="connsiteX11" fmla="*/ 2743200 w 2743200"/>
              <a:gd name="connsiteY11" fmla="*/ 44067 h 121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43200" h="121185">
                <a:moveTo>
                  <a:pt x="0" y="121185"/>
                </a:moveTo>
                <a:cubicBezTo>
                  <a:pt x="18362" y="117513"/>
                  <a:pt x="37321" y="116090"/>
                  <a:pt x="55085" y="110169"/>
                </a:cubicBezTo>
                <a:cubicBezTo>
                  <a:pt x="70665" y="104976"/>
                  <a:pt x="84057" y="94604"/>
                  <a:pt x="99152" y="88135"/>
                </a:cubicBezTo>
                <a:cubicBezTo>
                  <a:pt x="109826" y="83560"/>
                  <a:pt x="121529" y="81693"/>
                  <a:pt x="132203" y="77118"/>
                </a:cubicBezTo>
                <a:cubicBezTo>
                  <a:pt x="147298" y="70649"/>
                  <a:pt x="160029" y="57520"/>
                  <a:pt x="176270" y="55084"/>
                </a:cubicBezTo>
                <a:cubicBezTo>
                  <a:pt x="207478" y="50403"/>
                  <a:pt x="566622" y="33363"/>
                  <a:pt x="572878" y="33050"/>
                </a:cubicBezTo>
                <a:cubicBezTo>
                  <a:pt x="818321" y="-28307"/>
                  <a:pt x="576871" y="28538"/>
                  <a:pt x="1233890" y="11017"/>
                </a:cubicBezTo>
                <a:cubicBezTo>
                  <a:pt x="1303735" y="9154"/>
                  <a:pt x="1373437" y="3672"/>
                  <a:pt x="1443210" y="0"/>
                </a:cubicBezTo>
                <a:lnTo>
                  <a:pt x="2478796" y="11017"/>
                </a:lnTo>
                <a:cubicBezTo>
                  <a:pt x="2515949" y="11738"/>
                  <a:pt x="2590730" y="22475"/>
                  <a:pt x="2633032" y="33050"/>
                </a:cubicBezTo>
                <a:cubicBezTo>
                  <a:pt x="2644298" y="35866"/>
                  <a:pt x="2654527" y="42911"/>
                  <a:pt x="2666082" y="44067"/>
                </a:cubicBezTo>
                <a:cubicBezTo>
                  <a:pt x="2691660" y="46625"/>
                  <a:pt x="2717494" y="44067"/>
                  <a:pt x="2743200" y="44067"/>
                </a:cubicBezTo>
              </a:path>
            </a:pathLst>
          </a:cu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rot="21388894">
            <a:off x="1620220" y="1781374"/>
            <a:ext cx="3810000" cy="769441"/>
          </a:xfrm>
          <a:prstGeom prst="rect">
            <a:avLst/>
          </a:prstGeom>
          <a:noFill/>
        </p:spPr>
        <p:txBody>
          <a:bodyPr wrap="square" rtlCol="0">
            <a:spAutoFit/>
          </a:bodyPr>
          <a:lstStyle/>
          <a:p>
            <a:r>
              <a:rPr lang="en-US" sz="4400" b="1" dirty="0" smtClean="0"/>
              <a:t>homework</a:t>
            </a:r>
            <a:endParaRPr lang="en-US" sz="4400" b="1" dirty="0"/>
          </a:p>
        </p:txBody>
      </p:sp>
    </p:spTree>
    <p:extLst>
      <p:ext uri="{BB962C8B-B14F-4D97-AF65-F5344CB8AC3E}">
        <p14:creationId xmlns:p14="http://schemas.microsoft.com/office/powerpoint/2010/main" val="327366859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five decision-making heuristics</a:t>
            </a:r>
            <a:endParaRPr lang="en-US" u="sng" dirty="0"/>
          </a:p>
        </p:txBody>
      </p:sp>
      <p:sp>
        <p:nvSpPr>
          <p:cNvPr id="3" name="Content Placeholder 2"/>
          <p:cNvSpPr>
            <a:spLocks noGrp="1"/>
          </p:cNvSpPr>
          <p:nvPr>
            <p:ph idx="1"/>
          </p:nvPr>
        </p:nvSpPr>
        <p:spPr>
          <a:xfrm>
            <a:off x="457200" y="1295400"/>
            <a:ext cx="8229600" cy="4953000"/>
          </a:xfrm>
        </p:spPr>
        <p:txBody>
          <a:bodyPr>
            <a:normAutofit/>
          </a:bodyPr>
          <a:lstStyle/>
          <a:p>
            <a:pPr marL="0" indent="0" algn="ctr">
              <a:buNone/>
            </a:pPr>
            <a:r>
              <a:rPr lang="en-US" sz="3400" b="1" dirty="0"/>
              <a:t>confirmation bias</a:t>
            </a:r>
          </a:p>
          <a:p>
            <a:pPr marL="0" indent="0" algn="ctr">
              <a:buNone/>
            </a:pPr>
            <a:r>
              <a:rPr lang="en-US" sz="3400" b="1" dirty="0" smtClean="0"/>
              <a:t>representativeness</a:t>
            </a:r>
          </a:p>
          <a:p>
            <a:pPr marL="0" indent="0" algn="ctr">
              <a:buNone/>
            </a:pPr>
            <a:r>
              <a:rPr lang="en-US" sz="3400" b="1" dirty="0" smtClean="0"/>
              <a:t>availability</a:t>
            </a:r>
          </a:p>
          <a:p>
            <a:pPr marL="0" indent="0" algn="ctr">
              <a:buNone/>
            </a:pPr>
            <a:r>
              <a:rPr lang="en-US" sz="3400" b="1" dirty="0" smtClean="0"/>
              <a:t>anchoring and adjustment</a:t>
            </a:r>
          </a:p>
          <a:p>
            <a:pPr marL="0" indent="0" algn="ctr">
              <a:buNone/>
            </a:pPr>
            <a:r>
              <a:rPr lang="en-US" sz="3400" b="1" dirty="0" smtClean="0"/>
              <a:t>escalation of commitment </a:t>
            </a:r>
            <a:r>
              <a:rPr lang="en-US" sz="3400" dirty="0" smtClean="0"/>
              <a:t>(sunk cost fallacy)</a:t>
            </a:r>
          </a:p>
          <a:p>
            <a:pPr marL="0" indent="0" algn="ctr">
              <a:buNone/>
            </a:pPr>
            <a:endParaRPr lang="en-US" sz="3400" b="1" dirty="0" smtClean="0"/>
          </a:p>
        </p:txBody>
      </p:sp>
    </p:spTree>
    <p:extLst>
      <p:ext uri="{BB962C8B-B14F-4D97-AF65-F5344CB8AC3E}">
        <p14:creationId xmlns:p14="http://schemas.microsoft.com/office/powerpoint/2010/main" val="280686793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http://stevensgraduateadmissions.typepad.com/.a/6a01053593eac3970b011168fbd2c1970c-500pi"/>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6" name="Rectangle 5"/>
          <p:cNvSpPr/>
          <p:nvPr/>
        </p:nvSpPr>
        <p:spPr>
          <a:xfrm>
            <a:off x="304800" y="304800"/>
            <a:ext cx="4495800" cy="1676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ctr"/>
            <a:r>
              <a:rPr lang="en-US" sz="2000" dirty="0" smtClean="0">
                <a:solidFill>
                  <a:schemeClr val="tx1"/>
                </a:solidFill>
              </a:rPr>
              <a:t>You and your best friend have purchased discount ski lift tickets, rented skis, and driven to a resort…</a:t>
            </a:r>
            <a:endParaRPr lang="en-US" sz="2000" dirty="0">
              <a:solidFill>
                <a:schemeClr val="tx1"/>
              </a:solidFill>
            </a:endParaRPr>
          </a:p>
        </p:txBody>
      </p:sp>
      <p:sp>
        <p:nvSpPr>
          <p:cNvPr id="7" name="Rectangle 6"/>
          <p:cNvSpPr/>
          <p:nvPr/>
        </p:nvSpPr>
        <p:spPr>
          <a:xfrm>
            <a:off x="304800" y="2286000"/>
            <a:ext cx="1905000" cy="1676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2000" dirty="0" smtClean="0">
                <a:solidFill>
                  <a:schemeClr val="tx1"/>
                </a:solidFill>
              </a:rPr>
              <a:t>$35 lift ticket</a:t>
            </a:r>
          </a:p>
          <a:p>
            <a:r>
              <a:rPr lang="en-US" sz="2000" dirty="0" smtClean="0">
                <a:solidFill>
                  <a:schemeClr val="tx1"/>
                </a:solidFill>
              </a:rPr>
              <a:t>$35 ski rental</a:t>
            </a:r>
          </a:p>
          <a:p>
            <a:r>
              <a:rPr lang="en-US" sz="2000" dirty="0" smtClean="0">
                <a:solidFill>
                  <a:schemeClr val="tx1"/>
                </a:solidFill>
              </a:rPr>
              <a:t>-------------------</a:t>
            </a:r>
          </a:p>
          <a:p>
            <a:r>
              <a:rPr lang="en-US" sz="2000" dirty="0" smtClean="0">
                <a:solidFill>
                  <a:schemeClr val="tx1"/>
                </a:solidFill>
              </a:rPr>
              <a:t>$70 spent</a:t>
            </a:r>
            <a:endParaRPr lang="en-US" sz="2000" dirty="0">
              <a:solidFill>
                <a:schemeClr val="tx1"/>
              </a:solidFill>
            </a:endParaRPr>
          </a:p>
        </p:txBody>
      </p:sp>
      <p:sp>
        <p:nvSpPr>
          <p:cNvPr id="8" name="Rectangle 7"/>
          <p:cNvSpPr/>
          <p:nvPr/>
        </p:nvSpPr>
        <p:spPr>
          <a:xfrm>
            <a:off x="304800" y="4267200"/>
            <a:ext cx="4953000" cy="1676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2000" dirty="0" smtClean="0">
                <a:solidFill>
                  <a:schemeClr val="tx1"/>
                </a:solidFill>
              </a:rPr>
              <a:t>conditions suck, you’re </a:t>
            </a:r>
            <a:r>
              <a:rPr lang="en-US" sz="2000" dirty="0" err="1" smtClean="0">
                <a:solidFill>
                  <a:schemeClr val="tx1"/>
                </a:solidFill>
              </a:rPr>
              <a:t>gonna</a:t>
            </a:r>
            <a:r>
              <a:rPr lang="en-US" sz="2000" dirty="0" smtClean="0">
                <a:solidFill>
                  <a:schemeClr val="tx1"/>
                </a:solidFill>
              </a:rPr>
              <a:t> have a bad, painful day.  but you already spent $70.</a:t>
            </a:r>
          </a:p>
          <a:p>
            <a:r>
              <a:rPr lang="en-US" sz="2000" dirty="0" smtClean="0">
                <a:solidFill>
                  <a:schemeClr val="tx1"/>
                </a:solidFill>
              </a:rPr>
              <a:t>do you stay or go?</a:t>
            </a:r>
            <a:endParaRPr lang="en-US" sz="2000" dirty="0">
              <a:solidFill>
                <a:schemeClr val="tx1"/>
              </a:solidFill>
            </a:endParaRPr>
          </a:p>
        </p:txBody>
      </p:sp>
    </p:spTree>
    <p:extLst>
      <p:ext uri="{BB962C8B-B14F-4D97-AF65-F5344CB8AC3E}">
        <p14:creationId xmlns:p14="http://schemas.microsoft.com/office/powerpoint/2010/main" val="1468317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5000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0482"/>
                                        </p:tgtEl>
                                        <p:attrNameLst>
                                          <p:attrName>style.visibility</p:attrName>
                                        </p:attrNameLst>
                                      </p:cBhvr>
                                      <p:to>
                                        <p:strVal val="visible"/>
                                      </p:to>
                                    </p:set>
                                    <p:animEffect transition="in" filter="fade">
                                      <p:cBhvr>
                                        <p:cTn id="13" dur="500"/>
                                        <p:tgtEl>
                                          <p:spTgt spid="2048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decel="5000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$70: sunk costs</a:t>
            </a:r>
            <a:endParaRPr lang="en-US" dirty="0"/>
          </a:p>
        </p:txBody>
      </p:sp>
      <p:sp>
        <p:nvSpPr>
          <p:cNvPr id="3" name="Content Placeholder 2"/>
          <p:cNvSpPr>
            <a:spLocks noGrp="1"/>
          </p:cNvSpPr>
          <p:nvPr>
            <p:ph idx="1"/>
          </p:nvPr>
        </p:nvSpPr>
        <p:spPr>
          <a:xfrm>
            <a:off x="457200" y="1600201"/>
            <a:ext cx="8229600" cy="1219200"/>
          </a:xfrm>
        </p:spPr>
        <p:txBody>
          <a:bodyPr/>
          <a:lstStyle/>
          <a:p>
            <a:r>
              <a:rPr lang="en-US" dirty="0" smtClean="0"/>
              <a:t>rationally, sunk costs should not affect decisions about the future.</a:t>
            </a:r>
            <a:endParaRPr lang="en-US" dirty="0"/>
          </a:p>
        </p:txBody>
      </p:sp>
      <p:pic>
        <p:nvPicPr>
          <p:cNvPr id="22530" name="Picture 2"/>
          <p:cNvPicPr>
            <a:picLocks noChangeAspect="1" noChangeArrowheads="1"/>
          </p:cNvPicPr>
          <p:nvPr/>
        </p:nvPicPr>
        <p:blipFill>
          <a:blip r:embed="rId2" cstate="print"/>
          <a:srcRect/>
          <a:stretch>
            <a:fillRect/>
          </a:stretch>
        </p:blipFill>
        <p:spPr bwMode="auto">
          <a:xfrm>
            <a:off x="914400" y="2819400"/>
            <a:ext cx="7391400" cy="3509138"/>
          </a:xfrm>
          <a:prstGeom prst="rect">
            <a:avLst/>
          </a:prstGeom>
          <a:noFill/>
          <a:ln w="9525">
            <a:noFill/>
            <a:miter lim="800000"/>
            <a:headEnd/>
            <a:tailEnd/>
          </a:ln>
        </p:spPr>
      </p:pic>
    </p:spTree>
    <p:extLst>
      <p:ext uri="{BB962C8B-B14F-4D97-AF65-F5344CB8AC3E}">
        <p14:creationId xmlns:p14="http://schemas.microsoft.com/office/powerpoint/2010/main" val="5156842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33600"/>
            <a:ext cx="8229600" cy="1143000"/>
          </a:xfrm>
        </p:spPr>
        <p:txBody>
          <a:bodyPr>
            <a:normAutofit fontScale="90000"/>
          </a:bodyPr>
          <a:lstStyle/>
          <a:p>
            <a:r>
              <a:rPr lang="en-US" dirty="0" err="1" smtClean="0"/>
              <a:t>reading</a:t>
            </a:r>
            <a:r>
              <a:rPr lang="en-US" b="1" dirty="0" err="1" smtClean="0"/>
              <a:t>S</a:t>
            </a:r>
            <a:r>
              <a:rPr lang="en-US" dirty="0" smtClean="0"/>
              <a:t> for this week:</a:t>
            </a:r>
            <a:br>
              <a:rPr lang="en-US" dirty="0" smtClean="0"/>
            </a:br>
            <a:r>
              <a:rPr lang="en-US" dirty="0" smtClean="0"/>
              <a:t>Blink </a:t>
            </a:r>
            <a:br>
              <a:rPr lang="en-US" dirty="0" smtClean="0"/>
            </a:br>
            <a:r>
              <a:rPr lang="en-US" dirty="0" err="1" smtClean="0"/>
              <a:t>Scorecasting</a:t>
            </a:r>
            <a:endParaRPr lang="en-US" dirty="0"/>
          </a:p>
        </p:txBody>
      </p:sp>
    </p:spTree>
    <p:extLst>
      <p:ext uri="{BB962C8B-B14F-4D97-AF65-F5344CB8AC3E}">
        <p14:creationId xmlns:p14="http://schemas.microsoft.com/office/powerpoint/2010/main" val="346230762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86400"/>
            <a:ext cx="8229600" cy="1143000"/>
          </a:xfrm>
        </p:spPr>
        <p:txBody>
          <a:bodyPr>
            <a:normAutofit fontScale="90000"/>
          </a:bodyPr>
          <a:lstStyle/>
          <a:p>
            <a:r>
              <a:rPr lang="en-US" dirty="0" smtClean="0"/>
              <a:t>escalation of commitment everywhere</a:t>
            </a:r>
            <a:endParaRPr lang="en-US" dirty="0"/>
          </a:p>
        </p:txBody>
      </p:sp>
      <p:sp>
        <p:nvSpPr>
          <p:cNvPr id="3" name="Content Placeholder 2"/>
          <p:cNvSpPr>
            <a:spLocks noGrp="1"/>
          </p:cNvSpPr>
          <p:nvPr>
            <p:ph idx="1"/>
          </p:nvPr>
        </p:nvSpPr>
        <p:spPr>
          <a:xfrm>
            <a:off x="457200" y="381000"/>
            <a:ext cx="4495800" cy="4983163"/>
          </a:xfrm>
        </p:spPr>
        <p:txBody>
          <a:bodyPr>
            <a:normAutofit lnSpcReduction="10000"/>
          </a:bodyPr>
          <a:lstStyle/>
          <a:p>
            <a:pPr marL="0" indent="0">
              <a:buNone/>
            </a:pPr>
            <a:r>
              <a:rPr lang="en-US" dirty="0" smtClean="0"/>
              <a:t>escalation of </a:t>
            </a:r>
            <a:r>
              <a:rPr lang="en-US" dirty="0" err="1" smtClean="0"/>
              <a:t>vietnam</a:t>
            </a:r>
            <a:r>
              <a:rPr lang="en-US" dirty="0" smtClean="0"/>
              <a:t> war</a:t>
            </a:r>
          </a:p>
          <a:p>
            <a:pPr marL="400050" lvl="1" indent="0">
              <a:buNone/>
            </a:pPr>
            <a:r>
              <a:rPr lang="en-US" dirty="0" smtClean="0"/>
              <a:t>“our boys shall not have died in vain”</a:t>
            </a:r>
          </a:p>
          <a:p>
            <a:pPr marL="0" indent="0">
              <a:buNone/>
            </a:pPr>
            <a:endParaRPr lang="en-US" dirty="0" smtClean="0"/>
          </a:p>
          <a:p>
            <a:pPr marL="0" indent="0">
              <a:buNone/>
            </a:pPr>
            <a:r>
              <a:rPr lang="en-US" dirty="0" err="1" smtClean="0"/>
              <a:t>tennessee</a:t>
            </a:r>
            <a:r>
              <a:rPr lang="en-US" dirty="0" err="1"/>
              <a:t>-</a:t>
            </a:r>
            <a:r>
              <a:rPr lang="en-US" dirty="0" err="1" smtClean="0"/>
              <a:t>tombigbee</a:t>
            </a:r>
            <a:r>
              <a:rPr lang="en-US" dirty="0" smtClean="0"/>
              <a:t> waterway</a:t>
            </a:r>
          </a:p>
          <a:p>
            <a:pPr marL="400050" lvl="1" indent="0">
              <a:buNone/>
            </a:pPr>
            <a:r>
              <a:rPr lang="en-US" dirty="0" smtClean="0"/>
              <a:t>“terminating the project at this late stage of development would represent a serious waste of funds already invested.”</a:t>
            </a:r>
            <a:endParaRPr lang="en-US" dirty="0"/>
          </a:p>
          <a:p>
            <a:pPr marL="0" indent="0">
              <a:buNone/>
            </a:pPr>
            <a:endParaRPr lang="en-US" dirty="0" smtClean="0"/>
          </a:p>
          <a:p>
            <a:pPr marL="0" indent="0">
              <a:buNone/>
            </a:pPr>
            <a:endParaRPr lang="en-US" dirty="0" smtClean="0"/>
          </a:p>
        </p:txBody>
      </p:sp>
      <p:pic>
        <p:nvPicPr>
          <p:cNvPr id="23554" name="Picture 2" descr="http://media-2.web.britannica.com/eb-media/99/71299-004-80B11224.jpg"/>
          <p:cNvPicPr>
            <a:picLocks noChangeAspect="1" noChangeArrowheads="1"/>
          </p:cNvPicPr>
          <p:nvPr/>
        </p:nvPicPr>
        <p:blipFill>
          <a:blip r:embed="rId3" cstate="print"/>
          <a:srcRect/>
          <a:stretch>
            <a:fillRect/>
          </a:stretch>
        </p:blipFill>
        <p:spPr bwMode="auto">
          <a:xfrm>
            <a:off x="5334000" y="381000"/>
            <a:ext cx="3181350" cy="2169102"/>
          </a:xfrm>
          <a:prstGeom prst="rect">
            <a:avLst/>
          </a:prstGeom>
          <a:noFill/>
        </p:spPr>
      </p:pic>
      <p:pic>
        <p:nvPicPr>
          <p:cNvPr id="23556" name="Picture 4" descr="http://upload.wikimedia.org/wikipedia/commons/2/20/USACE_Howell_Heflin_Lock_and_Dam.jpg"/>
          <p:cNvPicPr>
            <a:picLocks noChangeAspect="1" noChangeArrowheads="1"/>
          </p:cNvPicPr>
          <p:nvPr/>
        </p:nvPicPr>
        <p:blipFill>
          <a:blip r:embed="rId4" cstate="print"/>
          <a:srcRect/>
          <a:stretch>
            <a:fillRect/>
          </a:stretch>
        </p:blipFill>
        <p:spPr bwMode="auto">
          <a:xfrm>
            <a:off x="5334000" y="2819400"/>
            <a:ext cx="3165892" cy="2209800"/>
          </a:xfrm>
          <a:prstGeom prst="rect">
            <a:avLst/>
          </a:prstGeom>
          <a:noFill/>
        </p:spPr>
      </p:pic>
    </p:spTree>
    <p:extLst>
      <p:ext uri="{BB962C8B-B14F-4D97-AF65-F5344CB8AC3E}">
        <p14:creationId xmlns:p14="http://schemas.microsoft.com/office/powerpoint/2010/main" val="3768575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decel="5000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0-#ppt_h/2"/>
                                          </p:val>
                                        </p:tav>
                                        <p:tav tm="100000">
                                          <p:val>
                                            <p:strVal val="#ppt_y"/>
                                          </p:val>
                                        </p:tav>
                                      </p:tavLst>
                                    </p:anim>
                                  </p:childTnLst>
                                </p:cTn>
                              </p:par>
                              <p:par>
                                <p:cTn id="9" presetID="2" presetClass="entr" presetSubtype="1" decel="5000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0-#ppt_h/2"/>
                                          </p:val>
                                        </p:tav>
                                        <p:tav tm="100000">
                                          <p:val>
                                            <p:strVal val="#ppt_y"/>
                                          </p:val>
                                        </p:tav>
                                      </p:tavLst>
                                    </p:anim>
                                  </p:childTnLst>
                                </p:cTn>
                              </p:par>
                              <p:par>
                                <p:cTn id="13" presetID="2" presetClass="entr" presetSubtype="1" decel="50000" fill="hold" nodeType="withEffect">
                                  <p:stCondLst>
                                    <p:cond delay="0"/>
                                  </p:stCondLst>
                                  <p:childTnLst>
                                    <p:set>
                                      <p:cBhvr>
                                        <p:cTn id="14" dur="1" fill="hold">
                                          <p:stCondLst>
                                            <p:cond delay="0"/>
                                          </p:stCondLst>
                                        </p:cTn>
                                        <p:tgtEl>
                                          <p:spTgt spid="23556"/>
                                        </p:tgtEl>
                                        <p:attrNameLst>
                                          <p:attrName>style.visibility</p:attrName>
                                        </p:attrNameLst>
                                      </p:cBhvr>
                                      <p:to>
                                        <p:strVal val="visible"/>
                                      </p:to>
                                    </p:set>
                                    <p:anim calcmode="lin" valueType="num">
                                      <p:cBhvr additive="base">
                                        <p:cTn id="15" dur="500" fill="hold"/>
                                        <p:tgtEl>
                                          <p:spTgt spid="23556"/>
                                        </p:tgtEl>
                                        <p:attrNameLst>
                                          <p:attrName>ppt_x</p:attrName>
                                        </p:attrNameLst>
                                      </p:cBhvr>
                                      <p:tavLst>
                                        <p:tav tm="0">
                                          <p:val>
                                            <p:strVal val="#ppt_x"/>
                                          </p:val>
                                        </p:tav>
                                        <p:tav tm="100000">
                                          <p:val>
                                            <p:strVal val="#ppt_x"/>
                                          </p:val>
                                        </p:tav>
                                      </p:tavLst>
                                    </p:anim>
                                    <p:anim calcmode="lin" valueType="num">
                                      <p:cBhvr additive="base">
                                        <p:cTn id="16" dur="500" fill="hold"/>
                                        <p:tgtEl>
                                          <p:spTgt spid="23556"/>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1" decel="50000"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 calcmode="lin" valueType="num">
                                      <p:cBhvr additive="base">
                                        <p:cTn id="2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0" end="0"/>
                                            </p:txEl>
                                          </p:spTgt>
                                        </p:tgtEl>
                                        <p:attrNameLst>
                                          <p:attrName>ppt_y</p:attrName>
                                        </p:attrNameLst>
                                      </p:cBhvr>
                                      <p:tavLst>
                                        <p:tav tm="0">
                                          <p:val>
                                            <p:strVal val="0-#ppt_h/2"/>
                                          </p:val>
                                        </p:tav>
                                        <p:tav tm="100000">
                                          <p:val>
                                            <p:strVal val="#ppt_y"/>
                                          </p:val>
                                        </p:tav>
                                      </p:tavLst>
                                    </p:anim>
                                  </p:childTnLst>
                                </p:cTn>
                              </p:par>
                              <p:par>
                                <p:cTn id="23" presetID="2" presetClass="entr" presetSubtype="1" decel="50000" fill="hold" nodeType="with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0-#ppt_h/2"/>
                                          </p:val>
                                        </p:tav>
                                        <p:tav tm="100000">
                                          <p:val>
                                            <p:strVal val="#ppt_y"/>
                                          </p:val>
                                        </p:tav>
                                      </p:tavLst>
                                    </p:anim>
                                  </p:childTnLst>
                                </p:cTn>
                              </p:par>
                              <p:par>
                                <p:cTn id="27" presetID="2" presetClass="entr" presetSubtype="1" decel="50000" fill="hold" nodeType="withEffect">
                                  <p:stCondLst>
                                    <p:cond delay="0"/>
                                  </p:stCondLst>
                                  <p:childTnLst>
                                    <p:set>
                                      <p:cBhvr>
                                        <p:cTn id="28" dur="1" fill="hold">
                                          <p:stCondLst>
                                            <p:cond delay="0"/>
                                          </p:stCondLst>
                                        </p:cTn>
                                        <p:tgtEl>
                                          <p:spTgt spid="23554"/>
                                        </p:tgtEl>
                                        <p:attrNameLst>
                                          <p:attrName>style.visibility</p:attrName>
                                        </p:attrNameLst>
                                      </p:cBhvr>
                                      <p:to>
                                        <p:strVal val="visible"/>
                                      </p:to>
                                    </p:set>
                                    <p:anim calcmode="lin" valueType="num">
                                      <p:cBhvr additive="base">
                                        <p:cTn id="29" dur="500" fill="hold"/>
                                        <p:tgtEl>
                                          <p:spTgt spid="23554"/>
                                        </p:tgtEl>
                                        <p:attrNameLst>
                                          <p:attrName>ppt_x</p:attrName>
                                        </p:attrNameLst>
                                      </p:cBhvr>
                                      <p:tavLst>
                                        <p:tav tm="0">
                                          <p:val>
                                            <p:strVal val="#ppt_x"/>
                                          </p:val>
                                        </p:tav>
                                        <p:tav tm="100000">
                                          <p:val>
                                            <p:strVal val="#ppt_x"/>
                                          </p:val>
                                        </p:tav>
                                      </p:tavLst>
                                    </p:anim>
                                    <p:anim calcmode="lin" valueType="num">
                                      <p:cBhvr additive="base">
                                        <p:cTn id="30" dur="500" fill="hold"/>
                                        <p:tgtEl>
                                          <p:spTgt spid="2355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http://i.ehow.com/images/GlobalPhoto/Articles/4612473/auctioneer7-main_Full.jpg"/>
          <p:cNvPicPr>
            <a:picLocks noChangeAspect="1" noChangeArrowheads="1"/>
          </p:cNvPicPr>
          <p:nvPr/>
        </p:nvPicPr>
        <p:blipFill>
          <a:blip r:embed="rId2" cstate="print"/>
          <a:srcRect/>
          <a:stretch>
            <a:fillRect/>
          </a:stretch>
        </p:blipFill>
        <p:spPr bwMode="auto">
          <a:xfrm>
            <a:off x="5638800" y="3826002"/>
            <a:ext cx="3505200" cy="3031998"/>
          </a:xfrm>
          <a:prstGeom prst="rect">
            <a:avLst/>
          </a:prstGeom>
          <a:noFill/>
        </p:spPr>
      </p:pic>
      <p:sp>
        <p:nvSpPr>
          <p:cNvPr id="2" name="Title 1"/>
          <p:cNvSpPr>
            <a:spLocks noGrp="1"/>
          </p:cNvSpPr>
          <p:nvPr>
            <p:ph type="title"/>
          </p:nvPr>
        </p:nvSpPr>
        <p:spPr/>
        <p:txBody>
          <a:bodyPr/>
          <a:lstStyle/>
          <a:p>
            <a:r>
              <a:rPr lang="en-US" dirty="0" smtClean="0"/>
              <a:t>the dollar auction</a:t>
            </a:r>
            <a:endParaRPr lang="en-US" dirty="0"/>
          </a:p>
        </p:txBody>
      </p:sp>
      <p:sp>
        <p:nvSpPr>
          <p:cNvPr id="3" name="Content Placeholder 2"/>
          <p:cNvSpPr>
            <a:spLocks noGrp="1"/>
          </p:cNvSpPr>
          <p:nvPr>
            <p:ph idx="1"/>
          </p:nvPr>
        </p:nvSpPr>
        <p:spPr>
          <a:xfrm>
            <a:off x="457200" y="1371600"/>
            <a:ext cx="8229600" cy="4953000"/>
          </a:xfrm>
        </p:spPr>
        <p:txBody>
          <a:bodyPr/>
          <a:lstStyle/>
          <a:p>
            <a:r>
              <a:rPr lang="en-US" dirty="0" err="1" smtClean="0"/>
              <a:t>i’m</a:t>
            </a:r>
            <a:r>
              <a:rPr lang="en-US" dirty="0" smtClean="0"/>
              <a:t> going to auction off a dollar bill</a:t>
            </a:r>
          </a:p>
          <a:p>
            <a:pPr lvl="1"/>
            <a:r>
              <a:rPr lang="en-US" dirty="0" smtClean="0"/>
              <a:t>the catch: the second highest bidder </a:t>
            </a:r>
            <a:r>
              <a:rPr lang="en-US" i="1" dirty="0" smtClean="0"/>
              <a:t>has to</a:t>
            </a:r>
            <a:r>
              <a:rPr lang="en-US" dirty="0" smtClean="0"/>
              <a:t> pay their highest bid, but gets nothing.</a:t>
            </a:r>
          </a:p>
          <a:p>
            <a:r>
              <a:rPr lang="en-US" dirty="0" smtClean="0"/>
              <a:t>one player starts bidding at $0.01</a:t>
            </a:r>
          </a:p>
          <a:p>
            <a:r>
              <a:rPr lang="en-US" dirty="0" smtClean="0"/>
              <a:t>… someone else bids $0.02</a:t>
            </a:r>
          </a:p>
          <a:p>
            <a:r>
              <a:rPr lang="en-US" dirty="0" smtClean="0"/>
              <a:t>the first bidder should bid</a:t>
            </a:r>
            <a:br>
              <a:rPr lang="en-US" dirty="0" smtClean="0"/>
            </a:br>
            <a:r>
              <a:rPr lang="en-US" dirty="0" smtClean="0"/>
              <a:t>again, to avoid losing 1¢.</a:t>
            </a:r>
          </a:p>
          <a:p>
            <a:r>
              <a:rPr lang="en-US" dirty="0" smtClean="0"/>
              <a:t>eventually it gets to $0.99</a:t>
            </a:r>
          </a:p>
          <a:p>
            <a:r>
              <a:rPr lang="en-US" dirty="0" smtClean="0"/>
              <a:t>then what happens?</a:t>
            </a:r>
            <a:endParaRPr lang="en-US" dirty="0"/>
          </a:p>
        </p:txBody>
      </p:sp>
    </p:spTree>
    <p:extLst>
      <p:ext uri="{BB962C8B-B14F-4D97-AF65-F5344CB8AC3E}">
        <p14:creationId xmlns:p14="http://schemas.microsoft.com/office/powerpoint/2010/main" val="365726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5000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decel="5000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decel="5000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decel="5000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decel="5000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five decision-making heuristics</a:t>
            </a:r>
            <a:endParaRPr lang="en-US" u="sng" dirty="0"/>
          </a:p>
        </p:txBody>
      </p:sp>
      <p:sp>
        <p:nvSpPr>
          <p:cNvPr id="3" name="Content Placeholder 2"/>
          <p:cNvSpPr>
            <a:spLocks noGrp="1"/>
          </p:cNvSpPr>
          <p:nvPr>
            <p:ph idx="1"/>
          </p:nvPr>
        </p:nvSpPr>
        <p:spPr>
          <a:xfrm>
            <a:off x="457200" y="1295400"/>
            <a:ext cx="8229600" cy="4953000"/>
          </a:xfrm>
        </p:spPr>
        <p:txBody>
          <a:bodyPr>
            <a:normAutofit/>
          </a:bodyPr>
          <a:lstStyle/>
          <a:p>
            <a:pPr marL="0" indent="0" algn="ctr">
              <a:buNone/>
            </a:pPr>
            <a:r>
              <a:rPr lang="en-US" sz="3400" b="1" dirty="0"/>
              <a:t>confirmation bias</a:t>
            </a:r>
          </a:p>
          <a:p>
            <a:pPr marL="0" indent="0" algn="ctr">
              <a:buNone/>
            </a:pPr>
            <a:r>
              <a:rPr lang="en-US" sz="3400" b="1" dirty="0" smtClean="0"/>
              <a:t>representativeness</a:t>
            </a:r>
          </a:p>
          <a:p>
            <a:pPr marL="0" indent="0" algn="ctr">
              <a:buNone/>
            </a:pPr>
            <a:r>
              <a:rPr lang="en-US" sz="3400" b="1" dirty="0" smtClean="0"/>
              <a:t>availability</a:t>
            </a:r>
          </a:p>
          <a:p>
            <a:pPr marL="0" indent="0" algn="ctr">
              <a:buNone/>
            </a:pPr>
            <a:r>
              <a:rPr lang="en-US" sz="3400" b="1" dirty="0" smtClean="0"/>
              <a:t>anchoring and adjustment</a:t>
            </a:r>
          </a:p>
          <a:p>
            <a:pPr marL="0" indent="0" algn="ctr">
              <a:buNone/>
            </a:pPr>
            <a:r>
              <a:rPr lang="en-US" sz="3400" b="1" dirty="0" smtClean="0"/>
              <a:t>escalation of commitment </a:t>
            </a:r>
            <a:r>
              <a:rPr lang="en-US" sz="3400" dirty="0" smtClean="0"/>
              <a:t>(sunk cost fallacy)</a:t>
            </a:r>
          </a:p>
          <a:p>
            <a:pPr marL="0" indent="0" algn="ctr">
              <a:buNone/>
            </a:pPr>
            <a:endParaRPr lang="en-US" sz="3400" b="1" dirty="0" smtClean="0"/>
          </a:p>
        </p:txBody>
      </p:sp>
      <p:sp>
        <p:nvSpPr>
          <p:cNvPr id="6" name="Freeform 5"/>
          <p:cNvSpPr/>
          <p:nvPr/>
        </p:nvSpPr>
        <p:spPr>
          <a:xfrm>
            <a:off x="309391" y="3714521"/>
            <a:ext cx="528809" cy="705079"/>
          </a:xfrm>
          <a:custGeom>
            <a:avLst/>
            <a:gdLst>
              <a:gd name="connsiteX0" fmla="*/ 0 w 528809"/>
              <a:gd name="connsiteY0" fmla="*/ 418640 h 705079"/>
              <a:gd name="connsiteX1" fmla="*/ 44067 w 528809"/>
              <a:gd name="connsiteY1" fmla="*/ 495759 h 705079"/>
              <a:gd name="connsiteX2" fmla="*/ 77118 w 528809"/>
              <a:gd name="connsiteY2" fmla="*/ 539826 h 705079"/>
              <a:gd name="connsiteX3" fmla="*/ 132202 w 528809"/>
              <a:gd name="connsiteY3" fmla="*/ 672028 h 705079"/>
              <a:gd name="connsiteX4" fmla="*/ 143219 w 528809"/>
              <a:gd name="connsiteY4" fmla="*/ 705079 h 705079"/>
              <a:gd name="connsiteX5" fmla="*/ 165253 w 528809"/>
              <a:gd name="connsiteY5" fmla="*/ 672028 h 705079"/>
              <a:gd name="connsiteX6" fmla="*/ 176270 w 528809"/>
              <a:gd name="connsiteY6" fmla="*/ 627961 h 705079"/>
              <a:gd name="connsiteX7" fmla="*/ 198303 w 528809"/>
              <a:gd name="connsiteY7" fmla="*/ 583894 h 705079"/>
              <a:gd name="connsiteX8" fmla="*/ 242371 w 528809"/>
              <a:gd name="connsiteY8" fmla="*/ 495759 h 705079"/>
              <a:gd name="connsiteX9" fmla="*/ 253388 w 528809"/>
              <a:gd name="connsiteY9" fmla="*/ 451691 h 705079"/>
              <a:gd name="connsiteX10" fmla="*/ 275422 w 528809"/>
              <a:gd name="connsiteY10" fmla="*/ 418640 h 705079"/>
              <a:gd name="connsiteX11" fmla="*/ 308472 w 528809"/>
              <a:gd name="connsiteY11" fmla="*/ 363556 h 705079"/>
              <a:gd name="connsiteX12" fmla="*/ 319489 w 528809"/>
              <a:gd name="connsiteY12" fmla="*/ 330506 h 705079"/>
              <a:gd name="connsiteX13" fmla="*/ 396607 w 528809"/>
              <a:gd name="connsiteY13" fmla="*/ 220337 h 705079"/>
              <a:gd name="connsiteX14" fmla="*/ 440675 w 528809"/>
              <a:gd name="connsiteY14" fmla="*/ 132202 h 705079"/>
              <a:gd name="connsiteX15" fmla="*/ 462708 w 528809"/>
              <a:gd name="connsiteY15" fmla="*/ 88134 h 705079"/>
              <a:gd name="connsiteX16" fmla="*/ 495759 w 528809"/>
              <a:gd name="connsiteY16" fmla="*/ 55084 h 705079"/>
              <a:gd name="connsiteX17" fmla="*/ 528809 w 528809"/>
              <a:gd name="connsiteY17" fmla="*/ 0 h 705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8809" h="705079">
                <a:moveTo>
                  <a:pt x="0" y="418640"/>
                </a:moveTo>
                <a:cubicBezTo>
                  <a:pt x="14689" y="444346"/>
                  <a:pt x="28172" y="470781"/>
                  <a:pt x="44067" y="495759"/>
                </a:cubicBezTo>
                <a:cubicBezTo>
                  <a:pt x="53925" y="511250"/>
                  <a:pt x="70056" y="522877"/>
                  <a:pt x="77118" y="539826"/>
                </a:cubicBezTo>
                <a:cubicBezTo>
                  <a:pt x="143338" y="698751"/>
                  <a:pt x="56892" y="571613"/>
                  <a:pt x="132202" y="672028"/>
                </a:cubicBezTo>
                <a:cubicBezTo>
                  <a:pt x="135874" y="683045"/>
                  <a:pt x="131606" y="705079"/>
                  <a:pt x="143219" y="705079"/>
                </a:cubicBezTo>
                <a:cubicBezTo>
                  <a:pt x="156460" y="705079"/>
                  <a:pt x="160037" y="684198"/>
                  <a:pt x="165253" y="672028"/>
                </a:cubicBezTo>
                <a:cubicBezTo>
                  <a:pt x="171217" y="658111"/>
                  <a:pt x="170954" y="642138"/>
                  <a:pt x="176270" y="627961"/>
                </a:cubicBezTo>
                <a:cubicBezTo>
                  <a:pt x="182036" y="612584"/>
                  <a:pt x="191633" y="598901"/>
                  <a:pt x="198303" y="583894"/>
                </a:cubicBezTo>
                <a:cubicBezTo>
                  <a:pt x="234236" y="503043"/>
                  <a:pt x="203353" y="554284"/>
                  <a:pt x="242371" y="495759"/>
                </a:cubicBezTo>
                <a:cubicBezTo>
                  <a:pt x="246043" y="481070"/>
                  <a:pt x="247424" y="465608"/>
                  <a:pt x="253388" y="451691"/>
                </a:cubicBezTo>
                <a:cubicBezTo>
                  <a:pt x="258604" y="439521"/>
                  <a:pt x="268404" y="429868"/>
                  <a:pt x="275422" y="418640"/>
                </a:cubicBezTo>
                <a:cubicBezTo>
                  <a:pt x="286771" y="400482"/>
                  <a:pt x="298896" y="382708"/>
                  <a:pt x="308472" y="363556"/>
                </a:cubicBezTo>
                <a:cubicBezTo>
                  <a:pt x="313665" y="353169"/>
                  <a:pt x="313849" y="340657"/>
                  <a:pt x="319489" y="330506"/>
                </a:cubicBezTo>
                <a:cubicBezTo>
                  <a:pt x="338870" y="295619"/>
                  <a:pt x="371845" y="253352"/>
                  <a:pt x="396607" y="220337"/>
                </a:cubicBezTo>
                <a:cubicBezTo>
                  <a:pt x="415939" y="143010"/>
                  <a:pt x="393856" y="207112"/>
                  <a:pt x="440675" y="132202"/>
                </a:cubicBezTo>
                <a:cubicBezTo>
                  <a:pt x="449379" y="118275"/>
                  <a:pt x="453162" y="101498"/>
                  <a:pt x="462708" y="88134"/>
                </a:cubicBezTo>
                <a:cubicBezTo>
                  <a:pt x="471764" y="75456"/>
                  <a:pt x="485785" y="67053"/>
                  <a:pt x="495759" y="55084"/>
                </a:cubicBezTo>
                <a:cubicBezTo>
                  <a:pt x="512378" y="35142"/>
                  <a:pt x="518055" y="21510"/>
                  <a:pt x="528809" y="0"/>
                </a:cubicBezTo>
              </a:path>
            </a:pathLst>
          </a:cu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119968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anchoring and adjustment</a:t>
            </a:r>
            <a:endParaRPr lang="en-US" dirty="0"/>
          </a:p>
        </p:txBody>
      </p:sp>
      <p:sp>
        <p:nvSpPr>
          <p:cNvPr id="3" name="Content Placeholder 2"/>
          <p:cNvSpPr>
            <a:spLocks noGrp="1"/>
          </p:cNvSpPr>
          <p:nvPr>
            <p:ph idx="1"/>
          </p:nvPr>
        </p:nvSpPr>
        <p:spPr/>
        <p:txBody>
          <a:bodyPr>
            <a:normAutofit lnSpcReduction="10000"/>
          </a:bodyPr>
          <a:lstStyle/>
          <a:p>
            <a:r>
              <a:rPr lang="en-US" dirty="0" smtClean="0"/>
              <a:t>provide an estimate (don’t do the math) for the following product:</a:t>
            </a:r>
          </a:p>
          <a:p>
            <a:pPr>
              <a:buNone/>
            </a:pPr>
            <a:endParaRPr lang="en-US" dirty="0" smtClean="0"/>
          </a:p>
          <a:p>
            <a:pPr>
              <a:buNone/>
            </a:pPr>
            <a:r>
              <a:rPr lang="en-US" dirty="0" smtClean="0"/>
              <a:t>	1 X 2 X 3 X 4 X 5 X 6 X 7 X 8 = _________</a:t>
            </a:r>
          </a:p>
          <a:p>
            <a:pPr>
              <a:buNone/>
            </a:pPr>
            <a:endParaRPr lang="en-US" dirty="0" smtClean="0"/>
          </a:p>
          <a:p>
            <a:pPr>
              <a:buNone/>
            </a:pPr>
            <a:r>
              <a:rPr lang="en-US" dirty="0"/>
              <a:t>	</a:t>
            </a:r>
            <a:r>
              <a:rPr lang="en-US" dirty="0" smtClean="0"/>
              <a:t>8 X 7 X 6 X 5 X 4 X 3 X 2 X 1 = _________</a:t>
            </a:r>
            <a:endParaRPr lang="en-US" dirty="0"/>
          </a:p>
          <a:p>
            <a:endParaRPr lang="en-US" dirty="0" smtClean="0"/>
          </a:p>
          <a:p>
            <a:r>
              <a:rPr lang="en-US" dirty="0" smtClean="0"/>
              <a:t>correct answer is </a:t>
            </a:r>
            <a:r>
              <a:rPr lang="en-US" b="1" dirty="0" smtClean="0"/>
              <a:t>40,320</a:t>
            </a:r>
            <a:endParaRPr lang="en-US" b="1" dirty="0"/>
          </a:p>
        </p:txBody>
      </p:sp>
      <p:sp>
        <p:nvSpPr>
          <p:cNvPr id="4" name="TextBox 3"/>
          <p:cNvSpPr txBox="1"/>
          <p:nvPr/>
        </p:nvSpPr>
        <p:spPr>
          <a:xfrm>
            <a:off x="5715000" y="3925669"/>
            <a:ext cx="1676400" cy="646331"/>
          </a:xfrm>
          <a:prstGeom prst="rect">
            <a:avLst/>
          </a:prstGeom>
          <a:noFill/>
        </p:spPr>
        <p:txBody>
          <a:bodyPr wrap="square" rtlCol="0">
            <a:spAutoFit/>
          </a:bodyPr>
          <a:lstStyle/>
          <a:p>
            <a:pPr algn="ctr"/>
            <a:r>
              <a:rPr lang="en-US" sz="3600" b="1" dirty="0" smtClean="0"/>
              <a:t>2,250</a:t>
            </a:r>
            <a:endParaRPr lang="en-US" sz="3600" b="1" dirty="0"/>
          </a:p>
        </p:txBody>
      </p:sp>
      <p:sp>
        <p:nvSpPr>
          <p:cNvPr id="5" name="TextBox 4"/>
          <p:cNvSpPr txBox="1"/>
          <p:nvPr/>
        </p:nvSpPr>
        <p:spPr>
          <a:xfrm>
            <a:off x="5715000" y="2858869"/>
            <a:ext cx="1676400" cy="646331"/>
          </a:xfrm>
          <a:prstGeom prst="rect">
            <a:avLst/>
          </a:prstGeom>
          <a:noFill/>
        </p:spPr>
        <p:txBody>
          <a:bodyPr wrap="square" rtlCol="0">
            <a:spAutoFit/>
          </a:bodyPr>
          <a:lstStyle/>
          <a:p>
            <a:pPr algn="ctr"/>
            <a:r>
              <a:rPr lang="en-US" sz="3600" b="1" dirty="0" smtClean="0"/>
              <a:t>512</a:t>
            </a:r>
            <a:endParaRPr lang="en-US" sz="3600" b="1" dirty="0"/>
          </a:p>
        </p:txBody>
      </p:sp>
    </p:spTree>
    <p:extLst>
      <p:ext uri="{BB962C8B-B14F-4D97-AF65-F5344CB8AC3E}">
        <p14:creationId xmlns:p14="http://schemas.microsoft.com/office/powerpoint/2010/main" val="2167783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5000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decel="5000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decel="5000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decel="5000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1+#ppt_w/2"/>
                                          </p:val>
                                        </p:tav>
                                        <p:tav tm="100000">
                                          <p:val>
                                            <p:strVal val="#ppt_x"/>
                                          </p:val>
                                        </p:tav>
                                      </p:tavLst>
                                    </p:anim>
                                    <p:anim calcmode="lin" valueType="num">
                                      <p:cBhvr additive="base">
                                        <p:cTn id="26" dur="500" fill="hold"/>
                                        <p:tgtEl>
                                          <p:spTgt spid="4"/>
                                        </p:tgtEl>
                                        <p:attrNameLst>
                                          <p:attrName>ppt_y</p:attrName>
                                        </p:attrNameLst>
                                      </p:cBhvr>
                                      <p:tavLst>
                                        <p:tav tm="0">
                                          <p:val>
                                            <p:strVal val="#ppt_y"/>
                                          </p:val>
                                        </p:tav>
                                        <p:tav tm="100000">
                                          <p:val>
                                            <p:strVal val="#ppt_y"/>
                                          </p:val>
                                        </p:tav>
                                      </p:tavLst>
                                    </p:anim>
                                  </p:childTnLst>
                                </p:cTn>
                              </p:par>
                              <p:par>
                                <p:cTn id="27" presetID="2" presetClass="entr" presetSubtype="2" decel="5000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1+#ppt_w/2"/>
                                          </p:val>
                                        </p:tav>
                                        <p:tav tm="100000">
                                          <p:val>
                                            <p:strVal val="#ppt_x"/>
                                          </p:val>
                                        </p:tav>
                                      </p:tavLst>
                                    </p:anim>
                                    <p:anim calcmode="lin" valueType="num">
                                      <p:cBhvr additive="base">
                                        <p:cTn id="30"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30275"/>
            <a:ext cx="8229600" cy="1630362"/>
          </a:xfrm>
        </p:spPr>
        <p:txBody>
          <a:bodyPr>
            <a:normAutofit/>
          </a:bodyPr>
          <a:lstStyle/>
          <a:p>
            <a:pPr algn="l"/>
            <a:r>
              <a:rPr lang="en-US" dirty="0" smtClean="0"/>
              <a:t>how many times have you had sex in the past week?</a:t>
            </a:r>
            <a:endParaRPr lang="en-US" dirty="0"/>
          </a:p>
        </p:txBody>
      </p:sp>
      <p:sp>
        <p:nvSpPr>
          <p:cNvPr id="3" name="Content Placeholder 2"/>
          <p:cNvSpPr>
            <a:spLocks noGrp="1"/>
          </p:cNvSpPr>
          <p:nvPr>
            <p:ph idx="1"/>
          </p:nvPr>
        </p:nvSpPr>
        <p:spPr>
          <a:xfrm>
            <a:off x="3962400" y="2789237"/>
            <a:ext cx="4724400" cy="3992563"/>
          </a:xfrm>
        </p:spPr>
        <p:txBody>
          <a:bodyPr/>
          <a:lstStyle/>
          <a:p>
            <a:pPr>
              <a:tabLst>
                <a:tab pos="2914650" algn="l"/>
              </a:tabLst>
            </a:pPr>
            <a:r>
              <a:rPr lang="en-US" dirty="0" smtClean="0"/>
              <a:t>people provide lower reports on a 0-7 scale than on a 0-30 scale.</a:t>
            </a:r>
          </a:p>
        </p:txBody>
      </p:sp>
      <p:pic>
        <p:nvPicPr>
          <p:cNvPr id="25602" name="Picture 2" descr="http://www.persuasive.net/wp-content/uploads/2009/1/loser.jpg"/>
          <p:cNvPicPr>
            <a:picLocks noChangeAspect="1" noChangeArrowheads="1"/>
          </p:cNvPicPr>
          <p:nvPr/>
        </p:nvPicPr>
        <p:blipFill>
          <a:blip r:embed="rId2" cstate="print"/>
          <a:srcRect/>
          <a:stretch>
            <a:fillRect/>
          </a:stretch>
        </p:blipFill>
        <p:spPr bwMode="auto">
          <a:xfrm>
            <a:off x="0" y="3171825"/>
            <a:ext cx="3810000" cy="3686175"/>
          </a:xfrm>
          <a:prstGeom prst="rect">
            <a:avLst/>
          </a:prstGeom>
          <a:noFill/>
        </p:spPr>
      </p:pic>
    </p:spTree>
    <p:extLst>
      <p:ext uri="{BB962C8B-B14F-4D97-AF65-F5344CB8AC3E}">
        <p14:creationId xmlns:p14="http://schemas.microsoft.com/office/powerpoint/2010/main" val="332112361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cstate="print">
            <a:clrChange>
              <a:clrFrom>
                <a:srgbClr val="FFFFFF"/>
              </a:clrFrom>
              <a:clrTo>
                <a:srgbClr val="FFFFFF">
                  <a:alpha val="0"/>
                </a:srgbClr>
              </a:clrTo>
            </a:clrChange>
            <a:lum contrast="30000"/>
          </a:blip>
          <a:srcRect/>
          <a:stretch>
            <a:fillRect/>
          </a:stretch>
        </p:blipFill>
        <p:spPr bwMode="auto">
          <a:xfrm rot="2106907">
            <a:off x="6480954" y="3079813"/>
            <a:ext cx="2717681" cy="4052931"/>
          </a:xfrm>
          <a:prstGeom prst="rect">
            <a:avLst/>
          </a:prstGeom>
          <a:noFill/>
          <a:ln w="9525">
            <a:noFill/>
            <a:miter lim="800000"/>
            <a:headEnd/>
            <a:tailEnd/>
          </a:ln>
          <a:effectLst>
            <a:outerShdw blurRad="76200" dist="635000" dir="17700000" sy="23000" kx="-1200000" algn="bl" rotWithShape="0">
              <a:prstClr val="black">
                <a:alpha val="20000"/>
              </a:prstClr>
            </a:outerShdw>
          </a:effectLst>
        </p:spPr>
      </p:pic>
      <p:sp>
        <p:nvSpPr>
          <p:cNvPr id="2" name="Title 1"/>
          <p:cNvSpPr>
            <a:spLocks noGrp="1"/>
          </p:cNvSpPr>
          <p:nvPr>
            <p:ph type="title"/>
          </p:nvPr>
        </p:nvSpPr>
        <p:spPr>
          <a:xfrm>
            <a:off x="457200" y="427038"/>
            <a:ext cx="8229600" cy="1096962"/>
          </a:xfrm>
        </p:spPr>
        <p:txBody>
          <a:bodyPr>
            <a:normAutofit/>
          </a:bodyPr>
          <a:lstStyle/>
          <a:p>
            <a:r>
              <a:rPr lang="en-US" sz="3200" dirty="0" smtClean="0"/>
              <a:t>judgments of probabilities can be </a:t>
            </a:r>
            <a:br>
              <a:rPr lang="en-US" sz="3200" dirty="0" smtClean="0"/>
            </a:br>
            <a:r>
              <a:rPr lang="en-US" sz="3200" dirty="0" smtClean="0"/>
              <a:t>affected by the starting point (the anchor)</a:t>
            </a:r>
            <a:endParaRPr lang="en-US" sz="3200" dirty="0"/>
          </a:p>
        </p:txBody>
      </p:sp>
      <p:sp>
        <p:nvSpPr>
          <p:cNvPr id="3" name="Content Placeholder 2"/>
          <p:cNvSpPr>
            <a:spLocks noGrp="1"/>
          </p:cNvSpPr>
          <p:nvPr>
            <p:ph idx="1"/>
          </p:nvPr>
        </p:nvSpPr>
        <p:spPr>
          <a:xfrm>
            <a:off x="457200" y="1600200"/>
            <a:ext cx="8229600" cy="4525963"/>
          </a:xfrm>
        </p:spPr>
        <p:txBody>
          <a:bodyPr>
            <a:normAutofit/>
          </a:bodyPr>
          <a:lstStyle/>
          <a:p>
            <a:r>
              <a:rPr lang="en-US" sz="2000" dirty="0" smtClean="0"/>
              <a:t>I just asked my computer to come up with a random number between 1 and 100. It came up with 87. Do you think that percentage of African countries that belong to the United Nations is greater than or less than 87%? _____. Estimate the percentage of African countries that belong to the United Nations _____.</a:t>
            </a:r>
          </a:p>
          <a:p>
            <a:r>
              <a:rPr lang="en-US" sz="2000" dirty="0" smtClean="0"/>
              <a:t>I just asked my computer to come up with a random number between 1 and 100. It came up with 23. Do you think that percentage of </a:t>
            </a:r>
            <a:br>
              <a:rPr lang="en-US" sz="2000" dirty="0" smtClean="0"/>
            </a:br>
            <a:r>
              <a:rPr lang="en-US" sz="2000" dirty="0" smtClean="0"/>
              <a:t>African countries that belong to the United Nations is greater </a:t>
            </a:r>
            <a:br>
              <a:rPr lang="en-US" sz="2000" dirty="0" smtClean="0"/>
            </a:br>
            <a:r>
              <a:rPr lang="en-US" sz="2000" dirty="0" smtClean="0"/>
              <a:t>than or less than 23%? _____. Estimate the </a:t>
            </a:r>
            <a:br>
              <a:rPr lang="en-US" sz="2000" dirty="0" smtClean="0"/>
            </a:br>
            <a:r>
              <a:rPr lang="en-US" sz="2000" dirty="0" smtClean="0"/>
              <a:t>percentage of African countries that belong to the </a:t>
            </a:r>
            <a:br>
              <a:rPr lang="en-US" sz="2000" dirty="0" smtClean="0"/>
            </a:br>
            <a:r>
              <a:rPr lang="en-US" sz="2000" dirty="0" smtClean="0"/>
              <a:t>United Nations _____.</a:t>
            </a:r>
          </a:p>
          <a:p>
            <a:r>
              <a:rPr lang="en-US" sz="2000" dirty="0" smtClean="0"/>
              <a:t>people tend to give a higher number to the first</a:t>
            </a:r>
            <a:br>
              <a:rPr lang="en-US" sz="2000" dirty="0" smtClean="0"/>
            </a:br>
            <a:r>
              <a:rPr lang="en-US" sz="2000" dirty="0" smtClean="0"/>
              <a:t>question, even though they </a:t>
            </a:r>
            <a:r>
              <a:rPr lang="en-US" sz="2000" i="1" dirty="0" smtClean="0"/>
              <a:t>know</a:t>
            </a:r>
            <a:r>
              <a:rPr lang="en-US" sz="2000" dirty="0" smtClean="0"/>
              <a:t> the random</a:t>
            </a:r>
            <a:br>
              <a:rPr lang="en-US" sz="2000" dirty="0" smtClean="0"/>
            </a:br>
            <a:r>
              <a:rPr lang="en-US" sz="2000" dirty="0" smtClean="0"/>
              <a:t>number is irrelevant.</a:t>
            </a:r>
            <a:endParaRPr lang="en-US" sz="2000" dirty="0"/>
          </a:p>
        </p:txBody>
      </p:sp>
    </p:spTree>
    <p:extLst>
      <p:ext uri="{BB962C8B-B14F-4D97-AF65-F5344CB8AC3E}">
        <p14:creationId xmlns:p14="http://schemas.microsoft.com/office/powerpoint/2010/main" val="541388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five decision-making heuristics</a:t>
            </a:r>
            <a:endParaRPr lang="en-US" u="sng" dirty="0"/>
          </a:p>
        </p:txBody>
      </p:sp>
      <p:sp>
        <p:nvSpPr>
          <p:cNvPr id="3" name="Content Placeholder 2"/>
          <p:cNvSpPr>
            <a:spLocks noGrp="1"/>
          </p:cNvSpPr>
          <p:nvPr>
            <p:ph idx="1"/>
          </p:nvPr>
        </p:nvSpPr>
        <p:spPr>
          <a:xfrm>
            <a:off x="457200" y="1295400"/>
            <a:ext cx="8229600" cy="4953000"/>
          </a:xfrm>
        </p:spPr>
        <p:txBody>
          <a:bodyPr>
            <a:normAutofit/>
          </a:bodyPr>
          <a:lstStyle/>
          <a:p>
            <a:pPr marL="0" indent="0" algn="ctr">
              <a:buNone/>
            </a:pPr>
            <a:r>
              <a:rPr lang="en-US" sz="3400" b="1" dirty="0"/>
              <a:t>confirmation bias</a:t>
            </a:r>
          </a:p>
          <a:p>
            <a:pPr marL="0" indent="0" algn="ctr">
              <a:buNone/>
            </a:pPr>
            <a:r>
              <a:rPr lang="en-US" sz="3400" b="1" dirty="0" smtClean="0"/>
              <a:t>representativeness</a:t>
            </a:r>
          </a:p>
          <a:p>
            <a:pPr marL="0" indent="0" algn="ctr">
              <a:buNone/>
            </a:pPr>
            <a:r>
              <a:rPr lang="en-US" sz="3400" b="1" dirty="0" smtClean="0"/>
              <a:t>availability</a:t>
            </a:r>
          </a:p>
          <a:p>
            <a:pPr marL="0" indent="0" algn="ctr">
              <a:buNone/>
            </a:pPr>
            <a:r>
              <a:rPr lang="en-US" sz="3400" b="1" dirty="0" smtClean="0"/>
              <a:t>anchoring and adjustment</a:t>
            </a:r>
          </a:p>
          <a:p>
            <a:pPr marL="0" indent="0" algn="ctr">
              <a:buNone/>
            </a:pPr>
            <a:r>
              <a:rPr lang="en-US" sz="3400" b="1" dirty="0" smtClean="0"/>
              <a:t>escalation of commitment </a:t>
            </a:r>
            <a:r>
              <a:rPr lang="en-US" sz="3400" dirty="0" smtClean="0"/>
              <a:t>(sunk cost fallacy)</a:t>
            </a:r>
          </a:p>
          <a:p>
            <a:pPr marL="0" indent="0" algn="ctr">
              <a:buNone/>
            </a:pPr>
            <a:endParaRPr lang="en-US" sz="3400" b="1" dirty="0" smtClean="0"/>
          </a:p>
        </p:txBody>
      </p:sp>
      <p:sp>
        <p:nvSpPr>
          <p:cNvPr id="6" name="Freeform 5"/>
          <p:cNvSpPr/>
          <p:nvPr/>
        </p:nvSpPr>
        <p:spPr>
          <a:xfrm>
            <a:off x="309391" y="3714521"/>
            <a:ext cx="528809" cy="705079"/>
          </a:xfrm>
          <a:custGeom>
            <a:avLst/>
            <a:gdLst>
              <a:gd name="connsiteX0" fmla="*/ 0 w 528809"/>
              <a:gd name="connsiteY0" fmla="*/ 418640 h 705079"/>
              <a:gd name="connsiteX1" fmla="*/ 44067 w 528809"/>
              <a:gd name="connsiteY1" fmla="*/ 495759 h 705079"/>
              <a:gd name="connsiteX2" fmla="*/ 77118 w 528809"/>
              <a:gd name="connsiteY2" fmla="*/ 539826 h 705079"/>
              <a:gd name="connsiteX3" fmla="*/ 132202 w 528809"/>
              <a:gd name="connsiteY3" fmla="*/ 672028 h 705079"/>
              <a:gd name="connsiteX4" fmla="*/ 143219 w 528809"/>
              <a:gd name="connsiteY4" fmla="*/ 705079 h 705079"/>
              <a:gd name="connsiteX5" fmla="*/ 165253 w 528809"/>
              <a:gd name="connsiteY5" fmla="*/ 672028 h 705079"/>
              <a:gd name="connsiteX6" fmla="*/ 176270 w 528809"/>
              <a:gd name="connsiteY6" fmla="*/ 627961 h 705079"/>
              <a:gd name="connsiteX7" fmla="*/ 198303 w 528809"/>
              <a:gd name="connsiteY7" fmla="*/ 583894 h 705079"/>
              <a:gd name="connsiteX8" fmla="*/ 242371 w 528809"/>
              <a:gd name="connsiteY8" fmla="*/ 495759 h 705079"/>
              <a:gd name="connsiteX9" fmla="*/ 253388 w 528809"/>
              <a:gd name="connsiteY9" fmla="*/ 451691 h 705079"/>
              <a:gd name="connsiteX10" fmla="*/ 275422 w 528809"/>
              <a:gd name="connsiteY10" fmla="*/ 418640 h 705079"/>
              <a:gd name="connsiteX11" fmla="*/ 308472 w 528809"/>
              <a:gd name="connsiteY11" fmla="*/ 363556 h 705079"/>
              <a:gd name="connsiteX12" fmla="*/ 319489 w 528809"/>
              <a:gd name="connsiteY12" fmla="*/ 330506 h 705079"/>
              <a:gd name="connsiteX13" fmla="*/ 396607 w 528809"/>
              <a:gd name="connsiteY13" fmla="*/ 220337 h 705079"/>
              <a:gd name="connsiteX14" fmla="*/ 440675 w 528809"/>
              <a:gd name="connsiteY14" fmla="*/ 132202 h 705079"/>
              <a:gd name="connsiteX15" fmla="*/ 462708 w 528809"/>
              <a:gd name="connsiteY15" fmla="*/ 88134 h 705079"/>
              <a:gd name="connsiteX16" fmla="*/ 495759 w 528809"/>
              <a:gd name="connsiteY16" fmla="*/ 55084 h 705079"/>
              <a:gd name="connsiteX17" fmla="*/ 528809 w 528809"/>
              <a:gd name="connsiteY17" fmla="*/ 0 h 705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8809" h="705079">
                <a:moveTo>
                  <a:pt x="0" y="418640"/>
                </a:moveTo>
                <a:cubicBezTo>
                  <a:pt x="14689" y="444346"/>
                  <a:pt x="28172" y="470781"/>
                  <a:pt x="44067" y="495759"/>
                </a:cubicBezTo>
                <a:cubicBezTo>
                  <a:pt x="53925" y="511250"/>
                  <a:pt x="70056" y="522877"/>
                  <a:pt x="77118" y="539826"/>
                </a:cubicBezTo>
                <a:cubicBezTo>
                  <a:pt x="143338" y="698751"/>
                  <a:pt x="56892" y="571613"/>
                  <a:pt x="132202" y="672028"/>
                </a:cubicBezTo>
                <a:cubicBezTo>
                  <a:pt x="135874" y="683045"/>
                  <a:pt x="131606" y="705079"/>
                  <a:pt x="143219" y="705079"/>
                </a:cubicBezTo>
                <a:cubicBezTo>
                  <a:pt x="156460" y="705079"/>
                  <a:pt x="160037" y="684198"/>
                  <a:pt x="165253" y="672028"/>
                </a:cubicBezTo>
                <a:cubicBezTo>
                  <a:pt x="171217" y="658111"/>
                  <a:pt x="170954" y="642138"/>
                  <a:pt x="176270" y="627961"/>
                </a:cubicBezTo>
                <a:cubicBezTo>
                  <a:pt x="182036" y="612584"/>
                  <a:pt x="191633" y="598901"/>
                  <a:pt x="198303" y="583894"/>
                </a:cubicBezTo>
                <a:cubicBezTo>
                  <a:pt x="234236" y="503043"/>
                  <a:pt x="203353" y="554284"/>
                  <a:pt x="242371" y="495759"/>
                </a:cubicBezTo>
                <a:cubicBezTo>
                  <a:pt x="246043" y="481070"/>
                  <a:pt x="247424" y="465608"/>
                  <a:pt x="253388" y="451691"/>
                </a:cubicBezTo>
                <a:cubicBezTo>
                  <a:pt x="258604" y="439521"/>
                  <a:pt x="268404" y="429868"/>
                  <a:pt x="275422" y="418640"/>
                </a:cubicBezTo>
                <a:cubicBezTo>
                  <a:pt x="286771" y="400482"/>
                  <a:pt x="298896" y="382708"/>
                  <a:pt x="308472" y="363556"/>
                </a:cubicBezTo>
                <a:cubicBezTo>
                  <a:pt x="313665" y="353169"/>
                  <a:pt x="313849" y="340657"/>
                  <a:pt x="319489" y="330506"/>
                </a:cubicBezTo>
                <a:cubicBezTo>
                  <a:pt x="338870" y="295619"/>
                  <a:pt x="371845" y="253352"/>
                  <a:pt x="396607" y="220337"/>
                </a:cubicBezTo>
                <a:cubicBezTo>
                  <a:pt x="415939" y="143010"/>
                  <a:pt x="393856" y="207112"/>
                  <a:pt x="440675" y="132202"/>
                </a:cubicBezTo>
                <a:cubicBezTo>
                  <a:pt x="449379" y="118275"/>
                  <a:pt x="453162" y="101498"/>
                  <a:pt x="462708" y="88134"/>
                </a:cubicBezTo>
                <a:cubicBezTo>
                  <a:pt x="471764" y="75456"/>
                  <a:pt x="485785" y="67053"/>
                  <a:pt x="495759" y="55084"/>
                </a:cubicBezTo>
                <a:cubicBezTo>
                  <a:pt x="512378" y="35142"/>
                  <a:pt x="518055" y="21510"/>
                  <a:pt x="528809" y="0"/>
                </a:cubicBezTo>
              </a:path>
            </a:pathLst>
          </a:cu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1905000" y="3064526"/>
            <a:ext cx="528809" cy="705079"/>
          </a:xfrm>
          <a:custGeom>
            <a:avLst/>
            <a:gdLst>
              <a:gd name="connsiteX0" fmla="*/ 0 w 528809"/>
              <a:gd name="connsiteY0" fmla="*/ 418640 h 705079"/>
              <a:gd name="connsiteX1" fmla="*/ 44067 w 528809"/>
              <a:gd name="connsiteY1" fmla="*/ 495759 h 705079"/>
              <a:gd name="connsiteX2" fmla="*/ 77118 w 528809"/>
              <a:gd name="connsiteY2" fmla="*/ 539826 h 705079"/>
              <a:gd name="connsiteX3" fmla="*/ 132202 w 528809"/>
              <a:gd name="connsiteY3" fmla="*/ 672028 h 705079"/>
              <a:gd name="connsiteX4" fmla="*/ 143219 w 528809"/>
              <a:gd name="connsiteY4" fmla="*/ 705079 h 705079"/>
              <a:gd name="connsiteX5" fmla="*/ 165253 w 528809"/>
              <a:gd name="connsiteY5" fmla="*/ 672028 h 705079"/>
              <a:gd name="connsiteX6" fmla="*/ 176270 w 528809"/>
              <a:gd name="connsiteY6" fmla="*/ 627961 h 705079"/>
              <a:gd name="connsiteX7" fmla="*/ 198303 w 528809"/>
              <a:gd name="connsiteY7" fmla="*/ 583894 h 705079"/>
              <a:gd name="connsiteX8" fmla="*/ 242371 w 528809"/>
              <a:gd name="connsiteY8" fmla="*/ 495759 h 705079"/>
              <a:gd name="connsiteX9" fmla="*/ 253388 w 528809"/>
              <a:gd name="connsiteY9" fmla="*/ 451691 h 705079"/>
              <a:gd name="connsiteX10" fmla="*/ 275422 w 528809"/>
              <a:gd name="connsiteY10" fmla="*/ 418640 h 705079"/>
              <a:gd name="connsiteX11" fmla="*/ 308472 w 528809"/>
              <a:gd name="connsiteY11" fmla="*/ 363556 h 705079"/>
              <a:gd name="connsiteX12" fmla="*/ 319489 w 528809"/>
              <a:gd name="connsiteY12" fmla="*/ 330506 h 705079"/>
              <a:gd name="connsiteX13" fmla="*/ 396607 w 528809"/>
              <a:gd name="connsiteY13" fmla="*/ 220337 h 705079"/>
              <a:gd name="connsiteX14" fmla="*/ 440675 w 528809"/>
              <a:gd name="connsiteY14" fmla="*/ 132202 h 705079"/>
              <a:gd name="connsiteX15" fmla="*/ 462708 w 528809"/>
              <a:gd name="connsiteY15" fmla="*/ 88134 h 705079"/>
              <a:gd name="connsiteX16" fmla="*/ 495759 w 528809"/>
              <a:gd name="connsiteY16" fmla="*/ 55084 h 705079"/>
              <a:gd name="connsiteX17" fmla="*/ 528809 w 528809"/>
              <a:gd name="connsiteY17" fmla="*/ 0 h 705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8809" h="705079">
                <a:moveTo>
                  <a:pt x="0" y="418640"/>
                </a:moveTo>
                <a:cubicBezTo>
                  <a:pt x="14689" y="444346"/>
                  <a:pt x="28172" y="470781"/>
                  <a:pt x="44067" y="495759"/>
                </a:cubicBezTo>
                <a:cubicBezTo>
                  <a:pt x="53925" y="511250"/>
                  <a:pt x="70056" y="522877"/>
                  <a:pt x="77118" y="539826"/>
                </a:cubicBezTo>
                <a:cubicBezTo>
                  <a:pt x="143338" y="698751"/>
                  <a:pt x="56892" y="571613"/>
                  <a:pt x="132202" y="672028"/>
                </a:cubicBezTo>
                <a:cubicBezTo>
                  <a:pt x="135874" y="683045"/>
                  <a:pt x="131606" y="705079"/>
                  <a:pt x="143219" y="705079"/>
                </a:cubicBezTo>
                <a:cubicBezTo>
                  <a:pt x="156460" y="705079"/>
                  <a:pt x="160037" y="684198"/>
                  <a:pt x="165253" y="672028"/>
                </a:cubicBezTo>
                <a:cubicBezTo>
                  <a:pt x="171217" y="658111"/>
                  <a:pt x="170954" y="642138"/>
                  <a:pt x="176270" y="627961"/>
                </a:cubicBezTo>
                <a:cubicBezTo>
                  <a:pt x="182036" y="612584"/>
                  <a:pt x="191633" y="598901"/>
                  <a:pt x="198303" y="583894"/>
                </a:cubicBezTo>
                <a:cubicBezTo>
                  <a:pt x="234236" y="503043"/>
                  <a:pt x="203353" y="554284"/>
                  <a:pt x="242371" y="495759"/>
                </a:cubicBezTo>
                <a:cubicBezTo>
                  <a:pt x="246043" y="481070"/>
                  <a:pt x="247424" y="465608"/>
                  <a:pt x="253388" y="451691"/>
                </a:cubicBezTo>
                <a:cubicBezTo>
                  <a:pt x="258604" y="439521"/>
                  <a:pt x="268404" y="429868"/>
                  <a:pt x="275422" y="418640"/>
                </a:cubicBezTo>
                <a:cubicBezTo>
                  <a:pt x="286771" y="400482"/>
                  <a:pt x="298896" y="382708"/>
                  <a:pt x="308472" y="363556"/>
                </a:cubicBezTo>
                <a:cubicBezTo>
                  <a:pt x="313665" y="353169"/>
                  <a:pt x="313849" y="340657"/>
                  <a:pt x="319489" y="330506"/>
                </a:cubicBezTo>
                <a:cubicBezTo>
                  <a:pt x="338870" y="295619"/>
                  <a:pt x="371845" y="253352"/>
                  <a:pt x="396607" y="220337"/>
                </a:cubicBezTo>
                <a:cubicBezTo>
                  <a:pt x="415939" y="143010"/>
                  <a:pt x="393856" y="207112"/>
                  <a:pt x="440675" y="132202"/>
                </a:cubicBezTo>
                <a:cubicBezTo>
                  <a:pt x="449379" y="118275"/>
                  <a:pt x="453162" y="101498"/>
                  <a:pt x="462708" y="88134"/>
                </a:cubicBezTo>
                <a:cubicBezTo>
                  <a:pt x="471764" y="75456"/>
                  <a:pt x="485785" y="67053"/>
                  <a:pt x="495759" y="55084"/>
                </a:cubicBezTo>
                <a:cubicBezTo>
                  <a:pt x="512378" y="35142"/>
                  <a:pt x="518055" y="21510"/>
                  <a:pt x="528809" y="0"/>
                </a:cubicBezTo>
              </a:path>
            </a:pathLst>
          </a:cu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971154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98638"/>
            <a:ext cx="8229600" cy="1554162"/>
          </a:xfrm>
        </p:spPr>
        <p:txBody>
          <a:bodyPr>
            <a:normAutofit/>
          </a:bodyPr>
          <a:lstStyle/>
          <a:p>
            <a:r>
              <a:rPr lang="en-US" dirty="0" smtClean="0"/>
              <a:t>which is more common:</a:t>
            </a:r>
            <a:br>
              <a:rPr lang="en-US" dirty="0" smtClean="0"/>
            </a:br>
            <a:r>
              <a:rPr lang="en-US" dirty="0" smtClean="0"/>
              <a:t>murder or suicide?</a:t>
            </a:r>
            <a:endParaRPr lang="en-US" dirty="0"/>
          </a:p>
        </p:txBody>
      </p:sp>
    </p:spTree>
    <p:extLst>
      <p:ext uri="{BB962C8B-B14F-4D97-AF65-F5344CB8AC3E}">
        <p14:creationId xmlns:p14="http://schemas.microsoft.com/office/powerpoint/2010/main" val="365949194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1"/>
          <p:cNvPicPr>
            <a:picLocks noChangeAspect="1" noChangeArrowheads="1"/>
          </p:cNvPicPr>
          <p:nvPr/>
        </p:nvPicPr>
        <p:blipFill>
          <a:blip r:embed="rId2" cstate="print"/>
          <a:srcRect/>
          <a:stretch>
            <a:fillRect/>
          </a:stretch>
        </p:blipFill>
        <p:spPr bwMode="auto">
          <a:xfrm>
            <a:off x="3230894" y="2296915"/>
            <a:ext cx="5913106" cy="4561085"/>
          </a:xfrm>
          <a:prstGeom prst="rect">
            <a:avLst/>
          </a:prstGeom>
          <a:noFill/>
          <a:ln w="9525">
            <a:noFill/>
            <a:miter lim="800000"/>
            <a:headEnd/>
            <a:tailEnd/>
          </a:ln>
        </p:spPr>
      </p:pic>
      <p:sp>
        <p:nvSpPr>
          <p:cNvPr id="2" name="Title 1"/>
          <p:cNvSpPr>
            <a:spLocks noGrp="1"/>
          </p:cNvSpPr>
          <p:nvPr>
            <p:ph type="title"/>
          </p:nvPr>
        </p:nvSpPr>
        <p:spPr>
          <a:xfrm>
            <a:off x="457200" y="274638"/>
            <a:ext cx="8229600" cy="792162"/>
          </a:xfrm>
        </p:spPr>
        <p:txBody>
          <a:bodyPr/>
          <a:lstStyle/>
          <a:p>
            <a:pPr algn="l"/>
            <a:r>
              <a:rPr lang="en-US" dirty="0" smtClean="0"/>
              <a:t>suicide is </a:t>
            </a:r>
            <a:r>
              <a:rPr lang="en-US" i="1" dirty="0" smtClean="0"/>
              <a:t>twice </a:t>
            </a:r>
            <a:r>
              <a:rPr lang="en-US" dirty="0" smtClean="0"/>
              <a:t>as common</a:t>
            </a:r>
            <a:endParaRPr lang="en-US" dirty="0"/>
          </a:p>
        </p:txBody>
      </p:sp>
      <p:sp>
        <p:nvSpPr>
          <p:cNvPr id="3" name="Content Placeholder 2"/>
          <p:cNvSpPr>
            <a:spLocks noGrp="1"/>
          </p:cNvSpPr>
          <p:nvPr>
            <p:ph idx="1"/>
          </p:nvPr>
        </p:nvSpPr>
        <p:spPr>
          <a:xfrm>
            <a:off x="457200" y="1143000"/>
            <a:ext cx="8001000" cy="5257800"/>
          </a:xfrm>
        </p:spPr>
        <p:txBody>
          <a:bodyPr>
            <a:normAutofit/>
          </a:bodyPr>
          <a:lstStyle/>
          <a:p>
            <a:r>
              <a:rPr lang="en-US" dirty="0" smtClean="0"/>
              <a:t>and the ratio is probably seriously </a:t>
            </a:r>
            <a:r>
              <a:rPr lang="en-US" b="1" i="1" dirty="0" smtClean="0"/>
              <a:t>under</a:t>
            </a:r>
            <a:r>
              <a:rPr lang="en-US" dirty="0" smtClean="0"/>
              <a:t>estimated</a:t>
            </a:r>
          </a:p>
          <a:p>
            <a:pPr lvl="1"/>
            <a:r>
              <a:rPr lang="en-US" dirty="0" smtClean="0"/>
              <a:t>overdoses</a:t>
            </a:r>
          </a:p>
          <a:p>
            <a:pPr lvl="1"/>
            <a:r>
              <a:rPr lang="en-US" dirty="0" smtClean="0"/>
              <a:t>single-car </a:t>
            </a:r>
            <a:br>
              <a:rPr lang="en-US" dirty="0" smtClean="0"/>
            </a:br>
            <a:r>
              <a:rPr lang="en-US" dirty="0" smtClean="0"/>
              <a:t>accidents</a:t>
            </a:r>
          </a:p>
          <a:p>
            <a:r>
              <a:rPr lang="en-US" dirty="0" smtClean="0"/>
              <a:t>why would </a:t>
            </a:r>
            <a:br>
              <a:rPr lang="en-US" dirty="0" smtClean="0"/>
            </a:br>
            <a:r>
              <a:rPr lang="en-US" dirty="0" smtClean="0"/>
              <a:t>people think </a:t>
            </a:r>
            <a:br>
              <a:rPr lang="en-US" dirty="0" smtClean="0"/>
            </a:br>
            <a:r>
              <a:rPr lang="en-US" dirty="0" smtClean="0"/>
              <a:t>that murders </a:t>
            </a:r>
            <a:br>
              <a:rPr lang="en-US" dirty="0" smtClean="0"/>
            </a:br>
            <a:r>
              <a:rPr lang="en-US" dirty="0" smtClean="0"/>
              <a:t>are more </a:t>
            </a:r>
            <a:br>
              <a:rPr lang="en-US" dirty="0" smtClean="0"/>
            </a:br>
            <a:r>
              <a:rPr lang="en-US" dirty="0" smtClean="0"/>
              <a:t>common?</a:t>
            </a:r>
            <a:endParaRPr lang="en-US" dirty="0"/>
          </a:p>
        </p:txBody>
      </p:sp>
    </p:spTree>
    <p:extLst>
      <p:ext uri="{BB962C8B-B14F-4D97-AF65-F5344CB8AC3E}">
        <p14:creationId xmlns:p14="http://schemas.microsoft.com/office/powerpoint/2010/main" val="240057263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availability to memory</a:t>
            </a:r>
            <a:endParaRPr lang="en-US" dirty="0"/>
          </a:p>
        </p:txBody>
      </p:sp>
      <p:sp>
        <p:nvSpPr>
          <p:cNvPr id="3" name="Content Placeholder 2"/>
          <p:cNvSpPr>
            <a:spLocks noGrp="1"/>
          </p:cNvSpPr>
          <p:nvPr>
            <p:ph idx="1"/>
          </p:nvPr>
        </p:nvSpPr>
        <p:spPr>
          <a:xfrm>
            <a:off x="457200" y="1600200"/>
            <a:ext cx="8229600" cy="4800600"/>
          </a:xfrm>
        </p:spPr>
        <p:txBody>
          <a:bodyPr>
            <a:normAutofit/>
          </a:bodyPr>
          <a:lstStyle/>
          <a:p>
            <a:r>
              <a:rPr lang="en-US" dirty="0" smtClean="0"/>
              <a:t>we rely on the “ease of retrieval” of examples to generate probabilities.</a:t>
            </a:r>
          </a:p>
        </p:txBody>
      </p:sp>
    </p:spTree>
    <p:extLst>
      <p:ext uri="{BB962C8B-B14F-4D97-AF65-F5344CB8AC3E}">
        <p14:creationId xmlns:p14="http://schemas.microsoft.com/office/powerpoint/2010/main" val="3726799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533400"/>
            <a:ext cx="7772400" cy="2365375"/>
          </a:xfrm>
        </p:spPr>
        <p:txBody>
          <a:bodyPr>
            <a:noAutofit/>
          </a:bodyPr>
          <a:lstStyle/>
          <a:p>
            <a:pPr algn="l"/>
            <a:r>
              <a:rPr lang="en-US" sz="6000" b="1" dirty="0" smtClean="0"/>
              <a:t>humans </a:t>
            </a:r>
            <a:br>
              <a:rPr lang="en-US" sz="6000" b="1" dirty="0" smtClean="0"/>
            </a:br>
            <a:r>
              <a:rPr lang="en-US" sz="6000" b="1" dirty="0" smtClean="0"/>
              <a:t>are not </a:t>
            </a:r>
            <a:br>
              <a:rPr lang="en-US" sz="6000" b="1" dirty="0" smtClean="0"/>
            </a:br>
            <a:r>
              <a:rPr lang="en-US" sz="6000" b="1" dirty="0" smtClean="0"/>
              <a:t>rational</a:t>
            </a:r>
            <a:endParaRPr lang="en-US" sz="6000" b="1" dirty="0"/>
          </a:p>
        </p:txBody>
      </p:sp>
      <p:pic>
        <p:nvPicPr>
          <p:cNvPr id="3075" name="Picture 3"/>
          <p:cNvPicPr>
            <a:picLocks noChangeAspect="1" noChangeArrowheads="1"/>
          </p:cNvPicPr>
          <p:nvPr/>
        </p:nvPicPr>
        <p:blipFill>
          <a:blip r:embed="rId2" cstate="print">
            <a:lum contrast="20000"/>
          </a:blip>
          <a:srcRect/>
          <a:stretch>
            <a:fillRect/>
          </a:stretch>
        </p:blipFill>
        <p:spPr bwMode="auto">
          <a:xfrm>
            <a:off x="1828800" y="3873416"/>
            <a:ext cx="3810000" cy="2984584"/>
          </a:xfrm>
          <a:prstGeom prst="rect">
            <a:avLst/>
          </a:prstGeom>
          <a:noFill/>
          <a:ln w="9525">
            <a:noFill/>
            <a:miter lim="800000"/>
            <a:headEnd/>
            <a:tailEnd/>
          </a:ln>
        </p:spPr>
      </p:pic>
      <p:pic>
        <p:nvPicPr>
          <p:cNvPr id="3076" name="Picture 4"/>
          <p:cNvPicPr>
            <a:picLocks noChangeAspect="1" noChangeArrowheads="1"/>
          </p:cNvPicPr>
          <p:nvPr/>
        </p:nvPicPr>
        <p:blipFill>
          <a:blip r:embed="rId3" cstate="print"/>
          <a:srcRect/>
          <a:stretch>
            <a:fillRect/>
          </a:stretch>
        </p:blipFill>
        <p:spPr bwMode="auto">
          <a:xfrm>
            <a:off x="5943600" y="3622276"/>
            <a:ext cx="3200400" cy="3235724"/>
          </a:xfrm>
          <a:prstGeom prst="rect">
            <a:avLst/>
          </a:prstGeom>
          <a:noFill/>
          <a:ln w="9525">
            <a:noFill/>
            <a:miter lim="800000"/>
            <a:headEnd/>
            <a:tailEnd/>
          </a:ln>
        </p:spPr>
      </p:pic>
      <p:cxnSp>
        <p:nvCxnSpPr>
          <p:cNvPr id="8" name="Straight Arrow Connector 7"/>
          <p:cNvCxnSpPr>
            <a:stCxn id="13" idx="2"/>
          </p:cNvCxnSpPr>
          <p:nvPr/>
        </p:nvCxnSpPr>
        <p:spPr>
          <a:xfrm rot="5400000">
            <a:off x="3720129" y="2756872"/>
            <a:ext cx="1447800" cy="35365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14" idx="2"/>
          </p:cNvCxnSpPr>
          <p:nvPr/>
        </p:nvCxnSpPr>
        <p:spPr>
          <a:xfrm rot="16200000" flipH="1">
            <a:off x="6472127" y="2814526"/>
            <a:ext cx="1396425" cy="28972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886200" y="1625025"/>
            <a:ext cx="1469313" cy="584775"/>
          </a:xfrm>
          <a:prstGeom prst="rect">
            <a:avLst/>
          </a:prstGeom>
          <a:noFill/>
        </p:spPr>
        <p:txBody>
          <a:bodyPr wrap="none" rtlCol="0">
            <a:spAutoFit/>
          </a:bodyPr>
          <a:lstStyle/>
          <a:p>
            <a:r>
              <a:rPr lang="en-US" sz="3200" dirty="0" smtClean="0"/>
              <a:t>rational</a:t>
            </a:r>
            <a:endParaRPr lang="en-US" sz="3200" dirty="0"/>
          </a:p>
        </p:txBody>
      </p:sp>
      <p:sp>
        <p:nvSpPr>
          <p:cNvPr id="14" name="TextBox 13"/>
          <p:cNvSpPr txBox="1"/>
          <p:nvPr/>
        </p:nvSpPr>
        <p:spPr>
          <a:xfrm>
            <a:off x="6172200" y="1676400"/>
            <a:ext cx="1706557" cy="584775"/>
          </a:xfrm>
          <a:prstGeom prst="rect">
            <a:avLst/>
          </a:prstGeom>
          <a:noFill/>
        </p:spPr>
        <p:txBody>
          <a:bodyPr wrap="none" rtlCol="0">
            <a:spAutoFit/>
          </a:bodyPr>
          <a:lstStyle/>
          <a:p>
            <a:r>
              <a:rPr lang="en-US" sz="3200" dirty="0" smtClean="0"/>
              <a:t>irrational</a:t>
            </a:r>
            <a:endParaRPr lang="en-US" sz="3200" dirty="0"/>
          </a:p>
        </p:txBody>
      </p:sp>
    </p:spTree>
    <p:extLst>
      <p:ext uri="{BB962C8B-B14F-4D97-AF65-F5344CB8AC3E}">
        <p14:creationId xmlns:p14="http://schemas.microsoft.com/office/powerpoint/2010/main" val="316270240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classic example</a:t>
            </a:r>
            <a:endParaRPr lang="en-US" dirty="0"/>
          </a:p>
        </p:txBody>
      </p:sp>
      <p:sp>
        <p:nvSpPr>
          <p:cNvPr id="3" name="Content Placeholder 2"/>
          <p:cNvSpPr>
            <a:spLocks noGrp="1"/>
          </p:cNvSpPr>
          <p:nvPr>
            <p:ph idx="1"/>
          </p:nvPr>
        </p:nvSpPr>
        <p:spPr/>
        <p:txBody>
          <a:bodyPr/>
          <a:lstStyle/>
          <a:p>
            <a:r>
              <a:rPr lang="en-US" dirty="0" smtClean="0"/>
              <a:t>Approximately how many words in the English language do you think fit the pattern</a:t>
            </a:r>
            <a:br>
              <a:rPr lang="en-US" dirty="0" smtClean="0"/>
            </a:br>
            <a:r>
              <a:rPr lang="en-US" dirty="0" smtClean="0"/>
              <a:t> _ _ _ I N G ? (example TAKING) _________</a:t>
            </a:r>
          </a:p>
          <a:p>
            <a:r>
              <a:rPr lang="en-US" dirty="0" smtClean="0"/>
              <a:t>Approximately how many words in the English language do you think fit the pattern </a:t>
            </a:r>
            <a:br>
              <a:rPr lang="en-US" dirty="0" smtClean="0"/>
            </a:br>
            <a:r>
              <a:rPr lang="en-US" dirty="0" smtClean="0"/>
              <a:t>_ _ _ _ N _ ? (example SHRINK) ________</a:t>
            </a:r>
            <a:endParaRPr lang="en-US" dirty="0"/>
          </a:p>
        </p:txBody>
      </p:sp>
    </p:spTree>
    <p:extLst>
      <p:ext uri="{BB962C8B-B14F-4D97-AF65-F5344CB8AC3E}">
        <p14:creationId xmlns:p14="http://schemas.microsoft.com/office/powerpoint/2010/main" val="1567808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5000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five decision-making heuristics</a:t>
            </a:r>
            <a:endParaRPr lang="en-US" u="sng" dirty="0"/>
          </a:p>
        </p:txBody>
      </p:sp>
      <p:sp>
        <p:nvSpPr>
          <p:cNvPr id="3" name="Content Placeholder 2"/>
          <p:cNvSpPr>
            <a:spLocks noGrp="1"/>
          </p:cNvSpPr>
          <p:nvPr>
            <p:ph idx="1"/>
          </p:nvPr>
        </p:nvSpPr>
        <p:spPr>
          <a:xfrm>
            <a:off x="457200" y="1295400"/>
            <a:ext cx="8229600" cy="4953000"/>
          </a:xfrm>
        </p:spPr>
        <p:txBody>
          <a:bodyPr>
            <a:normAutofit/>
          </a:bodyPr>
          <a:lstStyle/>
          <a:p>
            <a:pPr marL="0" indent="0" algn="ctr">
              <a:buNone/>
            </a:pPr>
            <a:r>
              <a:rPr lang="en-US" sz="3400" b="1" dirty="0"/>
              <a:t>confirmation bias</a:t>
            </a:r>
          </a:p>
          <a:p>
            <a:pPr marL="0" indent="0" algn="ctr">
              <a:buNone/>
            </a:pPr>
            <a:r>
              <a:rPr lang="en-US" sz="3400" b="1" dirty="0" smtClean="0"/>
              <a:t>representativeness</a:t>
            </a:r>
          </a:p>
          <a:p>
            <a:pPr marL="0" indent="0" algn="ctr">
              <a:buNone/>
            </a:pPr>
            <a:r>
              <a:rPr lang="en-US" sz="3400" b="1" dirty="0" smtClean="0"/>
              <a:t>availability</a:t>
            </a:r>
          </a:p>
          <a:p>
            <a:pPr marL="0" indent="0" algn="ctr">
              <a:buNone/>
            </a:pPr>
            <a:r>
              <a:rPr lang="en-US" sz="3400" b="1" dirty="0" smtClean="0"/>
              <a:t>anchoring and adjustment</a:t>
            </a:r>
          </a:p>
          <a:p>
            <a:pPr marL="0" indent="0" algn="ctr">
              <a:buNone/>
            </a:pPr>
            <a:r>
              <a:rPr lang="en-US" sz="3400" b="1" dirty="0" smtClean="0"/>
              <a:t>escalation of commitment </a:t>
            </a:r>
            <a:r>
              <a:rPr lang="en-US" sz="3400" dirty="0" smtClean="0"/>
              <a:t>(sunk cost fallacy)</a:t>
            </a:r>
          </a:p>
          <a:p>
            <a:pPr marL="0" indent="0" algn="ctr">
              <a:buNone/>
            </a:pPr>
            <a:endParaRPr lang="en-US" sz="3400" b="1" dirty="0" smtClean="0"/>
          </a:p>
        </p:txBody>
      </p:sp>
      <p:sp>
        <p:nvSpPr>
          <p:cNvPr id="6" name="Freeform 5"/>
          <p:cNvSpPr/>
          <p:nvPr/>
        </p:nvSpPr>
        <p:spPr>
          <a:xfrm>
            <a:off x="309391" y="3714521"/>
            <a:ext cx="528809" cy="705079"/>
          </a:xfrm>
          <a:custGeom>
            <a:avLst/>
            <a:gdLst>
              <a:gd name="connsiteX0" fmla="*/ 0 w 528809"/>
              <a:gd name="connsiteY0" fmla="*/ 418640 h 705079"/>
              <a:gd name="connsiteX1" fmla="*/ 44067 w 528809"/>
              <a:gd name="connsiteY1" fmla="*/ 495759 h 705079"/>
              <a:gd name="connsiteX2" fmla="*/ 77118 w 528809"/>
              <a:gd name="connsiteY2" fmla="*/ 539826 h 705079"/>
              <a:gd name="connsiteX3" fmla="*/ 132202 w 528809"/>
              <a:gd name="connsiteY3" fmla="*/ 672028 h 705079"/>
              <a:gd name="connsiteX4" fmla="*/ 143219 w 528809"/>
              <a:gd name="connsiteY4" fmla="*/ 705079 h 705079"/>
              <a:gd name="connsiteX5" fmla="*/ 165253 w 528809"/>
              <a:gd name="connsiteY5" fmla="*/ 672028 h 705079"/>
              <a:gd name="connsiteX6" fmla="*/ 176270 w 528809"/>
              <a:gd name="connsiteY6" fmla="*/ 627961 h 705079"/>
              <a:gd name="connsiteX7" fmla="*/ 198303 w 528809"/>
              <a:gd name="connsiteY7" fmla="*/ 583894 h 705079"/>
              <a:gd name="connsiteX8" fmla="*/ 242371 w 528809"/>
              <a:gd name="connsiteY8" fmla="*/ 495759 h 705079"/>
              <a:gd name="connsiteX9" fmla="*/ 253388 w 528809"/>
              <a:gd name="connsiteY9" fmla="*/ 451691 h 705079"/>
              <a:gd name="connsiteX10" fmla="*/ 275422 w 528809"/>
              <a:gd name="connsiteY10" fmla="*/ 418640 h 705079"/>
              <a:gd name="connsiteX11" fmla="*/ 308472 w 528809"/>
              <a:gd name="connsiteY11" fmla="*/ 363556 h 705079"/>
              <a:gd name="connsiteX12" fmla="*/ 319489 w 528809"/>
              <a:gd name="connsiteY12" fmla="*/ 330506 h 705079"/>
              <a:gd name="connsiteX13" fmla="*/ 396607 w 528809"/>
              <a:gd name="connsiteY13" fmla="*/ 220337 h 705079"/>
              <a:gd name="connsiteX14" fmla="*/ 440675 w 528809"/>
              <a:gd name="connsiteY14" fmla="*/ 132202 h 705079"/>
              <a:gd name="connsiteX15" fmla="*/ 462708 w 528809"/>
              <a:gd name="connsiteY15" fmla="*/ 88134 h 705079"/>
              <a:gd name="connsiteX16" fmla="*/ 495759 w 528809"/>
              <a:gd name="connsiteY16" fmla="*/ 55084 h 705079"/>
              <a:gd name="connsiteX17" fmla="*/ 528809 w 528809"/>
              <a:gd name="connsiteY17" fmla="*/ 0 h 705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8809" h="705079">
                <a:moveTo>
                  <a:pt x="0" y="418640"/>
                </a:moveTo>
                <a:cubicBezTo>
                  <a:pt x="14689" y="444346"/>
                  <a:pt x="28172" y="470781"/>
                  <a:pt x="44067" y="495759"/>
                </a:cubicBezTo>
                <a:cubicBezTo>
                  <a:pt x="53925" y="511250"/>
                  <a:pt x="70056" y="522877"/>
                  <a:pt x="77118" y="539826"/>
                </a:cubicBezTo>
                <a:cubicBezTo>
                  <a:pt x="143338" y="698751"/>
                  <a:pt x="56892" y="571613"/>
                  <a:pt x="132202" y="672028"/>
                </a:cubicBezTo>
                <a:cubicBezTo>
                  <a:pt x="135874" y="683045"/>
                  <a:pt x="131606" y="705079"/>
                  <a:pt x="143219" y="705079"/>
                </a:cubicBezTo>
                <a:cubicBezTo>
                  <a:pt x="156460" y="705079"/>
                  <a:pt x="160037" y="684198"/>
                  <a:pt x="165253" y="672028"/>
                </a:cubicBezTo>
                <a:cubicBezTo>
                  <a:pt x="171217" y="658111"/>
                  <a:pt x="170954" y="642138"/>
                  <a:pt x="176270" y="627961"/>
                </a:cubicBezTo>
                <a:cubicBezTo>
                  <a:pt x="182036" y="612584"/>
                  <a:pt x="191633" y="598901"/>
                  <a:pt x="198303" y="583894"/>
                </a:cubicBezTo>
                <a:cubicBezTo>
                  <a:pt x="234236" y="503043"/>
                  <a:pt x="203353" y="554284"/>
                  <a:pt x="242371" y="495759"/>
                </a:cubicBezTo>
                <a:cubicBezTo>
                  <a:pt x="246043" y="481070"/>
                  <a:pt x="247424" y="465608"/>
                  <a:pt x="253388" y="451691"/>
                </a:cubicBezTo>
                <a:cubicBezTo>
                  <a:pt x="258604" y="439521"/>
                  <a:pt x="268404" y="429868"/>
                  <a:pt x="275422" y="418640"/>
                </a:cubicBezTo>
                <a:cubicBezTo>
                  <a:pt x="286771" y="400482"/>
                  <a:pt x="298896" y="382708"/>
                  <a:pt x="308472" y="363556"/>
                </a:cubicBezTo>
                <a:cubicBezTo>
                  <a:pt x="313665" y="353169"/>
                  <a:pt x="313849" y="340657"/>
                  <a:pt x="319489" y="330506"/>
                </a:cubicBezTo>
                <a:cubicBezTo>
                  <a:pt x="338870" y="295619"/>
                  <a:pt x="371845" y="253352"/>
                  <a:pt x="396607" y="220337"/>
                </a:cubicBezTo>
                <a:cubicBezTo>
                  <a:pt x="415939" y="143010"/>
                  <a:pt x="393856" y="207112"/>
                  <a:pt x="440675" y="132202"/>
                </a:cubicBezTo>
                <a:cubicBezTo>
                  <a:pt x="449379" y="118275"/>
                  <a:pt x="453162" y="101498"/>
                  <a:pt x="462708" y="88134"/>
                </a:cubicBezTo>
                <a:cubicBezTo>
                  <a:pt x="471764" y="75456"/>
                  <a:pt x="485785" y="67053"/>
                  <a:pt x="495759" y="55084"/>
                </a:cubicBezTo>
                <a:cubicBezTo>
                  <a:pt x="512378" y="35142"/>
                  <a:pt x="518055" y="21510"/>
                  <a:pt x="528809" y="0"/>
                </a:cubicBezTo>
              </a:path>
            </a:pathLst>
          </a:cu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1905000" y="3064526"/>
            <a:ext cx="528809" cy="705079"/>
          </a:xfrm>
          <a:custGeom>
            <a:avLst/>
            <a:gdLst>
              <a:gd name="connsiteX0" fmla="*/ 0 w 528809"/>
              <a:gd name="connsiteY0" fmla="*/ 418640 h 705079"/>
              <a:gd name="connsiteX1" fmla="*/ 44067 w 528809"/>
              <a:gd name="connsiteY1" fmla="*/ 495759 h 705079"/>
              <a:gd name="connsiteX2" fmla="*/ 77118 w 528809"/>
              <a:gd name="connsiteY2" fmla="*/ 539826 h 705079"/>
              <a:gd name="connsiteX3" fmla="*/ 132202 w 528809"/>
              <a:gd name="connsiteY3" fmla="*/ 672028 h 705079"/>
              <a:gd name="connsiteX4" fmla="*/ 143219 w 528809"/>
              <a:gd name="connsiteY4" fmla="*/ 705079 h 705079"/>
              <a:gd name="connsiteX5" fmla="*/ 165253 w 528809"/>
              <a:gd name="connsiteY5" fmla="*/ 672028 h 705079"/>
              <a:gd name="connsiteX6" fmla="*/ 176270 w 528809"/>
              <a:gd name="connsiteY6" fmla="*/ 627961 h 705079"/>
              <a:gd name="connsiteX7" fmla="*/ 198303 w 528809"/>
              <a:gd name="connsiteY7" fmla="*/ 583894 h 705079"/>
              <a:gd name="connsiteX8" fmla="*/ 242371 w 528809"/>
              <a:gd name="connsiteY8" fmla="*/ 495759 h 705079"/>
              <a:gd name="connsiteX9" fmla="*/ 253388 w 528809"/>
              <a:gd name="connsiteY9" fmla="*/ 451691 h 705079"/>
              <a:gd name="connsiteX10" fmla="*/ 275422 w 528809"/>
              <a:gd name="connsiteY10" fmla="*/ 418640 h 705079"/>
              <a:gd name="connsiteX11" fmla="*/ 308472 w 528809"/>
              <a:gd name="connsiteY11" fmla="*/ 363556 h 705079"/>
              <a:gd name="connsiteX12" fmla="*/ 319489 w 528809"/>
              <a:gd name="connsiteY12" fmla="*/ 330506 h 705079"/>
              <a:gd name="connsiteX13" fmla="*/ 396607 w 528809"/>
              <a:gd name="connsiteY13" fmla="*/ 220337 h 705079"/>
              <a:gd name="connsiteX14" fmla="*/ 440675 w 528809"/>
              <a:gd name="connsiteY14" fmla="*/ 132202 h 705079"/>
              <a:gd name="connsiteX15" fmla="*/ 462708 w 528809"/>
              <a:gd name="connsiteY15" fmla="*/ 88134 h 705079"/>
              <a:gd name="connsiteX16" fmla="*/ 495759 w 528809"/>
              <a:gd name="connsiteY16" fmla="*/ 55084 h 705079"/>
              <a:gd name="connsiteX17" fmla="*/ 528809 w 528809"/>
              <a:gd name="connsiteY17" fmla="*/ 0 h 705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8809" h="705079">
                <a:moveTo>
                  <a:pt x="0" y="418640"/>
                </a:moveTo>
                <a:cubicBezTo>
                  <a:pt x="14689" y="444346"/>
                  <a:pt x="28172" y="470781"/>
                  <a:pt x="44067" y="495759"/>
                </a:cubicBezTo>
                <a:cubicBezTo>
                  <a:pt x="53925" y="511250"/>
                  <a:pt x="70056" y="522877"/>
                  <a:pt x="77118" y="539826"/>
                </a:cubicBezTo>
                <a:cubicBezTo>
                  <a:pt x="143338" y="698751"/>
                  <a:pt x="56892" y="571613"/>
                  <a:pt x="132202" y="672028"/>
                </a:cubicBezTo>
                <a:cubicBezTo>
                  <a:pt x="135874" y="683045"/>
                  <a:pt x="131606" y="705079"/>
                  <a:pt x="143219" y="705079"/>
                </a:cubicBezTo>
                <a:cubicBezTo>
                  <a:pt x="156460" y="705079"/>
                  <a:pt x="160037" y="684198"/>
                  <a:pt x="165253" y="672028"/>
                </a:cubicBezTo>
                <a:cubicBezTo>
                  <a:pt x="171217" y="658111"/>
                  <a:pt x="170954" y="642138"/>
                  <a:pt x="176270" y="627961"/>
                </a:cubicBezTo>
                <a:cubicBezTo>
                  <a:pt x="182036" y="612584"/>
                  <a:pt x="191633" y="598901"/>
                  <a:pt x="198303" y="583894"/>
                </a:cubicBezTo>
                <a:cubicBezTo>
                  <a:pt x="234236" y="503043"/>
                  <a:pt x="203353" y="554284"/>
                  <a:pt x="242371" y="495759"/>
                </a:cubicBezTo>
                <a:cubicBezTo>
                  <a:pt x="246043" y="481070"/>
                  <a:pt x="247424" y="465608"/>
                  <a:pt x="253388" y="451691"/>
                </a:cubicBezTo>
                <a:cubicBezTo>
                  <a:pt x="258604" y="439521"/>
                  <a:pt x="268404" y="429868"/>
                  <a:pt x="275422" y="418640"/>
                </a:cubicBezTo>
                <a:cubicBezTo>
                  <a:pt x="286771" y="400482"/>
                  <a:pt x="298896" y="382708"/>
                  <a:pt x="308472" y="363556"/>
                </a:cubicBezTo>
                <a:cubicBezTo>
                  <a:pt x="313665" y="353169"/>
                  <a:pt x="313849" y="340657"/>
                  <a:pt x="319489" y="330506"/>
                </a:cubicBezTo>
                <a:cubicBezTo>
                  <a:pt x="338870" y="295619"/>
                  <a:pt x="371845" y="253352"/>
                  <a:pt x="396607" y="220337"/>
                </a:cubicBezTo>
                <a:cubicBezTo>
                  <a:pt x="415939" y="143010"/>
                  <a:pt x="393856" y="207112"/>
                  <a:pt x="440675" y="132202"/>
                </a:cubicBezTo>
                <a:cubicBezTo>
                  <a:pt x="449379" y="118275"/>
                  <a:pt x="453162" y="101498"/>
                  <a:pt x="462708" y="88134"/>
                </a:cubicBezTo>
                <a:cubicBezTo>
                  <a:pt x="471764" y="75456"/>
                  <a:pt x="485785" y="67053"/>
                  <a:pt x="495759" y="55084"/>
                </a:cubicBezTo>
                <a:cubicBezTo>
                  <a:pt x="512378" y="35142"/>
                  <a:pt x="518055" y="21510"/>
                  <a:pt x="528809" y="0"/>
                </a:cubicBezTo>
              </a:path>
            </a:pathLst>
          </a:cu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352800" y="2438400"/>
            <a:ext cx="528809" cy="705079"/>
          </a:xfrm>
          <a:custGeom>
            <a:avLst/>
            <a:gdLst>
              <a:gd name="connsiteX0" fmla="*/ 0 w 528809"/>
              <a:gd name="connsiteY0" fmla="*/ 418640 h 705079"/>
              <a:gd name="connsiteX1" fmla="*/ 44067 w 528809"/>
              <a:gd name="connsiteY1" fmla="*/ 495759 h 705079"/>
              <a:gd name="connsiteX2" fmla="*/ 77118 w 528809"/>
              <a:gd name="connsiteY2" fmla="*/ 539826 h 705079"/>
              <a:gd name="connsiteX3" fmla="*/ 132202 w 528809"/>
              <a:gd name="connsiteY3" fmla="*/ 672028 h 705079"/>
              <a:gd name="connsiteX4" fmla="*/ 143219 w 528809"/>
              <a:gd name="connsiteY4" fmla="*/ 705079 h 705079"/>
              <a:gd name="connsiteX5" fmla="*/ 165253 w 528809"/>
              <a:gd name="connsiteY5" fmla="*/ 672028 h 705079"/>
              <a:gd name="connsiteX6" fmla="*/ 176270 w 528809"/>
              <a:gd name="connsiteY6" fmla="*/ 627961 h 705079"/>
              <a:gd name="connsiteX7" fmla="*/ 198303 w 528809"/>
              <a:gd name="connsiteY7" fmla="*/ 583894 h 705079"/>
              <a:gd name="connsiteX8" fmla="*/ 242371 w 528809"/>
              <a:gd name="connsiteY8" fmla="*/ 495759 h 705079"/>
              <a:gd name="connsiteX9" fmla="*/ 253388 w 528809"/>
              <a:gd name="connsiteY9" fmla="*/ 451691 h 705079"/>
              <a:gd name="connsiteX10" fmla="*/ 275422 w 528809"/>
              <a:gd name="connsiteY10" fmla="*/ 418640 h 705079"/>
              <a:gd name="connsiteX11" fmla="*/ 308472 w 528809"/>
              <a:gd name="connsiteY11" fmla="*/ 363556 h 705079"/>
              <a:gd name="connsiteX12" fmla="*/ 319489 w 528809"/>
              <a:gd name="connsiteY12" fmla="*/ 330506 h 705079"/>
              <a:gd name="connsiteX13" fmla="*/ 396607 w 528809"/>
              <a:gd name="connsiteY13" fmla="*/ 220337 h 705079"/>
              <a:gd name="connsiteX14" fmla="*/ 440675 w 528809"/>
              <a:gd name="connsiteY14" fmla="*/ 132202 h 705079"/>
              <a:gd name="connsiteX15" fmla="*/ 462708 w 528809"/>
              <a:gd name="connsiteY15" fmla="*/ 88134 h 705079"/>
              <a:gd name="connsiteX16" fmla="*/ 495759 w 528809"/>
              <a:gd name="connsiteY16" fmla="*/ 55084 h 705079"/>
              <a:gd name="connsiteX17" fmla="*/ 528809 w 528809"/>
              <a:gd name="connsiteY17" fmla="*/ 0 h 705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8809" h="705079">
                <a:moveTo>
                  <a:pt x="0" y="418640"/>
                </a:moveTo>
                <a:cubicBezTo>
                  <a:pt x="14689" y="444346"/>
                  <a:pt x="28172" y="470781"/>
                  <a:pt x="44067" y="495759"/>
                </a:cubicBezTo>
                <a:cubicBezTo>
                  <a:pt x="53925" y="511250"/>
                  <a:pt x="70056" y="522877"/>
                  <a:pt x="77118" y="539826"/>
                </a:cubicBezTo>
                <a:cubicBezTo>
                  <a:pt x="143338" y="698751"/>
                  <a:pt x="56892" y="571613"/>
                  <a:pt x="132202" y="672028"/>
                </a:cubicBezTo>
                <a:cubicBezTo>
                  <a:pt x="135874" y="683045"/>
                  <a:pt x="131606" y="705079"/>
                  <a:pt x="143219" y="705079"/>
                </a:cubicBezTo>
                <a:cubicBezTo>
                  <a:pt x="156460" y="705079"/>
                  <a:pt x="160037" y="684198"/>
                  <a:pt x="165253" y="672028"/>
                </a:cubicBezTo>
                <a:cubicBezTo>
                  <a:pt x="171217" y="658111"/>
                  <a:pt x="170954" y="642138"/>
                  <a:pt x="176270" y="627961"/>
                </a:cubicBezTo>
                <a:cubicBezTo>
                  <a:pt x="182036" y="612584"/>
                  <a:pt x="191633" y="598901"/>
                  <a:pt x="198303" y="583894"/>
                </a:cubicBezTo>
                <a:cubicBezTo>
                  <a:pt x="234236" y="503043"/>
                  <a:pt x="203353" y="554284"/>
                  <a:pt x="242371" y="495759"/>
                </a:cubicBezTo>
                <a:cubicBezTo>
                  <a:pt x="246043" y="481070"/>
                  <a:pt x="247424" y="465608"/>
                  <a:pt x="253388" y="451691"/>
                </a:cubicBezTo>
                <a:cubicBezTo>
                  <a:pt x="258604" y="439521"/>
                  <a:pt x="268404" y="429868"/>
                  <a:pt x="275422" y="418640"/>
                </a:cubicBezTo>
                <a:cubicBezTo>
                  <a:pt x="286771" y="400482"/>
                  <a:pt x="298896" y="382708"/>
                  <a:pt x="308472" y="363556"/>
                </a:cubicBezTo>
                <a:cubicBezTo>
                  <a:pt x="313665" y="353169"/>
                  <a:pt x="313849" y="340657"/>
                  <a:pt x="319489" y="330506"/>
                </a:cubicBezTo>
                <a:cubicBezTo>
                  <a:pt x="338870" y="295619"/>
                  <a:pt x="371845" y="253352"/>
                  <a:pt x="396607" y="220337"/>
                </a:cubicBezTo>
                <a:cubicBezTo>
                  <a:pt x="415939" y="143010"/>
                  <a:pt x="393856" y="207112"/>
                  <a:pt x="440675" y="132202"/>
                </a:cubicBezTo>
                <a:cubicBezTo>
                  <a:pt x="449379" y="118275"/>
                  <a:pt x="453162" y="101498"/>
                  <a:pt x="462708" y="88134"/>
                </a:cubicBezTo>
                <a:cubicBezTo>
                  <a:pt x="471764" y="75456"/>
                  <a:pt x="485785" y="67053"/>
                  <a:pt x="495759" y="55084"/>
                </a:cubicBezTo>
                <a:cubicBezTo>
                  <a:pt x="512378" y="35142"/>
                  <a:pt x="518055" y="21510"/>
                  <a:pt x="528809" y="0"/>
                </a:cubicBezTo>
              </a:path>
            </a:pathLst>
          </a:cu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156698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4495800" y="0"/>
            <a:ext cx="4648200" cy="4280613"/>
            <a:chOff x="4495800" y="0"/>
            <a:chExt cx="4648200" cy="4280613"/>
          </a:xfrm>
        </p:grpSpPr>
        <p:pic>
          <p:nvPicPr>
            <p:cNvPr id="38914" name="Picture 2" descr="http://www.searchwithin.org/journal/tat_journal-11-images/11-astrology.jpg"/>
            <p:cNvPicPr>
              <a:picLocks noChangeAspect="1" noChangeArrowheads="1"/>
            </p:cNvPicPr>
            <p:nvPr/>
          </p:nvPicPr>
          <p:blipFill>
            <a:blip r:embed="rId3" cstate="print"/>
            <a:srcRect r="2000"/>
            <a:stretch>
              <a:fillRect/>
            </a:stretch>
          </p:blipFill>
          <p:spPr bwMode="auto">
            <a:xfrm>
              <a:off x="4495800" y="0"/>
              <a:ext cx="4648200" cy="4280613"/>
            </a:xfrm>
            <a:prstGeom prst="rect">
              <a:avLst/>
            </a:prstGeom>
            <a:noFill/>
          </p:spPr>
        </p:pic>
        <p:sp>
          <p:nvSpPr>
            <p:cNvPr id="5" name="Rectangle 4"/>
            <p:cNvSpPr/>
            <p:nvPr/>
          </p:nvSpPr>
          <p:spPr>
            <a:xfrm>
              <a:off x="4572000" y="2895600"/>
              <a:ext cx="26670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181600" y="3505200"/>
              <a:ext cx="26670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p:cNvSpPr txBox="1"/>
          <p:nvPr/>
        </p:nvSpPr>
        <p:spPr>
          <a:xfrm>
            <a:off x="381000" y="533400"/>
            <a:ext cx="3886200" cy="1077218"/>
          </a:xfrm>
          <a:prstGeom prst="rect">
            <a:avLst/>
          </a:prstGeom>
          <a:noFill/>
        </p:spPr>
        <p:txBody>
          <a:bodyPr wrap="square" rtlCol="0">
            <a:spAutoFit/>
          </a:bodyPr>
          <a:lstStyle/>
          <a:p>
            <a:r>
              <a:rPr lang="en-US" sz="3200" dirty="0" smtClean="0"/>
              <a:t>Jane is applying to graduate school.</a:t>
            </a:r>
          </a:p>
        </p:txBody>
      </p:sp>
      <p:sp>
        <p:nvSpPr>
          <p:cNvPr id="9" name="TextBox 8"/>
          <p:cNvSpPr txBox="1"/>
          <p:nvPr/>
        </p:nvSpPr>
        <p:spPr>
          <a:xfrm>
            <a:off x="381000" y="1676400"/>
            <a:ext cx="3886200" cy="2062103"/>
          </a:xfrm>
          <a:prstGeom prst="rect">
            <a:avLst/>
          </a:prstGeom>
          <a:noFill/>
        </p:spPr>
        <p:txBody>
          <a:bodyPr wrap="square" rtlCol="0">
            <a:spAutoFit/>
          </a:bodyPr>
          <a:lstStyle/>
          <a:p>
            <a:r>
              <a:rPr lang="en-US" sz="3200" dirty="0" smtClean="0"/>
              <a:t>Her combined combination of GPA and GRE scores were ranked 2</a:t>
            </a:r>
            <a:r>
              <a:rPr lang="en-US" sz="3200" baseline="30000" dirty="0" smtClean="0"/>
              <a:t>nd</a:t>
            </a:r>
            <a:r>
              <a:rPr lang="en-US" sz="3200" dirty="0" smtClean="0"/>
              <a:t> out of 700 </a:t>
            </a:r>
          </a:p>
        </p:txBody>
      </p:sp>
      <p:sp>
        <p:nvSpPr>
          <p:cNvPr id="10" name="TextBox 9"/>
          <p:cNvSpPr txBox="1"/>
          <p:nvPr/>
        </p:nvSpPr>
        <p:spPr>
          <a:xfrm>
            <a:off x="381000" y="3805297"/>
            <a:ext cx="7543800" cy="1569660"/>
          </a:xfrm>
          <a:prstGeom prst="rect">
            <a:avLst/>
          </a:prstGeom>
          <a:noFill/>
        </p:spPr>
        <p:txBody>
          <a:bodyPr wrap="square" rtlCol="0">
            <a:spAutoFit/>
          </a:bodyPr>
          <a:lstStyle/>
          <a:p>
            <a:r>
              <a:rPr lang="en-US" sz="3200" dirty="0" smtClean="0"/>
              <a:t>On the application, it asked for “other information that the admissions committee might find important,”</a:t>
            </a:r>
          </a:p>
        </p:txBody>
      </p:sp>
      <p:sp>
        <p:nvSpPr>
          <p:cNvPr id="11" name="TextBox 10"/>
          <p:cNvSpPr txBox="1"/>
          <p:nvPr/>
        </p:nvSpPr>
        <p:spPr>
          <a:xfrm>
            <a:off x="609600" y="5399782"/>
            <a:ext cx="8077200" cy="1077218"/>
          </a:xfrm>
          <a:prstGeom prst="rect">
            <a:avLst/>
          </a:prstGeom>
          <a:noFill/>
        </p:spPr>
        <p:txBody>
          <a:bodyPr wrap="square" rtlCol="0">
            <a:spAutoFit/>
          </a:bodyPr>
          <a:lstStyle/>
          <a:p>
            <a:pPr algn="r"/>
            <a:r>
              <a:rPr lang="en-US" sz="3200" dirty="0" smtClean="0"/>
              <a:t>Jane wrote, “Being a Capricorn, I will be a careful experimenter.”</a:t>
            </a:r>
          </a:p>
        </p:txBody>
      </p:sp>
      <p:sp>
        <p:nvSpPr>
          <p:cNvPr id="12" name="Cloud 11"/>
          <p:cNvSpPr/>
          <p:nvPr/>
        </p:nvSpPr>
        <p:spPr>
          <a:xfrm rot="574524">
            <a:off x="4191000" y="304800"/>
            <a:ext cx="4953000" cy="3276600"/>
          </a:xfrm>
          <a:prstGeom prst="cloud">
            <a:avLst/>
          </a:prstGeom>
          <a:solidFill>
            <a:schemeClr val="bg1">
              <a:lumMod val="8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“We don’t want any of these astrology nuts around here!”</a:t>
            </a:r>
            <a:endParaRPr lang="en-US" sz="2800" dirty="0">
              <a:solidFill>
                <a:schemeClr val="tx1"/>
              </a:solidFill>
            </a:endParaRPr>
          </a:p>
        </p:txBody>
      </p:sp>
    </p:spTree>
    <p:extLst>
      <p:ext uri="{BB962C8B-B14F-4D97-AF65-F5344CB8AC3E}">
        <p14:creationId xmlns:p14="http://schemas.microsoft.com/office/powerpoint/2010/main" val="1859254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5000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decel="5000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decel="50000"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ppt_x"/>
                                          </p:val>
                                        </p:tav>
                                        <p:tav tm="100000">
                                          <p:val>
                                            <p:strVal val="#ppt_x"/>
                                          </p:val>
                                        </p:tav>
                                      </p:tavLst>
                                    </p:anim>
                                    <p:anim calcmode="lin" valueType="num">
                                      <p:cBhvr additive="base">
                                        <p:cTn id="1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3" presetClass="entr" presetSubtype="16"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p:cTn id="24" dur="500" fill="hold"/>
                                        <p:tgtEl>
                                          <p:spTgt spid="12"/>
                                        </p:tgtEl>
                                        <p:attrNameLst>
                                          <p:attrName>ppt_w</p:attrName>
                                        </p:attrNameLst>
                                      </p:cBhvr>
                                      <p:tavLst>
                                        <p:tav tm="0">
                                          <p:val>
                                            <p:fltVal val="0"/>
                                          </p:val>
                                        </p:tav>
                                        <p:tav tm="100000">
                                          <p:val>
                                            <p:strVal val="#ppt_w"/>
                                          </p:val>
                                        </p:tav>
                                      </p:tavLst>
                                    </p:anim>
                                    <p:anim calcmode="lin" valueType="num">
                                      <p:cBhvr>
                                        <p:cTn id="25" dur="500" fill="hold"/>
                                        <p:tgtEl>
                                          <p:spTgt spid="12"/>
                                        </p:tgtEl>
                                        <p:attrNameLst>
                                          <p:attrName>ppt_h</p:attrName>
                                        </p:attrNameLst>
                                      </p:cBhvr>
                                      <p:tavLst>
                                        <p:tav tm="0">
                                          <p:val>
                                            <p:fltVal val="0"/>
                                          </p:val>
                                        </p:tav>
                                        <p:tav tm="100000">
                                          <p:val>
                                            <p:strVal val="#ppt_h"/>
                                          </p:val>
                                        </p:tav>
                                      </p:tavLst>
                                    </p:anim>
                                  </p:childTnLst>
                                </p:cTn>
                              </p:par>
                              <p:par>
                                <p:cTn id="26" presetID="10" presetClass="exit" presetSubtype="0" fill="hold" nodeType="withEffect">
                                  <p:stCondLst>
                                    <p:cond delay="0"/>
                                  </p:stCondLst>
                                  <p:childTnLst>
                                    <p:animEffect transition="out" filter="fade">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representativeness</a:t>
            </a:r>
            <a:endParaRPr lang="en-US" dirty="0"/>
          </a:p>
        </p:txBody>
      </p:sp>
      <p:sp>
        <p:nvSpPr>
          <p:cNvPr id="3" name="Content Placeholder 2"/>
          <p:cNvSpPr>
            <a:spLocks noGrp="1"/>
          </p:cNvSpPr>
          <p:nvPr>
            <p:ph idx="1"/>
          </p:nvPr>
        </p:nvSpPr>
        <p:spPr/>
        <p:txBody>
          <a:bodyPr/>
          <a:lstStyle/>
          <a:p>
            <a:r>
              <a:rPr lang="en-US" dirty="0" smtClean="0"/>
              <a:t>humans have a remarkable tendency to classify the things around us.</a:t>
            </a:r>
          </a:p>
          <a:p>
            <a:endParaRPr lang="en-US" dirty="0"/>
          </a:p>
        </p:txBody>
      </p:sp>
    </p:spTree>
    <p:extLst>
      <p:ext uri="{BB962C8B-B14F-4D97-AF65-F5344CB8AC3E}">
        <p14:creationId xmlns:p14="http://schemas.microsoft.com/office/powerpoint/2010/main" val="53285654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19800"/>
          </a:xfrm>
        </p:spPr>
        <p:txBody>
          <a:bodyPr>
            <a:normAutofit fontScale="85000" lnSpcReduction="20000"/>
          </a:bodyPr>
          <a:lstStyle/>
          <a:p>
            <a:pPr marL="0" indent="0">
              <a:buNone/>
            </a:pPr>
            <a:r>
              <a:rPr lang="en-US" dirty="0" smtClean="0"/>
              <a:t>Imagine that some psychologists have administered personality tests to 30 engineers and 70 lawyers, all people successful in their fields. Brief descriptions were written for each of the 30 engineers and 70 lawyers. A sample description follows. Judge that description by indicating the probability that the person described is an engineer. Use a scale from 0 to 100.</a:t>
            </a:r>
          </a:p>
          <a:p>
            <a:pPr marL="0" indent="0">
              <a:buNone/>
            </a:pPr>
            <a:endParaRPr lang="en-US" dirty="0" smtClean="0"/>
          </a:p>
          <a:p>
            <a:pPr marL="400050" lvl="1" indent="0">
              <a:buNone/>
            </a:pPr>
            <a:r>
              <a:rPr lang="en-US" dirty="0" smtClean="0"/>
              <a:t>Jack is a 45-year-old man. He is married and has four children. He is generally conservative, careful, and ambitious. He shows no interest in political and social issues and spends most of his free time on his many hobbies which include home carpentry, sailing, and mathematical puzzles.</a:t>
            </a:r>
          </a:p>
          <a:p>
            <a:pPr marL="0" indent="0">
              <a:buNone/>
            </a:pPr>
            <a:endParaRPr lang="en-US" dirty="0" smtClean="0"/>
          </a:p>
          <a:p>
            <a:pPr marL="0" indent="0">
              <a:buNone/>
            </a:pPr>
            <a:r>
              <a:rPr lang="en-US" dirty="0" smtClean="0"/>
              <a:t>The probability that the man is one of the 30 engineers in the sample of 100 is                ?</a:t>
            </a:r>
            <a:endParaRPr lang="en-US" dirty="0"/>
          </a:p>
        </p:txBody>
      </p:sp>
      <p:sp>
        <p:nvSpPr>
          <p:cNvPr id="5" name="TextBox 4"/>
          <p:cNvSpPr txBox="1"/>
          <p:nvPr/>
        </p:nvSpPr>
        <p:spPr>
          <a:xfrm>
            <a:off x="3429000" y="5449669"/>
            <a:ext cx="1143000" cy="646331"/>
          </a:xfrm>
          <a:prstGeom prst="rect">
            <a:avLst/>
          </a:prstGeom>
          <a:noFill/>
        </p:spPr>
        <p:txBody>
          <a:bodyPr wrap="square" rtlCol="0">
            <a:spAutoFit/>
          </a:bodyPr>
          <a:lstStyle/>
          <a:p>
            <a:pPr algn="ctr"/>
            <a:r>
              <a:rPr lang="en-US" sz="3600" b="1" dirty="0" smtClean="0"/>
              <a:t>75%</a:t>
            </a:r>
            <a:endParaRPr lang="en-US" sz="3600" b="1" dirty="0"/>
          </a:p>
        </p:txBody>
      </p:sp>
      <p:sp>
        <p:nvSpPr>
          <p:cNvPr id="4" name="TextBox 3"/>
          <p:cNvSpPr txBox="1"/>
          <p:nvPr/>
        </p:nvSpPr>
        <p:spPr>
          <a:xfrm rot="758610">
            <a:off x="4728309" y="3111865"/>
            <a:ext cx="2286000" cy="3770263"/>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239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endParaRPr lang="en-US" sz="239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894138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1" accel="5000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19800"/>
          </a:xfrm>
        </p:spPr>
        <p:txBody>
          <a:bodyPr>
            <a:normAutofit/>
          </a:bodyPr>
          <a:lstStyle/>
          <a:p>
            <a:pPr marL="0" indent="0">
              <a:buNone/>
            </a:pPr>
            <a:r>
              <a:rPr lang="en-US" dirty="0" smtClean="0"/>
              <a:t>Imagine that some psychologists have administered personality tests to 30 engineers and 70 lawyers, all people successful in their fields. Brief descriptions were written for each of the 30 engineers and 70 lawyers. </a:t>
            </a:r>
            <a:r>
              <a:rPr lang="en-US" b="1" dirty="0" smtClean="0"/>
              <a:t>One description is selected at random</a:t>
            </a:r>
            <a:r>
              <a:rPr lang="en-US" dirty="0" smtClean="0"/>
              <a:t>. What is the probability that the person described is an engineer? Use a scale from 0 to 100.</a:t>
            </a:r>
          </a:p>
          <a:p>
            <a:pPr marL="0" indent="0">
              <a:buNone/>
            </a:pPr>
            <a:endParaRPr lang="en-US" dirty="0" smtClean="0"/>
          </a:p>
          <a:p>
            <a:pPr marL="0" indent="0">
              <a:buNone/>
            </a:pPr>
            <a:r>
              <a:rPr lang="en-US" dirty="0" smtClean="0"/>
              <a:t>The probability that the man is one of the 30 engineers in the sample of 100 is                ?</a:t>
            </a:r>
            <a:endParaRPr lang="en-US" dirty="0"/>
          </a:p>
        </p:txBody>
      </p:sp>
      <p:sp>
        <p:nvSpPr>
          <p:cNvPr id="5" name="TextBox 4"/>
          <p:cNvSpPr txBox="1"/>
          <p:nvPr/>
        </p:nvSpPr>
        <p:spPr>
          <a:xfrm>
            <a:off x="6096000" y="5486400"/>
            <a:ext cx="1143000" cy="646331"/>
          </a:xfrm>
          <a:prstGeom prst="rect">
            <a:avLst/>
          </a:prstGeom>
          <a:noFill/>
        </p:spPr>
        <p:txBody>
          <a:bodyPr wrap="square" rtlCol="0">
            <a:spAutoFit/>
          </a:bodyPr>
          <a:lstStyle/>
          <a:p>
            <a:pPr algn="ctr"/>
            <a:r>
              <a:rPr lang="en-US" sz="3600" b="1" dirty="0" smtClean="0"/>
              <a:t>30%</a:t>
            </a:r>
            <a:endParaRPr lang="en-US" sz="3600" b="1" dirty="0"/>
          </a:p>
        </p:txBody>
      </p:sp>
    </p:spTree>
    <p:extLst>
      <p:ext uri="{BB962C8B-B14F-4D97-AF65-F5344CB8AC3E}">
        <p14:creationId xmlns:p14="http://schemas.microsoft.com/office/powerpoint/2010/main" val="2079316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19800"/>
          </a:xfrm>
        </p:spPr>
        <p:txBody>
          <a:bodyPr>
            <a:normAutofit fontScale="92500" lnSpcReduction="20000"/>
          </a:bodyPr>
          <a:lstStyle/>
          <a:p>
            <a:pPr marL="0" indent="0">
              <a:buNone/>
            </a:pPr>
            <a:r>
              <a:rPr lang="en-US" dirty="0" smtClean="0"/>
              <a:t>Imagine that some psychologists have administered personality tests to 30 engineers and 70 lawyers, all people successful in their fields. Brief descriptions were written for each of the 30 engineers and 70 lawyers. A sample description follows. Judge that description by indicating the probability that the person described is an engineer. Use a scale from 0 to 100.</a:t>
            </a:r>
          </a:p>
          <a:p>
            <a:pPr marL="0" indent="0">
              <a:buNone/>
            </a:pPr>
            <a:endParaRPr lang="en-US" dirty="0" smtClean="0"/>
          </a:p>
          <a:p>
            <a:pPr marL="400050" lvl="1" indent="0">
              <a:buNone/>
            </a:pPr>
            <a:r>
              <a:rPr lang="en-US" dirty="0" smtClean="0"/>
              <a:t>Jack is a 45-year-old man. He is from Cleveland, is 5’11”, likes dogs, and has brown eyes.</a:t>
            </a:r>
          </a:p>
          <a:p>
            <a:pPr marL="400050" lvl="1" indent="0">
              <a:buNone/>
            </a:pPr>
            <a:endParaRPr lang="en-US" dirty="0" smtClean="0"/>
          </a:p>
          <a:p>
            <a:pPr marL="0" indent="0">
              <a:buNone/>
            </a:pPr>
            <a:r>
              <a:rPr lang="en-US" dirty="0" smtClean="0"/>
              <a:t>The probability that the man is one of the 30 engineers in the sample of 100 is                ?</a:t>
            </a:r>
            <a:endParaRPr lang="en-US" dirty="0"/>
          </a:p>
        </p:txBody>
      </p:sp>
      <p:sp>
        <p:nvSpPr>
          <p:cNvPr id="5" name="TextBox 4"/>
          <p:cNvSpPr txBox="1"/>
          <p:nvPr/>
        </p:nvSpPr>
        <p:spPr>
          <a:xfrm>
            <a:off x="5715000" y="5334000"/>
            <a:ext cx="1143000" cy="646331"/>
          </a:xfrm>
          <a:prstGeom prst="rect">
            <a:avLst/>
          </a:prstGeom>
          <a:noFill/>
        </p:spPr>
        <p:txBody>
          <a:bodyPr wrap="square" rtlCol="0">
            <a:spAutoFit/>
          </a:bodyPr>
          <a:lstStyle/>
          <a:p>
            <a:pPr algn="ctr"/>
            <a:r>
              <a:rPr lang="en-US" sz="3600" b="1" dirty="0" smtClean="0"/>
              <a:t>50%</a:t>
            </a:r>
            <a:endParaRPr lang="en-US" sz="3600" b="1" dirty="0"/>
          </a:p>
        </p:txBody>
      </p:sp>
      <p:sp>
        <p:nvSpPr>
          <p:cNvPr id="4" name="TextBox 3"/>
          <p:cNvSpPr txBox="1"/>
          <p:nvPr/>
        </p:nvSpPr>
        <p:spPr>
          <a:xfrm rot="758610">
            <a:off x="7387491" y="3188065"/>
            <a:ext cx="2286000" cy="3770263"/>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239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endParaRPr lang="en-US" sz="239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2665809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1" accel="5000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96000"/>
          </a:xfrm>
        </p:spPr>
        <p:txBody>
          <a:bodyPr>
            <a:normAutofit fontScale="92500" lnSpcReduction="20000"/>
          </a:bodyPr>
          <a:lstStyle/>
          <a:p>
            <a:pPr marL="0" indent="0">
              <a:buNone/>
            </a:pPr>
            <a:r>
              <a:rPr lang="en-US" dirty="0" smtClean="0"/>
              <a:t>Linda is 32 years old, outspoken, pro-choice, socialist, went to a small liberal arts school, and is a participant in a weekly woman’s discussion group.  How likely is it that</a:t>
            </a:r>
          </a:p>
          <a:p>
            <a:pPr marL="971550" lvl="1" indent="-514350">
              <a:buFont typeface="+mj-lt"/>
              <a:buAutoNum type="alphaUcPeriod"/>
            </a:pPr>
            <a:r>
              <a:rPr lang="en-US" dirty="0" smtClean="0"/>
              <a:t>Linda is a teacher at an elementary school</a:t>
            </a:r>
          </a:p>
          <a:p>
            <a:pPr marL="971550" lvl="1" indent="-514350">
              <a:buFont typeface="+mj-lt"/>
              <a:buAutoNum type="alphaUcPeriod"/>
            </a:pPr>
            <a:r>
              <a:rPr lang="en-US" dirty="0" smtClean="0"/>
              <a:t>Linda works in a bookstore and takes yoga classes</a:t>
            </a:r>
          </a:p>
          <a:p>
            <a:pPr marL="971550" lvl="1" indent="-514350">
              <a:buFont typeface="+mj-lt"/>
              <a:buAutoNum type="alphaUcPeriod"/>
            </a:pPr>
            <a:r>
              <a:rPr lang="en-US" dirty="0" smtClean="0"/>
              <a:t>Linda is active in the feminist movement</a:t>
            </a:r>
          </a:p>
          <a:p>
            <a:pPr marL="971550" lvl="1" indent="-514350">
              <a:buFont typeface="+mj-lt"/>
              <a:buAutoNum type="alphaUcPeriod"/>
            </a:pPr>
            <a:r>
              <a:rPr lang="en-US" dirty="0" smtClean="0"/>
              <a:t>Linda is a psychiatric social worker</a:t>
            </a:r>
          </a:p>
          <a:p>
            <a:pPr marL="971550" lvl="1" indent="-514350">
              <a:buFont typeface="+mj-lt"/>
              <a:buAutoNum type="alphaUcPeriod"/>
            </a:pPr>
            <a:r>
              <a:rPr lang="en-US" dirty="0" smtClean="0"/>
              <a:t>Linda is a member of the league of women voters</a:t>
            </a:r>
          </a:p>
          <a:p>
            <a:pPr marL="971550" lvl="1" indent="-514350">
              <a:buFont typeface="+mj-lt"/>
              <a:buAutoNum type="alphaUcPeriod"/>
            </a:pPr>
            <a:r>
              <a:rPr lang="en-US" dirty="0" smtClean="0"/>
              <a:t>Linda is a bank teller</a:t>
            </a:r>
          </a:p>
          <a:p>
            <a:pPr marL="971550" lvl="1" indent="-514350">
              <a:buFont typeface="+mj-lt"/>
              <a:buAutoNum type="alphaUcPeriod"/>
            </a:pPr>
            <a:r>
              <a:rPr lang="en-US" dirty="0" smtClean="0"/>
              <a:t>Linda is an insurance agent</a:t>
            </a:r>
          </a:p>
          <a:p>
            <a:pPr marL="971550" lvl="1" indent="-514350">
              <a:buFont typeface="+mj-lt"/>
              <a:buAutoNum type="alphaUcPeriod"/>
            </a:pPr>
            <a:r>
              <a:rPr lang="en-US" dirty="0" smtClean="0"/>
              <a:t>Linda is a bank teller and active in feminist organizations</a:t>
            </a:r>
          </a:p>
          <a:p>
            <a:pPr marL="571500" indent="-514350">
              <a:buNone/>
            </a:pPr>
            <a:endParaRPr lang="en-US" sz="2200" dirty="0" smtClean="0"/>
          </a:p>
          <a:p>
            <a:pPr marL="571500" indent="-514350">
              <a:buNone/>
            </a:pPr>
            <a:r>
              <a:rPr lang="en-US" sz="4300" b="1" dirty="0" smtClean="0"/>
              <a:t>How can H be more likely than F???</a:t>
            </a:r>
          </a:p>
          <a:p>
            <a:pPr marL="971550" lvl="1" indent="-514350">
              <a:buFont typeface="+mj-lt"/>
              <a:buAutoNum type="alphaUcPeriod"/>
            </a:pPr>
            <a:endParaRPr lang="en-US" dirty="0"/>
          </a:p>
        </p:txBody>
      </p:sp>
    </p:spTree>
    <p:extLst>
      <p:ext uri="{BB962C8B-B14F-4D97-AF65-F5344CB8AC3E}">
        <p14:creationId xmlns:p14="http://schemas.microsoft.com/office/powerpoint/2010/main" val="3004866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 calcmode="lin" valueType="num">
                                      <p:cBhvr additive="base">
                                        <p:cTn id="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representativeness</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r>
              <a:rPr lang="en-US" b="1" dirty="0" smtClean="0"/>
              <a:t>Which solution best </a:t>
            </a:r>
            <a:r>
              <a:rPr lang="en-US" b="1" i="1" dirty="0" smtClean="0"/>
              <a:t>represents</a:t>
            </a:r>
            <a:r>
              <a:rPr lang="en-US" b="1" dirty="0" smtClean="0"/>
              <a:t> what I might consider the ideal solution?</a:t>
            </a:r>
          </a:p>
          <a:p>
            <a:pPr lvl="1"/>
            <a:r>
              <a:rPr lang="en-US" dirty="0" smtClean="0"/>
              <a:t>Which birth order sequence is most likely:</a:t>
            </a:r>
          </a:p>
          <a:p>
            <a:pPr lvl="2"/>
            <a:r>
              <a:rPr lang="en-US" dirty="0" smtClean="0"/>
              <a:t>BBBGGG or BGGBGB</a:t>
            </a:r>
          </a:p>
        </p:txBody>
      </p:sp>
    </p:spTree>
    <p:extLst>
      <p:ext uri="{BB962C8B-B14F-4D97-AF65-F5344CB8AC3E}">
        <p14:creationId xmlns:p14="http://schemas.microsoft.com/office/powerpoint/2010/main" val="1320445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say I flip a coin four times</a:t>
            </a:r>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990600" y="2514601"/>
            <a:ext cx="1752600" cy="1729640"/>
          </a:xfrm>
          <a:prstGeom prst="rect">
            <a:avLst/>
          </a:prstGeom>
          <a:noFill/>
          <a:ln w="9525">
            <a:noFill/>
            <a:miter lim="800000"/>
            <a:headEnd/>
            <a:tailEnd/>
          </a:ln>
        </p:spPr>
      </p:pic>
      <p:pic>
        <p:nvPicPr>
          <p:cNvPr id="7" name="Picture 3"/>
          <p:cNvPicPr>
            <a:picLocks noChangeAspect="1" noChangeArrowheads="1"/>
          </p:cNvPicPr>
          <p:nvPr/>
        </p:nvPicPr>
        <p:blipFill>
          <a:blip r:embed="rId2" cstate="print"/>
          <a:srcRect/>
          <a:stretch>
            <a:fillRect/>
          </a:stretch>
        </p:blipFill>
        <p:spPr bwMode="auto">
          <a:xfrm>
            <a:off x="2743200" y="2514600"/>
            <a:ext cx="1752600" cy="1729640"/>
          </a:xfrm>
          <a:prstGeom prst="rect">
            <a:avLst/>
          </a:prstGeom>
          <a:noFill/>
          <a:ln w="9525">
            <a:noFill/>
            <a:miter lim="800000"/>
            <a:headEnd/>
            <a:tailEnd/>
          </a:ln>
        </p:spPr>
      </p:pic>
      <p:pic>
        <p:nvPicPr>
          <p:cNvPr id="8" name="Picture 3"/>
          <p:cNvPicPr>
            <a:picLocks noChangeAspect="1" noChangeArrowheads="1"/>
          </p:cNvPicPr>
          <p:nvPr/>
        </p:nvPicPr>
        <p:blipFill>
          <a:blip r:embed="rId2" cstate="print"/>
          <a:srcRect/>
          <a:stretch>
            <a:fillRect/>
          </a:stretch>
        </p:blipFill>
        <p:spPr bwMode="auto">
          <a:xfrm>
            <a:off x="4495800" y="2514600"/>
            <a:ext cx="1752600" cy="1729640"/>
          </a:xfrm>
          <a:prstGeom prst="rect">
            <a:avLst/>
          </a:prstGeom>
          <a:noFill/>
          <a:ln w="9525">
            <a:noFill/>
            <a:miter lim="800000"/>
            <a:headEnd/>
            <a:tailEnd/>
          </a:ln>
        </p:spPr>
      </p:pic>
      <p:sp>
        <p:nvSpPr>
          <p:cNvPr id="10" name="TextBox 9"/>
          <p:cNvSpPr txBox="1"/>
          <p:nvPr/>
        </p:nvSpPr>
        <p:spPr>
          <a:xfrm>
            <a:off x="1471443" y="4343400"/>
            <a:ext cx="803105" cy="523220"/>
          </a:xfrm>
          <a:prstGeom prst="rect">
            <a:avLst/>
          </a:prstGeom>
          <a:noFill/>
        </p:spPr>
        <p:txBody>
          <a:bodyPr wrap="none" rtlCol="0">
            <a:spAutoFit/>
          </a:bodyPr>
          <a:lstStyle/>
          <a:p>
            <a:r>
              <a:rPr lang="en-US" sz="2800" b="1" dirty="0" smtClean="0"/>
              <a:t>tails</a:t>
            </a:r>
            <a:endParaRPr lang="en-US" sz="2800" b="1" dirty="0"/>
          </a:p>
        </p:txBody>
      </p:sp>
      <p:sp>
        <p:nvSpPr>
          <p:cNvPr id="11" name="TextBox 10"/>
          <p:cNvSpPr txBox="1"/>
          <p:nvPr/>
        </p:nvSpPr>
        <p:spPr>
          <a:xfrm>
            <a:off x="3200400" y="4343400"/>
            <a:ext cx="803105" cy="523220"/>
          </a:xfrm>
          <a:prstGeom prst="rect">
            <a:avLst/>
          </a:prstGeom>
          <a:noFill/>
        </p:spPr>
        <p:txBody>
          <a:bodyPr wrap="none" rtlCol="0">
            <a:spAutoFit/>
          </a:bodyPr>
          <a:lstStyle/>
          <a:p>
            <a:r>
              <a:rPr lang="en-US" sz="2800" b="1" dirty="0" smtClean="0"/>
              <a:t>tails</a:t>
            </a:r>
            <a:endParaRPr lang="en-US" sz="2800" b="1" dirty="0"/>
          </a:p>
        </p:txBody>
      </p:sp>
      <p:sp>
        <p:nvSpPr>
          <p:cNvPr id="12" name="TextBox 11"/>
          <p:cNvSpPr txBox="1"/>
          <p:nvPr/>
        </p:nvSpPr>
        <p:spPr>
          <a:xfrm>
            <a:off x="4988095" y="4343400"/>
            <a:ext cx="803105" cy="523220"/>
          </a:xfrm>
          <a:prstGeom prst="rect">
            <a:avLst/>
          </a:prstGeom>
          <a:noFill/>
        </p:spPr>
        <p:txBody>
          <a:bodyPr wrap="none" rtlCol="0">
            <a:spAutoFit/>
          </a:bodyPr>
          <a:lstStyle/>
          <a:p>
            <a:r>
              <a:rPr lang="en-US" sz="2800" b="1" dirty="0" smtClean="0"/>
              <a:t>tails</a:t>
            </a:r>
            <a:endParaRPr lang="en-US" sz="2800" b="1" dirty="0"/>
          </a:p>
        </p:txBody>
      </p:sp>
      <p:sp>
        <p:nvSpPr>
          <p:cNvPr id="13" name="TextBox 12"/>
          <p:cNvSpPr txBox="1"/>
          <p:nvPr/>
        </p:nvSpPr>
        <p:spPr>
          <a:xfrm>
            <a:off x="6858000" y="2057400"/>
            <a:ext cx="1524000" cy="2646878"/>
          </a:xfrm>
          <a:prstGeom prst="rect">
            <a:avLst/>
          </a:prstGeom>
          <a:noFill/>
        </p:spPr>
        <p:txBody>
          <a:bodyPr wrap="square" rtlCol="0">
            <a:spAutoFit/>
          </a:bodyPr>
          <a:lstStyle/>
          <a:p>
            <a:r>
              <a:rPr lang="en-US" sz="16600" b="1" dirty="0" smtClean="0"/>
              <a:t>?</a:t>
            </a:r>
            <a:endParaRPr lang="en-US" sz="16600" b="1" dirty="0"/>
          </a:p>
        </p:txBody>
      </p:sp>
    </p:spTree>
    <p:extLst>
      <p:ext uri="{BB962C8B-B14F-4D97-AF65-F5344CB8AC3E}">
        <p14:creationId xmlns:p14="http://schemas.microsoft.com/office/powerpoint/2010/main" val="909085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ntr" presetSubtype="1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 calcmode="lin" valueType="num">
                                      <p:cBhvr>
                                        <p:cTn id="7" dur="500" fill="hold"/>
                                        <p:tgtEl>
                                          <p:spTgt spid="1027"/>
                                        </p:tgtEl>
                                        <p:attrNameLst>
                                          <p:attrName>ppt_w</p:attrName>
                                        </p:attrNameLst>
                                      </p:cBhvr>
                                      <p:tavLst>
                                        <p:tav tm="0" fmla="#ppt_w*sin(2.5*pi*$)">
                                          <p:val>
                                            <p:fltVal val="0"/>
                                          </p:val>
                                        </p:tav>
                                        <p:tav tm="100000">
                                          <p:val>
                                            <p:fltVal val="1"/>
                                          </p:val>
                                        </p:tav>
                                      </p:tavLst>
                                    </p:anim>
                                    <p:anim calcmode="lin" valueType="num">
                                      <p:cBhvr>
                                        <p:cTn id="8" dur="500" fill="hold"/>
                                        <p:tgtEl>
                                          <p:spTgt spid="1027"/>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9" presetClass="entr" presetSubtype="1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500" fill="hold"/>
                                        <p:tgtEl>
                                          <p:spTgt spid="7"/>
                                        </p:tgtEl>
                                        <p:attrNameLst>
                                          <p:attrName>ppt_w</p:attrName>
                                        </p:attrNameLst>
                                      </p:cBhvr>
                                      <p:tavLst>
                                        <p:tav tm="0" fmla="#ppt_w*sin(2.5*pi*$)">
                                          <p:val>
                                            <p:fltVal val="0"/>
                                          </p:val>
                                        </p:tav>
                                        <p:tav tm="100000">
                                          <p:val>
                                            <p:fltVal val="1"/>
                                          </p:val>
                                        </p:tav>
                                      </p:tavLst>
                                    </p:anim>
                                    <p:anim calcmode="lin" valueType="num">
                                      <p:cBhvr>
                                        <p:cTn id="17" dur="500" fill="hold"/>
                                        <p:tgtEl>
                                          <p:spTgt spid="7"/>
                                        </p:tgtEl>
                                        <p:attrNameLst>
                                          <p:attrName>ppt_h</p:attrName>
                                        </p:attrNameLst>
                                      </p:cBhvr>
                                      <p:tavLst>
                                        <p:tav tm="0">
                                          <p:val>
                                            <p:strVal val="#ppt_h"/>
                                          </p:val>
                                        </p:tav>
                                        <p:tav tm="100000">
                                          <p:val>
                                            <p:strVal val="#ppt_h"/>
                                          </p:val>
                                        </p:tav>
                                      </p:tavLst>
                                    </p:anim>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9" presetClass="entr" presetSubtype="1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ppt_w</p:attrName>
                                        </p:attrNameLst>
                                      </p:cBhvr>
                                      <p:tavLst>
                                        <p:tav tm="0" fmla="#ppt_w*sin(2.5*pi*$)">
                                          <p:val>
                                            <p:fltVal val="0"/>
                                          </p:val>
                                        </p:tav>
                                        <p:tav tm="100000">
                                          <p:val>
                                            <p:fltVal val="1"/>
                                          </p:val>
                                        </p:tav>
                                      </p:tavLst>
                                    </p:anim>
                                    <p:anim calcmode="lin" valueType="num">
                                      <p:cBhvr>
                                        <p:cTn id="26" dur="500" fill="hold"/>
                                        <p:tgtEl>
                                          <p:spTgt spid="8"/>
                                        </p:tgtEl>
                                        <p:attrNameLst>
                                          <p:attrName>ppt_h</p:attrName>
                                        </p:attrNameLst>
                                      </p:cBhvr>
                                      <p:tavLst>
                                        <p:tav tm="0">
                                          <p:val>
                                            <p:strVal val="#ppt_h"/>
                                          </p:val>
                                        </p:tav>
                                        <p:tav tm="100000">
                                          <p:val>
                                            <p:strVal val="#ppt_h"/>
                                          </p:val>
                                        </p:tav>
                                      </p:tavLst>
                                    </p:anim>
                                  </p:childTnLst>
                                </p:cTn>
                              </p:par>
                            </p:childTnLst>
                          </p:cTn>
                        </p:par>
                        <p:par>
                          <p:cTn id="27" fill="hold">
                            <p:stCondLst>
                              <p:cond delay="500"/>
                            </p:stCondLst>
                            <p:childTnLst>
                              <p:par>
                                <p:cTn id="28" presetID="1" presetClass="entr" presetSubtype="0" fill="hold" grpId="0" nodeType="afterEffect">
                                  <p:stCondLst>
                                    <p:cond delay="0"/>
                                  </p:stCondLst>
                                  <p:childTnLst>
                                    <p:set>
                                      <p:cBhvr>
                                        <p:cTn id="29" dur="1" fill="hold">
                                          <p:stCondLst>
                                            <p:cond delay="0"/>
                                          </p:stCondLst>
                                        </p:cTn>
                                        <p:tgtEl>
                                          <p:spTgt spid="1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 presetClass="entr" presetSubtype="4" decel="50000"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additive="base">
                                        <p:cTn id="34" dur="500" fill="hold"/>
                                        <p:tgtEl>
                                          <p:spTgt spid="13"/>
                                        </p:tgtEl>
                                        <p:attrNameLst>
                                          <p:attrName>ppt_x</p:attrName>
                                        </p:attrNameLst>
                                      </p:cBhvr>
                                      <p:tavLst>
                                        <p:tav tm="0">
                                          <p:val>
                                            <p:strVal val="#ppt_x"/>
                                          </p:val>
                                        </p:tav>
                                        <p:tav tm="100000">
                                          <p:val>
                                            <p:strVal val="#ppt_x"/>
                                          </p:val>
                                        </p:tav>
                                      </p:tavLst>
                                    </p:anim>
                                    <p:anim calcmode="lin" valueType="num">
                                      <p:cBhvr additive="base">
                                        <p:cTn id="3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Grp="1" noChangeAspect="1" noChangeArrowheads="1"/>
          </p:cNvPicPr>
          <p:nvPr>
            <p:ph idx="1"/>
          </p:nvPr>
        </p:nvPicPr>
        <p:blipFill>
          <a:blip r:embed="rId3" cstate="print"/>
          <a:srcRect/>
          <a:stretch>
            <a:fillRect/>
          </a:stretch>
        </p:blipFill>
        <p:spPr bwMode="auto">
          <a:xfrm>
            <a:off x="0" y="0"/>
            <a:ext cx="9144000" cy="1314450"/>
          </a:xfrm>
          <a:prstGeom prst="rect">
            <a:avLst/>
          </a:prstGeom>
          <a:noFill/>
          <a:ln w="9525">
            <a:noFill/>
            <a:miter lim="800000"/>
            <a:headEnd/>
            <a:tailEnd/>
          </a:ln>
        </p:spPr>
      </p:pic>
      <p:sp>
        <p:nvSpPr>
          <p:cNvPr id="2" name="Title 1"/>
          <p:cNvSpPr>
            <a:spLocks noGrp="1"/>
          </p:cNvSpPr>
          <p:nvPr>
            <p:ph type="title"/>
          </p:nvPr>
        </p:nvSpPr>
        <p:spPr>
          <a:xfrm>
            <a:off x="0" y="1143000"/>
            <a:ext cx="9144000" cy="1143000"/>
          </a:xfrm>
        </p:spPr>
        <p:txBody>
          <a:bodyPr/>
          <a:lstStyle/>
          <a:p>
            <a:r>
              <a:rPr lang="en-US" dirty="0" smtClean="0"/>
              <a:t>normative vs. descriptive statements</a:t>
            </a:r>
            <a:endParaRPr lang="en-US" dirty="0"/>
          </a:p>
        </p:txBody>
      </p:sp>
      <p:cxnSp>
        <p:nvCxnSpPr>
          <p:cNvPr id="7" name="Straight Arrow Connector 6"/>
          <p:cNvCxnSpPr>
            <a:stCxn id="13" idx="0"/>
          </p:cNvCxnSpPr>
          <p:nvPr/>
        </p:nvCxnSpPr>
        <p:spPr>
          <a:xfrm rot="5400000" flipH="1" flipV="1">
            <a:off x="1181894" y="2552700"/>
            <a:ext cx="837406" cy="794"/>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15" idx="0"/>
          </p:cNvCxnSpPr>
          <p:nvPr/>
        </p:nvCxnSpPr>
        <p:spPr>
          <a:xfrm rot="5400000" flipH="1" flipV="1">
            <a:off x="4306094" y="2551906"/>
            <a:ext cx="838200" cy="1588"/>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81000" y="2971800"/>
            <a:ext cx="2438400" cy="1569660"/>
          </a:xfrm>
          <a:prstGeom prst="rect">
            <a:avLst/>
          </a:prstGeom>
          <a:noFill/>
        </p:spPr>
        <p:txBody>
          <a:bodyPr wrap="square" rtlCol="0">
            <a:spAutoFit/>
          </a:bodyPr>
          <a:lstStyle/>
          <a:p>
            <a:pPr algn="ctr"/>
            <a:r>
              <a:rPr lang="en-US" sz="3200" dirty="0" smtClean="0"/>
              <a:t>what we </a:t>
            </a:r>
            <a:r>
              <a:rPr lang="en-US" sz="3200" i="1" dirty="0" smtClean="0"/>
              <a:t>SHOULD</a:t>
            </a:r>
            <a:r>
              <a:rPr lang="en-US" sz="3200" dirty="0" smtClean="0"/>
              <a:t/>
            </a:r>
            <a:br>
              <a:rPr lang="en-US" sz="3200" dirty="0" smtClean="0"/>
            </a:br>
            <a:r>
              <a:rPr lang="en-US" sz="3200" dirty="0" smtClean="0"/>
              <a:t>do</a:t>
            </a:r>
            <a:endParaRPr lang="en-US" sz="3200" dirty="0"/>
          </a:p>
        </p:txBody>
      </p:sp>
      <p:sp>
        <p:nvSpPr>
          <p:cNvPr id="15" name="TextBox 14"/>
          <p:cNvSpPr txBox="1"/>
          <p:nvPr/>
        </p:nvSpPr>
        <p:spPr>
          <a:xfrm>
            <a:off x="3505200" y="2971800"/>
            <a:ext cx="2438400" cy="1569660"/>
          </a:xfrm>
          <a:prstGeom prst="rect">
            <a:avLst/>
          </a:prstGeom>
          <a:noFill/>
        </p:spPr>
        <p:txBody>
          <a:bodyPr wrap="square" rtlCol="0">
            <a:spAutoFit/>
          </a:bodyPr>
          <a:lstStyle/>
          <a:p>
            <a:pPr algn="ctr"/>
            <a:r>
              <a:rPr lang="en-US" sz="3200" dirty="0" smtClean="0"/>
              <a:t>what we </a:t>
            </a:r>
            <a:br>
              <a:rPr lang="en-US" sz="3200" dirty="0" smtClean="0"/>
            </a:br>
            <a:r>
              <a:rPr lang="en-US" sz="3200" i="1" dirty="0" smtClean="0"/>
              <a:t>DO</a:t>
            </a:r>
            <a:r>
              <a:rPr lang="en-US" sz="3200" dirty="0" smtClean="0"/>
              <a:t/>
            </a:r>
            <a:br>
              <a:rPr lang="en-US" sz="3200" dirty="0" smtClean="0"/>
            </a:br>
            <a:r>
              <a:rPr lang="en-US" sz="3200" dirty="0" smtClean="0"/>
              <a:t>do</a:t>
            </a:r>
            <a:endParaRPr lang="en-US" sz="3200" dirty="0"/>
          </a:p>
        </p:txBody>
      </p:sp>
      <p:sp>
        <p:nvSpPr>
          <p:cNvPr id="18" name="Rectangular Callout 17"/>
          <p:cNvSpPr/>
          <p:nvPr/>
        </p:nvSpPr>
        <p:spPr>
          <a:xfrm>
            <a:off x="1371600" y="4953000"/>
            <a:ext cx="3200400" cy="1600200"/>
          </a:xfrm>
          <a:prstGeom prst="wedgeRectCallout">
            <a:avLst>
              <a:gd name="adj1" fmla="val -30357"/>
              <a:gd name="adj2" fmla="val -79405"/>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ysClr val="windowText" lastClr="000000"/>
                </a:solidFill>
              </a:rPr>
              <a:t>children should eat 7 servings of fruits &amp; vegetables daily</a:t>
            </a:r>
            <a:endParaRPr lang="en-US" sz="2400" dirty="0">
              <a:solidFill>
                <a:sysClr val="windowText" lastClr="000000"/>
              </a:solidFill>
            </a:endParaRPr>
          </a:p>
        </p:txBody>
      </p:sp>
      <p:sp>
        <p:nvSpPr>
          <p:cNvPr id="20" name="Rectangular Callout 19"/>
          <p:cNvSpPr/>
          <p:nvPr/>
        </p:nvSpPr>
        <p:spPr>
          <a:xfrm>
            <a:off x="4953000" y="4953000"/>
            <a:ext cx="4038600" cy="1600200"/>
          </a:xfrm>
          <a:prstGeom prst="wedgeRectCallout">
            <a:avLst>
              <a:gd name="adj1" fmla="val -41678"/>
              <a:gd name="adj2" fmla="val -80357"/>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ysClr val="windowText" lastClr="000000"/>
                </a:solidFill>
              </a:rPr>
              <a:t>the average child eats less than 25% the recommended daily allowance</a:t>
            </a:r>
            <a:endParaRPr lang="en-US" sz="2400" dirty="0">
              <a:solidFill>
                <a:sysClr val="windowText" lastClr="000000"/>
              </a:solidFill>
            </a:endParaRPr>
          </a:p>
        </p:txBody>
      </p:sp>
      <p:sp>
        <p:nvSpPr>
          <p:cNvPr id="21" name="Explosion 2 20"/>
          <p:cNvSpPr/>
          <p:nvPr/>
        </p:nvSpPr>
        <p:spPr>
          <a:xfrm rot="20594079">
            <a:off x="4348138" y="4819033"/>
            <a:ext cx="914400" cy="1752600"/>
          </a:xfrm>
          <a:prstGeom prst="irregularSeal2">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p:cNvGrpSpPr/>
          <p:nvPr/>
        </p:nvGrpSpPr>
        <p:grpSpPr>
          <a:xfrm>
            <a:off x="5181600" y="2895600"/>
            <a:ext cx="2209800" cy="1981200"/>
            <a:chOff x="5681162" y="2267862"/>
            <a:chExt cx="2209800" cy="1981200"/>
          </a:xfrm>
        </p:grpSpPr>
        <p:sp>
          <p:nvSpPr>
            <p:cNvPr id="24" name="Teardrop 23"/>
            <p:cNvSpPr/>
            <p:nvPr/>
          </p:nvSpPr>
          <p:spPr>
            <a:xfrm rot="10355268">
              <a:off x="5681162" y="2267862"/>
              <a:ext cx="2209800" cy="1981200"/>
            </a:xfrm>
            <a:prstGeom prst="teardrop">
              <a:avLst>
                <a:gd name="adj" fmla="val 200000"/>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p:cNvSpPr txBox="1"/>
            <p:nvPr/>
          </p:nvSpPr>
          <p:spPr>
            <a:xfrm>
              <a:off x="5791200" y="2667000"/>
              <a:ext cx="1981200" cy="1200329"/>
            </a:xfrm>
            <a:prstGeom prst="rect">
              <a:avLst/>
            </a:prstGeom>
            <a:noFill/>
          </p:spPr>
          <p:txBody>
            <a:bodyPr wrap="square" rtlCol="0">
              <a:spAutoFit/>
            </a:bodyPr>
            <a:lstStyle/>
            <a:p>
              <a:pPr algn="ctr"/>
              <a:r>
                <a:rPr lang="en-US" dirty="0" smtClean="0"/>
                <a:t>Behavior deviates from normative account in </a:t>
              </a:r>
              <a:r>
                <a:rPr lang="en-US" b="1" dirty="0" smtClean="0"/>
                <a:t>systematic</a:t>
              </a:r>
              <a:r>
                <a:rPr lang="en-US" dirty="0" smtClean="0"/>
                <a:t> ways</a:t>
              </a:r>
              <a:endParaRPr lang="en-US" dirty="0"/>
            </a:p>
          </p:txBody>
        </p:sp>
      </p:grpSp>
    </p:spTree>
    <p:extLst>
      <p:ext uri="{BB962C8B-B14F-4D97-AF65-F5344CB8AC3E}">
        <p14:creationId xmlns:p14="http://schemas.microsoft.com/office/powerpoint/2010/main" val="491903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5000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decel="5000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31" presetClass="entr" presetSubtype="0" fill="hold" grpId="0" nodeType="afterEffect">
                                  <p:stCondLst>
                                    <p:cond delay="0"/>
                                  </p:stCondLst>
                                  <p:iterate type="lt">
                                    <p:tmPct val="5000"/>
                                  </p:iterate>
                                  <p:childTnLst>
                                    <p:set>
                                      <p:cBhvr>
                                        <p:cTn id="17" dur="1" fill="hold">
                                          <p:stCondLst>
                                            <p:cond delay="0"/>
                                          </p:stCondLst>
                                        </p:cTn>
                                        <p:tgtEl>
                                          <p:spTgt spid="21"/>
                                        </p:tgtEl>
                                        <p:attrNameLst>
                                          <p:attrName>style.visibility</p:attrName>
                                        </p:attrNameLst>
                                      </p:cBhvr>
                                      <p:to>
                                        <p:strVal val="visible"/>
                                      </p:to>
                                    </p:set>
                                    <p:anim calcmode="lin" valueType="num">
                                      <p:cBhvr>
                                        <p:cTn id="18" dur="1000" fill="hold"/>
                                        <p:tgtEl>
                                          <p:spTgt spid="21"/>
                                        </p:tgtEl>
                                        <p:attrNameLst>
                                          <p:attrName>ppt_w</p:attrName>
                                        </p:attrNameLst>
                                      </p:cBhvr>
                                      <p:tavLst>
                                        <p:tav tm="0">
                                          <p:val>
                                            <p:fltVal val="0"/>
                                          </p:val>
                                        </p:tav>
                                        <p:tav tm="100000">
                                          <p:val>
                                            <p:strVal val="#ppt_w"/>
                                          </p:val>
                                        </p:tav>
                                      </p:tavLst>
                                    </p:anim>
                                    <p:anim calcmode="lin" valueType="num">
                                      <p:cBhvr>
                                        <p:cTn id="19" dur="1000" fill="hold"/>
                                        <p:tgtEl>
                                          <p:spTgt spid="21"/>
                                        </p:tgtEl>
                                        <p:attrNameLst>
                                          <p:attrName>ppt_h</p:attrName>
                                        </p:attrNameLst>
                                      </p:cBhvr>
                                      <p:tavLst>
                                        <p:tav tm="0">
                                          <p:val>
                                            <p:fltVal val="0"/>
                                          </p:val>
                                        </p:tav>
                                        <p:tav tm="100000">
                                          <p:val>
                                            <p:strVal val="#ppt_h"/>
                                          </p:val>
                                        </p:tav>
                                      </p:tavLst>
                                    </p:anim>
                                    <p:anim calcmode="lin" valueType="num">
                                      <p:cBhvr>
                                        <p:cTn id="20" dur="1000" fill="hold"/>
                                        <p:tgtEl>
                                          <p:spTgt spid="21"/>
                                        </p:tgtEl>
                                        <p:attrNameLst>
                                          <p:attrName>style.rotation</p:attrName>
                                        </p:attrNameLst>
                                      </p:cBhvr>
                                      <p:tavLst>
                                        <p:tav tm="0">
                                          <p:val>
                                            <p:fltVal val="90"/>
                                          </p:val>
                                        </p:tav>
                                        <p:tav tm="100000">
                                          <p:val>
                                            <p:fltVal val="0"/>
                                          </p:val>
                                        </p:tav>
                                      </p:tavLst>
                                    </p:anim>
                                    <p:animEffect transition="in" filter="fade">
                                      <p:cBhvr>
                                        <p:cTn id="21" dur="1000"/>
                                        <p:tgtEl>
                                          <p:spTgt spid="21"/>
                                        </p:tgtEl>
                                      </p:cBhvr>
                                    </p:animEffect>
                                  </p:childTnLst>
                                </p:cTn>
                              </p:par>
                            </p:childTnLst>
                          </p:cTn>
                        </p:par>
                      </p:childTnLst>
                    </p:cTn>
                  </p:par>
                  <p:par>
                    <p:cTn id="22" fill="hold">
                      <p:stCondLst>
                        <p:cond delay="indefinite"/>
                      </p:stCondLst>
                      <p:childTnLst>
                        <p:par>
                          <p:cTn id="23" fill="hold">
                            <p:stCondLst>
                              <p:cond delay="0"/>
                            </p:stCondLst>
                            <p:childTnLst>
                              <p:par>
                                <p:cTn id="24" presetID="23" presetClass="entr" presetSubtype="16" fill="hold" nodeType="clickEffect">
                                  <p:stCondLst>
                                    <p:cond delay="0"/>
                                  </p:stCondLst>
                                  <p:childTnLst>
                                    <p:set>
                                      <p:cBhvr>
                                        <p:cTn id="25" dur="1" fill="hold">
                                          <p:stCondLst>
                                            <p:cond delay="0"/>
                                          </p:stCondLst>
                                        </p:cTn>
                                        <p:tgtEl>
                                          <p:spTgt spid="26"/>
                                        </p:tgtEl>
                                        <p:attrNameLst>
                                          <p:attrName>style.visibility</p:attrName>
                                        </p:attrNameLst>
                                      </p:cBhvr>
                                      <p:to>
                                        <p:strVal val="visible"/>
                                      </p:to>
                                    </p:set>
                                    <p:anim calcmode="lin" valueType="num">
                                      <p:cBhvr>
                                        <p:cTn id="26" dur="500" fill="hold"/>
                                        <p:tgtEl>
                                          <p:spTgt spid="26"/>
                                        </p:tgtEl>
                                        <p:attrNameLst>
                                          <p:attrName>ppt_w</p:attrName>
                                        </p:attrNameLst>
                                      </p:cBhvr>
                                      <p:tavLst>
                                        <p:tav tm="0">
                                          <p:val>
                                            <p:fltVal val="0"/>
                                          </p:val>
                                        </p:tav>
                                        <p:tav tm="100000">
                                          <p:val>
                                            <p:strVal val="#ppt_w"/>
                                          </p:val>
                                        </p:tav>
                                      </p:tavLst>
                                    </p:anim>
                                    <p:anim calcmode="lin" valueType="num">
                                      <p:cBhvr>
                                        <p:cTn id="27" dur="500" fill="hold"/>
                                        <p:tgtEl>
                                          <p:spTgt spid="26"/>
                                        </p:tgtEl>
                                        <p:attrNameLst>
                                          <p:attrName>ppt_h</p:attrName>
                                        </p:attrNameLst>
                                      </p:cBhvr>
                                      <p:tavLst>
                                        <p:tav tm="0">
                                          <p:val>
                                            <p:fltVal val="0"/>
                                          </p:val>
                                        </p:tav>
                                        <p:tav tm="100000">
                                          <p:val>
                                            <p:strVal val="#ppt_h"/>
                                          </p:val>
                                        </p:tav>
                                      </p:tavLst>
                                    </p:anim>
                                  </p:childTnLst>
                                </p:cTn>
                              </p:par>
                              <p:par>
                                <p:cTn id="28" presetID="56" presetClass="path" presetSubtype="0" accel="50000" decel="50000" fill="hold" nodeType="withEffect">
                                  <p:stCondLst>
                                    <p:cond delay="0"/>
                                  </p:stCondLst>
                                  <p:childTnLst>
                                    <p:animMotion origin="layout" path="M 2.5E-6 -1.48148E-6 L 0.06614 -0.08634 " pathEditMode="relative" rAng="0" ptsTypes="AA">
                                      <p:cBhvr>
                                        <p:cTn id="29" dur="500" fill="hold"/>
                                        <p:tgtEl>
                                          <p:spTgt spid="26"/>
                                        </p:tgtEl>
                                        <p:attrNameLst>
                                          <p:attrName>ppt_x</p:attrName>
                                          <p:attrName>ppt_y</p:attrName>
                                        </p:attrNameLst>
                                      </p:cBhvr>
                                      <p:rCtr x="3300" y="-43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P spid="21"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five decision-making heuristics</a:t>
            </a:r>
            <a:endParaRPr lang="en-US" u="sng" dirty="0"/>
          </a:p>
        </p:txBody>
      </p:sp>
      <p:sp>
        <p:nvSpPr>
          <p:cNvPr id="3" name="Content Placeholder 2"/>
          <p:cNvSpPr>
            <a:spLocks noGrp="1"/>
          </p:cNvSpPr>
          <p:nvPr>
            <p:ph idx="1"/>
          </p:nvPr>
        </p:nvSpPr>
        <p:spPr>
          <a:xfrm>
            <a:off x="457200" y="1295400"/>
            <a:ext cx="8229600" cy="4953000"/>
          </a:xfrm>
        </p:spPr>
        <p:txBody>
          <a:bodyPr>
            <a:normAutofit/>
          </a:bodyPr>
          <a:lstStyle/>
          <a:p>
            <a:pPr marL="0" indent="0" algn="ctr">
              <a:buNone/>
            </a:pPr>
            <a:r>
              <a:rPr lang="en-US" sz="3400" b="1" dirty="0"/>
              <a:t>confirmation bias</a:t>
            </a:r>
          </a:p>
          <a:p>
            <a:pPr marL="0" indent="0" algn="ctr">
              <a:buNone/>
            </a:pPr>
            <a:r>
              <a:rPr lang="en-US" sz="3400" b="1" dirty="0" smtClean="0"/>
              <a:t>representativeness</a:t>
            </a:r>
          </a:p>
          <a:p>
            <a:pPr marL="0" indent="0" algn="ctr">
              <a:buNone/>
            </a:pPr>
            <a:r>
              <a:rPr lang="en-US" sz="3400" b="1" dirty="0" smtClean="0"/>
              <a:t>availability</a:t>
            </a:r>
          </a:p>
          <a:p>
            <a:pPr marL="0" indent="0" algn="ctr">
              <a:buNone/>
            </a:pPr>
            <a:r>
              <a:rPr lang="en-US" sz="3400" b="1" dirty="0" smtClean="0"/>
              <a:t>anchoring and adjustment</a:t>
            </a:r>
          </a:p>
          <a:p>
            <a:pPr marL="0" indent="0" algn="ctr">
              <a:buNone/>
            </a:pPr>
            <a:r>
              <a:rPr lang="en-US" sz="3400" b="1" dirty="0" smtClean="0"/>
              <a:t>escalation of commitment </a:t>
            </a:r>
            <a:r>
              <a:rPr lang="en-US" sz="3400" dirty="0" smtClean="0"/>
              <a:t>(sunk cost fallacy)</a:t>
            </a:r>
          </a:p>
          <a:p>
            <a:pPr marL="0" indent="0" algn="ctr">
              <a:buNone/>
            </a:pPr>
            <a:endParaRPr lang="en-US" sz="3400" b="1" dirty="0" smtClean="0"/>
          </a:p>
        </p:txBody>
      </p:sp>
      <p:sp>
        <p:nvSpPr>
          <p:cNvPr id="6" name="Freeform 5"/>
          <p:cNvSpPr/>
          <p:nvPr/>
        </p:nvSpPr>
        <p:spPr>
          <a:xfrm>
            <a:off x="309391" y="3714521"/>
            <a:ext cx="528809" cy="705079"/>
          </a:xfrm>
          <a:custGeom>
            <a:avLst/>
            <a:gdLst>
              <a:gd name="connsiteX0" fmla="*/ 0 w 528809"/>
              <a:gd name="connsiteY0" fmla="*/ 418640 h 705079"/>
              <a:gd name="connsiteX1" fmla="*/ 44067 w 528809"/>
              <a:gd name="connsiteY1" fmla="*/ 495759 h 705079"/>
              <a:gd name="connsiteX2" fmla="*/ 77118 w 528809"/>
              <a:gd name="connsiteY2" fmla="*/ 539826 h 705079"/>
              <a:gd name="connsiteX3" fmla="*/ 132202 w 528809"/>
              <a:gd name="connsiteY3" fmla="*/ 672028 h 705079"/>
              <a:gd name="connsiteX4" fmla="*/ 143219 w 528809"/>
              <a:gd name="connsiteY4" fmla="*/ 705079 h 705079"/>
              <a:gd name="connsiteX5" fmla="*/ 165253 w 528809"/>
              <a:gd name="connsiteY5" fmla="*/ 672028 h 705079"/>
              <a:gd name="connsiteX6" fmla="*/ 176270 w 528809"/>
              <a:gd name="connsiteY6" fmla="*/ 627961 h 705079"/>
              <a:gd name="connsiteX7" fmla="*/ 198303 w 528809"/>
              <a:gd name="connsiteY7" fmla="*/ 583894 h 705079"/>
              <a:gd name="connsiteX8" fmla="*/ 242371 w 528809"/>
              <a:gd name="connsiteY8" fmla="*/ 495759 h 705079"/>
              <a:gd name="connsiteX9" fmla="*/ 253388 w 528809"/>
              <a:gd name="connsiteY9" fmla="*/ 451691 h 705079"/>
              <a:gd name="connsiteX10" fmla="*/ 275422 w 528809"/>
              <a:gd name="connsiteY10" fmla="*/ 418640 h 705079"/>
              <a:gd name="connsiteX11" fmla="*/ 308472 w 528809"/>
              <a:gd name="connsiteY11" fmla="*/ 363556 h 705079"/>
              <a:gd name="connsiteX12" fmla="*/ 319489 w 528809"/>
              <a:gd name="connsiteY12" fmla="*/ 330506 h 705079"/>
              <a:gd name="connsiteX13" fmla="*/ 396607 w 528809"/>
              <a:gd name="connsiteY13" fmla="*/ 220337 h 705079"/>
              <a:gd name="connsiteX14" fmla="*/ 440675 w 528809"/>
              <a:gd name="connsiteY14" fmla="*/ 132202 h 705079"/>
              <a:gd name="connsiteX15" fmla="*/ 462708 w 528809"/>
              <a:gd name="connsiteY15" fmla="*/ 88134 h 705079"/>
              <a:gd name="connsiteX16" fmla="*/ 495759 w 528809"/>
              <a:gd name="connsiteY16" fmla="*/ 55084 h 705079"/>
              <a:gd name="connsiteX17" fmla="*/ 528809 w 528809"/>
              <a:gd name="connsiteY17" fmla="*/ 0 h 705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8809" h="705079">
                <a:moveTo>
                  <a:pt x="0" y="418640"/>
                </a:moveTo>
                <a:cubicBezTo>
                  <a:pt x="14689" y="444346"/>
                  <a:pt x="28172" y="470781"/>
                  <a:pt x="44067" y="495759"/>
                </a:cubicBezTo>
                <a:cubicBezTo>
                  <a:pt x="53925" y="511250"/>
                  <a:pt x="70056" y="522877"/>
                  <a:pt x="77118" y="539826"/>
                </a:cubicBezTo>
                <a:cubicBezTo>
                  <a:pt x="143338" y="698751"/>
                  <a:pt x="56892" y="571613"/>
                  <a:pt x="132202" y="672028"/>
                </a:cubicBezTo>
                <a:cubicBezTo>
                  <a:pt x="135874" y="683045"/>
                  <a:pt x="131606" y="705079"/>
                  <a:pt x="143219" y="705079"/>
                </a:cubicBezTo>
                <a:cubicBezTo>
                  <a:pt x="156460" y="705079"/>
                  <a:pt x="160037" y="684198"/>
                  <a:pt x="165253" y="672028"/>
                </a:cubicBezTo>
                <a:cubicBezTo>
                  <a:pt x="171217" y="658111"/>
                  <a:pt x="170954" y="642138"/>
                  <a:pt x="176270" y="627961"/>
                </a:cubicBezTo>
                <a:cubicBezTo>
                  <a:pt x="182036" y="612584"/>
                  <a:pt x="191633" y="598901"/>
                  <a:pt x="198303" y="583894"/>
                </a:cubicBezTo>
                <a:cubicBezTo>
                  <a:pt x="234236" y="503043"/>
                  <a:pt x="203353" y="554284"/>
                  <a:pt x="242371" y="495759"/>
                </a:cubicBezTo>
                <a:cubicBezTo>
                  <a:pt x="246043" y="481070"/>
                  <a:pt x="247424" y="465608"/>
                  <a:pt x="253388" y="451691"/>
                </a:cubicBezTo>
                <a:cubicBezTo>
                  <a:pt x="258604" y="439521"/>
                  <a:pt x="268404" y="429868"/>
                  <a:pt x="275422" y="418640"/>
                </a:cubicBezTo>
                <a:cubicBezTo>
                  <a:pt x="286771" y="400482"/>
                  <a:pt x="298896" y="382708"/>
                  <a:pt x="308472" y="363556"/>
                </a:cubicBezTo>
                <a:cubicBezTo>
                  <a:pt x="313665" y="353169"/>
                  <a:pt x="313849" y="340657"/>
                  <a:pt x="319489" y="330506"/>
                </a:cubicBezTo>
                <a:cubicBezTo>
                  <a:pt x="338870" y="295619"/>
                  <a:pt x="371845" y="253352"/>
                  <a:pt x="396607" y="220337"/>
                </a:cubicBezTo>
                <a:cubicBezTo>
                  <a:pt x="415939" y="143010"/>
                  <a:pt x="393856" y="207112"/>
                  <a:pt x="440675" y="132202"/>
                </a:cubicBezTo>
                <a:cubicBezTo>
                  <a:pt x="449379" y="118275"/>
                  <a:pt x="453162" y="101498"/>
                  <a:pt x="462708" y="88134"/>
                </a:cubicBezTo>
                <a:cubicBezTo>
                  <a:pt x="471764" y="75456"/>
                  <a:pt x="485785" y="67053"/>
                  <a:pt x="495759" y="55084"/>
                </a:cubicBezTo>
                <a:cubicBezTo>
                  <a:pt x="512378" y="35142"/>
                  <a:pt x="518055" y="21510"/>
                  <a:pt x="528809" y="0"/>
                </a:cubicBezTo>
              </a:path>
            </a:pathLst>
          </a:cu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1905000" y="3064526"/>
            <a:ext cx="528809" cy="705079"/>
          </a:xfrm>
          <a:custGeom>
            <a:avLst/>
            <a:gdLst>
              <a:gd name="connsiteX0" fmla="*/ 0 w 528809"/>
              <a:gd name="connsiteY0" fmla="*/ 418640 h 705079"/>
              <a:gd name="connsiteX1" fmla="*/ 44067 w 528809"/>
              <a:gd name="connsiteY1" fmla="*/ 495759 h 705079"/>
              <a:gd name="connsiteX2" fmla="*/ 77118 w 528809"/>
              <a:gd name="connsiteY2" fmla="*/ 539826 h 705079"/>
              <a:gd name="connsiteX3" fmla="*/ 132202 w 528809"/>
              <a:gd name="connsiteY3" fmla="*/ 672028 h 705079"/>
              <a:gd name="connsiteX4" fmla="*/ 143219 w 528809"/>
              <a:gd name="connsiteY4" fmla="*/ 705079 h 705079"/>
              <a:gd name="connsiteX5" fmla="*/ 165253 w 528809"/>
              <a:gd name="connsiteY5" fmla="*/ 672028 h 705079"/>
              <a:gd name="connsiteX6" fmla="*/ 176270 w 528809"/>
              <a:gd name="connsiteY6" fmla="*/ 627961 h 705079"/>
              <a:gd name="connsiteX7" fmla="*/ 198303 w 528809"/>
              <a:gd name="connsiteY7" fmla="*/ 583894 h 705079"/>
              <a:gd name="connsiteX8" fmla="*/ 242371 w 528809"/>
              <a:gd name="connsiteY8" fmla="*/ 495759 h 705079"/>
              <a:gd name="connsiteX9" fmla="*/ 253388 w 528809"/>
              <a:gd name="connsiteY9" fmla="*/ 451691 h 705079"/>
              <a:gd name="connsiteX10" fmla="*/ 275422 w 528809"/>
              <a:gd name="connsiteY10" fmla="*/ 418640 h 705079"/>
              <a:gd name="connsiteX11" fmla="*/ 308472 w 528809"/>
              <a:gd name="connsiteY11" fmla="*/ 363556 h 705079"/>
              <a:gd name="connsiteX12" fmla="*/ 319489 w 528809"/>
              <a:gd name="connsiteY12" fmla="*/ 330506 h 705079"/>
              <a:gd name="connsiteX13" fmla="*/ 396607 w 528809"/>
              <a:gd name="connsiteY13" fmla="*/ 220337 h 705079"/>
              <a:gd name="connsiteX14" fmla="*/ 440675 w 528809"/>
              <a:gd name="connsiteY14" fmla="*/ 132202 h 705079"/>
              <a:gd name="connsiteX15" fmla="*/ 462708 w 528809"/>
              <a:gd name="connsiteY15" fmla="*/ 88134 h 705079"/>
              <a:gd name="connsiteX16" fmla="*/ 495759 w 528809"/>
              <a:gd name="connsiteY16" fmla="*/ 55084 h 705079"/>
              <a:gd name="connsiteX17" fmla="*/ 528809 w 528809"/>
              <a:gd name="connsiteY17" fmla="*/ 0 h 705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8809" h="705079">
                <a:moveTo>
                  <a:pt x="0" y="418640"/>
                </a:moveTo>
                <a:cubicBezTo>
                  <a:pt x="14689" y="444346"/>
                  <a:pt x="28172" y="470781"/>
                  <a:pt x="44067" y="495759"/>
                </a:cubicBezTo>
                <a:cubicBezTo>
                  <a:pt x="53925" y="511250"/>
                  <a:pt x="70056" y="522877"/>
                  <a:pt x="77118" y="539826"/>
                </a:cubicBezTo>
                <a:cubicBezTo>
                  <a:pt x="143338" y="698751"/>
                  <a:pt x="56892" y="571613"/>
                  <a:pt x="132202" y="672028"/>
                </a:cubicBezTo>
                <a:cubicBezTo>
                  <a:pt x="135874" y="683045"/>
                  <a:pt x="131606" y="705079"/>
                  <a:pt x="143219" y="705079"/>
                </a:cubicBezTo>
                <a:cubicBezTo>
                  <a:pt x="156460" y="705079"/>
                  <a:pt x="160037" y="684198"/>
                  <a:pt x="165253" y="672028"/>
                </a:cubicBezTo>
                <a:cubicBezTo>
                  <a:pt x="171217" y="658111"/>
                  <a:pt x="170954" y="642138"/>
                  <a:pt x="176270" y="627961"/>
                </a:cubicBezTo>
                <a:cubicBezTo>
                  <a:pt x="182036" y="612584"/>
                  <a:pt x="191633" y="598901"/>
                  <a:pt x="198303" y="583894"/>
                </a:cubicBezTo>
                <a:cubicBezTo>
                  <a:pt x="234236" y="503043"/>
                  <a:pt x="203353" y="554284"/>
                  <a:pt x="242371" y="495759"/>
                </a:cubicBezTo>
                <a:cubicBezTo>
                  <a:pt x="246043" y="481070"/>
                  <a:pt x="247424" y="465608"/>
                  <a:pt x="253388" y="451691"/>
                </a:cubicBezTo>
                <a:cubicBezTo>
                  <a:pt x="258604" y="439521"/>
                  <a:pt x="268404" y="429868"/>
                  <a:pt x="275422" y="418640"/>
                </a:cubicBezTo>
                <a:cubicBezTo>
                  <a:pt x="286771" y="400482"/>
                  <a:pt x="298896" y="382708"/>
                  <a:pt x="308472" y="363556"/>
                </a:cubicBezTo>
                <a:cubicBezTo>
                  <a:pt x="313665" y="353169"/>
                  <a:pt x="313849" y="340657"/>
                  <a:pt x="319489" y="330506"/>
                </a:cubicBezTo>
                <a:cubicBezTo>
                  <a:pt x="338870" y="295619"/>
                  <a:pt x="371845" y="253352"/>
                  <a:pt x="396607" y="220337"/>
                </a:cubicBezTo>
                <a:cubicBezTo>
                  <a:pt x="415939" y="143010"/>
                  <a:pt x="393856" y="207112"/>
                  <a:pt x="440675" y="132202"/>
                </a:cubicBezTo>
                <a:cubicBezTo>
                  <a:pt x="449379" y="118275"/>
                  <a:pt x="453162" y="101498"/>
                  <a:pt x="462708" y="88134"/>
                </a:cubicBezTo>
                <a:cubicBezTo>
                  <a:pt x="471764" y="75456"/>
                  <a:pt x="485785" y="67053"/>
                  <a:pt x="495759" y="55084"/>
                </a:cubicBezTo>
                <a:cubicBezTo>
                  <a:pt x="512378" y="35142"/>
                  <a:pt x="518055" y="21510"/>
                  <a:pt x="528809" y="0"/>
                </a:cubicBezTo>
              </a:path>
            </a:pathLst>
          </a:cu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352800" y="2438400"/>
            <a:ext cx="528809" cy="705079"/>
          </a:xfrm>
          <a:custGeom>
            <a:avLst/>
            <a:gdLst>
              <a:gd name="connsiteX0" fmla="*/ 0 w 528809"/>
              <a:gd name="connsiteY0" fmla="*/ 418640 h 705079"/>
              <a:gd name="connsiteX1" fmla="*/ 44067 w 528809"/>
              <a:gd name="connsiteY1" fmla="*/ 495759 h 705079"/>
              <a:gd name="connsiteX2" fmla="*/ 77118 w 528809"/>
              <a:gd name="connsiteY2" fmla="*/ 539826 h 705079"/>
              <a:gd name="connsiteX3" fmla="*/ 132202 w 528809"/>
              <a:gd name="connsiteY3" fmla="*/ 672028 h 705079"/>
              <a:gd name="connsiteX4" fmla="*/ 143219 w 528809"/>
              <a:gd name="connsiteY4" fmla="*/ 705079 h 705079"/>
              <a:gd name="connsiteX5" fmla="*/ 165253 w 528809"/>
              <a:gd name="connsiteY5" fmla="*/ 672028 h 705079"/>
              <a:gd name="connsiteX6" fmla="*/ 176270 w 528809"/>
              <a:gd name="connsiteY6" fmla="*/ 627961 h 705079"/>
              <a:gd name="connsiteX7" fmla="*/ 198303 w 528809"/>
              <a:gd name="connsiteY7" fmla="*/ 583894 h 705079"/>
              <a:gd name="connsiteX8" fmla="*/ 242371 w 528809"/>
              <a:gd name="connsiteY8" fmla="*/ 495759 h 705079"/>
              <a:gd name="connsiteX9" fmla="*/ 253388 w 528809"/>
              <a:gd name="connsiteY9" fmla="*/ 451691 h 705079"/>
              <a:gd name="connsiteX10" fmla="*/ 275422 w 528809"/>
              <a:gd name="connsiteY10" fmla="*/ 418640 h 705079"/>
              <a:gd name="connsiteX11" fmla="*/ 308472 w 528809"/>
              <a:gd name="connsiteY11" fmla="*/ 363556 h 705079"/>
              <a:gd name="connsiteX12" fmla="*/ 319489 w 528809"/>
              <a:gd name="connsiteY12" fmla="*/ 330506 h 705079"/>
              <a:gd name="connsiteX13" fmla="*/ 396607 w 528809"/>
              <a:gd name="connsiteY13" fmla="*/ 220337 h 705079"/>
              <a:gd name="connsiteX14" fmla="*/ 440675 w 528809"/>
              <a:gd name="connsiteY14" fmla="*/ 132202 h 705079"/>
              <a:gd name="connsiteX15" fmla="*/ 462708 w 528809"/>
              <a:gd name="connsiteY15" fmla="*/ 88134 h 705079"/>
              <a:gd name="connsiteX16" fmla="*/ 495759 w 528809"/>
              <a:gd name="connsiteY16" fmla="*/ 55084 h 705079"/>
              <a:gd name="connsiteX17" fmla="*/ 528809 w 528809"/>
              <a:gd name="connsiteY17" fmla="*/ 0 h 705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8809" h="705079">
                <a:moveTo>
                  <a:pt x="0" y="418640"/>
                </a:moveTo>
                <a:cubicBezTo>
                  <a:pt x="14689" y="444346"/>
                  <a:pt x="28172" y="470781"/>
                  <a:pt x="44067" y="495759"/>
                </a:cubicBezTo>
                <a:cubicBezTo>
                  <a:pt x="53925" y="511250"/>
                  <a:pt x="70056" y="522877"/>
                  <a:pt x="77118" y="539826"/>
                </a:cubicBezTo>
                <a:cubicBezTo>
                  <a:pt x="143338" y="698751"/>
                  <a:pt x="56892" y="571613"/>
                  <a:pt x="132202" y="672028"/>
                </a:cubicBezTo>
                <a:cubicBezTo>
                  <a:pt x="135874" y="683045"/>
                  <a:pt x="131606" y="705079"/>
                  <a:pt x="143219" y="705079"/>
                </a:cubicBezTo>
                <a:cubicBezTo>
                  <a:pt x="156460" y="705079"/>
                  <a:pt x="160037" y="684198"/>
                  <a:pt x="165253" y="672028"/>
                </a:cubicBezTo>
                <a:cubicBezTo>
                  <a:pt x="171217" y="658111"/>
                  <a:pt x="170954" y="642138"/>
                  <a:pt x="176270" y="627961"/>
                </a:cubicBezTo>
                <a:cubicBezTo>
                  <a:pt x="182036" y="612584"/>
                  <a:pt x="191633" y="598901"/>
                  <a:pt x="198303" y="583894"/>
                </a:cubicBezTo>
                <a:cubicBezTo>
                  <a:pt x="234236" y="503043"/>
                  <a:pt x="203353" y="554284"/>
                  <a:pt x="242371" y="495759"/>
                </a:cubicBezTo>
                <a:cubicBezTo>
                  <a:pt x="246043" y="481070"/>
                  <a:pt x="247424" y="465608"/>
                  <a:pt x="253388" y="451691"/>
                </a:cubicBezTo>
                <a:cubicBezTo>
                  <a:pt x="258604" y="439521"/>
                  <a:pt x="268404" y="429868"/>
                  <a:pt x="275422" y="418640"/>
                </a:cubicBezTo>
                <a:cubicBezTo>
                  <a:pt x="286771" y="400482"/>
                  <a:pt x="298896" y="382708"/>
                  <a:pt x="308472" y="363556"/>
                </a:cubicBezTo>
                <a:cubicBezTo>
                  <a:pt x="313665" y="353169"/>
                  <a:pt x="313849" y="340657"/>
                  <a:pt x="319489" y="330506"/>
                </a:cubicBezTo>
                <a:cubicBezTo>
                  <a:pt x="338870" y="295619"/>
                  <a:pt x="371845" y="253352"/>
                  <a:pt x="396607" y="220337"/>
                </a:cubicBezTo>
                <a:cubicBezTo>
                  <a:pt x="415939" y="143010"/>
                  <a:pt x="393856" y="207112"/>
                  <a:pt x="440675" y="132202"/>
                </a:cubicBezTo>
                <a:cubicBezTo>
                  <a:pt x="449379" y="118275"/>
                  <a:pt x="453162" y="101498"/>
                  <a:pt x="462708" y="88134"/>
                </a:cubicBezTo>
                <a:cubicBezTo>
                  <a:pt x="471764" y="75456"/>
                  <a:pt x="485785" y="67053"/>
                  <a:pt x="495759" y="55084"/>
                </a:cubicBezTo>
                <a:cubicBezTo>
                  <a:pt x="512378" y="35142"/>
                  <a:pt x="518055" y="21510"/>
                  <a:pt x="528809" y="0"/>
                </a:cubicBezTo>
              </a:path>
            </a:pathLst>
          </a:cu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2590800" y="1799422"/>
            <a:ext cx="528809" cy="705079"/>
          </a:xfrm>
          <a:custGeom>
            <a:avLst/>
            <a:gdLst>
              <a:gd name="connsiteX0" fmla="*/ 0 w 528809"/>
              <a:gd name="connsiteY0" fmla="*/ 418640 h 705079"/>
              <a:gd name="connsiteX1" fmla="*/ 44067 w 528809"/>
              <a:gd name="connsiteY1" fmla="*/ 495759 h 705079"/>
              <a:gd name="connsiteX2" fmla="*/ 77118 w 528809"/>
              <a:gd name="connsiteY2" fmla="*/ 539826 h 705079"/>
              <a:gd name="connsiteX3" fmla="*/ 132202 w 528809"/>
              <a:gd name="connsiteY3" fmla="*/ 672028 h 705079"/>
              <a:gd name="connsiteX4" fmla="*/ 143219 w 528809"/>
              <a:gd name="connsiteY4" fmla="*/ 705079 h 705079"/>
              <a:gd name="connsiteX5" fmla="*/ 165253 w 528809"/>
              <a:gd name="connsiteY5" fmla="*/ 672028 h 705079"/>
              <a:gd name="connsiteX6" fmla="*/ 176270 w 528809"/>
              <a:gd name="connsiteY6" fmla="*/ 627961 h 705079"/>
              <a:gd name="connsiteX7" fmla="*/ 198303 w 528809"/>
              <a:gd name="connsiteY7" fmla="*/ 583894 h 705079"/>
              <a:gd name="connsiteX8" fmla="*/ 242371 w 528809"/>
              <a:gd name="connsiteY8" fmla="*/ 495759 h 705079"/>
              <a:gd name="connsiteX9" fmla="*/ 253388 w 528809"/>
              <a:gd name="connsiteY9" fmla="*/ 451691 h 705079"/>
              <a:gd name="connsiteX10" fmla="*/ 275422 w 528809"/>
              <a:gd name="connsiteY10" fmla="*/ 418640 h 705079"/>
              <a:gd name="connsiteX11" fmla="*/ 308472 w 528809"/>
              <a:gd name="connsiteY11" fmla="*/ 363556 h 705079"/>
              <a:gd name="connsiteX12" fmla="*/ 319489 w 528809"/>
              <a:gd name="connsiteY12" fmla="*/ 330506 h 705079"/>
              <a:gd name="connsiteX13" fmla="*/ 396607 w 528809"/>
              <a:gd name="connsiteY13" fmla="*/ 220337 h 705079"/>
              <a:gd name="connsiteX14" fmla="*/ 440675 w 528809"/>
              <a:gd name="connsiteY14" fmla="*/ 132202 h 705079"/>
              <a:gd name="connsiteX15" fmla="*/ 462708 w 528809"/>
              <a:gd name="connsiteY15" fmla="*/ 88134 h 705079"/>
              <a:gd name="connsiteX16" fmla="*/ 495759 w 528809"/>
              <a:gd name="connsiteY16" fmla="*/ 55084 h 705079"/>
              <a:gd name="connsiteX17" fmla="*/ 528809 w 528809"/>
              <a:gd name="connsiteY17" fmla="*/ 0 h 705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8809" h="705079">
                <a:moveTo>
                  <a:pt x="0" y="418640"/>
                </a:moveTo>
                <a:cubicBezTo>
                  <a:pt x="14689" y="444346"/>
                  <a:pt x="28172" y="470781"/>
                  <a:pt x="44067" y="495759"/>
                </a:cubicBezTo>
                <a:cubicBezTo>
                  <a:pt x="53925" y="511250"/>
                  <a:pt x="70056" y="522877"/>
                  <a:pt x="77118" y="539826"/>
                </a:cubicBezTo>
                <a:cubicBezTo>
                  <a:pt x="143338" y="698751"/>
                  <a:pt x="56892" y="571613"/>
                  <a:pt x="132202" y="672028"/>
                </a:cubicBezTo>
                <a:cubicBezTo>
                  <a:pt x="135874" y="683045"/>
                  <a:pt x="131606" y="705079"/>
                  <a:pt x="143219" y="705079"/>
                </a:cubicBezTo>
                <a:cubicBezTo>
                  <a:pt x="156460" y="705079"/>
                  <a:pt x="160037" y="684198"/>
                  <a:pt x="165253" y="672028"/>
                </a:cubicBezTo>
                <a:cubicBezTo>
                  <a:pt x="171217" y="658111"/>
                  <a:pt x="170954" y="642138"/>
                  <a:pt x="176270" y="627961"/>
                </a:cubicBezTo>
                <a:cubicBezTo>
                  <a:pt x="182036" y="612584"/>
                  <a:pt x="191633" y="598901"/>
                  <a:pt x="198303" y="583894"/>
                </a:cubicBezTo>
                <a:cubicBezTo>
                  <a:pt x="234236" y="503043"/>
                  <a:pt x="203353" y="554284"/>
                  <a:pt x="242371" y="495759"/>
                </a:cubicBezTo>
                <a:cubicBezTo>
                  <a:pt x="246043" y="481070"/>
                  <a:pt x="247424" y="465608"/>
                  <a:pt x="253388" y="451691"/>
                </a:cubicBezTo>
                <a:cubicBezTo>
                  <a:pt x="258604" y="439521"/>
                  <a:pt x="268404" y="429868"/>
                  <a:pt x="275422" y="418640"/>
                </a:cubicBezTo>
                <a:cubicBezTo>
                  <a:pt x="286771" y="400482"/>
                  <a:pt x="298896" y="382708"/>
                  <a:pt x="308472" y="363556"/>
                </a:cubicBezTo>
                <a:cubicBezTo>
                  <a:pt x="313665" y="353169"/>
                  <a:pt x="313849" y="340657"/>
                  <a:pt x="319489" y="330506"/>
                </a:cubicBezTo>
                <a:cubicBezTo>
                  <a:pt x="338870" y="295619"/>
                  <a:pt x="371845" y="253352"/>
                  <a:pt x="396607" y="220337"/>
                </a:cubicBezTo>
                <a:cubicBezTo>
                  <a:pt x="415939" y="143010"/>
                  <a:pt x="393856" y="207112"/>
                  <a:pt x="440675" y="132202"/>
                </a:cubicBezTo>
                <a:cubicBezTo>
                  <a:pt x="449379" y="118275"/>
                  <a:pt x="453162" y="101498"/>
                  <a:pt x="462708" y="88134"/>
                </a:cubicBezTo>
                <a:cubicBezTo>
                  <a:pt x="471764" y="75456"/>
                  <a:pt x="485785" y="67053"/>
                  <a:pt x="495759" y="55084"/>
                </a:cubicBezTo>
                <a:cubicBezTo>
                  <a:pt x="512378" y="35142"/>
                  <a:pt x="518055" y="21510"/>
                  <a:pt x="528809" y="0"/>
                </a:cubicBezTo>
              </a:path>
            </a:pathLst>
          </a:cu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474443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57400" y="2057400"/>
            <a:ext cx="4956806" cy="2646878"/>
          </a:xfrm>
          <a:prstGeom prst="rect">
            <a:avLst/>
          </a:prstGeom>
          <a:noFill/>
        </p:spPr>
        <p:txBody>
          <a:bodyPr wrap="none" rtlCol="0">
            <a:spAutoFit/>
          </a:bodyPr>
          <a:lstStyle/>
          <a:p>
            <a:r>
              <a:rPr lang="en-US" sz="16600" dirty="0" smtClean="0"/>
              <a:t>2	4	6</a:t>
            </a:r>
            <a:endParaRPr lang="en-US" sz="16600" dirty="0"/>
          </a:p>
        </p:txBody>
      </p:sp>
    </p:spTree>
    <p:extLst>
      <p:ext uri="{BB962C8B-B14F-4D97-AF65-F5344CB8AC3E}">
        <p14:creationId xmlns:p14="http://schemas.microsoft.com/office/powerpoint/2010/main" val="1357075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confirmation bias</a:t>
            </a:r>
            <a:endParaRPr lang="en-US" dirty="0"/>
          </a:p>
        </p:txBody>
      </p:sp>
      <p:sp>
        <p:nvSpPr>
          <p:cNvPr id="3" name="Content Placeholder 2"/>
          <p:cNvSpPr>
            <a:spLocks noGrp="1"/>
          </p:cNvSpPr>
          <p:nvPr>
            <p:ph idx="1"/>
          </p:nvPr>
        </p:nvSpPr>
        <p:spPr>
          <a:xfrm>
            <a:off x="457200" y="1600200"/>
            <a:ext cx="8229600" cy="3505199"/>
          </a:xfrm>
        </p:spPr>
        <p:txBody>
          <a:bodyPr>
            <a:normAutofit/>
          </a:bodyPr>
          <a:lstStyle/>
          <a:p>
            <a:r>
              <a:rPr lang="en-US" dirty="0" smtClean="0"/>
              <a:t>Tendency to seek out and use information that supports and confirms a prior decision or belief</a:t>
            </a:r>
          </a:p>
          <a:p>
            <a:pPr lvl="1"/>
            <a:r>
              <a:rPr lang="en-US" dirty="0" smtClean="0"/>
              <a:t>People avoid seeking out information that </a:t>
            </a:r>
            <a:br>
              <a:rPr lang="en-US" dirty="0" smtClean="0"/>
            </a:br>
            <a:r>
              <a:rPr lang="en-US" dirty="0" smtClean="0"/>
              <a:t>might contradict a </a:t>
            </a:r>
            <a:br>
              <a:rPr lang="en-US" dirty="0" smtClean="0"/>
            </a:br>
            <a:r>
              <a:rPr lang="en-US" dirty="0" smtClean="0"/>
              <a:t>prior belief</a:t>
            </a:r>
          </a:p>
        </p:txBody>
      </p:sp>
      <p:pic>
        <p:nvPicPr>
          <p:cNvPr id="3074" name="Picture 2" descr="http://www.califcity.com/Sightings1b.jpg"/>
          <p:cNvPicPr>
            <a:picLocks noChangeAspect="1" noChangeArrowheads="1"/>
          </p:cNvPicPr>
          <p:nvPr/>
        </p:nvPicPr>
        <p:blipFill>
          <a:blip r:embed="rId3" cstate="print"/>
          <a:srcRect l="16000"/>
          <a:stretch>
            <a:fillRect/>
          </a:stretch>
        </p:blipFill>
        <p:spPr bwMode="auto">
          <a:xfrm>
            <a:off x="0" y="5648324"/>
            <a:ext cx="1600200" cy="1209676"/>
          </a:xfrm>
          <a:prstGeom prst="rect">
            <a:avLst/>
          </a:prstGeom>
          <a:noFill/>
        </p:spPr>
      </p:pic>
      <p:pic>
        <p:nvPicPr>
          <p:cNvPr id="3076" name="Picture 4" descr="http://www.califcity.com/Sightings2b.jpg"/>
          <p:cNvPicPr>
            <a:picLocks noChangeAspect="1" noChangeArrowheads="1"/>
          </p:cNvPicPr>
          <p:nvPr/>
        </p:nvPicPr>
        <p:blipFill>
          <a:blip r:embed="rId4" cstate="print"/>
          <a:srcRect/>
          <a:stretch>
            <a:fillRect/>
          </a:stretch>
        </p:blipFill>
        <p:spPr bwMode="auto">
          <a:xfrm>
            <a:off x="1600200" y="5648324"/>
            <a:ext cx="1905000" cy="1209676"/>
          </a:xfrm>
          <a:prstGeom prst="rect">
            <a:avLst/>
          </a:prstGeom>
          <a:noFill/>
        </p:spPr>
      </p:pic>
      <p:pic>
        <p:nvPicPr>
          <p:cNvPr id="3078" name="Picture 6" descr="http://www.califcity.com/Sightings4b.jpg"/>
          <p:cNvPicPr>
            <a:picLocks noChangeAspect="1" noChangeArrowheads="1"/>
          </p:cNvPicPr>
          <p:nvPr/>
        </p:nvPicPr>
        <p:blipFill>
          <a:blip r:embed="rId5" cstate="print"/>
          <a:srcRect/>
          <a:stretch>
            <a:fillRect/>
          </a:stretch>
        </p:blipFill>
        <p:spPr bwMode="auto">
          <a:xfrm>
            <a:off x="3505200" y="5648324"/>
            <a:ext cx="1905000" cy="1209676"/>
          </a:xfrm>
          <a:prstGeom prst="rect">
            <a:avLst/>
          </a:prstGeom>
          <a:noFill/>
        </p:spPr>
      </p:pic>
      <p:pic>
        <p:nvPicPr>
          <p:cNvPr id="3080" name="Picture 8" descr="http://www.califcity.com/Sightings5b.jpg"/>
          <p:cNvPicPr>
            <a:picLocks noChangeAspect="1" noChangeArrowheads="1"/>
          </p:cNvPicPr>
          <p:nvPr/>
        </p:nvPicPr>
        <p:blipFill>
          <a:blip r:embed="rId6" cstate="print"/>
          <a:srcRect/>
          <a:stretch>
            <a:fillRect/>
          </a:stretch>
        </p:blipFill>
        <p:spPr bwMode="auto">
          <a:xfrm>
            <a:off x="5304003" y="4419600"/>
            <a:ext cx="3839997" cy="2438400"/>
          </a:xfrm>
          <a:prstGeom prst="rect">
            <a:avLst/>
          </a:prstGeom>
          <a:noFill/>
        </p:spPr>
      </p:pic>
    </p:spTree>
    <p:extLst>
      <p:ext uri="{BB962C8B-B14F-4D97-AF65-F5344CB8AC3E}">
        <p14:creationId xmlns:p14="http://schemas.microsoft.com/office/powerpoint/2010/main" val="298935265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happens all the time…</a:t>
            </a:r>
            <a:endParaRPr lang="en-US" dirty="0"/>
          </a:p>
        </p:txBody>
      </p:sp>
      <p:sp>
        <p:nvSpPr>
          <p:cNvPr id="3" name="Content Placeholder 2"/>
          <p:cNvSpPr>
            <a:spLocks noGrp="1"/>
          </p:cNvSpPr>
          <p:nvPr>
            <p:ph idx="1"/>
          </p:nvPr>
        </p:nvSpPr>
        <p:spPr/>
        <p:txBody>
          <a:bodyPr/>
          <a:lstStyle/>
          <a:p>
            <a:r>
              <a:rPr lang="en-US" dirty="0" smtClean="0"/>
              <a:t>think of your best friend from high school.</a:t>
            </a:r>
          </a:p>
          <a:p>
            <a:r>
              <a:rPr lang="en-US" dirty="0" smtClean="0"/>
              <a:t>was he/she outgoing?</a:t>
            </a:r>
          </a:p>
          <a:p>
            <a:endParaRPr lang="en-US" dirty="0" smtClean="0"/>
          </a:p>
          <a:p>
            <a:r>
              <a:rPr lang="en-US" dirty="0" smtClean="0"/>
              <a:t>are you thinking of examples when your best friend from high school might’ve been outgoing?</a:t>
            </a:r>
          </a:p>
          <a:p>
            <a:pPr lvl="1"/>
            <a:r>
              <a:rPr lang="en-US" dirty="0" smtClean="0"/>
              <a:t>that won’t give you a good answer.</a:t>
            </a:r>
          </a:p>
        </p:txBody>
      </p:sp>
    </p:spTree>
    <p:extLst>
      <p:ext uri="{BB962C8B-B14F-4D97-AF65-F5344CB8AC3E}">
        <p14:creationId xmlns:p14="http://schemas.microsoft.com/office/powerpoint/2010/main" val="1538389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5000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decel="50000" fill="hold" nodeType="after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 calcmode="lin" valueType="num">
                                      <p:cBhvr additive="base">
                                        <p:cTn id="1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5422900" y="3632200"/>
            <a:ext cx="3568700" cy="3225800"/>
          </a:xfrm>
          <a:prstGeom prst="rect">
            <a:avLst/>
          </a:prstGeom>
          <a:noFill/>
          <a:ln w="9525">
            <a:noFill/>
            <a:miter lim="800000"/>
            <a:headEnd/>
            <a:tailEnd/>
          </a:ln>
        </p:spPr>
      </p:pic>
      <p:sp>
        <p:nvSpPr>
          <p:cNvPr id="2" name="Title 1"/>
          <p:cNvSpPr>
            <a:spLocks noGrp="1"/>
          </p:cNvSpPr>
          <p:nvPr>
            <p:ph type="title"/>
          </p:nvPr>
        </p:nvSpPr>
        <p:spPr>
          <a:xfrm>
            <a:off x="457200" y="304800"/>
            <a:ext cx="8229600" cy="1143000"/>
          </a:xfrm>
        </p:spPr>
        <p:txBody>
          <a:bodyPr/>
          <a:lstStyle/>
          <a:p>
            <a:pPr algn="l"/>
            <a:r>
              <a:rPr lang="en-US" dirty="0" smtClean="0"/>
              <a:t>to be rational: your blind date</a:t>
            </a:r>
            <a:endParaRPr lang="en-US" dirty="0"/>
          </a:p>
        </p:txBody>
      </p:sp>
      <p:sp>
        <p:nvSpPr>
          <p:cNvPr id="3" name="Content Placeholder 2"/>
          <p:cNvSpPr>
            <a:spLocks noGrp="1"/>
          </p:cNvSpPr>
          <p:nvPr>
            <p:ph idx="1"/>
          </p:nvPr>
        </p:nvSpPr>
        <p:spPr>
          <a:xfrm>
            <a:off x="457200" y="1371600"/>
            <a:ext cx="8229600" cy="5257800"/>
          </a:xfrm>
        </p:spPr>
        <p:txBody>
          <a:bodyPr>
            <a:normAutofit fontScale="92500" lnSpcReduction="20000"/>
          </a:bodyPr>
          <a:lstStyle/>
          <a:p>
            <a:r>
              <a:rPr lang="en-US" sz="2800" dirty="0" smtClean="0"/>
              <a:t>what is the probability that your blind date is a </a:t>
            </a:r>
            <a:r>
              <a:rPr lang="en-US" sz="2800" dirty="0" err="1" smtClean="0"/>
              <a:t>purdue</a:t>
            </a:r>
            <a:r>
              <a:rPr lang="en-US" sz="2800" dirty="0" smtClean="0"/>
              <a:t> fan, given that she’s wearing a </a:t>
            </a:r>
            <a:r>
              <a:rPr lang="en-US" sz="2800" dirty="0" err="1" smtClean="0"/>
              <a:t>purdue</a:t>
            </a:r>
            <a:r>
              <a:rPr lang="en-US" sz="2800" dirty="0" smtClean="0"/>
              <a:t> shirt?</a:t>
            </a:r>
          </a:p>
          <a:p>
            <a:r>
              <a:rPr lang="en-US" sz="2800" dirty="0" err="1" smtClean="0"/>
              <a:t>bayes</a:t>
            </a:r>
            <a:r>
              <a:rPr lang="en-US" sz="2800" dirty="0" smtClean="0"/>
              <a:t> theorem: P(A|B) = P(B|A) * P(A)/P(B)</a:t>
            </a:r>
          </a:p>
          <a:p>
            <a:r>
              <a:rPr lang="en-US" sz="2800" dirty="0" smtClean="0"/>
              <a:t>A = </a:t>
            </a:r>
            <a:r>
              <a:rPr lang="en-US" sz="2800" dirty="0" err="1" smtClean="0"/>
              <a:t>purdue</a:t>
            </a:r>
            <a:r>
              <a:rPr lang="en-US" sz="2800" dirty="0" smtClean="0"/>
              <a:t> fan</a:t>
            </a:r>
          </a:p>
          <a:p>
            <a:r>
              <a:rPr lang="en-US" sz="2800" dirty="0" smtClean="0"/>
              <a:t>B = </a:t>
            </a:r>
            <a:r>
              <a:rPr lang="en-US" sz="2800" dirty="0" err="1" smtClean="0"/>
              <a:t>purdue</a:t>
            </a:r>
            <a:r>
              <a:rPr lang="en-US" sz="2800" dirty="0" smtClean="0"/>
              <a:t> shirt</a:t>
            </a:r>
          </a:p>
          <a:p>
            <a:r>
              <a:rPr lang="en-US" sz="2800" dirty="0" smtClean="0"/>
              <a:t>P(B|A) = 0.1</a:t>
            </a:r>
          </a:p>
          <a:p>
            <a:pPr lvl="1"/>
            <a:r>
              <a:rPr lang="en-US" sz="2400" dirty="0" smtClean="0"/>
              <a:t>even if she’s a big fan, it’s strange to wear a </a:t>
            </a:r>
            <a:br>
              <a:rPr lang="en-US" sz="2400" dirty="0" smtClean="0"/>
            </a:br>
            <a:r>
              <a:rPr lang="en-US" sz="2400" dirty="0" err="1" smtClean="0"/>
              <a:t>purdue</a:t>
            </a:r>
            <a:r>
              <a:rPr lang="en-US" sz="2400" dirty="0" smtClean="0"/>
              <a:t> shirt to a blind date</a:t>
            </a:r>
          </a:p>
          <a:p>
            <a:r>
              <a:rPr lang="en-US" sz="2800" dirty="0" smtClean="0"/>
              <a:t>P(A) = 0.03</a:t>
            </a:r>
          </a:p>
          <a:p>
            <a:pPr lvl="1"/>
            <a:r>
              <a:rPr lang="en-US" sz="2400" i="1" dirty="0" smtClean="0"/>
              <a:t>strange</a:t>
            </a:r>
            <a:r>
              <a:rPr lang="en-US" sz="2400" dirty="0" smtClean="0"/>
              <a:t> to find a </a:t>
            </a:r>
            <a:r>
              <a:rPr lang="en-US" sz="2400" dirty="0" err="1" smtClean="0"/>
              <a:t>purdue</a:t>
            </a:r>
            <a:r>
              <a:rPr lang="en-US" sz="2400" dirty="0" smtClean="0"/>
              <a:t> fan in </a:t>
            </a:r>
            <a:r>
              <a:rPr lang="en-US" sz="2400" dirty="0" err="1" smtClean="0"/>
              <a:t>bloomington</a:t>
            </a:r>
            <a:endParaRPr lang="en-US" sz="2400" dirty="0" smtClean="0"/>
          </a:p>
          <a:p>
            <a:r>
              <a:rPr lang="en-US" sz="2800" dirty="0" smtClean="0"/>
              <a:t>P(B) = 0.05</a:t>
            </a:r>
          </a:p>
          <a:p>
            <a:pPr lvl="1"/>
            <a:r>
              <a:rPr lang="en-US" sz="2400" dirty="0" smtClean="0"/>
              <a:t>you don’t see many </a:t>
            </a:r>
            <a:r>
              <a:rPr lang="en-US" sz="2400" dirty="0" err="1" smtClean="0"/>
              <a:t>purdue</a:t>
            </a:r>
            <a:r>
              <a:rPr lang="en-US" sz="2400" dirty="0" smtClean="0"/>
              <a:t> shirts</a:t>
            </a:r>
            <a:br>
              <a:rPr lang="en-US" sz="2400" dirty="0" smtClean="0"/>
            </a:br>
            <a:r>
              <a:rPr lang="en-US" sz="2400" dirty="0" smtClean="0"/>
              <a:t>around here</a:t>
            </a:r>
            <a:endParaRPr lang="en-US" dirty="0" smtClean="0"/>
          </a:p>
          <a:p>
            <a:r>
              <a:rPr lang="en-US" sz="2800" dirty="0" smtClean="0"/>
              <a:t>P(A|B) = 0.1 * 0.03 / 0.05 = </a:t>
            </a:r>
            <a:r>
              <a:rPr lang="en-US" sz="2800" b="1" dirty="0" smtClean="0"/>
              <a:t>6%</a:t>
            </a:r>
          </a:p>
          <a:p>
            <a:endParaRPr lang="en-US" sz="3000" dirty="0" smtClean="0"/>
          </a:p>
          <a:p>
            <a:endParaRPr lang="en-US" sz="2800" dirty="0"/>
          </a:p>
        </p:txBody>
      </p:sp>
    </p:spTree>
    <p:extLst>
      <p:ext uri="{BB962C8B-B14F-4D97-AF65-F5344CB8AC3E}">
        <p14:creationId xmlns:p14="http://schemas.microsoft.com/office/powerpoint/2010/main" val="2478079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5000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decel="5000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decel="5000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decel="5000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27" fill="hold">
                            <p:stCondLst>
                              <p:cond delay="500"/>
                            </p:stCondLst>
                            <p:childTnLst>
                              <p:par>
                                <p:cTn id="28" presetID="2" presetClass="entr" presetSubtype="8" decel="50000" fill="hold" nodeType="after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decel="50000" fill="hold"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par>
                          <p:cTn id="38" fill="hold">
                            <p:stCondLst>
                              <p:cond delay="500"/>
                            </p:stCondLst>
                            <p:childTnLst>
                              <p:par>
                                <p:cTn id="39" presetID="2" presetClass="entr" presetSubtype="8" decel="50000" fill="hold" nodeType="after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 calcmode="lin" valueType="num">
                                      <p:cBhvr additive="base">
                                        <p:cTn id="41"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decel="50000" fill="hold"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 calcmode="lin" valueType="num">
                                      <p:cBhvr additive="base">
                                        <p:cTn id="47"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par>
                          <p:cTn id="49" fill="hold">
                            <p:stCondLst>
                              <p:cond delay="500"/>
                            </p:stCondLst>
                            <p:childTnLst>
                              <p:par>
                                <p:cTn id="50" presetID="2" presetClass="entr" presetSubtype="8" decel="50000" fill="hold" nodeType="after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anim calcmode="lin" valueType="num">
                                      <p:cBhvr additive="base">
                                        <p:cTn id="52"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53"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8" decel="50000" fill="hold" nodeType="clickEffect">
                                  <p:stCondLst>
                                    <p:cond delay="0"/>
                                  </p:stCondLst>
                                  <p:childTnLst>
                                    <p:set>
                                      <p:cBhvr>
                                        <p:cTn id="57" dur="1" fill="hold">
                                          <p:stCondLst>
                                            <p:cond delay="0"/>
                                          </p:stCondLst>
                                        </p:cTn>
                                        <p:tgtEl>
                                          <p:spTgt spid="3">
                                            <p:txEl>
                                              <p:pRg st="8" end="8"/>
                                            </p:txEl>
                                          </p:spTgt>
                                        </p:tgtEl>
                                        <p:attrNameLst>
                                          <p:attrName>style.visibility</p:attrName>
                                        </p:attrNameLst>
                                      </p:cBhvr>
                                      <p:to>
                                        <p:strVal val="visible"/>
                                      </p:to>
                                    </p:set>
                                    <p:anim calcmode="lin" valueType="num">
                                      <p:cBhvr additive="base">
                                        <p:cTn id="58"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59"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par>
                          <p:cTn id="60" fill="hold">
                            <p:stCondLst>
                              <p:cond delay="500"/>
                            </p:stCondLst>
                            <p:childTnLst>
                              <p:par>
                                <p:cTn id="61" presetID="2" presetClass="entr" presetSubtype="8" decel="50000" fill="hold" nodeType="after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anim calcmode="lin" valueType="num">
                                      <p:cBhvr additive="base">
                                        <p:cTn id="63" dur="5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64" dur="5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8" decel="50000" fill="hold" nodeType="clickEffect">
                                  <p:stCondLst>
                                    <p:cond delay="0"/>
                                  </p:stCondLst>
                                  <p:childTnLst>
                                    <p:set>
                                      <p:cBhvr>
                                        <p:cTn id="68" dur="1" fill="hold">
                                          <p:stCondLst>
                                            <p:cond delay="0"/>
                                          </p:stCondLst>
                                        </p:cTn>
                                        <p:tgtEl>
                                          <p:spTgt spid="3">
                                            <p:txEl>
                                              <p:pRg st="10" end="10"/>
                                            </p:txEl>
                                          </p:spTgt>
                                        </p:tgtEl>
                                        <p:attrNameLst>
                                          <p:attrName>style.visibility</p:attrName>
                                        </p:attrNameLst>
                                      </p:cBhvr>
                                      <p:to>
                                        <p:strVal val="visible"/>
                                      </p:to>
                                    </p:set>
                                    <p:anim calcmode="lin" valueType="num">
                                      <p:cBhvr additive="base">
                                        <p:cTn id="69" dur="500" fill="hold"/>
                                        <p:tgtEl>
                                          <p:spTgt spid="3">
                                            <p:txEl>
                                              <p:pRg st="10" end="10"/>
                                            </p:txEl>
                                          </p:spTgt>
                                        </p:tgtEl>
                                        <p:attrNameLst>
                                          <p:attrName>ppt_x</p:attrName>
                                        </p:attrNameLst>
                                      </p:cBhvr>
                                      <p:tavLst>
                                        <p:tav tm="0">
                                          <p:val>
                                            <p:strVal val="0-#ppt_w/2"/>
                                          </p:val>
                                        </p:tav>
                                        <p:tav tm="100000">
                                          <p:val>
                                            <p:strVal val="#ppt_x"/>
                                          </p:val>
                                        </p:tav>
                                      </p:tavLst>
                                    </p:anim>
                                    <p:anim calcmode="lin" valueType="num">
                                      <p:cBhvr additive="base">
                                        <p:cTn id="70" dur="500" fill="hold"/>
                                        <p:tgtEl>
                                          <p:spTgt spid="3">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www.gemstoneking.net/site/lux_img/dia_chess_set.jpg"/>
          <p:cNvPicPr>
            <a:picLocks noChangeAspect="1" noChangeArrowheads="1"/>
          </p:cNvPicPr>
          <p:nvPr/>
        </p:nvPicPr>
        <p:blipFill>
          <a:blip r:embed="rId2" cstate="print"/>
          <a:srcRect/>
          <a:stretch>
            <a:fillRect/>
          </a:stretch>
        </p:blipFill>
        <p:spPr bwMode="auto">
          <a:xfrm>
            <a:off x="3905250" y="3629025"/>
            <a:ext cx="5238750" cy="3228975"/>
          </a:xfrm>
          <a:prstGeom prst="rect">
            <a:avLst/>
          </a:prstGeom>
          <a:noFill/>
        </p:spPr>
      </p:pic>
      <p:sp>
        <p:nvSpPr>
          <p:cNvPr id="2" name="Title 1"/>
          <p:cNvSpPr>
            <a:spLocks noGrp="1"/>
          </p:cNvSpPr>
          <p:nvPr>
            <p:ph type="title"/>
          </p:nvPr>
        </p:nvSpPr>
        <p:spPr/>
        <p:txBody>
          <a:bodyPr/>
          <a:lstStyle/>
          <a:p>
            <a:pPr algn="l"/>
            <a:r>
              <a:rPr lang="en-US" dirty="0" smtClean="0"/>
              <a:t>classical decision theory</a:t>
            </a:r>
            <a:endParaRPr lang="en-US" dirty="0"/>
          </a:p>
        </p:txBody>
      </p:sp>
      <p:sp>
        <p:nvSpPr>
          <p:cNvPr id="3" name="Content Placeholder 2"/>
          <p:cNvSpPr>
            <a:spLocks noGrp="1"/>
          </p:cNvSpPr>
          <p:nvPr>
            <p:ph idx="1"/>
          </p:nvPr>
        </p:nvSpPr>
        <p:spPr/>
        <p:txBody>
          <a:bodyPr/>
          <a:lstStyle/>
          <a:p>
            <a:r>
              <a:rPr lang="en-US" dirty="0" smtClean="0"/>
              <a:t>the goal of human action is to seek pleasure and avoid pain; in doing so each of us uses calculations of</a:t>
            </a:r>
          </a:p>
          <a:p>
            <a:pPr lvl="1"/>
            <a:r>
              <a:rPr lang="en-US" dirty="0" smtClean="0"/>
              <a:t>value: the how much benefit we receive from a decision</a:t>
            </a:r>
          </a:p>
          <a:p>
            <a:pPr lvl="1"/>
            <a:r>
              <a:rPr lang="en-US" dirty="0" smtClean="0"/>
              <a:t>probability: the </a:t>
            </a:r>
            <a:br>
              <a:rPr lang="en-US" dirty="0" smtClean="0"/>
            </a:br>
            <a:r>
              <a:rPr lang="en-US" dirty="0" smtClean="0"/>
              <a:t>likelihood that </a:t>
            </a:r>
            <a:br>
              <a:rPr lang="en-US" dirty="0" smtClean="0"/>
            </a:br>
            <a:r>
              <a:rPr lang="en-US" dirty="0" smtClean="0"/>
              <a:t>we’ll receive </a:t>
            </a:r>
            <a:br>
              <a:rPr lang="en-US" dirty="0" smtClean="0"/>
            </a:br>
            <a:r>
              <a:rPr lang="en-US" dirty="0" smtClean="0"/>
              <a:t>this benefit</a:t>
            </a:r>
          </a:p>
          <a:p>
            <a:endParaRPr lang="en-US" dirty="0"/>
          </a:p>
        </p:txBody>
      </p:sp>
    </p:spTree>
    <p:extLst>
      <p:ext uri="{BB962C8B-B14F-4D97-AF65-F5344CB8AC3E}">
        <p14:creationId xmlns:p14="http://schemas.microsoft.com/office/powerpoint/2010/main" val="10593820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to be rational: taking a bet</a:t>
            </a:r>
            <a:endParaRPr lang="en-US" dirty="0"/>
          </a:p>
        </p:txBody>
      </p:sp>
      <p:sp>
        <p:nvSpPr>
          <p:cNvPr id="3" name="Content Placeholder 2"/>
          <p:cNvSpPr>
            <a:spLocks noGrp="1"/>
          </p:cNvSpPr>
          <p:nvPr>
            <p:ph idx="1"/>
          </p:nvPr>
        </p:nvSpPr>
        <p:spPr>
          <a:xfrm>
            <a:off x="457200" y="1600200"/>
            <a:ext cx="8229600" cy="4876800"/>
          </a:xfrm>
        </p:spPr>
        <p:txBody>
          <a:bodyPr/>
          <a:lstStyle/>
          <a:p>
            <a:r>
              <a:rPr lang="en-US" dirty="0" smtClean="0"/>
              <a:t>gamble: if you get a six, you get $4</a:t>
            </a:r>
            <a:br>
              <a:rPr lang="en-US" dirty="0" smtClean="0"/>
            </a:br>
            <a:r>
              <a:rPr lang="en-US" dirty="0" smtClean="0"/>
              <a:t>... else you give me $1.  </a:t>
            </a:r>
          </a:p>
          <a:p>
            <a:r>
              <a:rPr lang="en-US" dirty="0" smtClean="0"/>
              <a:t>expected utility theory</a:t>
            </a:r>
          </a:p>
          <a:p>
            <a:pPr lvl="1"/>
            <a:r>
              <a:rPr lang="en-US" dirty="0" smtClean="0"/>
              <a:t>add up the probabilities and values of all possible outcomes:</a:t>
            </a:r>
          </a:p>
          <a:p>
            <a:pPr lvl="2"/>
            <a:r>
              <a:rPr lang="en-US" b="1" dirty="0" smtClean="0"/>
              <a:t>Getting a six = X</a:t>
            </a:r>
            <a:r>
              <a:rPr lang="en-US" dirty="0" smtClean="0"/>
              <a:t>: P(X) is 1/6, V(X) is $4</a:t>
            </a:r>
          </a:p>
          <a:p>
            <a:pPr lvl="2"/>
            <a:r>
              <a:rPr lang="en-US" b="1" dirty="0" smtClean="0"/>
              <a:t>Getting anything else = Y</a:t>
            </a:r>
            <a:r>
              <a:rPr lang="en-US" dirty="0" smtClean="0"/>
              <a:t>: P(Y) is 5/6, V(Y) is -$1</a:t>
            </a:r>
          </a:p>
          <a:p>
            <a:pPr lvl="1"/>
            <a:r>
              <a:rPr lang="en-US" dirty="0" smtClean="0"/>
              <a:t>[(1/6) * 4] + [(5/6) * -1] = -1/6</a:t>
            </a:r>
          </a:p>
          <a:p>
            <a:pPr lvl="1"/>
            <a:r>
              <a:rPr lang="en-US" dirty="0" smtClean="0"/>
              <a:t>don’t take the bet</a:t>
            </a:r>
            <a:endParaRPr lang="en-US" dirty="0"/>
          </a:p>
        </p:txBody>
      </p:sp>
      <p:pic>
        <p:nvPicPr>
          <p:cNvPr id="21506" name="Picture 2" descr="http://upload.wikimedia.org/wikipedia/commons/thumb/3/36/Two_red_dice_01.svg/671px-Two_red_dice_01.svg.png"/>
          <p:cNvPicPr>
            <a:picLocks noChangeAspect="1" noChangeArrowheads="1"/>
          </p:cNvPicPr>
          <p:nvPr/>
        </p:nvPicPr>
        <p:blipFill>
          <a:blip r:embed="rId2" cstate="print"/>
          <a:srcRect l="49081" t="20078"/>
          <a:stretch>
            <a:fillRect/>
          </a:stretch>
        </p:blipFill>
        <p:spPr bwMode="auto">
          <a:xfrm rot="20891517">
            <a:off x="6922004" y="389110"/>
            <a:ext cx="1750860" cy="1761109"/>
          </a:xfrm>
          <a:prstGeom prst="rect">
            <a:avLst/>
          </a:prstGeom>
          <a:noFill/>
          <a:effectLst>
            <a:outerShdw blurRad="50800" dist="38100" dir="5400000" algn="t" rotWithShape="0">
              <a:prstClr val="black">
                <a:alpha val="40000"/>
              </a:prstClr>
            </a:outerShdw>
          </a:effectLst>
        </p:spPr>
      </p:pic>
      <p:sp>
        <p:nvSpPr>
          <p:cNvPr id="6" name="TextBox 5"/>
          <p:cNvSpPr txBox="1"/>
          <p:nvPr/>
        </p:nvSpPr>
        <p:spPr>
          <a:xfrm>
            <a:off x="4648200" y="2072640"/>
            <a:ext cx="2381229" cy="584775"/>
          </a:xfrm>
          <a:prstGeom prst="rect">
            <a:avLst/>
          </a:prstGeom>
          <a:noFill/>
        </p:spPr>
        <p:txBody>
          <a:bodyPr wrap="none" rtlCol="0">
            <a:spAutoFit/>
          </a:bodyPr>
          <a:lstStyle/>
          <a:p>
            <a:r>
              <a:rPr lang="en-US" sz="3200" dirty="0" smtClean="0"/>
              <a:t>take the bet?</a:t>
            </a:r>
            <a:endParaRPr lang="en-US" sz="3200" dirty="0"/>
          </a:p>
        </p:txBody>
      </p:sp>
    </p:spTree>
    <p:extLst>
      <p:ext uri="{BB962C8B-B14F-4D97-AF65-F5344CB8AC3E}">
        <p14:creationId xmlns:p14="http://schemas.microsoft.com/office/powerpoint/2010/main" val="4222698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739</TotalTime>
  <Words>2664</Words>
  <Application>Microsoft Office PowerPoint</Application>
  <PresentationFormat>On-screen Show (4:3)</PresentationFormat>
  <Paragraphs>362</Paragraphs>
  <Slides>63</Slides>
  <Notes>14</Notes>
  <HiddenSlides>0</HiddenSlides>
  <MMClips>0</MMClip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Office Theme</vt:lpstr>
      <vt:lpstr>C105 PREDICTION, PROBABILITY &amp; PIGSKIN</vt:lpstr>
      <vt:lpstr>midterm</vt:lpstr>
      <vt:lpstr>feed it back</vt:lpstr>
      <vt:lpstr>readingS for this week: Blink  Scorecasting</vt:lpstr>
      <vt:lpstr>humans  are not  rational</vt:lpstr>
      <vt:lpstr>normative vs. descriptive statements</vt:lpstr>
      <vt:lpstr>to be rational: your blind date</vt:lpstr>
      <vt:lpstr>classical decision theory</vt:lpstr>
      <vt:lpstr>to be rational: taking a bet</vt:lpstr>
      <vt:lpstr>this is exactly how the lottery works and yet, people buy lottery tickets</vt:lpstr>
      <vt:lpstr>classical decision theory, again</vt:lpstr>
      <vt:lpstr>would you rather (a) win $900 or (b) have a 90% chance of winning $1000</vt:lpstr>
      <vt:lpstr>controlling probability?</vt:lpstr>
      <vt:lpstr>would you rather (a) win $900 or (b) have a 90% chance of winning $1000</vt:lpstr>
      <vt:lpstr>FRAMING</vt:lpstr>
      <vt:lpstr>another framing example</vt:lpstr>
      <vt:lpstr>“behavior deviates [from normative accounts] in systematic ways”</vt:lpstr>
      <vt:lpstr>PowerPoint Presentation</vt:lpstr>
      <vt:lpstr>PowerPoint Presentation</vt:lpstr>
      <vt:lpstr>PowerPoint Presentation</vt:lpstr>
      <vt:lpstr>E.V.R. &amp; The Iowa Gambling Task</vt:lpstr>
      <vt:lpstr>people who do better at igt have more activity in the ventro-medial pfc when they take risks</vt:lpstr>
      <vt:lpstr>PowerPoint Presentation</vt:lpstr>
      <vt:lpstr>i’m telling you two things</vt:lpstr>
      <vt:lpstr>PowerPoint Presentation</vt:lpstr>
      <vt:lpstr>dread risk</vt:lpstr>
      <vt:lpstr>gigerenzer, 2004</vt:lpstr>
      <vt:lpstr>PowerPoint Presentation</vt:lpstr>
      <vt:lpstr>so people don’t  always make the right decisions</vt:lpstr>
      <vt:lpstr>PowerPoint Presentation</vt:lpstr>
      <vt:lpstr>“systematic ways” decision making heuristics</vt:lpstr>
      <vt:lpstr>where we left off</vt:lpstr>
      <vt:lpstr>heuristics</vt:lpstr>
      <vt:lpstr>algorithm: find the biggest number</vt:lpstr>
      <vt:lpstr>heuristic: find the biggest number </vt:lpstr>
      <vt:lpstr>blog posts for this week:</vt:lpstr>
      <vt:lpstr>five decision-making heuristics</vt:lpstr>
      <vt:lpstr>PowerPoint Presentation</vt:lpstr>
      <vt:lpstr>the $70: sunk costs</vt:lpstr>
      <vt:lpstr>escalation of commitment everywhere</vt:lpstr>
      <vt:lpstr>the dollar auction</vt:lpstr>
      <vt:lpstr>five decision-making heuristics</vt:lpstr>
      <vt:lpstr>anchoring and adjustment</vt:lpstr>
      <vt:lpstr>how many times have you had sex in the past week?</vt:lpstr>
      <vt:lpstr>judgments of probabilities can be  affected by the starting point (the anchor)</vt:lpstr>
      <vt:lpstr>five decision-making heuristics</vt:lpstr>
      <vt:lpstr>which is more common: murder or suicide?</vt:lpstr>
      <vt:lpstr>suicide is twice as common</vt:lpstr>
      <vt:lpstr>availability to memory</vt:lpstr>
      <vt:lpstr>the classic example</vt:lpstr>
      <vt:lpstr>five decision-making heuristics</vt:lpstr>
      <vt:lpstr>PowerPoint Presentation</vt:lpstr>
      <vt:lpstr>representativeness</vt:lpstr>
      <vt:lpstr>PowerPoint Presentation</vt:lpstr>
      <vt:lpstr>PowerPoint Presentation</vt:lpstr>
      <vt:lpstr>PowerPoint Presentation</vt:lpstr>
      <vt:lpstr>PowerPoint Presentation</vt:lpstr>
      <vt:lpstr>representativeness</vt:lpstr>
      <vt:lpstr>let’s say I flip a coin four times</vt:lpstr>
      <vt:lpstr>five decision-making heuristics</vt:lpstr>
      <vt:lpstr>PowerPoint Presentation</vt:lpstr>
      <vt:lpstr>confirmation bias</vt:lpstr>
      <vt:lpstr>happens all the time…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C105 PREDICTION, PROBABILITY &amp; PIGSKIN</dc:title>
  <dc:creator>Motz, Benjamin Alan</dc:creator>
  <cp:lastModifiedBy>Motz, Benjamin Alan</cp:lastModifiedBy>
  <cp:revision>33</cp:revision>
  <dcterms:created xsi:type="dcterms:W3CDTF">2012-09-25T17:41:01Z</dcterms:created>
  <dcterms:modified xsi:type="dcterms:W3CDTF">2013-10-22T18:02:41Z</dcterms:modified>
</cp:coreProperties>
</file>