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83" r:id="rId3"/>
    <p:sldId id="280" r:id="rId4"/>
    <p:sldId id="281" r:id="rId5"/>
    <p:sldId id="258" r:id="rId6"/>
    <p:sldId id="259" r:id="rId7"/>
    <p:sldId id="260" r:id="rId8"/>
    <p:sldId id="28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>
        <p:scale>
          <a:sx n="100" d="100"/>
          <a:sy n="100" d="100"/>
        </p:scale>
        <p:origin x="-21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71999-0324-45C1-8596-12049FA08BC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642E-ACB6-4776-80D6-4B9A2D90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http://www.youtube.com/watch?v=BfTMmoDFXyE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A214F-07DC-4C7A-870B-E795A3865A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Linus</a:t>
            </a:r>
            <a:r>
              <a:rPr lang="en-US" baseline="0" dirty="0" smtClean="0"/>
              <a:t> and Lucy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Stroop</a:t>
            </a:r>
            <a:r>
              <a:rPr lang="en-US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A214F-07DC-4C7A-870B-E795A3865A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34BA-76AF-4203-8FB5-430C394F011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209801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17:</a:t>
            </a:r>
            <a:br>
              <a:rPr lang="en-US" sz="2400" dirty="0" smtClean="0"/>
            </a:br>
            <a:r>
              <a:rPr lang="en-US" sz="2400" dirty="0" smtClean="0"/>
              <a:t>expert performance and automaticity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87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countries have banned handheld cell phones while driving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76400"/>
          <a:ext cx="8229600" cy="4675373"/>
        </p:xfrm>
        <a:graphic>
          <a:graphicData uri="http://schemas.openxmlformats.org/drawingml/2006/table">
            <a:tbl>
              <a:tblPr/>
              <a:tblGrid>
                <a:gridCol w="1534742"/>
                <a:gridCol w="1208458"/>
                <a:gridCol w="1534742"/>
                <a:gridCol w="1208458"/>
                <a:gridCol w="1534742"/>
                <a:gridCol w="1208458"/>
              </a:tblGrid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Australia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India - New Delhi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Portugal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Austria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Ireland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Romania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Bahrain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Israel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Russia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Belgium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Italy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Singapore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Brazil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Japan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Slovak Republic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Botswana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Being debated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Jersey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Slovenia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Canada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Jordan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South Africa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Chile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Kenya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South Korea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China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Malaysia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Spain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Czech Republic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Mexico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Sweden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Denmark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Netherlands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Switzerland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Egypt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Zealand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Being debated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Taiwan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Finland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Norway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Thailand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France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Pakistan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Turkey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Germany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Philippines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Turkmenistan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Greece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Poland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UK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Hong Kong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Hungary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Zimbabwe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7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most states have not banned handheld cell phones while driving (only 12 + DC)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67660"/>
              </p:ext>
            </p:extLst>
          </p:nvPr>
        </p:nvGraphicFramePr>
        <p:xfrm>
          <a:off x="609600" y="1676396"/>
          <a:ext cx="7848600" cy="4675373"/>
        </p:xfrm>
        <a:graphic>
          <a:graphicData uri="http://schemas.openxmlformats.org/drawingml/2006/table">
            <a:tbl>
              <a:tblPr/>
              <a:tblGrid>
                <a:gridCol w="1463689"/>
                <a:gridCol w="1152511"/>
                <a:gridCol w="1463689"/>
                <a:gridCol w="1152511"/>
                <a:gridCol w="1463689"/>
                <a:gridCol w="1152511"/>
              </a:tblGrid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Alabama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Kentucky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Dakota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Alaska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Louisiana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Ohio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Arkansas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Maine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Oklahoma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Partial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Arizona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Maryland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Oregon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California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Massachusetts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Pennsylvania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Colorado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Partial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Michigan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Rhode Island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Connecticut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Minnesota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South Carolina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Delaware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Mississippi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South Dakota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District of Columbia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Missouri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Tennessee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Florida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Montana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Texas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Georgia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Nebraska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Utah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Hawaii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Nevada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Vermont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Idaho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Hampshire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Virginia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Illinois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Jersey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Washington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Indiana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Partial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Mexico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Partial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West Virginia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Iowa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York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Wisconsin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6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Kansas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Carolina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Wyoming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2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we wrong to not ban cell phones while driving?</a:t>
            </a:r>
          </a:p>
          <a:p>
            <a:r>
              <a:rPr lang="en-US" dirty="0" smtClean="0"/>
              <a:t>are other countries wrong to ban cell phones while driving?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your hands on the wheel</a:t>
            </a:r>
            <a:endParaRPr 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31775" indent="-231775" algn="l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Almost all cell phone bans restrict the use of handheld cell phones while driving but do no restrict the use of hands-free devices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3200" i="1" dirty="0">
                <a:solidFill>
                  <a:schemeClr val="tx1"/>
                </a:solidFill>
              </a:rPr>
              <a:t>Implicit Assumption:</a:t>
            </a:r>
            <a:r>
              <a:rPr lang="en-US" sz="3200" dirty="0">
                <a:solidFill>
                  <a:schemeClr val="tx1"/>
                </a:solidFill>
              </a:rPr>
              <a:t> Any impairment to driving while talking on a cell phone is due to the use of a handheld device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3200" i="1" dirty="0">
                <a:solidFill>
                  <a:schemeClr val="tx1"/>
                </a:solidFill>
              </a:rPr>
              <a:t>Alternative:</a:t>
            </a:r>
            <a:r>
              <a:rPr lang="en-US" sz="3200" dirty="0">
                <a:solidFill>
                  <a:schemeClr val="tx1"/>
                </a:solidFill>
              </a:rPr>
              <a:t> Driving impairment with cell phone use is due to due to dividing attention. This would impact driving with both handheld and hands-free devices.</a:t>
            </a:r>
          </a:p>
        </p:txBody>
      </p:sp>
    </p:spTree>
    <p:extLst>
      <p:ext uri="{BB962C8B-B14F-4D97-AF65-F5344CB8AC3E}">
        <p14:creationId xmlns:p14="http://schemas.microsoft.com/office/powerpoint/2010/main" val="20120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correlational</a:t>
            </a:r>
            <a:r>
              <a:rPr lang="en-US" dirty="0" smtClean="0"/>
              <a:t>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his is research that looks at driving statistics to see if there is a relationship (correlations) between accidents and cell phone use</a:t>
            </a:r>
          </a:p>
          <a:p>
            <a:pPr lvl="1"/>
            <a:r>
              <a:rPr lang="en-US" dirty="0" smtClean="0"/>
              <a:t>24% of a sample of 699 accidents involved drivers that had spoken on a cell phone within 10 minutes prior to the accident</a:t>
            </a:r>
          </a:p>
          <a:p>
            <a:pPr lvl="1"/>
            <a:r>
              <a:rPr lang="en-US" dirty="0" smtClean="0"/>
              <a:t>the use of handheld and hands-free phone were equally associated with accidents suggesting divided attention is the problem, not the use of a peripheral device</a:t>
            </a:r>
          </a:p>
          <a:p>
            <a:r>
              <a:rPr lang="en-US" dirty="0" smtClean="0"/>
              <a:t>what’s the problem with correlation research?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strayer</a:t>
            </a:r>
            <a:r>
              <a:rPr lang="en-US" dirty="0" smtClean="0"/>
              <a:t> and </a:t>
            </a:r>
            <a:r>
              <a:rPr lang="en-US" dirty="0" err="1" smtClean="0"/>
              <a:t>johnson</a:t>
            </a:r>
            <a:r>
              <a:rPr lang="en-US" dirty="0" smtClean="0"/>
              <a:t>, 2001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subjects had to track the position of a moving target on a computer screen.</a:t>
            </a:r>
          </a:p>
          <a:p>
            <a:r>
              <a:rPr lang="en-US" dirty="0" smtClean="0"/>
              <a:t>every 10-20 seconds, the moving target would flash a color.</a:t>
            </a:r>
          </a:p>
          <a:p>
            <a:pPr lvl="1"/>
            <a:r>
              <a:rPr lang="en-US" dirty="0" smtClean="0"/>
              <a:t>if the target turned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they’d have to push a button (like braking).</a:t>
            </a:r>
          </a:p>
          <a:p>
            <a:pPr lvl="1"/>
            <a:r>
              <a:rPr lang="en-US" dirty="0" smtClean="0"/>
              <a:t>if the target turned </a:t>
            </a:r>
            <a:r>
              <a:rPr lang="en-US" b="1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, they wouldn’t do anything.</a:t>
            </a:r>
            <a:endParaRPr lang="en-US" dirty="0"/>
          </a:p>
        </p:txBody>
      </p:sp>
      <p:pic>
        <p:nvPicPr>
          <p:cNvPr id="24578" name="Picture 2" descr="http://www.soledadpenades.com/imgs/joyst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934200" y="2057400"/>
            <a:ext cx="2209800" cy="258655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4800600"/>
            <a:ext cx="2590800" cy="175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67600" y="510540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7600" y="510540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67600" y="510540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67600" y="510540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67600" y="510540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8575E-6 L 0 0.1554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541 L 0 3.3857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8575E-6 L 0 0.1554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4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541 L 0 3.38575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8575E-6 L 0 0.1554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64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541 L 0 3.38575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pat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8575E-6 L 0 0.1554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64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541 L 0 3.38575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2" presetClass="pat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8575E-6 L 0 0.1554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64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541 L 0 3.38575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carry on a conversation (with an experimenter) about</a:t>
            </a:r>
          </a:p>
          <a:p>
            <a:pPr lvl="1"/>
            <a:r>
              <a:rPr lang="en-US" dirty="0" smtClean="0"/>
              <a:t>then-ongoing Clinton presidential impeachment</a:t>
            </a:r>
          </a:p>
          <a:p>
            <a:pPr lvl="1"/>
            <a:r>
              <a:rPr lang="en-US" dirty="0" smtClean="0"/>
              <a:t>salt lake city </a:t>
            </a:r>
            <a:r>
              <a:rPr lang="en-US" dirty="0" err="1" smtClean="0"/>
              <a:t>olympic</a:t>
            </a:r>
            <a:r>
              <a:rPr lang="en-US" dirty="0" smtClean="0"/>
              <a:t> committee bribery scandal</a:t>
            </a:r>
          </a:p>
          <a:p>
            <a:r>
              <a:rPr lang="en-US" dirty="0" smtClean="0"/>
              <a:t>on either</a:t>
            </a:r>
          </a:p>
          <a:p>
            <a:pPr lvl="1"/>
            <a:r>
              <a:rPr lang="en-US" dirty="0" smtClean="0"/>
              <a:t>hand-held mobile phone</a:t>
            </a:r>
          </a:p>
          <a:p>
            <a:pPr lvl="1"/>
            <a:r>
              <a:rPr lang="en-US" dirty="0" smtClean="0"/>
              <a:t>hands free device</a:t>
            </a:r>
          </a:p>
          <a:p>
            <a:r>
              <a:rPr lang="en-US" dirty="0" smtClean="0"/>
              <a:t>or just listen to</a:t>
            </a:r>
          </a:p>
          <a:p>
            <a:pPr lvl="1"/>
            <a:r>
              <a:rPr lang="en-US" dirty="0" smtClean="0"/>
              <a:t>a radio program of their choice</a:t>
            </a:r>
          </a:p>
          <a:p>
            <a:pPr lvl="1"/>
            <a:r>
              <a:rPr lang="en-US" dirty="0" smtClean="0"/>
              <a:t>a book on tape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8674" name="Picture 2" descr="http://www.elpasoteller911.org/files/cell_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43800" y="4341930"/>
            <a:ext cx="1600200" cy="251607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6092822" y="4949822"/>
            <a:ext cx="1295400" cy="2024184"/>
            <a:chOff x="6092822" y="4949822"/>
            <a:chExt cx="1295400" cy="2024184"/>
          </a:xfrm>
        </p:grpSpPr>
        <p:pic>
          <p:nvPicPr>
            <p:cNvPr id="28676" name="Picture 4" descr="http://www.lakewoodconferences.com/direct/dbimage/50240981/Hands_Free_Kit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9955841">
              <a:off x="6092822" y="4949822"/>
              <a:ext cx="1295400" cy="1295400"/>
            </a:xfrm>
            <a:prstGeom prst="rect">
              <a:avLst/>
            </a:prstGeom>
            <a:noFill/>
          </p:spPr>
        </p:pic>
        <p:sp>
          <p:nvSpPr>
            <p:cNvPr id="7" name="Freeform 6"/>
            <p:cNvSpPr/>
            <p:nvPr/>
          </p:nvSpPr>
          <p:spPr>
            <a:xfrm>
              <a:off x="6664657" y="6277970"/>
              <a:ext cx="172871" cy="696036"/>
            </a:xfrm>
            <a:custGeom>
              <a:avLst/>
              <a:gdLst>
                <a:gd name="connsiteX0" fmla="*/ 118280 w 172871"/>
                <a:gd name="connsiteY0" fmla="*/ 0 h 696036"/>
                <a:gd name="connsiteX1" fmla="*/ 9098 w 172871"/>
                <a:gd name="connsiteY1" fmla="*/ 368490 h 696036"/>
                <a:gd name="connsiteX2" fmla="*/ 172871 w 172871"/>
                <a:gd name="connsiteY2" fmla="*/ 696036 h 69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871" h="696036">
                  <a:moveTo>
                    <a:pt x="118280" y="0"/>
                  </a:moveTo>
                  <a:cubicBezTo>
                    <a:pt x="59140" y="126242"/>
                    <a:pt x="0" y="252484"/>
                    <a:pt x="9098" y="368490"/>
                  </a:cubicBezTo>
                  <a:cubicBezTo>
                    <a:pt x="18197" y="484496"/>
                    <a:pt x="95534" y="590266"/>
                    <a:pt x="172871" y="696036"/>
                  </a:cubicBezTo>
                </a:path>
              </a:pathLst>
            </a:cu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678" name="Picture 6" descr="http://www.aeolus-online.com/catalog/pics/Funtrip_Car_Radio_With_USB___CF_SD_MS_Card___CD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86200"/>
            <a:ext cx="21336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34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the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warm-up phase (7min) – practice tracking task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tracking phase (7.5min) – just tracking task</a:t>
            </a:r>
          </a:p>
          <a:p>
            <a:r>
              <a:rPr lang="en-US" dirty="0" smtClean="0"/>
              <a:t>dual-task phase (15min) – tracking &amp; 2</a:t>
            </a:r>
            <a:r>
              <a:rPr lang="en-US" baseline="30000" dirty="0" smtClean="0"/>
              <a:t>nd</a:t>
            </a:r>
            <a:r>
              <a:rPr lang="en-US" dirty="0" smtClean="0"/>
              <a:t> task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tracking phase (7.5min) – just tracking task</a:t>
            </a:r>
          </a:p>
          <a:p>
            <a:endParaRPr lang="en-US" dirty="0"/>
          </a:p>
          <a:p>
            <a:r>
              <a:rPr lang="en-US" dirty="0" smtClean="0"/>
              <a:t>which is the most interesting phase?</a:t>
            </a:r>
          </a:p>
          <a:p>
            <a:r>
              <a:rPr lang="en-US" dirty="0" smtClean="0"/>
              <a:t>why’d they do these other phases?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810000" cy="4754563"/>
          </a:xfrm>
        </p:spPr>
        <p:txBody>
          <a:bodyPr/>
          <a:lstStyle/>
          <a:p>
            <a:r>
              <a:rPr lang="en-US" dirty="0" smtClean="0"/>
              <a:t>probability of missing a color change more than doubled for cell phone group.</a:t>
            </a:r>
          </a:p>
          <a:p>
            <a:r>
              <a:rPr lang="en-US" dirty="0" smtClean="0"/>
              <a:t>reaction time increased too.</a:t>
            </a:r>
          </a:p>
          <a:p>
            <a:r>
              <a:rPr lang="en-US" dirty="0" smtClean="0"/>
              <a:t>no difference for radio group.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2737" y="533400"/>
            <a:ext cx="442646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2737" y="3429000"/>
            <a:ext cx="4396401" cy="281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86400" y="624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Cell Phone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624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difference</a:t>
            </a:r>
            <a:br>
              <a:rPr lang="en-US" dirty="0" smtClean="0"/>
            </a:br>
            <a:r>
              <a:rPr lang="en-US" dirty="0" smtClean="0"/>
              <a:t>for handheld or hands free phones</a:t>
            </a:r>
            <a:endParaRPr lang="en-US" dirty="0"/>
          </a:p>
        </p:txBody>
      </p:sp>
      <p:pic>
        <p:nvPicPr>
          <p:cNvPr id="4" name="Picture 2" descr="http://www.elpasoteller911.org/files/cell_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43800" y="4341930"/>
            <a:ext cx="1600200" cy="2516070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6092822" y="4949822"/>
            <a:ext cx="1295400" cy="2024184"/>
            <a:chOff x="6092822" y="4949822"/>
            <a:chExt cx="1295400" cy="2024184"/>
          </a:xfrm>
        </p:grpSpPr>
        <p:pic>
          <p:nvPicPr>
            <p:cNvPr id="6" name="Picture 4" descr="http://www.lakewoodconferences.com/direct/dbimage/50240981/Hands_Free_Kit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9955841">
              <a:off x="6092822" y="4949822"/>
              <a:ext cx="1295400" cy="1295400"/>
            </a:xfrm>
            <a:prstGeom prst="rect">
              <a:avLst/>
            </a:prstGeom>
            <a:noFill/>
          </p:spPr>
        </p:pic>
        <p:sp>
          <p:nvSpPr>
            <p:cNvPr id="7" name="Freeform 6"/>
            <p:cNvSpPr/>
            <p:nvPr/>
          </p:nvSpPr>
          <p:spPr>
            <a:xfrm>
              <a:off x="6664657" y="6277970"/>
              <a:ext cx="172871" cy="696036"/>
            </a:xfrm>
            <a:custGeom>
              <a:avLst/>
              <a:gdLst>
                <a:gd name="connsiteX0" fmla="*/ 118280 w 172871"/>
                <a:gd name="connsiteY0" fmla="*/ 0 h 696036"/>
                <a:gd name="connsiteX1" fmla="*/ 9098 w 172871"/>
                <a:gd name="connsiteY1" fmla="*/ 368490 h 696036"/>
                <a:gd name="connsiteX2" fmla="*/ 172871 w 172871"/>
                <a:gd name="connsiteY2" fmla="*/ 696036 h 69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871" h="696036">
                  <a:moveTo>
                    <a:pt x="118280" y="0"/>
                  </a:moveTo>
                  <a:cubicBezTo>
                    <a:pt x="59140" y="126242"/>
                    <a:pt x="0" y="252484"/>
                    <a:pt x="9098" y="368490"/>
                  </a:cubicBezTo>
                  <a:cubicBezTo>
                    <a:pt x="18197" y="484496"/>
                    <a:pt x="95534" y="590266"/>
                    <a:pt x="172871" y="696036"/>
                  </a:cubicBezTo>
                </a:path>
              </a:pathLst>
            </a:cu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5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write about? </a:t>
            </a:r>
            <a:r>
              <a:rPr lang="en-US" sz="6600" b="1" dirty="0">
                <a:solidFill>
                  <a:srgbClr val="FF0000"/>
                </a:solidFill>
              </a:rPr>
              <a:t>u</a:t>
            </a:r>
            <a:r>
              <a:rPr lang="en-US" sz="6600" b="1" dirty="0" smtClean="0">
                <a:solidFill>
                  <a:srgbClr val="FF0000"/>
                </a:solidFill>
              </a:rPr>
              <a:t>se data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Critique your draft strategy. </a:t>
            </a:r>
            <a:r>
              <a:rPr lang="en-US" sz="2000" dirty="0" smtClean="0"/>
              <a:t>How has it worked?</a:t>
            </a:r>
            <a:endParaRPr lang="en-US" sz="2000" dirty="0"/>
          </a:p>
          <a:p>
            <a:r>
              <a:rPr lang="en-US" sz="2000" dirty="0" smtClean="0"/>
              <a:t>What </a:t>
            </a:r>
            <a:r>
              <a:rPr lang="en-US" sz="2000" dirty="0"/>
              <a:t>was the biggest surprise of Week </a:t>
            </a:r>
            <a:r>
              <a:rPr lang="en-US" sz="2000" dirty="0" smtClean="0"/>
              <a:t>X?  </a:t>
            </a:r>
            <a:r>
              <a:rPr lang="en-US" sz="2000" dirty="0"/>
              <a:t>Why was it unexpected?</a:t>
            </a:r>
          </a:p>
          <a:p>
            <a:r>
              <a:rPr lang="en-US" sz="2000" dirty="0" smtClean="0"/>
              <a:t>Which </a:t>
            </a:r>
            <a:r>
              <a:rPr lang="en-US" sz="2000" dirty="0"/>
              <a:t>player accounts for the largest percent of his </a:t>
            </a:r>
            <a:r>
              <a:rPr lang="en-US" sz="2000" dirty="0" smtClean="0"/>
              <a:t>team’s </a:t>
            </a:r>
            <a:r>
              <a:rPr lang="en-US" sz="2000" dirty="0"/>
              <a:t>performance?</a:t>
            </a:r>
          </a:p>
          <a:p>
            <a:r>
              <a:rPr lang="en-US" sz="2000" dirty="0" smtClean="0"/>
              <a:t>Who </a:t>
            </a:r>
            <a:r>
              <a:rPr lang="en-US" sz="2000" dirty="0"/>
              <a:t>is the most consistent player (or position) in the league?</a:t>
            </a:r>
          </a:p>
          <a:p>
            <a:r>
              <a:rPr lang="en-US" sz="2000" dirty="0" smtClean="0"/>
              <a:t>What </a:t>
            </a:r>
            <a:r>
              <a:rPr lang="en-US" sz="2000" dirty="0"/>
              <a:t>site(s) have the most accurate projections?  Why?</a:t>
            </a:r>
          </a:p>
          <a:p>
            <a:r>
              <a:rPr lang="en-US" sz="2000" dirty="0"/>
              <a:t>Are some positions more predictable in terms of fantasy performance?</a:t>
            </a:r>
          </a:p>
          <a:p>
            <a:r>
              <a:rPr lang="en-US" sz="2000" dirty="0" smtClean="0"/>
              <a:t>Identify </a:t>
            </a:r>
            <a:r>
              <a:rPr lang="en-US" sz="2000" dirty="0"/>
              <a:t>overvalued players. Why do people like '</a:t>
            </a:r>
            <a:r>
              <a:rPr lang="en-US" sz="2000" dirty="0" err="1"/>
              <a:t>em</a:t>
            </a:r>
            <a:r>
              <a:rPr lang="en-US" sz="2000" dirty="0" smtClean="0"/>
              <a:t>?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(heuristics?)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/>
              <a:t>What </a:t>
            </a:r>
            <a:r>
              <a:rPr lang="en-US" sz="2000" dirty="0"/>
              <a:t>kinds of heuristics affect fantasy football gameplay?</a:t>
            </a:r>
          </a:p>
          <a:p>
            <a:r>
              <a:rPr lang="en-US" sz="2000" dirty="0" smtClean="0"/>
              <a:t>Explore </a:t>
            </a:r>
            <a:r>
              <a:rPr lang="en-US" sz="2000" dirty="0"/>
              <a:t>situational factors: Home field, rivalries, weather, etc.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Classify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your RB (or QB, WR, etc.) using cluster analysis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Compare and contrast linear modeling and simulation.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fantasy football a game of chance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3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85% of cell phone users talk on the phone (at least occasionally) while driving.</a:t>
            </a:r>
          </a:p>
          <a:p>
            <a:r>
              <a:rPr lang="en-US" dirty="0" smtClean="0"/>
              <a:t>What does it mean that we’re able to perform these two tasks simultaneously?</a:t>
            </a:r>
          </a:p>
          <a:p>
            <a:pPr lvl="1"/>
            <a:r>
              <a:rPr lang="en-US" dirty="0" smtClean="0"/>
              <a:t>One of them is automatic.</a:t>
            </a:r>
          </a:p>
          <a:p>
            <a:pPr lvl="1"/>
            <a:r>
              <a:rPr lang="en-US" dirty="0" smtClean="0"/>
              <a:t>(It’s not the cell phone conversation)</a:t>
            </a:r>
          </a:p>
          <a:p>
            <a:r>
              <a:rPr lang="en-US" dirty="0" smtClean="0"/>
              <a:t>Talking on the phone increases the risk of accident to levels comparable to driving drunk.</a:t>
            </a:r>
          </a:p>
          <a:p>
            <a:r>
              <a:rPr lang="en-US" dirty="0" smtClean="0"/>
              <a:t>The cognitive task of talking on the phone uses </a:t>
            </a:r>
            <a:r>
              <a:rPr lang="en-US" dirty="0" err="1" smtClean="0"/>
              <a:t>attentional</a:t>
            </a:r>
            <a:r>
              <a:rPr lang="en-US" dirty="0" smtClean="0"/>
              <a:t> resources that would otherwise be used for driving a car.</a:t>
            </a:r>
          </a:p>
        </p:txBody>
      </p:sp>
    </p:spTree>
    <p:extLst>
      <p:ext uri="{BB962C8B-B14F-4D97-AF65-F5344CB8AC3E}">
        <p14:creationId xmlns:p14="http://schemas.microsoft.com/office/powerpoint/2010/main" val="380906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Strayer</a:t>
            </a:r>
            <a:r>
              <a:rPr lang="en-US" dirty="0" smtClean="0"/>
              <a:t> &amp; Drew (2004)</a:t>
            </a:r>
          </a:p>
        </p:txBody>
      </p:sp>
      <p:sp>
        <p:nvSpPr>
          <p:cNvPr id="222212" name="Rectangle 2"/>
          <p:cNvSpPr>
            <a:spLocks/>
          </p:cNvSpPr>
          <p:nvPr/>
        </p:nvSpPr>
        <p:spPr bwMode="auto">
          <a:xfrm>
            <a:off x="317004" y="1333500"/>
            <a:ext cx="8349258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2800" dirty="0"/>
              <a:t>In a more recent article, </a:t>
            </a:r>
            <a:r>
              <a:rPr lang="en-US" sz="2800" dirty="0" err="1"/>
              <a:t>Strayer</a:t>
            </a:r>
            <a:r>
              <a:rPr lang="en-US" sz="2800" dirty="0"/>
              <a:t> &amp; Drew (2004) used a driving simulator instead of the tracking task from </a:t>
            </a:r>
            <a:r>
              <a:rPr lang="en-US" sz="2800" dirty="0" err="1"/>
              <a:t>Strayer</a:t>
            </a:r>
            <a:r>
              <a:rPr lang="en-US" sz="2800" dirty="0"/>
              <a:t> &amp; Johnston (2001).</a:t>
            </a:r>
          </a:p>
          <a:p>
            <a:pPr algn="l"/>
            <a:endParaRPr lang="en-US" sz="2800" dirty="0"/>
          </a:p>
        </p:txBody>
      </p:sp>
      <p:pic>
        <p:nvPicPr>
          <p:cNvPr id="2222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95600"/>
            <a:ext cx="4925839" cy="36968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80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Strayer &amp; Drew (2004)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1775" indent="-231775"/>
            <a:r>
              <a:rPr lang="en-US" dirty="0" smtClean="0"/>
              <a:t>With cell phone:</a:t>
            </a:r>
          </a:p>
          <a:p>
            <a:pPr marL="631825" lvl="1" indent="-231775"/>
            <a:r>
              <a:rPr lang="en-US" dirty="0" smtClean="0"/>
              <a:t>Brake onset time was 18% slower</a:t>
            </a:r>
          </a:p>
          <a:p>
            <a:pPr marL="631825" lvl="1" indent="-231775"/>
            <a:r>
              <a:rPr lang="en-US" dirty="0" smtClean="0"/>
              <a:t>Following distance was 12% greater</a:t>
            </a:r>
          </a:p>
          <a:p>
            <a:pPr marL="631825" lvl="1" indent="-231775"/>
            <a:r>
              <a:rPr lang="en-US" dirty="0" smtClean="0"/>
              <a:t>Half-recovery time was 17% longer</a:t>
            </a:r>
          </a:p>
          <a:p>
            <a:pPr marL="631825" lvl="1" indent="-231775"/>
            <a:r>
              <a:rPr lang="en-US" dirty="0" smtClean="0"/>
              <a:t>2 X increase in rear-end collisions</a:t>
            </a:r>
          </a:p>
          <a:p>
            <a:pPr marL="631825" lvl="1" indent="-231775"/>
            <a:r>
              <a:rPr lang="en-US" dirty="0" smtClean="0"/>
              <a:t>No difference in speed</a:t>
            </a:r>
          </a:p>
          <a:p>
            <a:pPr marL="231775" indent="-231775"/>
            <a:r>
              <a:rPr lang="en-US" dirty="0" smtClean="0"/>
              <a:t>Although older subjects were worse overall, the effects of cell phone use were the same for both younger and older subjects</a:t>
            </a:r>
          </a:p>
        </p:txBody>
      </p:sp>
    </p:spTree>
    <p:extLst>
      <p:ext uri="{BB962C8B-B14F-4D97-AF65-F5344CB8AC3E}">
        <p14:creationId xmlns:p14="http://schemas.microsoft.com/office/powerpoint/2010/main" val="1672223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attention = 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6289" y="1210270"/>
            <a:ext cx="5131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wait </a:t>
            </a:r>
            <a:r>
              <a:rPr lang="en-US" b="1" dirty="0" err="1" smtClean="0"/>
              <a:t>wait</a:t>
            </a:r>
            <a:r>
              <a:rPr lang="en-US" b="1" dirty="0" smtClean="0"/>
              <a:t> hold on wait stop </a:t>
            </a:r>
            <a:r>
              <a:rPr lang="en-US" b="1" dirty="0" err="1" smtClean="0"/>
              <a:t>waitaminute</a:t>
            </a:r>
            <a:endParaRPr lang="en-US" b="1" dirty="0" smtClean="0"/>
          </a:p>
          <a:p>
            <a:r>
              <a:rPr lang="en-US" dirty="0" smtClean="0"/>
              <a:t>could drew </a:t>
            </a:r>
            <a:r>
              <a:rPr lang="en-US" dirty="0" err="1" smtClean="0"/>
              <a:t>brees</a:t>
            </a:r>
            <a:r>
              <a:rPr lang="en-US" dirty="0" smtClean="0"/>
              <a:t> be throwing </a:t>
            </a:r>
            <a:r>
              <a:rPr lang="en-US" i="1" dirty="0" smtClean="0"/>
              <a:t>better</a:t>
            </a:r>
            <a:r>
              <a:rPr lang="en-US" dirty="0" smtClean="0"/>
              <a:t> if he were focusing on his throw?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89" y="2157412"/>
            <a:ext cx="5131421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0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" t="8985" r="53611" b="4688"/>
          <a:stretch/>
        </p:blipFill>
        <p:spPr bwMode="auto">
          <a:xfrm>
            <a:off x="457200" y="1600200"/>
            <a:ext cx="553329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 descr="http://i.ehow.com/images/ehows/steps/consciouschokingadultstep1_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r="14881"/>
          <a:stretch>
            <a:fillRect/>
          </a:stretch>
        </p:blipFill>
        <p:spPr bwMode="auto">
          <a:xfrm>
            <a:off x="4785360" y="3200400"/>
            <a:ext cx="4358640" cy="3657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 happen to know something about skilled performance…</a:t>
            </a: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5334000" y="2971800"/>
            <a:ext cx="3810000" cy="3886200"/>
          </a:xfrm>
          <a:prstGeom prst="noSmoking">
            <a:avLst>
              <a:gd name="adj" fmla="val 72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4104" y="3733800"/>
            <a:ext cx="4103296" cy="5334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http://ohiostatebuckeyes.com/fls/17300/graphics/m-golf/putting.jpg"/>
          <p:cNvPicPr>
            <a:picLocks noChangeAspect="1" noChangeArrowheads="1"/>
          </p:cNvPicPr>
          <p:nvPr/>
        </p:nvPicPr>
        <p:blipFill>
          <a:blip r:embed="rId2" cstate="print"/>
          <a:srcRect l="12635" r="733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632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Beilock</a:t>
            </a:r>
            <a:r>
              <a:rPr lang="en-US" dirty="0" smtClean="0"/>
              <a:t> &amp; Carr, 2001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962400"/>
            <a:ext cx="403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Once a process or procedure has become automatic, devoting explicit attention to it can lead to worse performance.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0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http://z.about.com/d/alternativefuels/1/0/M/A/-/-/Clarity_driving.jpg"/>
          <p:cNvPicPr>
            <a:picLocks noChangeAspect="1" noChangeArrowheads="1"/>
          </p:cNvPicPr>
          <p:nvPr/>
        </p:nvPicPr>
        <p:blipFill>
          <a:blip r:embed="rId2" cstate="print"/>
          <a:srcRect l="6127" r="4017"/>
          <a:stretch>
            <a:fillRect/>
          </a:stretch>
        </p:blipFill>
        <p:spPr bwMode="auto">
          <a:xfrm>
            <a:off x="1200151" y="1066800"/>
            <a:ext cx="3379440" cy="2819400"/>
          </a:xfrm>
          <a:prstGeom prst="rect">
            <a:avLst/>
          </a:prstGeom>
          <a:noFill/>
        </p:spPr>
      </p:pic>
      <p:pic>
        <p:nvPicPr>
          <p:cNvPr id="39944" name="Picture 8" descr="http://iaff407.org/golf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2951" y="1066800"/>
            <a:ext cx="3524249" cy="281939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43000" y="3962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attention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b="1" dirty="0" smtClean="0"/>
              <a:t>better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3962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attention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b="1" dirty="0" smtClean="0"/>
              <a:t>worse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52578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why?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876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lang="en-US" dirty="0" smtClean="0"/>
              <a:t>this week:</a:t>
            </a:r>
            <a:br>
              <a:rPr lang="en-US" dirty="0" smtClean="0"/>
            </a:br>
            <a:r>
              <a:rPr lang="en-US" dirty="0" smtClean="0"/>
              <a:t>treatise to sports psychology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" y="4495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Jeff Huber</a:t>
            </a:r>
          </a:p>
          <a:p>
            <a:pPr algn="ctr"/>
            <a:r>
              <a:rPr lang="en-US" dirty="0" smtClean="0"/>
              <a:t>PSY-P 357 Psychology </a:t>
            </a:r>
            <a:r>
              <a:rPr lang="en-US" dirty="0"/>
              <a:t>of Human </a:t>
            </a:r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Spring 2014, Section 30790</a:t>
            </a:r>
          </a:p>
          <a:p>
            <a:pPr algn="ctr"/>
            <a:r>
              <a:rPr lang="en-US" dirty="0" smtClean="0"/>
              <a:t>MWF 10:10-11am</a:t>
            </a:r>
          </a:p>
          <a:p>
            <a:pPr algn="ctr"/>
            <a:r>
              <a:rPr lang="en-US" dirty="0" smtClean="0"/>
              <a:t>63 seat enrollment; 55 currently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157413"/>
            <a:ext cx="45243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1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rubbing your belly </a:t>
            </a:r>
            <a:br>
              <a:rPr lang="en-US" dirty="0" smtClean="0"/>
            </a:br>
            <a:r>
              <a:rPr lang="en-US" dirty="0" smtClean="0"/>
              <a:t>and patting your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with no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automaticity:  fast and effortless processing that requires little or no focused attention</a:t>
            </a:r>
          </a:p>
          <a:p>
            <a:r>
              <a:rPr lang="en-US" dirty="0" smtClean="0"/>
              <a:t>when a process is more automatic, the less likely you are to be consciously aware of it</a:t>
            </a:r>
          </a:p>
          <a:p>
            <a:pPr lvl="1"/>
            <a:r>
              <a:rPr lang="en-US" dirty="0" smtClean="0"/>
              <a:t>when’s the last time you were “conscious” of breathing?</a:t>
            </a:r>
          </a:p>
          <a:p>
            <a:pPr lvl="1"/>
            <a:r>
              <a:rPr lang="en-US" dirty="0" smtClean="0"/>
              <a:t>automaticity “frees up” resources for more demanding tasks</a:t>
            </a:r>
          </a:p>
        </p:txBody>
      </p:sp>
    </p:spTree>
    <p:extLst>
      <p:ext uri="{BB962C8B-B14F-4D97-AF65-F5344CB8AC3E}">
        <p14:creationId xmlns:p14="http://schemas.microsoft.com/office/powerpoint/2010/main" val="33716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131421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4495800" y="1143000"/>
            <a:ext cx="3200400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Hmm… to whom should I throw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eacherreport.net/img/images/photos/002/546/424/BWQ-mvXCQAAxeF_crop_north.jpg?w=650&amp;h=440&amp;q=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33500"/>
            <a:ext cx="61912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22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raveler2.typepad.com/photos/uncategorized/2008/01/03/cell_phone_driver_2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 r="120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situations that require us </a:t>
            </a:r>
            <a:br>
              <a:rPr lang="en-US" dirty="0" smtClean="0"/>
            </a:br>
            <a:r>
              <a:rPr lang="en-US" dirty="0" smtClean="0"/>
              <a:t>to perform two tasks </a:t>
            </a:r>
            <a:br>
              <a:rPr lang="en-US" dirty="0" smtClean="0"/>
            </a:br>
            <a:r>
              <a:rPr lang="en-US" dirty="0" smtClean="0"/>
              <a:t>at once.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studying automaticity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905000"/>
            <a:ext cx="5486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36576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does talking on a cell phone and driving drain cognitive resources and impair driving performance or does it impair conversation skills?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both tasks are highly practiced, so we might expect there to be little cost to dividing attention across these two tasks.</a:t>
            </a:r>
          </a:p>
        </p:txBody>
      </p:sp>
    </p:spTree>
    <p:extLst>
      <p:ext uri="{BB962C8B-B14F-4D97-AF65-F5344CB8AC3E}">
        <p14:creationId xmlns:p14="http://schemas.microsoft.com/office/powerpoint/2010/main" val="37800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1201</Words>
  <Application>Microsoft Office PowerPoint</Application>
  <PresentationFormat>On-screen Show (4:3)</PresentationFormat>
  <Paragraphs>317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C105 PREDICTION, PROBABILITY &amp; PIGSKIN</vt:lpstr>
      <vt:lpstr>what to write about? use data</vt:lpstr>
      <vt:lpstr>this week: treatise to sports psychology</vt:lpstr>
      <vt:lpstr>PowerPoint Presentation</vt:lpstr>
      <vt:lpstr>rubbing your belly  and patting your head</vt:lpstr>
      <vt:lpstr>processing with no concentration</vt:lpstr>
      <vt:lpstr>PowerPoint Presentation</vt:lpstr>
      <vt:lpstr>PowerPoint Presentation</vt:lpstr>
      <vt:lpstr>studying automaticity</vt:lpstr>
      <vt:lpstr>many countries have banned handheld cell phones while driving</vt:lpstr>
      <vt:lpstr>most states have not banned handheld cell phones while driving (only 12 + DC)</vt:lpstr>
      <vt:lpstr>PowerPoint Presentation</vt:lpstr>
      <vt:lpstr>keep your hands on the wheel</vt:lpstr>
      <vt:lpstr>correlational research</vt:lpstr>
      <vt:lpstr>strayer and johnson, 2001</vt:lpstr>
      <vt:lpstr>the 2nd tasks</vt:lpstr>
      <vt:lpstr>phases of the experiment</vt:lpstr>
      <vt:lpstr>results</vt:lpstr>
      <vt:lpstr>no difference for handheld or hands free phones</vt:lpstr>
      <vt:lpstr>what’s it mean?</vt:lpstr>
      <vt:lpstr>Strayer &amp; Drew (2004)</vt:lpstr>
      <vt:lpstr>Strayer &amp; Drew (2004)</vt:lpstr>
      <vt:lpstr>more attention = better performance</vt:lpstr>
      <vt:lpstr>PowerPoint Presentation</vt:lpstr>
      <vt:lpstr>I happen to know something about skilled performance…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C105 PREDICTION, PROBABILITY &amp; PIGSKIN</dc:title>
  <dc:creator>Motz, Benjamin Alan</dc:creator>
  <cp:lastModifiedBy>Motz, Benjamin Alan</cp:lastModifiedBy>
  <cp:revision>85</cp:revision>
  <dcterms:created xsi:type="dcterms:W3CDTF">2012-09-25T17:41:01Z</dcterms:created>
  <dcterms:modified xsi:type="dcterms:W3CDTF">2013-10-29T18:06:13Z</dcterms:modified>
</cp:coreProperties>
</file>