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9" r:id="rId3"/>
    <p:sldId id="300" r:id="rId4"/>
    <p:sldId id="301" r:id="rId5"/>
    <p:sldId id="302" r:id="rId6"/>
    <p:sldId id="319" r:id="rId7"/>
    <p:sldId id="303" r:id="rId8"/>
    <p:sldId id="304" r:id="rId9"/>
    <p:sldId id="305" r:id="rId10"/>
    <p:sldId id="306" r:id="rId11"/>
    <p:sldId id="308" r:id="rId12"/>
    <p:sldId id="310" r:id="rId13"/>
    <p:sldId id="312" r:id="rId14"/>
    <p:sldId id="313" r:id="rId15"/>
    <p:sldId id="311" r:id="rId16"/>
    <p:sldId id="307" r:id="rId17"/>
    <p:sldId id="309" r:id="rId18"/>
    <p:sldId id="314" r:id="rId19"/>
    <p:sldId id="315" r:id="rId20"/>
    <p:sldId id="316" r:id="rId21"/>
    <p:sldId id="317" r:id="rId22"/>
    <p:sldId id="320" r:id="rId23"/>
    <p:sldId id="321" r:id="rId24"/>
    <p:sldId id="322" r:id="rId25"/>
    <p:sldId id="323" r:id="rId26"/>
    <p:sldId id="324" r:id="rId27"/>
    <p:sldId id="32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5" autoAdjust="0"/>
  </p:normalViewPr>
  <p:slideViewPr>
    <p:cSldViewPr>
      <p:cViewPr>
        <p:scale>
          <a:sx n="66" d="100"/>
          <a:sy n="66" d="100"/>
        </p:scale>
        <p:origin x="-201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93066491688542"/>
          <c:y val="3.8095238095238099E-2"/>
          <c:w val="0.81951377952755833"/>
          <c:h val="0.778441422094965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Sheet1!$B$2:$B$21</c:f>
              <c:numCache>
                <c:formatCode>General</c:formatCode>
                <c:ptCount val="20"/>
                <c:pt idx="0">
                  <c:v>9.3500000000000068</c:v>
                </c:pt>
                <c:pt idx="1">
                  <c:v>2.9099999999999997</c:v>
                </c:pt>
                <c:pt idx="2">
                  <c:v>3.8699999999999997</c:v>
                </c:pt>
                <c:pt idx="3">
                  <c:v>4.5999999999999996</c:v>
                </c:pt>
                <c:pt idx="4">
                  <c:v>6.76</c:v>
                </c:pt>
                <c:pt idx="5">
                  <c:v>6.13</c:v>
                </c:pt>
                <c:pt idx="6">
                  <c:v>6.76</c:v>
                </c:pt>
                <c:pt idx="7">
                  <c:v>2.73</c:v>
                </c:pt>
                <c:pt idx="8">
                  <c:v>2.74</c:v>
                </c:pt>
                <c:pt idx="9">
                  <c:v>6.8199999999999985</c:v>
                </c:pt>
                <c:pt idx="10">
                  <c:v>7.09</c:v>
                </c:pt>
                <c:pt idx="11">
                  <c:v>0.84000000000000052</c:v>
                </c:pt>
                <c:pt idx="12">
                  <c:v>5.7</c:v>
                </c:pt>
                <c:pt idx="13">
                  <c:v>4.4800000000000004</c:v>
                </c:pt>
                <c:pt idx="14">
                  <c:v>8.7100000000000009</c:v>
                </c:pt>
                <c:pt idx="15">
                  <c:v>2.77</c:v>
                </c:pt>
                <c:pt idx="16">
                  <c:v>2.2000000000000002</c:v>
                </c:pt>
                <c:pt idx="17">
                  <c:v>7.4300000000000024</c:v>
                </c:pt>
                <c:pt idx="18">
                  <c:v>5.4</c:v>
                </c:pt>
                <c:pt idx="19">
                  <c:v>7.22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0.79</c:v>
                </c:pt>
                <c:pt idx="1">
                  <c:v>6.56</c:v>
                </c:pt>
                <c:pt idx="2">
                  <c:v>6.4850000000000003</c:v>
                </c:pt>
                <c:pt idx="3">
                  <c:v>5.7850000000000001</c:v>
                </c:pt>
                <c:pt idx="4">
                  <c:v>4.25</c:v>
                </c:pt>
                <c:pt idx="5">
                  <c:v>3.4699999999999998</c:v>
                </c:pt>
                <c:pt idx="6">
                  <c:v>4.0750000000000002</c:v>
                </c:pt>
                <c:pt idx="7">
                  <c:v>6.98</c:v>
                </c:pt>
                <c:pt idx="8">
                  <c:v>7.8449999999999953</c:v>
                </c:pt>
                <c:pt idx="9">
                  <c:v>3.08</c:v>
                </c:pt>
                <c:pt idx="10">
                  <c:v>2.09</c:v>
                </c:pt>
                <c:pt idx="11">
                  <c:v>7.1199999999999966</c:v>
                </c:pt>
                <c:pt idx="12">
                  <c:v>5.5549999999999953</c:v>
                </c:pt>
                <c:pt idx="13">
                  <c:v>3.8099999999999987</c:v>
                </c:pt>
                <c:pt idx="14">
                  <c:v>2.8299999999999987</c:v>
                </c:pt>
                <c:pt idx="15">
                  <c:v>6.9649999999999954</c:v>
                </c:pt>
                <c:pt idx="16">
                  <c:v>6.0949999999999953</c:v>
                </c:pt>
                <c:pt idx="17">
                  <c:v>4.0149999999999952</c:v>
                </c:pt>
                <c:pt idx="18">
                  <c:v>4.0949999999999953</c:v>
                </c:pt>
                <c:pt idx="19">
                  <c:v>3.8899999999999997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56384"/>
        <c:axId val="112658304"/>
      </c:scatterChart>
      <c:valAx>
        <c:axId val="112656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Happiness</a:t>
                </a:r>
              </a:p>
            </c:rich>
          </c:tx>
          <c:layout>
            <c:manualLayout>
              <c:xMode val="edge"/>
              <c:yMode val="edge"/>
              <c:x val="0.44432633420822454"/>
              <c:y val="0.85809510174864501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sz="1600"/>
            </a:pPr>
            <a:endParaRPr lang="en-US"/>
          </a:p>
        </c:txPr>
        <c:crossAx val="112658304"/>
        <c:crosses val="autoZero"/>
        <c:crossBetween val="midCat"/>
        <c:majorUnit val="1"/>
      </c:valAx>
      <c:valAx>
        <c:axId val="1126583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Depression</a:t>
                </a:r>
              </a:p>
            </c:rich>
          </c:tx>
          <c:layout>
            <c:manualLayout>
              <c:xMode val="edge"/>
              <c:yMode val="edge"/>
              <c:x val="3.3333333333333381E-2"/>
              <c:y val="0.30187871970549218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sz="1600"/>
            </a:pPr>
            <a:endParaRPr lang="en-US"/>
          </a:p>
        </c:txPr>
        <c:crossAx val="112656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999-0324-45C1-8596-12049FA08BC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642E-ACB6-4776-80D6-4B9A2D90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detailpage&amp;v=BfTMmoDFXyE#t=22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outube.com/watch?v=4pnQd6jnCW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are,</a:t>
            </a:r>
            <a:r>
              <a:rPr lang="en-US" baseline="0" dirty="0" smtClean="0"/>
              <a:t> without a doubt, different personalities.</a:t>
            </a:r>
          </a:p>
          <a:p>
            <a:pPr>
              <a:buFontTx/>
              <a:buChar char="-"/>
            </a:pPr>
            <a:r>
              <a:rPr lang="en-US" baseline="0" dirty="0" smtClean="0"/>
              <a:t>Click thru</a:t>
            </a:r>
          </a:p>
          <a:p>
            <a:r>
              <a:rPr lang="en-US" baseline="0" dirty="0" smtClean="0"/>
              <a:t>Again, the point of this little lecture is to discuss how to study these differences.</a:t>
            </a:r>
          </a:p>
          <a:p>
            <a:r>
              <a:rPr lang="en-US" baseline="0" dirty="0" smtClean="0"/>
              <a:t>- The first goal should be: HOW ARE PEOPLE DIFFERENT FROM ONE-ANOTHER?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me some ideas of how you might study this, scientifically?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F0F5F-880F-4BD5-B7C0-2707403A1C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Extroversion: how outgoing and social</a:t>
            </a:r>
            <a:r>
              <a:rPr lang="en-US" baseline="0" dirty="0" smtClean="0"/>
              <a:t> you are</a:t>
            </a:r>
          </a:p>
          <a:p>
            <a:r>
              <a:rPr lang="en-US" baseline="0" dirty="0" smtClean="0"/>
              <a:t>Neuroticism: Anxiety, worry, moodiness</a:t>
            </a:r>
          </a:p>
          <a:p>
            <a:r>
              <a:rPr lang="en-US" baseline="0" dirty="0" err="1" smtClean="0"/>
              <a:t>Psychoticism</a:t>
            </a:r>
            <a:r>
              <a:rPr lang="en-US" baseline="0" dirty="0" smtClean="0"/>
              <a:t>: uncaring insensitive or </a:t>
            </a:r>
            <a:r>
              <a:rPr lang="en-US" baseline="0" smtClean="0"/>
              <a:t>cruel tendencies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F0F5F-880F-4BD5-B7C0-2707403A1C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…also: factor</a:t>
            </a:r>
            <a:r>
              <a:rPr lang="en-US" baseline="0" dirty="0" smtClean="0"/>
              <a:t> analysis is complicated.  Principal component analysis isn’t as complicated, and lots of people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00000"/>
                </a:solidFill>
              </a:rPr>
              <a:t>there are lots of ways to evaluate a team’s defense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http://www.youtube.com/watch?feature=player_detailpage&amp;v=BfTMmoDFXyE#t=22s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http://www.youtube.com/watch?v=4pnQd6jnCWk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8642E-ACB6-4776-80D6-4B9A2D905C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34BA-76AF-4203-8FB5-430C394F011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EE26-949B-4732-8CD7-0A793F37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19:</a:t>
            </a:r>
            <a:br>
              <a:rPr lang="en-US" sz="2400" dirty="0" smtClean="0"/>
            </a:br>
            <a:r>
              <a:rPr lang="en-US" sz="2400" dirty="0" smtClean="0"/>
              <a:t>factor analysis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8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362200" y="609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Eysenck’s</a:t>
            </a:r>
            <a:r>
              <a:rPr lang="en-US" sz="3600" b="1" dirty="0" smtClean="0"/>
              <a:t> Three Primary Dimensions</a:t>
            </a:r>
            <a:endParaRPr lang="en-US" sz="36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9387" y="0"/>
            <a:ext cx="8964613" cy="5562600"/>
            <a:chOff x="179387" y="0"/>
            <a:chExt cx="8964613" cy="5562600"/>
          </a:xfrm>
        </p:grpSpPr>
        <p:pic>
          <p:nvPicPr>
            <p:cNvPr id="5" name="Picture1" descr="f12-03"/>
            <p:cNvPicPr>
              <a:picLocks noChangeAspect="1" noChangeArrowheads="1"/>
            </p:cNvPicPr>
            <p:nvPr/>
          </p:nvPicPr>
          <p:blipFill>
            <a:blip r:embed="rId3"/>
            <a:srcRect b="4412"/>
            <a:stretch>
              <a:fillRect/>
            </a:stretch>
          </p:blipFill>
          <p:spPr bwMode="auto">
            <a:xfrm>
              <a:off x="179387" y="0"/>
              <a:ext cx="8964613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/>
            <p:nvPr/>
          </p:nvSpPr>
          <p:spPr>
            <a:xfrm>
              <a:off x="2286000" y="2247688"/>
              <a:ext cx="4343400" cy="33149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1" descr="f12-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255"/>
          <a:stretch>
            <a:fillRect/>
          </a:stretch>
        </p:blipFill>
        <p:spPr bwMode="auto">
          <a:xfrm>
            <a:off x="1905000" y="2514600"/>
            <a:ext cx="5530741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>
            <a:off x="1905000" y="3048000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990994" y="2019194"/>
            <a:ext cx="914612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276600" y="1219200"/>
            <a:ext cx="2667000" cy="2324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838594" y="2171594"/>
            <a:ext cx="1638512" cy="1104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58000" y="3352800"/>
            <a:ext cx="577741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basic idea</a:t>
            </a:r>
            <a:endParaRPr lang="en-US" dirty="0"/>
          </a:p>
        </p:txBody>
      </p:sp>
      <p:pic>
        <p:nvPicPr>
          <p:cNvPr id="2050" name="Picture 2" descr="http://winter-wolff.com/images/winding-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23" y="2590800"/>
            <a:ext cx="31146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207633">
            <a:off x="5527766" y="3585107"/>
            <a:ext cx="1649902" cy="2081995"/>
          </a:xfrm>
          <a:prstGeom prst="downArrow">
            <a:avLst>
              <a:gd name="adj1" fmla="val 35669"/>
              <a:gd name="adj2" fmla="val 65744"/>
            </a:avLst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168723" y="762000"/>
            <a:ext cx="609600" cy="5181600"/>
          </a:xfrm>
          <a:prstGeom prst="rightBrace">
            <a:avLst>
              <a:gd name="adj1" fmla="val 41697"/>
              <a:gd name="adj2" fmla="val 6686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945" y="762000"/>
            <a:ext cx="243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variable #1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#2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#3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#4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#5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</a:t>
            </a:r>
            <a:r>
              <a:rPr lang="en-US" dirty="0"/>
              <a:t>6</a:t>
            </a:r>
          </a:p>
          <a:p>
            <a:r>
              <a:rPr lang="en-US" dirty="0"/>
              <a:t>observed variable </a:t>
            </a:r>
            <a:r>
              <a:rPr lang="en-US" dirty="0" smtClean="0"/>
              <a:t>#7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#8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#9</a:t>
            </a:r>
            <a:endParaRPr lang="en-US" dirty="0"/>
          </a:p>
          <a:p>
            <a:r>
              <a:rPr lang="en-US" dirty="0"/>
              <a:t>observed variable </a:t>
            </a:r>
            <a:r>
              <a:rPr lang="en-US" dirty="0" smtClean="0"/>
              <a:t>#10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12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14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15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16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17</a:t>
            </a:r>
            <a:endParaRPr lang="en-US" dirty="0"/>
          </a:p>
          <a:p>
            <a:r>
              <a:rPr lang="en-US" dirty="0"/>
              <a:t>observed variable #</a:t>
            </a:r>
            <a:r>
              <a:rPr lang="en-US" dirty="0" smtClean="0"/>
              <a:t>18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2717" y="5246554"/>
            <a:ext cx="195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latent</a:t>
            </a:r>
            <a:r>
              <a:rPr lang="en-US" dirty="0" smtClean="0"/>
              <a:t> factor 1</a:t>
            </a:r>
            <a:br>
              <a:rPr lang="en-US" dirty="0" smtClean="0"/>
            </a:br>
            <a:r>
              <a:rPr lang="en-US" b="1" dirty="0" smtClean="0"/>
              <a:t>latent</a:t>
            </a:r>
            <a:r>
              <a:rPr lang="en-US" dirty="0" smtClean="0"/>
              <a:t> factor 2</a:t>
            </a:r>
          </a:p>
          <a:p>
            <a:pPr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3962" y="1881421"/>
            <a:ext cx="28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factor analysis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factors?</a:t>
            </a:r>
            <a:endParaRPr lang="en-US" dirty="0"/>
          </a:p>
        </p:txBody>
      </p:sp>
      <p:graphicFrame>
        <p:nvGraphicFramePr>
          <p:cNvPr id="4" name="Group 8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870754"/>
              </p:ext>
            </p:extLst>
          </p:nvPr>
        </p:nvGraphicFramePr>
        <p:xfrm>
          <a:off x="1042988" y="1628775"/>
          <a:ext cx="7210425" cy="2560320"/>
        </p:xfrm>
        <a:graphic>
          <a:graphicData uri="http://schemas.openxmlformats.org/drawingml/2006/table">
            <a:tbl>
              <a:tblPr/>
              <a:tblGrid>
                <a:gridCol w="1031875"/>
                <a:gridCol w="1028700"/>
                <a:gridCol w="1028700"/>
                <a:gridCol w="1031875"/>
                <a:gridCol w="1028700"/>
                <a:gridCol w="1028700"/>
                <a:gridCol w="1031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.987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.801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.765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-.003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-.088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-.051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.044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.968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-.190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-.111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.789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.864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4572000"/>
            <a:ext cx="7715250" cy="1881188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 smtClean="0">
                <a:solidFill>
                  <a:srgbClr val="C00000"/>
                </a:solidFill>
              </a:rPr>
              <a:t>Q1-3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correlate strongly with each other and hardly at all with 4-6</a:t>
            </a:r>
          </a:p>
          <a:p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Q4-6</a:t>
            </a:r>
            <a:r>
              <a:rPr lang="en-US" altLang="en-US" sz="2000" dirty="0" smtClean="0"/>
              <a:t> correlate strongly with each other and hardly at all with 1-3</a:t>
            </a:r>
          </a:p>
        </p:txBody>
      </p:sp>
    </p:spTree>
    <p:extLst>
      <p:ext uri="{BB962C8B-B14F-4D97-AF65-F5344CB8AC3E}">
        <p14:creationId xmlns:p14="http://schemas.microsoft.com/office/powerpoint/2010/main" val="5420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“factor analysis”…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…is sometimes called:</a:t>
            </a:r>
            <a:endParaRPr lang="en-US" dirty="0"/>
          </a:p>
          <a:p>
            <a:r>
              <a:rPr lang="en-US" dirty="0" smtClean="0"/>
              <a:t>data reduction</a:t>
            </a:r>
          </a:p>
          <a:p>
            <a:r>
              <a:rPr lang="en-US" dirty="0" smtClean="0"/>
              <a:t>dimensionality reduction</a:t>
            </a:r>
          </a:p>
          <a:p>
            <a:pPr marL="0" indent="0">
              <a:buNone/>
            </a:pPr>
            <a:r>
              <a:rPr lang="en-US" dirty="0" smtClean="0"/>
              <a:t>…is more a </a:t>
            </a:r>
            <a:r>
              <a:rPr lang="en-US" i="1" dirty="0" smtClean="0"/>
              <a:t>concept</a:t>
            </a:r>
            <a:r>
              <a:rPr lang="en-US" dirty="0" smtClean="0"/>
              <a:t> than a technique... </a:t>
            </a:r>
          </a:p>
          <a:p>
            <a:r>
              <a:rPr lang="en-US" dirty="0" smtClean="0"/>
              <a:t>principal </a:t>
            </a:r>
            <a:r>
              <a:rPr lang="en-US" b="1" dirty="0" smtClean="0"/>
              <a:t>factor</a:t>
            </a:r>
            <a:r>
              <a:rPr lang="en-US" dirty="0" smtClean="0"/>
              <a:t> analysis</a:t>
            </a:r>
          </a:p>
          <a:p>
            <a:r>
              <a:rPr lang="en-US" dirty="0"/>
              <a:t>p</a:t>
            </a:r>
            <a:r>
              <a:rPr lang="en-US" dirty="0" smtClean="0"/>
              <a:t>rincipal </a:t>
            </a:r>
            <a:r>
              <a:rPr lang="en-US" b="1" dirty="0" smtClean="0"/>
              <a:t>component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5943600" y="4267200"/>
            <a:ext cx="609600" cy="533400"/>
          </a:xfrm>
          <a:prstGeom prst="rightBracket">
            <a:avLst>
              <a:gd name="adj" fmla="val 311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H="1">
            <a:off x="5029200" y="42672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6553200" y="4533900"/>
            <a:ext cx="838200" cy="133350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54864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C00000"/>
                </a:solidFill>
              </a:rPr>
              <a:t>huh?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“do </a:t>
            </a:r>
            <a:r>
              <a:rPr lang="en-US" b="1" dirty="0"/>
              <a:t>you think you smile often</a:t>
            </a:r>
            <a:r>
              <a:rPr lang="en-US" b="1" dirty="0" smtClean="0"/>
              <a:t>?”</a:t>
            </a:r>
            <a:endParaRPr lang="en-US" b="1" dirty="0"/>
          </a:p>
          <a:p>
            <a:r>
              <a:rPr lang="en-US" dirty="0" smtClean="0">
                <a:solidFill>
                  <a:srgbClr val="C00000"/>
                </a:solidFill>
              </a:rPr>
              <a:t>specific variance</a:t>
            </a:r>
            <a:r>
              <a:rPr lang="en-US" dirty="0" smtClean="0"/>
              <a:t>: variance unique to the variable itself</a:t>
            </a:r>
          </a:p>
          <a:p>
            <a:pPr lvl="1"/>
            <a:r>
              <a:rPr lang="en-US" dirty="0" smtClean="0"/>
              <a:t>people might worry about having food in their teeth.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error variance</a:t>
            </a:r>
            <a:r>
              <a:rPr lang="en-US" dirty="0" smtClean="0"/>
              <a:t>: variance due to measurement error</a:t>
            </a:r>
          </a:p>
          <a:p>
            <a:pPr lvl="1"/>
            <a:r>
              <a:rPr lang="en-US" dirty="0" smtClean="0"/>
              <a:t>people might misunderstand the question.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common variance</a:t>
            </a:r>
            <a:r>
              <a:rPr lang="en-US" dirty="0" smtClean="0"/>
              <a:t>: variance shared with other variables</a:t>
            </a:r>
          </a:p>
          <a:p>
            <a:pPr lvl="1"/>
            <a:r>
              <a:rPr lang="en-US" dirty="0" smtClean="0"/>
              <a:t>people might have differences in “happiness”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0"/>
            <a:ext cx="8229600" cy="1524000"/>
          </a:xfrm>
        </p:spPr>
        <p:txBody>
          <a:bodyPr anchor="t">
            <a:noAutofit/>
          </a:bodyPr>
          <a:lstStyle/>
          <a:p>
            <a:pPr algn="l"/>
            <a:r>
              <a:rPr lang="en-US" sz="3000" dirty="0" smtClean="0"/>
              <a:t>principal </a:t>
            </a:r>
            <a:r>
              <a:rPr lang="en-US" sz="3000" b="1" dirty="0" smtClean="0"/>
              <a:t>factor</a:t>
            </a:r>
            <a:r>
              <a:rPr lang="en-US" sz="3000" dirty="0" smtClean="0"/>
              <a:t> analysis: only “common variance”</a:t>
            </a:r>
            <a:br>
              <a:rPr lang="en-US" sz="3000" dirty="0" smtClean="0"/>
            </a:br>
            <a:r>
              <a:rPr lang="en-US" sz="3000" dirty="0" smtClean="0"/>
              <a:t>principal </a:t>
            </a:r>
            <a:r>
              <a:rPr lang="en-US" sz="3000" b="1" dirty="0" smtClean="0"/>
              <a:t>component</a:t>
            </a:r>
            <a:r>
              <a:rPr lang="en-US" sz="3000" dirty="0" smtClean="0"/>
              <a:t> analysis: doesn’t give a crap</a:t>
            </a:r>
            <a:br>
              <a:rPr lang="en-US" sz="3000" dirty="0" smtClean="0"/>
            </a:br>
            <a:r>
              <a:rPr lang="en-US" sz="3000" dirty="0"/>
              <a:t>	</a:t>
            </a:r>
            <a:r>
              <a:rPr lang="en-US" sz="3000" dirty="0" smtClean="0"/>
              <a:t>…and both usually yield similar results.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897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b="20000"/>
          <a:stretch/>
        </p:blipFill>
        <p:spPr bwMode="auto">
          <a:xfrm>
            <a:off x="0" y="1295400"/>
            <a:ext cx="431706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factor analysis</a:t>
            </a:r>
            <a:r>
              <a:rPr lang="en-US" dirty="0" smtClean="0"/>
              <a:t>: </a:t>
            </a:r>
            <a:r>
              <a:rPr lang="en-US" b="1" dirty="0" smtClean="0"/>
              <a:t>what’s in it for me?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590800"/>
            <a:ext cx="4800600" cy="3429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factors underlie the variables that </a:t>
            </a:r>
            <a:r>
              <a:rPr lang="en-US" dirty="0" err="1"/>
              <a:t>i</a:t>
            </a:r>
            <a:r>
              <a:rPr lang="en-US" dirty="0" err="1" smtClean="0"/>
              <a:t>’ve</a:t>
            </a:r>
            <a:r>
              <a:rPr lang="en-US" dirty="0" smtClean="0"/>
              <a:t> collected?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these underlying factors represent?</a:t>
            </a:r>
            <a:br>
              <a:rPr lang="en-US" dirty="0" smtClean="0"/>
            </a:br>
            <a:r>
              <a:rPr lang="en-US" sz="2800" dirty="0" smtClean="0"/>
              <a:t>    (needs a little more digging)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1371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way to study something that can’t be observed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50000"/>
          <a:stretch/>
        </p:blipFill>
        <p:spPr bwMode="auto">
          <a:xfrm>
            <a:off x="5689600" y="4267200"/>
            <a:ext cx="345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pigskin</a:t>
            </a:r>
            <a:r>
              <a:rPr lang="en-US" dirty="0"/>
              <a:t> </a:t>
            </a:r>
            <a:r>
              <a:rPr lang="en-US" dirty="0" smtClean="0"/>
              <a:t>&amp; factor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underlying attendance patterns</a:t>
            </a:r>
          </a:p>
          <a:p>
            <a:r>
              <a:rPr lang="en-US" dirty="0" smtClean="0"/>
              <a:t>factors underlying results of on-field tests following possible concussions</a:t>
            </a:r>
          </a:p>
          <a:p>
            <a:r>
              <a:rPr lang="en-US" dirty="0" smtClean="0"/>
              <a:t>factors underlying performance at combine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…and of course…</a:t>
            </a:r>
          </a:p>
          <a:p>
            <a:r>
              <a:rPr lang="en-US" dirty="0" smtClean="0"/>
              <a:t>latent factors underlying team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for discussion: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087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which team has the </a:t>
            </a:r>
            <a:r>
              <a:rPr lang="en-US" b="1" dirty="0" smtClean="0"/>
              <a:t>best</a:t>
            </a:r>
            <a:r>
              <a:rPr lang="en-US" dirty="0" smtClean="0"/>
              <a:t> defense?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lots</a:t>
            </a:r>
            <a:r>
              <a:rPr lang="en-US" sz="3600" dirty="0"/>
              <a:t> of ways to </a:t>
            </a:r>
            <a:r>
              <a:rPr lang="en-US" sz="3600" dirty="0" smtClean="0"/>
              <a:t>measure a </a:t>
            </a:r>
            <a:r>
              <a:rPr lang="en-US" sz="3600" dirty="0"/>
              <a:t>team’s </a:t>
            </a:r>
            <a:r>
              <a:rPr lang="en-US" sz="3600" dirty="0" smtClean="0"/>
              <a:t>defense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tackles per game</a:t>
            </a:r>
          </a:p>
          <a:p>
            <a:r>
              <a:rPr lang="en-US" dirty="0" smtClean="0"/>
              <a:t>sacks per game</a:t>
            </a:r>
          </a:p>
          <a:p>
            <a:r>
              <a:rPr lang="en-US" dirty="0"/>
              <a:t>i</a:t>
            </a:r>
            <a:r>
              <a:rPr lang="en-US" dirty="0" smtClean="0"/>
              <a:t>nterceptions </a:t>
            </a:r>
          </a:p>
          <a:p>
            <a:r>
              <a:rPr lang="en-US" dirty="0" smtClean="0"/>
              <a:t>fumbles recovered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defensive TDs</a:t>
            </a:r>
          </a:p>
          <a:p>
            <a:r>
              <a:rPr lang="en-US" dirty="0" smtClean="0"/>
              <a:t>points allowed</a:t>
            </a:r>
          </a:p>
          <a:p>
            <a:r>
              <a:rPr lang="en-US" dirty="0" smtClean="0"/>
              <a:t>passing yards / TDs</a:t>
            </a:r>
          </a:p>
          <a:p>
            <a:r>
              <a:rPr lang="en-US" dirty="0" smtClean="0"/>
              <a:t>rushing yards / TDs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4371975"/>
            <a:ext cx="7324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0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438400"/>
            <a:ext cx="76962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one</a:t>
            </a:r>
            <a:r>
              <a:rPr lang="en-US" b="1" dirty="0" smtClean="0"/>
              <a:t> latent factor </a:t>
            </a:r>
            <a:r>
              <a:rPr lang="en-US" dirty="0" smtClean="0"/>
              <a:t>accounts for variance in multiple variables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202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Bracket 8"/>
          <p:cNvSpPr/>
          <p:nvPr/>
        </p:nvSpPr>
        <p:spPr>
          <a:xfrm rot="10800000">
            <a:off x="457200" y="2819397"/>
            <a:ext cx="381000" cy="131717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1" y="4136571"/>
            <a:ext cx="83094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9143" y="3834825"/>
            <a:ext cx="717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36% </a:t>
            </a:r>
            <a:r>
              <a:rPr lang="en-US" sz="3200" dirty="0" smtClean="0"/>
              <a:t>of all variance between defenses</a:t>
            </a:r>
            <a:br>
              <a:rPr lang="en-US" sz="3200" dirty="0" smtClean="0"/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(another 2 latent factors explain 28% more)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3672" y="4953000"/>
            <a:ext cx="720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what </a:t>
            </a:r>
            <a:r>
              <a:rPr lang="en-US" sz="4800" b="1" i="1" dirty="0" smtClean="0"/>
              <a:t>is</a:t>
            </a:r>
            <a:r>
              <a:rPr lang="en-US" sz="4800" b="1" dirty="0" smtClean="0"/>
              <a:t> this factor?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825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 anchor="t">
            <a:normAutofit/>
          </a:bodyPr>
          <a:lstStyle/>
          <a:p>
            <a:pPr algn="l"/>
            <a:r>
              <a:rPr lang="en-US" dirty="0" smtClean="0"/>
              <a:t>think about every “class”</a:t>
            </a:r>
            <a:br>
              <a:rPr lang="en-US" dirty="0" smtClean="0"/>
            </a:br>
            <a:r>
              <a:rPr lang="en-US" dirty="0" smtClean="0"/>
              <a:t>you’ve ever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at least </a:t>
            </a:r>
            <a:r>
              <a:rPr lang="en-US" b="1" dirty="0" smtClean="0"/>
              <a:t>75</a:t>
            </a:r>
            <a:r>
              <a:rPr lang="en-US" dirty="0" smtClean="0"/>
              <a:t> since kindergarten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dirty="0" smtClean="0"/>
              <a:t>pretend that exactly 1/3 of </a:t>
            </a:r>
            <a:br>
              <a:rPr lang="en-US" dirty="0" smtClean="0"/>
            </a:br>
            <a:r>
              <a:rPr lang="en-US" dirty="0" smtClean="0"/>
              <a:t>students get As, </a:t>
            </a:r>
            <a:r>
              <a:rPr lang="en-US" dirty="0" err="1" smtClean="0"/>
              <a:t>Bs</a:t>
            </a:r>
            <a:r>
              <a:rPr lang="en-US" dirty="0" smtClean="0"/>
              <a:t>, &amp; Cs.</a:t>
            </a:r>
          </a:p>
          <a:p>
            <a:r>
              <a:rPr lang="en-US" dirty="0" smtClean="0"/>
              <a:t>…each time </a:t>
            </a:r>
            <a:r>
              <a:rPr lang="en-US" b="1" dirty="0" smtClean="0">
                <a:solidFill>
                  <a:srgbClr val="C00000"/>
                </a:solidFill>
              </a:rPr>
              <a:t>you</a:t>
            </a:r>
            <a:r>
              <a:rPr lang="en-US" dirty="0" smtClean="0"/>
              <a:t> take a</a:t>
            </a:r>
            <a:br>
              <a:rPr lang="en-US" dirty="0" smtClean="0"/>
            </a:br>
            <a:r>
              <a:rPr lang="en-US" dirty="0" smtClean="0"/>
              <a:t>class, are </a:t>
            </a:r>
            <a:r>
              <a:rPr lang="en-US" b="1" dirty="0" smtClean="0">
                <a:solidFill>
                  <a:srgbClr val="C00000"/>
                </a:solidFill>
              </a:rPr>
              <a:t>you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equally</a:t>
            </a:r>
            <a:br>
              <a:rPr lang="en-US" dirty="0" smtClean="0"/>
            </a:br>
            <a:r>
              <a:rPr lang="en-US" dirty="0" smtClean="0"/>
              <a:t>likely to earn A, B, or C?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514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you’ve earned </a:t>
            </a:r>
            <a:r>
              <a:rPr lang="en-US" sz="2400" i="1" dirty="0" smtClean="0"/>
              <a:t>at least </a:t>
            </a:r>
            <a:r>
              <a:rPr lang="en-US" sz="2400" b="1" dirty="0" smtClean="0">
                <a:solidFill>
                  <a:srgbClr val="C00000"/>
                </a:solidFill>
              </a:rPr>
              <a:t>this</a:t>
            </a:r>
            <a:r>
              <a:rPr lang="en-US" sz="2400" dirty="0" smtClean="0"/>
              <a:t> many grades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2209800" y="2667000"/>
            <a:ext cx="609600" cy="304800"/>
          </a:xfrm>
          <a:prstGeom prst="bentConnector3">
            <a:avLst>
              <a:gd name="adj1" fmla="val -5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42" y="3276600"/>
            <a:ext cx="3275058" cy="336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4724400" cy="1143000"/>
          </a:xfrm>
        </p:spPr>
        <p:txBody>
          <a:bodyPr/>
          <a:lstStyle/>
          <a:p>
            <a:pPr algn="l"/>
            <a:r>
              <a:rPr lang="en-US" dirty="0" smtClean="0"/>
              <a:t>PC#1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371600"/>
            <a:ext cx="4724400" cy="3699297"/>
          </a:xfrm>
        </p:spPr>
        <p:txBody>
          <a:bodyPr>
            <a:normAutofit/>
          </a:bodyPr>
          <a:lstStyle/>
          <a:p>
            <a:r>
              <a:rPr lang="en-US" dirty="0" smtClean="0"/>
              <a:t>rush yards allowed (+)</a:t>
            </a:r>
          </a:p>
          <a:p>
            <a:r>
              <a:rPr lang="en-US" dirty="0"/>
              <a:t>rush </a:t>
            </a:r>
            <a:r>
              <a:rPr lang="en-US" dirty="0" smtClean="0"/>
              <a:t>TDs </a:t>
            </a:r>
            <a:r>
              <a:rPr lang="en-US" dirty="0"/>
              <a:t>allowed (+)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ts</a:t>
            </a:r>
            <a:r>
              <a:rPr lang="en-US" dirty="0" smtClean="0"/>
              <a:t> allowed (+)</a:t>
            </a:r>
          </a:p>
          <a:p>
            <a:r>
              <a:rPr lang="en-US" dirty="0" smtClean="0"/>
              <a:t>sacks (-)</a:t>
            </a:r>
          </a:p>
          <a:p>
            <a:r>
              <a:rPr lang="en-US" dirty="0" smtClean="0"/>
              <a:t>interceptions (-)</a:t>
            </a:r>
          </a:p>
          <a:p>
            <a:pPr marL="0" lvl="1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(loadings are </a:t>
            </a:r>
            <a:r>
              <a:rPr lang="en-US" sz="2400" dirty="0" err="1" smtClean="0">
                <a:solidFill>
                  <a:srgbClr val="C00000"/>
                </a:solidFill>
              </a:rPr>
              <a:t>kinda</a:t>
            </a:r>
            <a:r>
              <a:rPr lang="en-US" sz="2400" dirty="0" smtClean="0">
                <a:solidFill>
                  <a:srgbClr val="C00000"/>
                </a:solidFill>
              </a:rPr>
              <a:t> like coefficients)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638"/>
            <a:ext cx="3429000" cy="479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9600" y="5101521"/>
            <a:ext cx="8153400" cy="1680279"/>
            <a:chOff x="609600" y="5101521"/>
            <a:chExt cx="8153400" cy="168027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09600" y="6248400"/>
              <a:ext cx="800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8750047">
              <a:off x="878736" y="5446487"/>
              <a:ext cx="1059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2006 BAL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8750047">
              <a:off x="1206573" y="552464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 SF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8750047">
              <a:off x="1575093" y="545982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 PIT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8750047">
              <a:off x="7602252" y="5474108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2008 DET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8750047">
              <a:off x="7298798" y="5516068"/>
              <a:ext cx="940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2008 KC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750047">
              <a:off x="6956717" y="5463192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2008 BUF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62585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-3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7200" y="62585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3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sodahead.com/polls/002559929/4142412088_2089386967_a3a064a2a4_answer_2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4" y="0"/>
            <a:ext cx="91614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2163762"/>
          </a:xfrm>
        </p:spPr>
        <p:txBody>
          <a:bodyPr/>
          <a:lstStyle/>
          <a:p>
            <a:pPr algn="r"/>
            <a:r>
              <a:rPr lang="en-US" b="1" dirty="0" smtClean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what if you already know </a:t>
            </a:r>
            <a:br>
              <a:rPr lang="en-US" b="1" dirty="0" smtClean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</a:br>
            <a:r>
              <a:rPr lang="en-US" b="1" dirty="0" smtClean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(or think you know)</a:t>
            </a:r>
            <a:br>
              <a:rPr lang="en-US" b="1" dirty="0" smtClean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</a:br>
            <a:r>
              <a:rPr lang="en-US" b="1" dirty="0" smtClean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about a latent factor?</a:t>
            </a:r>
            <a:endParaRPr lang="en-US" b="1" dirty="0">
              <a:effectLst>
                <a:glow rad="101600">
                  <a:schemeClr val="bg1">
                    <a:lumMod val="65000"/>
                    <a:alpha val="6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574491"/>
            <a:ext cx="243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far I’ve been describing </a:t>
            </a:r>
            <a:r>
              <a:rPr lang="en-US" sz="3200" b="1" i="1" dirty="0" smtClean="0"/>
              <a:t>exploratory</a:t>
            </a:r>
            <a:r>
              <a:rPr lang="en-US" sz="3200" dirty="0" smtClean="0"/>
              <a:t> factor analysis…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475982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confirmatory</a:t>
            </a:r>
            <a:r>
              <a:rPr lang="en-US" sz="3200" dirty="0" smtClean="0"/>
              <a:t> factor analysis sees how well data fit a theory or hypothesis.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6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3078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 you take</a:t>
            </a:r>
            <a:br>
              <a:rPr lang="en-US" dirty="0" smtClean="0"/>
            </a:br>
            <a:r>
              <a:rPr lang="en-US" dirty="0" smtClean="0"/>
              <a:t>a picture to capture</a:t>
            </a:r>
            <a:br>
              <a:rPr lang="en-US" dirty="0" smtClean="0"/>
            </a:br>
            <a:r>
              <a:rPr lang="en-US" dirty="0" smtClean="0"/>
              <a:t>the most information</a:t>
            </a:r>
            <a:br>
              <a:rPr lang="en-US" dirty="0" smtClean="0"/>
            </a:br>
            <a:r>
              <a:rPr lang="en-US" dirty="0" smtClean="0"/>
              <a:t>about the teapot?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://images1.sw-cdn.net/model/picture/674x501_471395_378508_13384168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77" y="3048876"/>
            <a:ext cx="5124450" cy="38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60" y="1088336"/>
            <a:ext cx="2439740" cy="234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5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principal components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Reading:</a:t>
            </a:r>
            <a:br>
              <a:rPr lang="en-US" dirty="0" smtClean="0"/>
            </a:br>
            <a:r>
              <a:rPr lang="en-US" sz="2400" dirty="0" smtClean="0"/>
              <a:t>Week11_DiscoveringStatsUsingSPSS_FactorAnalysis.pdf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V="1">
            <a:off x="1295400" y="2895599"/>
            <a:ext cx="1295400" cy="8382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411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reference.</a:t>
            </a:r>
            <a:endParaRPr lang="en-US" dirty="0"/>
          </a:p>
        </p:txBody>
      </p:sp>
      <p:pic>
        <p:nvPicPr>
          <p:cNvPr id="1026" name="Picture 2" descr="http://upload.wikimedia.org/wikipedia/en/thumb/3/33/Spss-19-screenshot.jpg/300px-Spss-19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7800" y="447478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350" dirty="0" smtClean="0">
                <a:latin typeface="Arial Black" pitchFamily="34" charset="0"/>
              </a:rPr>
              <a:t>SPSS</a:t>
            </a:r>
            <a:endParaRPr lang="en-US" sz="4000" b="1" spc="-350" dirty="0">
              <a:latin typeface="Arial Black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3581400" y="4828730"/>
            <a:ext cx="1295400" cy="111487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4572000"/>
            <a:ext cx="2895600" cy="1556266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dirty="0" smtClean="0"/>
              <a:t>In </a:t>
            </a:r>
            <a:r>
              <a:rPr lang="en-US" b="1" dirty="0" smtClean="0"/>
              <a:t>Windows STC</a:t>
            </a:r>
            <a:r>
              <a:rPr lang="en-US" b="1" dirty="0"/>
              <a:t> </a:t>
            </a:r>
            <a:r>
              <a:rPr lang="en-US" b="1" dirty="0" smtClean="0"/>
              <a:t>labs</a:t>
            </a:r>
            <a:br>
              <a:rPr lang="en-US" b="1" dirty="0" smtClean="0"/>
            </a:br>
            <a:r>
              <a:rPr lang="en-US" dirty="0" smtClean="0"/>
              <a:t>and on </a:t>
            </a:r>
            <a:r>
              <a:rPr lang="en-US" b="1" dirty="0" smtClean="0"/>
              <a:t>iuanyware.iu.edu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8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uide</a:t>
            </a:r>
            <a:r>
              <a:rPr lang="en-US" dirty="0" smtClean="0"/>
              <a:t> to </a:t>
            </a:r>
            <a:r>
              <a:rPr lang="en-US" b="1" dirty="0" smtClean="0"/>
              <a:t>PCA </a:t>
            </a:r>
            <a:r>
              <a:rPr lang="en-US" dirty="0" smtClean="0"/>
              <a:t>in 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86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the heck is SPSS?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get SPSS to do </a:t>
            </a:r>
            <a:r>
              <a:rPr lang="en-US" b="1" dirty="0" smtClean="0"/>
              <a:t>PCA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the &amp;$%@ does it spit out?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make </a:t>
            </a:r>
            <a:br>
              <a:rPr lang="en-US" dirty="0" smtClean="0"/>
            </a:br>
            <a:r>
              <a:rPr lang="en-US" dirty="0" smtClean="0"/>
              <a:t>sense of it all? </a:t>
            </a:r>
            <a:endParaRPr lang="en-US" dirty="0"/>
          </a:p>
        </p:txBody>
      </p:sp>
      <p:pic>
        <p:nvPicPr>
          <p:cNvPr id="2050" name="Picture 2" descr="http://www.creative-wisdom.com/computer/sas/spss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3124200" cy="28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SPSS</a:t>
            </a:r>
            <a:r>
              <a:rPr lang="en-US" sz="3200" dirty="0" smtClean="0"/>
              <a:t>: Statistical </a:t>
            </a:r>
            <a:r>
              <a:rPr lang="en-US" sz="3200" dirty="0"/>
              <a:t>Package for the Social 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computer program used for statistical analysis. </a:t>
            </a:r>
            <a:endParaRPr lang="en-US" sz="2800" dirty="0" smtClean="0"/>
          </a:p>
          <a:p>
            <a:r>
              <a:rPr lang="en-US" sz="2800" dirty="0" smtClean="0"/>
              <a:t>Not just for “Social Sciences”</a:t>
            </a:r>
          </a:p>
          <a:p>
            <a:pPr lvl="1"/>
            <a:r>
              <a:rPr lang="en-US" sz="2400" dirty="0" smtClean="0"/>
              <a:t>IBM now owns SPSS</a:t>
            </a:r>
          </a:p>
          <a:p>
            <a:pPr lvl="1"/>
            <a:r>
              <a:rPr lang="en-US" sz="2400" dirty="0" smtClean="0"/>
              <a:t>It’s part of IBM’s portfolio of </a:t>
            </a:r>
            <a:br>
              <a:rPr lang="en-US" sz="2400" dirty="0" smtClean="0"/>
            </a:br>
            <a:r>
              <a:rPr lang="en-US" sz="2400" dirty="0" smtClean="0"/>
              <a:t>applications for Business Intelligence</a:t>
            </a:r>
          </a:p>
          <a:p>
            <a:r>
              <a:rPr lang="en-US" sz="2800" dirty="0" smtClean="0"/>
              <a:t>SPSS can open Excel files!</a:t>
            </a:r>
          </a:p>
          <a:p>
            <a:r>
              <a:rPr lang="en-US" sz="2800" dirty="0" smtClean="0"/>
              <a:t>Big difference: </a:t>
            </a:r>
          </a:p>
          <a:p>
            <a:pPr lvl="1"/>
            <a:r>
              <a:rPr lang="en-US" sz="2400" dirty="0" smtClean="0"/>
              <a:t>In Excel variable names are in the first row of data</a:t>
            </a:r>
          </a:p>
          <a:p>
            <a:pPr lvl="1"/>
            <a:r>
              <a:rPr lang="en-US" sz="2400" dirty="0" smtClean="0"/>
              <a:t>In SPSS, you define the entire column as a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9"/>
          <a:stretch/>
        </p:blipFill>
        <p:spPr bwMode="auto">
          <a:xfrm>
            <a:off x="0" y="0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143000"/>
          </a:xfrm>
        </p:spPr>
        <p:txBody>
          <a:bodyPr/>
          <a:lstStyle/>
          <a:p>
            <a:pPr algn="r"/>
            <a:r>
              <a:rPr lang="en-US" b="1" dirty="0" err="1" smtClean="0"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walkthru</a:t>
            </a:r>
            <a:endParaRPr lang="en-US" b="1" dirty="0">
              <a:effectLst>
                <a:glow rad="101600">
                  <a:srgbClr val="C000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2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2" y="1752600"/>
            <a:ext cx="48542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05200" y="1447800"/>
            <a:ext cx="762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81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DESCRIPTIVES:</a:t>
            </a:r>
            <a:br>
              <a:rPr lang="en-US" b="1" dirty="0" smtClean="0"/>
            </a:br>
            <a:r>
              <a:rPr lang="en-US" b="1" dirty="0" smtClean="0"/>
              <a:t>select “coefficients” under correlation matrix</a:t>
            </a:r>
            <a:r>
              <a:rPr lang="en-US" dirty="0" smtClean="0"/>
              <a:t>; so that you can see the correlation matrix.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9600" y="1532930"/>
            <a:ext cx="76200" cy="9531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609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EXTRACTION:</a:t>
            </a:r>
            <a:br>
              <a:rPr lang="en-US" b="1" dirty="0" smtClean="0"/>
            </a:br>
            <a:r>
              <a:rPr lang="en-US" b="1" dirty="0" smtClean="0"/>
              <a:t>select “Scree Plot” under Display</a:t>
            </a:r>
            <a:r>
              <a:rPr lang="en-US" dirty="0" smtClean="0"/>
              <a:t>; so that you can see the Scree plot.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64515" y="1986434"/>
            <a:ext cx="745685" cy="7761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407" y="1604209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ROTATION:</a:t>
            </a:r>
            <a:br>
              <a:rPr lang="en-US" b="1" dirty="0" smtClean="0"/>
            </a:br>
            <a:r>
              <a:rPr lang="en-US" b="1" dirty="0" smtClean="0"/>
              <a:t>depending on your data, select </a:t>
            </a:r>
            <a:r>
              <a:rPr lang="en-US" b="1" dirty="0" err="1" smtClean="0"/>
              <a:t>Varimax</a:t>
            </a:r>
            <a:r>
              <a:rPr lang="en-US" b="1" dirty="0" smtClean="0"/>
              <a:t> or </a:t>
            </a:r>
            <a:r>
              <a:rPr lang="en-US" b="1" dirty="0" err="1" smtClean="0"/>
              <a:t>Promax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</a:p>
          <a:p>
            <a:pPr marL="231775"/>
            <a:r>
              <a:rPr lang="en-US" b="1" dirty="0" err="1" smtClean="0"/>
              <a:t>Varimax</a:t>
            </a:r>
            <a:r>
              <a:rPr lang="en-US" b="1" dirty="0" smtClean="0"/>
              <a:t>  </a:t>
            </a:r>
            <a:r>
              <a:rPr lang="en-US" dirty="0" smtClean="0"/>
              <a:t>when components are uncorrelated with each other.</a:t>
            </a:r>
          </a:p>
          <a:p>
            <a:pPr marL="231775"/>
            <a:r>
              <a:rPr lang="en-US" b="1" dirty="0" smtClean="0"/>
              <a:t>Direct </a:t>
            </a:r>
            <a:r>
              <a:rPr lang="en-US" b="1" dirty="0" err="1" smtClean="0"/>
              <a:t>Oblimin</a:t>
            </a:r>
            <a:r>
              <a:rPr lang="en-US" b="1" dirty="0" smtClean="0"/>
              <a:t> </a:t>
            </a:r>
            <a:r>
              <a:rPr lang="en-US" dirty="0" smtClean="0"/>
              <a:t>when components may be correlated with each other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i="1" dirty="0" smtClean="0"/>
              <a:t>(which is usually the case)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10773" y="3146453"/>
            <a:ext cx="1042327" cy="11207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7390" y="4191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SCORES:</a:t>
            </a:r>
            <a:br>
              <a:rPr lang="en-US" b="1" dirty="0" smtClean="0"/>
            </a:br>
            <a:r>
              <a:rPr lang="en-US" b="1" dirty="0" smtClean="0"/>
              <a:t>if you’re all settled, you can ask SPSS to save the factor scores as variables.</a:t>
            </a:r>
            <a:r>
              <a:rPr lang="en-US" dirty="0" smtClean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52578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effectLst/>
              </a:rPr>
              <a:t>what were those settings again?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0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rain-in-motion.wikispaces.com/file/view/Spearman2.jpg/238075407/275x378/Spearma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6" y="1600200"/>
            <a:ext cx="2781300" cy="3905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reeform 5"/>
          <p:cNvSpPr/>
          <p:nvPr/>
        </p:nvSpPr>
        <p:spPr>
          <a:xfrm>
            <a:off x="2366682" y="838200"/>
            <a:ext cx="1506071" cy="609600"/>
          </a:xfrm>
          <a:custGeom>
            <a:avLst/>
            <a:gdLst>
              <a:gd name="connsiteX0" fmla="*/ 1506071 w 1506071"/>
              <a:gd name="connsiteY0" fmla="*/ 0 h 493059"/>
              <a:gd name="connsiteX1" fmla="*/ 0 w 1506071"/>
              <a:gd name="connsiteY1" fmla="*/ 0 h 493059"/>
              <a:gd name="connsiteX2" fmla="*/ 0 w 1506071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071" h="493059">
                <a:moveTo>
                  <a:pt x="1506071" y="0"/>
                </a:moveTo>
                <a:lnTo>
                  <a:pt x="0" y="0"/>
                </a:lnTo>
                <a:lnTo>
                  <a:pt x="0" y="493059"/>
                </a:ln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457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charles</a:t>
            </a:r>
            <a:r>
              <a:rPr lang="en-US" sz="4000" dirty="0" smtClean="0"/>
              <a:t> spearman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91000" y="1295400"/>
            <a:ext cx="4495800" cy="4830763"/>
          </a:xfrm>
        </p:spPr>
        <p:txBody>
          <a:bodyPr/>
          <a:lstStyle/>
          <a:p>
            <a:r>
              <a:rPr lang="en-US" dirty="0" smtClean="0"/>
              <a:t>noticed that children’s grades on seemingly unrelated school subjects tended to be </a:t>
            </a:r>
            <a:r>
              <a:rPr lang="en-US" b="1" dirty="0" smtClean="0"/>
              <a:t>correlated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maybe there’s just one kind of intelligence: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g-factor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spearman, 1904: </a:t>
            </a:r>
            <a:r>
              <a:rPr lang="en-US" b="1" dirty="0" smtClean="0"/>
              <a:t>correlation matrix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089997"/>
              </p:ext>
            </p:extLst>
          </p:nvPr>
        </p:nvGraphicFramePr>
        <p:xfrm>
          <a:off x="457200" y="1447800"/>
          <a:ext cx="8229599" cy="4800601"/>
        </p:xfrm>
        <a:graphic>
          <a:graphicData uri="http://schemas.openxmlformats.org/drawingml/2006/table">
            <a:tbl>
              <a:tblPr/>
              <a:tblGrid>
                <a:gridCol w="1600200"/>
                <a:gridCol w="1143000"/>
                <a:gridCol w="1143000"/>
                <a:gridCol w="1066800"/>
                <a:gridCol w="1143000"/>
                <a:gridCol w="1143000"/>
                <a:gridCol w="990599"/>
              </a:tblGrid>
              <a:tr h="51353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Classics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French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English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Math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Pitch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Music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94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Classics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French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.83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English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.78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.67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Math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.70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.67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.64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Pitch </a:t>
                      </a:r>
                      <a:r>
                        <a:rPr lang="en-US" sz="1800" dirty="0" smtClean="0"/>
                        <a:t>discrimination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.66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.65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.54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.45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Music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.63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.57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.51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.51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.40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g</a:t>
                      </a:r>
                      <a:endParaRPr lang="en-US" sz="1800" b="1" dirty="0"/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.958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.882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.803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.750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.673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.646</a:t>
                      </a:r>
                    </a:p>
                  </a:txBody>
                  <a:tcPr marL="20541" marR="20541" marT="10271" marB="10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</a:t>
            </a:r>
            <a:r>
              <a:rPr lang="en-US" dirty="0" smtClean="0"/>
              <a:t>hat factor analysis </a:t>
            </a:r>
            <a:r>
              <a:rPr lang="en-US" b="1" dirty="0" smtClean="0">
                <a:solidFill>
                  <a:srgbClr val="C00000"/>
                </a:solidFill>
              </a:rPr>
              <a:t>does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9941" y="1676400"/>
            <a:ext cx="7844118" cy="762000"/>
            <a:chOff x="614082" y="1905000"/>
            <a:chExt cx="7844118" cy="762000"/>
          </a:xfrm>
        </p:grpSpPr>
        <p:sp>
          <p:nvSpPr>
            <p:cNvPr id="5" name="Rectangle 4"/>
            <p:cNvSpPr/>
            <p:nvPr/>
          </p:nvSpPr>
          <p:spPr>
            <a:xfrm>
              <a:off x="614082" y="1905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something</a:t>
              </a:r>
              <a:br>
                <a:rPr lang="en-US" dirty="0" smtClean="0"/>
              </a:br>
              <a:r>
                <a:rPr lang="en-US" dirty="0" smtClean="0"/>
                <a:t>over here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4282" y="1905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something</a:t>
              </a:r>
              <a:br>
                <a:rPr lang="en-US" dirty="0" smtClean="0"/>
              </a:br>
              <a:r>
                <a:rPr lang="en-US" dirty="0" smtClean="0"/>
                <a:t>else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1905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another</a:t>
              </a:r>
              <a:br>
                <a:rPr lang="en-US" dirty="0" smtClean="0"/>
              </a:br>
              <a:r>
                <a:rPr lang="en-US" dirty="0" smtClean="0"/>
                <a:t>thing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0200" y="1905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 what about this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10400" y="1905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don’t forget this too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3841" y="2514600"/>
            <a:ext cx="6396318" cy="2428315"/>
            <a:chOff x="1373841" y="2431473"/>
            <a:chExt cx="6396318" cy="2649071"/>
          </a:xfrm>
        </p:grpSpPr>
        <p:sp>
          <p:nvSpPr>
            <p:cNvPr id="11" name="Oval 10"/>
            <p:cNvSpPr/>
            <p:nvPr/>
          </p:nvSpPr>
          <p:spPr>
            <a:xfrm>
              <a:off x="3086100" y="3556544"/>
              <a:ext cx="2971800" cy="152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underlying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factor(s)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5" idx="2"/>
            </p:cNvCxnSpPr>
            <p:nvPr/>
          </p:nvCxnSpPr>
          <p:spPr>
            <a:xfrm flipH="1" flipV="1">
              <a:off x="1373841" y="2431473"/>
              <a:ext cx="1790700" cy="11071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7" idx="2"/>
            </p:cNvCxnSpPr>
            <p:nvPr/>
          </p:nvCxnSpPr>
          <p:spPr>
            <a:xfrm flipH="1" flipV="1">
              <a:off x="2974041" y="2431473"/>
              <a:ext cx="72390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V="1">
              <a:off x="4569759" y="2431473"/>
              <a:ext cx="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0" idx="2"/>
            </p:cNvCxnSpPr>
            <p:nvPr/>
          </p:nvCxnSpPr>
          <p:spPr>
            <a:xfrm flipV="1">
              <a:off x="5979459" y="2431473"/>
              <a:ext cx="1790700" cy="1125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9" idx="2"/>
            </p:cNvCxnSpPr>
            <p:nvPr/>
          </p:nvCxnSpPr>
          <p:spPr>
            <a:xfrm flipV="1">
              <a:off x="5472953" y="2431473"/>
              <a:ext cx="697006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/>
          <p:cNvSpPr txBox="1">
            <a:spLocks/>
          </p:cNvSpPr>
          <p:nvPr/>
        </p:nvSpPr>
        <p:spPr>
          <a:xfrm>
            <a:off x="4572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another example: </a:t>
            </a:r>
            <a:r>
              <a:rPr lang="en-US" b="1" dirty="0" smtClean="0">
                <a:solidFill>
                  <a:srgbClr val="C00000"/>
                </a:solidFill>
              </a:rPr>
              <a:t>personality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Think of a pet you have, </a:t>
            </a:r>
            <a:br>
              <a:rPr lang="en-US" dirty="0" smtClean="0"/>
            </a:br>
            <a:r>
              <a:rPr lang="en-US" dirty="0" smtClean="0"/>
              <a:t>or have known.</a:t>
            </a:r>
            <a:br>
              <a:rPr lang="en-US" dirty="0" smtClean="0"/>
            </a:br>
            <a:r>
              <a:rPr lang="en-US" dirty="0" smtClean="0"/>
              <a:t>Ignore its physical appearance.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how would you describe this pet?</a:t>
            </a:r>
          </a:p>
          <a:p>
            <a:pPr algn="ctr">
              <a:buNone/>
            </a:pPr>
            <a:r>
              <a:rPr lang="en-US" dirty="0" smtClean="0"/>
              <a:t>would people agree with your description?</a:t>
            </a:r>
          </a:p>
          <a:p>
            <a:pPr algn="ctr">
              <a:buNone/>
            </a:pPr>
            <a:r>
              <a:rPr lang="en-US" dirty="0" smtClean="0"/>
              <a:t>how do you know about your pet’s personality?</a:t>
            </a:r>
          </a:p>
        </p:txBody>
      </p:sp>
    </p:spTree>
    <p:extLst>
      <p:ext uri="{BB962C8B-B14F-4D97-AF65-F5344CB8AC3E}">
        <p14:creationId xmlns:p14="http://schemas.microsoft.com/office/powerpoint/2010/main" val="6910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21878"/>
          <a:stretch>
            <a:fillRect/>
          </a:stretch>
        </p:blipFill>
        <p:spPr>
          <a:xfrm>
            <a:off x="0" y="1874838"/>
            <a:ext cx="6400800" cy="5000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personality</a:t>
            </a:r>
            <a:r>
              <a:rPr lang="en-US" dirty="0" smtClean="0"/>
              <a:t>: the set of characteristics</a:t>
            </a:r>
            <a:br>
              <a:rPr lang="en-US" dirty="0" smtClean="0"/>
            </a:br>
            <a:r>
              <a:rPr lang="en-US" dirty="0" smtClean="0"/>
              <a:t>that distinguishes us from others, and</a:t>
            </a:r>
            <a:br>
              <a:rPr lang="en-US" dirty="0" smtClean="0"/>
            </a:br>
            <a:r>
              <a:rPr lang="en-US" dirty="0" smtClean="0"/>
              <a:t>leads us to act</a:t>
            </a:r>
            <a:br>
              <a:rPr lang="en-US" dirty="0" smtClean="0"/>
            </a:br>
            <a:r>
              <a:rPr lang="en-US" dirty="0" smtClean="0"/>
              <a:t>consistently</a:t>
            </a:r>
            <a:br>
              <a:rPr lang="en-US" dirty="0" smtClean="0"/>
            </a:br>
            <a:r>
              <a:rPr lang="en-US" dirty="0" smtClean="0"/>
              <a:t>across</a:t>
            </a:r>
            <a:br>
              <a:rPr lang="en-US" dirty="0" smtClean="0"/>
            </a:br>
            <a:r>
              <a:rPr lang="en-US" dirty="0" smtClean="0"/>
              <a:t>situations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00600" y="2209800"/>
            <a:ext cx="3886200" cy="2733020"/>
            <a:chOff x="4800600" y="2209800"/>
            <a:chExt cx="3886200" cy="2733020"/>
          </a:xfrm>
        </p:grpSpPr>
        <p:sp>
          <p:nvSpPr>
            <p:cNvPr id="5" name="Oval 4"/>
            <p:cNvSpPr/>
            <p:nvPr/>
          </p:nvSpPr>
          <p:spPr>
            <a:xfrm>
              <a:off x="4800600" y="2209800"/>
              <a:ext cx="914400" cy="10668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 rot="16200000" flipV="1">
              <a:off x="5417531" y="3283930"/>
              <a:ext cx="1375429" cy="10483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29401" y="4419600"/>
              <a:ext cx="205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Goofball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19400" y="1874838"/>
            <a:ext cx="5867400" cy="3591202"/>
            <a:chOff x="2819400" y="1874838"/>
            <a:chExt cx="5867400" cy="3591202"/>
          </a:xfrm>
        </p:grpSpPr>
        <p:sp>
          <p:nvSpPr>
            <p:cNvPr id="6" name="Oval 5"/>
            <p:cNvSpPr/>
            <p:nvPr/>
          </p:nvSpPr>
          <p:spPr>
            <a:xfrm>
              <a:off x="2819400" y="1874838"/>
              <a:ext cx="685800" cy="10668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3505201" y="2857500"/>
              <a:ext cx="3124203" cy="23241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1" y="4942820"/>
              <a:ext cx="205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Depressed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76400" y="4399240"/>
            <a:ext cx="7239000" cy="2045095"/>
            <a:chOff x="1676400" y="4399240"/>
            <a:chExt cx="7239000" cy="2045095"/>
          </a:xfrm>
        </p:grpSpPr>
        <p:sp>
          <p:nvSpPr>
            <p:cNvPr id="14" name="Oval 13"/>
            <p:cNvSpPr/>
            <p:nvPr/>
          </p:nvSpPr>
          <p:spPr>
            <a:xfrm>
              <a:off x="1676400" y="4399240"/>
              <a:ext cx="914400" cy="10668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2590801" y="4942820"/>
              <a:ext cx="4029359" cy="7861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0157" y="5490228"/>
              <a:ext cx="22952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Deranged Psychopath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1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mysanantonio.com/weblogs/clockingin/questionnai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328" y="4038601"/>
            <a:ext cx="4234672" cy="2819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just ask people about themselves.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happy are you?</a:t>
            </a:r>
          </a:p>
          <a:p>
            <a:r>
              <a:rPr lang="en-US" dirty="0" smtClean="0"/>
              <a:t>Are you satisfied in life?</a:t>
            </a:r>
          </a:p>
          <a:p>
            <a:r>
              <a:rPr lang="en-US" dirty="0" smtClean="0"/>
              <a:t>Are you depressed?</a:t>
            </a:r>
          </a:p>
          <a:p>
            <a:r>
              <a:rPr lang="en-US" dirty="0" smtClean="0"/>
              <a:t>Do you think you smile often?</a:t>
            </a:r>
          </a:p>
          <a:p>
            <a:r>
              <a:rPr lang="en-US" dirty="0" smtClean="0"/>
              <a:t>If someone bumps into</a:t>
            </a:r>
            <a:br>
              <a:rPr lang="en-US" dirty="0" smtClean="0"/>
            </a:br>
            <a:r>
              <a:rPr lang="en-US" dirty="0" smtClean="0"/>
              <a:t>you, do you get mad,</a:t>
            </a:r>
            <a:br>
              <a:rPr lang="en-US" dirty="0" smtClean="0"/>
            </a:br>
            <a:r>
              <a:rPr lang="en-US" dirty="0" smtClean="0"/>
              <a:t>or assume it was a</a:t>
            </a:r>
            <a:br>
              <a:rPr lang="en-US" dirty="0" smtClean="0"/>
            </a:br>
            <a:r>
              <a:rPr lang="en-US" dirty="0" smtClean="0"/>
              <a:t>mistake?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factor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40386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main question: which terms vary together statistically?</a:t>
            </a:r>
          </a:p>
          <a:p>
            <a:pPr lvl="1"/>
            <a:r>
              <a:rPr lang="en-US" dirty="0" smtClean="0"/>
              <a:t>terms that go together probably reflect a general personality characteristic.</a:t>
            </a:r>
          </a:p>
          <a:p>
            <a:r>
              <a:rPr lang="en-US" sz="2800" dirty="0" err="1" smtClean="0"/>
              <a:t>cattell</a:t>
            </a:r>
            <a:r>
              <a:rPr lang="en-US" sz="2800" dirty="0" smtClean="0"/>
              <a:t> measured 16  basic personality characteristics</a:t>
            </a:r>
          </a:p>
          <a:p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62147240"/>
              </p:ext>
            </p:extLst>
          </p:nvPr>
        </p:nvGraphicFramePr>
        <p:xfrm>
          <a:off x="4191000" y="1600200"/>
          <a:ext cx="44196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1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916</Words>
  <Application>Microsoft Office PowerPoint</Application>
  <PresentationFormat>On-screen Show (4:3)</PresentationFormat>
  <Paragraphs>247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C105 PREDICTION, PROBABILITY &amp; PIGSKIN</vt:lpstr>
      <vt:lpstr>think about every “class” you’ve ever taken</vt:lpstr>
      <vt:lpstr>PowerPoint Presentation</vt:lpstr>
      <vt:lpstr>spearman, 1904: correlation matrix</vt:lpstr>
      <vt:lpstr>what factor analysis does</vt:lpstr>
      <vt:lpstr>Think of a pet you have,  or have known. Ignore its physical appearance.</vt:lpstr>
      <vt:lpstr>personality: the set of characteristics that distinguishes us from others, and leads us to act consistently across situations</vt:lpstr>
      <vt:lpstr>just ask people about themselves.</vt:lpstr>
      <vt:lpstr>factor analysis</vt:lpstr>
      <vt:lpstr>PowerPoint Presentation</vt:lpstr>
      <vt:lpstr>the basic idea</vt:lpstr>
      <vt:lpstr>multiple factors?</vt:lpstr>
      <vt:lpstr>“factor analysis”…</vt:lpstr>
      <vt:lpstr>principal factor analysis: only “common variance” principal component analysis: doesn’t give a crap  …and both usually yield similar results.</vt:lpstr>
      <vt:lpstr>factor analysis: what’s in it for me?</vt:lpstr>
      <vt:lpstr>pigskin &amp; factor analysis?</vt:lpstr>
      <vt:lpstr>example for discussion:</vt:lpstr>
      <vt:lpstr>lots of ways to measure a team’s defense</vt:lpstr>
      <vt:lpstr>one latent factor accounts for variance in multiple variables</vt:lpstr>
      <vt:lpstr>PC#1</vt:lpstr>
      <vt:lpstr>what if you already know  (or think you know) about a latent factor?</vt:lpstr>
      <vt:lpstr>how do you take a picture to capture the most information about the teapot? </vt:lpstr>
      <vt:lpstr>principal components analysis (PCA)</vt:lpstr>
      <vt:lpstr>guide to PCA in SPSS</vt:lpstr>
      <vt:lpstr>SPSS: Statistical Package for the Social Sciences</vt:lpstr>
      <vt:lpstr>walkthru</vt:lpstr>
      <vt:lpstr>what were those settings again?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67</cp:revision>
  <dcterms:created xsi:type="dcterms:W3CDTF">2012-09-25T17:41:01Z</dcterms:created>
  <dcterms:modified xsi:type="dcterms:W3CDTF">2014-11-11T19:17:26Z</dcterms:modified>
</cp:coreProperties>
</file>