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72" r:id="rId3"/>
    <p:sldId id="273" r:id="rId4"/>
    <p:sldId id="274" r:id="rId5"/>
    <p:sldId id="275" r:id="rId6"/>
    <p:sldId id="276" r:id="rId7"/>
    <p:sldId id="284" r:id="rId8"/>
    <p:sldId id="285" r:id="rId9"/>
    <p:sldId id="277" r:id="rId10"/>
    <p:sldId id="279" r:id="rId11"/>
    <p:sldId id="278" r:id="rId12"/>
    <p:sldId id="280" r:id="rId13"/>
    <p:sldId id="281" r:id="rId14"/>
    <p:sldId id="282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>
        <p:scale>
          <a:sx n="100" d="100"/>
          <a:sy n="100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AF71999-0324-45C1-8596-12049FA08BC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C28642E-ACB6-4776-80D6-4B9A2D90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34BA-76AF-4203-8FB5-430C394F0116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209801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</a:t>
            </a:r>
            <a:r>
              <a:rPr lang="en-US" sz="2400" dirty="0" smtClean="0"/>
              <a:t>23: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cluster</a:t>
            </a:r>
            <a:r>
              <a:rPr lang="en-US" sz="2400" dirty="0" smtClean="0"/>
              <a:t> analysis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</a:t>
            </a:r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87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imagine a bunch of demographic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579254"/>
              </p:ext>
            </p:extLst>
          </p:nvPr>
        </p:nvGraphicFramePr>
        <p:xfrm>
          <a:off x="457200" y="1600200"/>
          <a:ext cx="587828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Census Block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 (000s)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 of Adults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Children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05860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05896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5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prizm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census data, survey data, geographical data, purchasing data…</a:t>
            </a:r>
          </a:p>
          <a:p>
            <a:r>
              <a:rPr lang="en-US" b="1" dirty="0" err="1" smtClean="0"/>
              <a:t>Claritas</a:t>
            </a:r>
            <a:r>
              <a:rPr lang="en-US" dirty="0" smtClean="0"/>
              <a:t> classifies each </a:t>
            </a:r>
            <a:r>
              <a:rPr lang="en-US" dirty="0"/>
              <a:t>block of the US into one of 62 clusters: Blue Blood Estates, New Homesteaders, Middle America, God's Country, etc</a:t>
            </a:r>
            <a:r>
              <a:rPr lang="en-US" dirty="0" smtClean="0"/>
              <a:t>.</a:t>
            </a:r>
          </a:p>
          <a:p>
            <a:r>
              <a:rPr lang="en-US" b="1" dirty="0"/>
              <a:t>Blue Blood </a:t>
            </a:r>
            <a:r>
              <a:rPr lang="en-US" b="1" dirty="0" smtClean="0"/>
              <a:t>Estates</a:t>
            </a:r>
            <a:r>
              <a:rPr lang="en-US" dirty="0" smtClean="0"/>
              <a:t>: America’s richest suburbanites; consume </a:t>
            </a:r>
            <a:r>
              <a:rPr lang="en-US" dirty="0"/>
              <a:t>imported beer at a rate nearly three times the national </a:t>
            </a:r>
            <a:r>
              <a:rPr lang="en-US" dirty="0" smtClean="0"/>
              <a:t>average</a:t>
            </a:r>
          </a:p>
          <a:p>
            <a:r>
              <a:rPr lang="en-US" dirty="0"/>
              <a:t>Zip code lookup: www.claritas.com/MyBestSegments/Default.jsp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"/>
            <a:ext cx="27908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consumer marketing</a:t>
            </a:r>
          </a:p>
          <a:p>
            <a:pPr lvl="1"/>
            <a:r>
              <a:rPr lang="en-US" dirty="0" smtClean="0"/>
              <a:t>are there different kinds of customers that should get different messages?</a:t>
            </a:r>
          </a:p>
          <a:p>
            <a:r>
              <a:rPr lang="en-US" dirty="0" smtClean="0"/>
              <a:t>insurance</a:t>
            </a:r>
          </a:p>
          <a:p>
            <a:pPr lvl="1"/>
            <a:r>
              <a:rPr lang="en-US" dirty="0" smtClean="0"/>
              <a:t>distinct insurance policy premiums for different kinds of customers?</a:t>
            </a:r>
          </a:p>
          <a:p>
            <a:r>
              <a:rPr lang="en-US" dirty="0" smtClean="0"/>
              <a:t>finance</a:t>
            </a:r>
          </a:p>
          <a:p>
            <a:pPr lvl="1"/>
            <a:r>
              <a:rPr lang="en-US" dirty="0"/>
              <a:t>which stocks have similar price </a:t>
            </a:r>
            <a:r>
              <a:rPr lang="en-US" dirty="0" smtClean="0"/>
              <a:t>fluctuations?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Clustering: in and out</a:t>
            </a:r>
            <a:endParaRPr lang="en-US" dirty="0"/>
          </a:p>
        </p:txBody>
      </p:sp>
      <p:pic>
        <p:nvPicPr>
          <p:cNvPr id="1026" name="Picture 2" descr="http://www.dartextrusion.com/file/5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3800" y="3276600"/>
            <a:ext cx="5048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3200" y="152400"/>
            <a:ext cx="243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variable #1</a:t>
            </a:r>
          </a:p>
          <a:p>
            <a:r>
              <a:rPr lang="en-US" dirty="0"/>
              <a:t>observed variable </a:t>
            </a:r>
            <a:r>
              <a:rPr lang="en-US" dirty="0" smtClean="0"/>
              <a:t>#2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#3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#4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#5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</a:t>
            </a:r>
            <a:r>
              <a:rPr lang="en-US" dirty="0"/>
              <a:t>6</a:t>
            </a:r>
          </a:p>
          <a:p>
            <a:r>
              <a:rPr lang="en-US" dirty="0"/>
              <a:t>observed variable </a:t>
            </a:r>
            <a:r>
              <a:rPr lang="en-US" dirty="0" smtClean="0"/>
              <a:t>#7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#8</a:t>
            </a:r>
            <a:endParaRPr lang="en-US" dirty="0"/>
          </a:p>
          <a:p>
            <a:r>
              <a:rPr lang="en-US" dirty="0" smtClean="0"/>
              <a:t>	…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53200" y="2514600"/>
            <a:ext cx="60960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575208" y="1371600"/>
            <a:ext cx="1629778" cy="1929443"/>
            <a:chOff x="4575208" y="1371600"/>
            <a:chExt cx="1629778" cy="1929443"/>
          </a:xfrm>
        </p:grpSpPr>
        <p:sp>
          <p:nvSpPr>
            <p:cNvPr id="11" name="TextBox 10"/>
            <p:cNvSpPr txBox="1"/>
            <p:nvPr/>
          </p:nvSpPr>
          <p:spPr>
            <a:xfrm>
              <a:off x="4575208" y="1371600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number of clusters you want it to find. (</a:t>
              </a:r>
              <a:r>
                <a:rPr lang="en-US" b="1" dirty="0" smtClean="0"/>
                <a:t>K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91200" y="2571929"/>
              <a:ext cx="413786" cy="7291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44958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Cluster 1</a:t>
            </a:r>
          </a:p>
          <a:p>
            <a:pPr algn="r"/>
            <a:r>
              <a:rPr lang="en-US" dirty="0" smtClean="0"/>
              <a:t>Cluster 2</a:t>
            </a:r>
          </a:p>
          <a:p>
            <a:pPr algn="r"/>
            <a:r>
              <a:rPr lang="en-US" dirty="0" smtClean="0"/>
              <a:t>…</a:t>
            </a:r>
          </a:p>
          <a:p>
            <a:pPr algn="r"/>
            <a:r>
              <a:rPr lang="en-US" dirty="0" smtClean="0"/>
              <a:t>Cluster K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4502919">
            <a:off x="3848100" y="3848100"/>
            <a:ext cx="838200" cy="1066800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perspectiveContrastingRightFacing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838200" y="1981200"/>
            <a:ext cx="3344863" cy="819150"/>
            <a:chOff x="2464" y="2296"/>
            <a:chExt cx="2634" cy="646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>
              <a:off x="4564" y="273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4312" y="284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4466" y="285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410" y="274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4326" y="247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4158" y="242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242" y="229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4788" y="271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5012" y="261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4788" y="253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 flipV="1">
              <a:off x="2870" y="242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 flipV="1">
              <a:off x="2618" y="231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 flipV="1">
              <a:off x="2772" y="229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 flipV="1">
              <a:off x="2716" y="240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 flipV="1">
              <a:off x="2632" y="267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 flipV="1">
              <a:off x="2464" y="273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 flipV="1">
              <a:off x="2548" y="285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 flipV="1">
              <a:off x="3094" y="243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 flipV="1">
              <a:off x="3318" y="253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 flipV="1">
              <a:off x="3094" y="261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6"/>
          <p:cNvGrpSpPr>
            <a:grpSpLocks/>
          </p:cNvGrpSpPr>
          <p:nvPr/>
        </p:nvGrpSpPr>
        <p:grpSpPr bwMode="auto">
          <a:xfrm>
            <a:off x="5113338" y="4191000"/>
            <a:ext cx="3344862" cy="822325"/>
            <a:chOff x="3125" y="2592"/>
            <a:chExt cx="2107" cy="518"/>
          </a:xfrm>
        </p:grpSpPr>
        <p:sp>
          <p:nvSpPr>
            <p:cNvPr id="26" name="AutoShape 67"/>
            <p:cNvSpPr>
              <a:spLocks noChangeAspect="1" noChangeArrowheads="1"/>
            </p:cNvSpPr>
            <p:nvPr/>
          </p:nvSpPr>
          <p:spPr bwMode="auto">
            <a:xfrm>
              <a:off x="4805" y="2940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68"/>
            <p:cNvSpPr>
              <a:spLocks noChangeAspect="1" noChangeArrowheads="1"/>
            </p:cNvSpPr>
            <p:nvPr/>
          </p:nvSpPr>
          <p:spPr bwMode="auto">
            <a:xfrm>
              <a:off x="4603" y="3030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69"/>
            <p:cNvSpPr>
              <a:spLocks noChangeAspect="1" noChangeArrowheads="1"/>
            </p:cNvSpPr>
            <p:nvPr/>
          </p:nvSpPr>
          <p:spPr bwMode="auto">
            <a:xfrm>
              <a:off x="4726" y="3041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70"/>
            <p:cNvSpPr>
              <a:spLocks noChangeAspect="1" noChangeArrowheads="1"/>
            </p:cNvSpPr>
            <p:nvPr/>
          </p:nvSpPr>
          <p:spPr bwMode="auto">
            <a:xfrm>
              <a:off x="4682" y="2951"/>
              <a:ext cx="68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71"/>
            <p:cNvSpPr>
              <a:spLocks noChangeAspect="1" noChangeArrowheads="1"/>
            </p:cNvSpPr>
            <p:nvPr/>
          </p:nvSpPr>
          <p:spPr bwMode="auto">
            <a:xfrm>
              <a:off x="4614" y="2738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1" name="AutoShape 72"/>
            <p:cNvSpPr>
              <a:spLocks noChangeAspect="1" noChangeArrowheads="1"/>
            </p:cNvSpPr>
            <p:nvPr/>
          </p:nvSpPr>
          <p:spPr bwMode="auto">
            <a:xfrm>
              <a:off x="4480" y="2693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2" name="AutoShape 73"/>
            <p:cNvSpPr>
              <a:spLocks noChangeAspect="1" noChangeArrowheads="1"/>
            </p:cNvSpPr>
            <p:nvPr/>
          </p:nvSpPr>
          <p:spPr bwMode="auto">
            <a:xfrm>
              <a:off x="4547" y="2592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" name="AutoShape 74"/>
            <p:cNvSpPr>
              <a:spLocks noChangeAspect="1" noChangeArrowheads="1"/>
            </p:cNvSpPr>
            <p:nvPr/>
          </p:nvSpPr>
          <p:spPr bwMode="auto">
            <a:xfrm>
              <a:off x="4984" y="2929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75"/>
            <p:cNvSpPr>
              <a:spLocks noChangeAspect="1" noChangeArrowheads="1"/>
            </p:cNvSpPr>
            <p:nvPr/>
          </p:nvSpPr>
          <p:spPr bwMode="auto">
            <a:xfrm>
              <a:off x="5163" y="2850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76"/>
            <p:cNvSpPr>
              <a:spLocks noChangeAspect="1" noChangeArrowheads="1"/>
            </p:cNvSpPr>
            <p:nvPr/>
          </p:nvSpPr>
          <p:spPr bwMode="auto">
            <a:xfrm>
              <a:off x="4984" y="2783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77"/>
            <p:cNvSpPr>
              <a:spLocks noChangeAspect="1" noChangeArrowheads="1"/>
            </p:cNvSpPr>
            <p:nvPr/>
          </p:nvSpPr>
          <p:spPr bwMode="auto">
            <a:xfrm flipV="1">
              <a:off x="3450" y="2693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utoShape 78"/>
            <p:cNvSpPr>
              <a:spLocks noChangeAspect="1" noChangeArrowheads="1"/>
            </p:cNvSpPr>
            <p:nvPr/>
          </p:nvSpPr>
          <p:spPr bwMode="auto">
            <a:xfrm flipV="1">
              <a:off x="3248" y="2603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79"/>
            <p:cNvSpPr>
              <a:spLocks noChangeAspect="1" noChangeArrowheads="1"/>
            </p:cNvSpPr>
            <p:nvPr/>
          </p:nvSpPr>
          <p:spPr bwMode="auto">
            <a:xfrm flipV="1">
              <a:off x="3371" y="2592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80"/>
            <p:cNvSpPr>
              <a:spLocks noChangeAspect="1" noChangeArrowheads="1"/>
            </p:cNvSpPr>
            <p:nvPr/>
          </p:nvSpPr>
          <p:spPr bwMode="auto">
            <a:xfrm flipV="1">
              <a:off x="3327" y="2682"/>
              <a:ext cx="68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81"/>
            <p:cNvSpPr>
              <a:spLocks noChangeAspect="1" noChangeArrowheads="1"/>
            </p:cNvSpPr>
            <p:nvPr/>
          </p:nvSpPr>
          <p:spPr bwMode="auto">
            <a:xfrm flipV="1">
              <a:off x="3259" y="2895"/>
              <a:ext cx="69" cy="69"/>
            </a:xfrm>
            <a:prstGeom prst="flowChartExtra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82"/>
            <p:cNvSpPr>
              <a:spLocks noChangeAspect="1" noChangeArrowheads="1"/>
            </p:cNvSpPr>
            <p:nvPr/>
          </p:nvSpPr>
          <p:spPr bwMode="auto">
            <a:xfrm flipV="1">
              <a:off x="3125" y="2940"/>
              <a:ext cx="69" cy="69"/>
            </a:xfrm>
            <a:prstGeom prst="flowChartExtra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83"/>
            <p:cNvSpPr>
              <a:spLocks noChangeAspect="1" noChangeArrowheads="1"/>
            </p:cNvSpPr>
            <p:nvPr/>
          </p:nvSpPr>
          <p:spPr bwMode="auto">
            <a:xfrm flipV="1">
              <a:off x="3192" y="3041"/>
              <a:ext cx="69" cy="69"/>
            </a:xfrm>
            <a:prstGeom prst="flowChartExtra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84"/>
            <p:cNvSpPr>
              <a:spLocks noChangeAspect="1" noChangeArrowheads="1"/>
            </p:cNvSpPr>
            <p:nvPr/>
          </p:nvSpPr>
          <p:spPr bwMode="auto">
            <a:xfrm flipV="1">
              <a:off x="3629" y="2704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85"/>
            <p:cNvSpPr>
              <a:spLocks noChangeAspect="1" noChangeArrowheads="1"/>
            </p:cNvSpPr>
            <p:nvPr/>
          </p:nvSpPr>
          <p:spPr bwMode="auto">
            <a:xfrm flipV="1">
              <a:off x="3808" y="2783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86"/>
            <p:cNvSpPr>
              <a:spLocks noChangeAspect="1" noChangeArrowheads="1"/>
            </p:cNvSpPr>
            <p:nvPr/>
          </p:nvSpPr>
          <p:spPr bwMode="auto">
            <a:xfrm flipV="1">
              <a:off x="3629" y="2850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838200" y="4191000"/>
            <a:ext cx="3344863" cy="819150"/>
            <a:chOff x="432" y="2592"/>
            <a:chExt cx="2107" cy="516"/>
          </a:xfrm>
        </p:grpSpPr>
        <p:sp>
          <p:nvSpPr>
            <p:cNvPr id="47" name="AutoShape 46"/>
            <p:cNvSpPr>
              <a:spLocks noChangeAspect="1" noChangeArrowheads="1"/>
            </p:cNvSpPr>
            <p:nvPr/>
          </p:nvSpPr>
          <p:spPr bwMode="auto">
            <a:xfrm>
              <a:off x="2112" y="2939"/>
              <a:ext cx="69" cy="68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47"/>
            <p:cNvSpPr>
              <a:spLocks noChangeAspect="1" noChangeArrowheads="1"/>
            </p:cNvSpPr>
            <p:nvPr/>
          </p:nvSpPr>
          <p:spPr bwMode="auto">
            <a:xfrm>
              <a:off x="1910" y="3028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utoShape 48"/>
            <p:cNvSpPr>
              <a:spLocks noChangeAspect="1" noChangeArrowheads="1"/>
            </p:cNvSpPr>
            <p:nvPr/>
          </p:nvSpPr>
          <p:spPr bwMode="auto">
            <a:xfrm>
              <a:off x="2033" y="303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49"/>
            <p:cNvSpPr>
              <a:spLocks noChangeAspect="1" noChangeArrowheads="1"/>
            </p:cNvSpPr>
            <p:nvPr/>
          </p:nvSpPr>
          <p:spPr bwMode="auto">
            <a:xfrm>
              <a:off x="1989" y="2950"/>
              <a:ext cx="68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utoShape 50"/>
            <p:cNvSpPr>
              <a:spLocks noChangeAspect="1" noChangeArrowheads="1"/>
            </p:cNvSpPr>
            <p:nvPr/>
          </p:nvSpPr>
          <p:spPr bwMode="auto">
            <a:xfrm>
              <a:off x="1921" y="2737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utoShape 51"/>
            <p:cNvSpPr>
              <a:spLocks noChangeAspect="1" noChangeArrowheads="1"/>
            </p:cNvSpPr>
            <p:nvPr/>
          </p:nvSpPr>
          <p:spPr bwMode="auto">
            <a:xfrm>
              <a:off x="1787" y="2693"/>
              <a:ext cx="69" cy="68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52"/>
            <p:cNvSpPr>
              <a:spLocks noChangeAspect="1" noChangeArrowheads="1"/>
            </p:cNvSpPr>
            <p:nvPr/>
          </p:nvSpPr>
          <p:spPr bwMode="auto">
            <a:xfrm>
              <a:off x="1854" y="2592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53"/>
            <p:cNvSpPr>
              <a:spLocks noChangeAspect="1" noChangeArrowheads="1"/>
            </p:cNvSpPr>
            <p:nvPr/>
          </p:nvSpPr>
          <p:spPr bwMode="auto">
            <a:xfrm>
              <a:off x="2291" y="2927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54"/>
            <p:cNvSpPr>
              <a:spLocks noChangeAspect="1" noChangeArrowheads="1"/>
            </p:cNvSpPr>
            <p:nvPr/>
          </p:nvSpPr>
          <p:spPr bwMode="auto">
            <a:xfrm>
              <a:off x="2470" y="284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AutoShape 55"/>
            <p:cNvSpPr>
              <a:spLocks noChangeAspect="1" noChangeArrowheads="1"/>
            </p:cNvSpPr>
            <p:nvPr/>
          </p:nvSpPr>
          <p:spPr bwMode="auto">
            <a:xfrm>
              <a:off x="2291" y="2782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spect="1" noChangeArrowheads="1"/>
            </p:cNvSpPr>
            <p:nvPr/>
          </p:nvSpPr>
          <p:spPr bwMode="auto">
            <a:xfrm flipV="1">
              <a:off x="757" y="2693"/>
              <a:ext cx="69" cy="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57"/>
            <p:cNvSpPr>
              <a:spLocks noChangeAspect="1" noChangeArrowheads="1"/>
            </p:cNvSpPr>
            <p:nvPr/>
          </p:nvSpPr>
          <p:spPr bwMode="auto">
            <a:xfrm flipV="1">
              <a:off x="555" y="2603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spect="1" noChangeArrowheads="1"/>
            </p:cNvSpPr>
            <p:nvPr/>
          </p:nvSpPr>
          <p:spPr bwMode="auto">
            <a:xfrm flipV="1">
              <a:off x="678" y="2592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spect="1" noChangeArrowheads="1"/>
            </p:cNvSpPr>
            <p:nvPr/>
          </p:nvSpPr>
          <p:spPr bwMode="auto">
            <a:xfrm flipV="1">
              <a:off x="634" y="2681"/>
              <a:ext cx="68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spect="1" noChangeArrowheads="1"/>
            </p:cNvSpPr>
            <p:nvPr/>
          </p:nvSpPr>
          <p:spPr bwMode="auto">
            <a:xfrm flipV="1">
              <a:off x="566" y="2894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spect="1" noChangeArrowheads="1"/>
            </p:cNvSpPr>
            <p:nvPr/>
          </p:nvSpPr>
          <p:spPr bwMode="auto">
            <a:xfrm flipV="1">
              <a:off x="432" y="2939"/>
              <a:ext cx="69" cy="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spect="1" noChangeArrowheads="1"/>
            </p:cNvSpPr>
            <p:nvPr/>
          </p:nvSpPr>
          <p:spPr bwMode="auto">
            <a:xfrm flipV="1">
              <a:off x="499" y="3039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spect="1" noChangeArrowheads="1"/>
            </p:cNvSpPr>
            <p:nvPr/>
          </p:nvSpPr>
          <p:spPr bwMode="auto">
            <a:xfrm flipV="1">
              <a:off x="936" y="2704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spect="1" noChangeArrowheads="1"/>
            </p:cNvSpPr>
            <p:nvPr/>
          </p:nvSpPr>
          <p:spPr bwMode="auto">
            <a:xfrm flipV="1">
              <a:off x="1115" y="2782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spect="1" noChangeArrowheads="1"/>
            </p:cNvSpPr>
            <p:nvPr/>
          </p:nvSpPr>
          <p:spPr bwMode="auto">
            <a:xfrm flipV="1">
              <a:off x="936" y="2849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4"/>
          <p:cNvGrpSpPr>
            <a:grpSpLocks/>
          </p:cNvGrpSpPr>
          <p:nvPr/>
        </p:nvGrpSpPr>
        <p:grpSpPr bwMode="auto">
          <a:xfrm>
            <a:off x="5113338" y="1981200"/>
            <a:ext cx="3344862" cy="822325"/>
            <a:chOff x="3125" y="1200"/>
            <a:chExt cx="2107" cy="518"/>
          </a:xfrm>
        </p:grpSpPr>
        <p:sp>
          <p:nvSpPr>
            <p:cNvPr id="68" name="AutoShape 25"/>
            <p:cNvSpPr>
              <a:spLocks noChangeAspect="1" noChangeArrowheads="1"/>
            </p:cNvSpPr>
            <p:nvPr/>
          </p:nvSpPr>
          <p:spPr bwMode="auto">
            <a:xfrm>
              <a:off x="4805" y="1548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AutoShape 26"/>
            <p:cNvSpPr>
              <a:spLocks noChangeAspect="1" noChangeArrowheads="1"/>
            </p:cNvSpPr>
            <p:nvPr/>
          </p:nvSpPr>
          <p:spPr bwMode="auto">
            <a:xfrm>
              <a:off x="4603" y="1638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27"/>
            <p:cNvSpPr>
              <a:spLocks noChangeAspect="1" noChangeArrowheads="1"/>
            </p:cNvSpPr>
            <p:nvPr/>
          </p:nvSpPr>
          <p:spPr bwMode="auto">
            <a:xfrm>
              <a:off x="4726" y="1649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28"/>
            <p:cNvSpPr>
              <a:spLocks noChangeAspect="1" noChangeArrowheads="1"/>
            </p:cNvSpPr>
            <p:nvPr/>
          </p:nvSpPr>
          <p:spPr bwMode="auto">
            <a:xfrm>
              <a:off x="4682" y="1559"/>
              <a:ext cx="68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29"/>
            <p:cNvSpPr>
              <a:spLocks noChangeAspect="1" noChangeArrowheads="1"/>
            </p:cNvSpPr>
            <p:nvPr/>
          </p:nvSpPr>
          <p:spPr bwMode="auto">
            <a:xfrm>
              <a:off x="4614" y="1346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3" name="AutoShape 30"/>
            <p:cNvSpPr>
              <a:spLocks noChangeAspect="1" noChangeArrowheads="1"/>
            </p:cNvSpPr>
            <p:nvPr/>
          </p:nvSpPr>
          <p:spPr bwMode="auto">
            <a:xfrm>
              <a:off x="4480" y="1301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4" name="AutoShape 31"/>
            <p:cNvSpPr>
              <a:spLocks noChangeAspect="1" noChangeArrowheads="1"/>
            </p:cNvSpPr>
            <p:nvPr/>
          </p:nvSpPr>
          <p:spPr bwMode="auto">
            <a:xfrm>
              <a:off x="4547" y="1200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32"/>
            <p:cNvSpPr>
              <a:spLocks noChangeAspect="1" noChangeArrowheads="1"/>
            </p:cNvSpPr>
            <p:nvPr/>
          </p:nvSpPr>
          <p:spPr bwMode="auto">
            <a:xfrm>
              <a:off x="4984" y="1537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33"/>
            <p:cNvSpPr>
              <a:spLocks noChangeAspect="1" noChangeArrowheads="1"/>
            </p:cNvSpPr>
            <p:nvPr/>
          </p:nvSpPr>
          <p:spPr bwMode="auto">
            <a:xfrm>
              <a:off x="5163" y="1458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34"/>
            <p:cNvSpPr>
              <a:spLocks noChangeAspect="1" noChangeArrowheads="1"/>
            </p:cNvSpPr>
            <p:nvPr/>
          </p:nvSpPr>
          <p:spPr bwMode="auto">
            <a:xfrm>
              <a:off x="4984" y="1391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35"/>
            <p:cNvSpPr>
              <a:spLocks noChangeAspect="1" noChangeArrowheads="1"/>
            </p:cNvSpPr>
            <p:nvPr/>
          </p:nvSpPr>
          <p:spPr bwMode="auto">
            <a:xfrm flipV="1">
              <a:off x="3450" y="1301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AutoShape 36"/>
            <p:cNvSpPr>
              <a:spLocks noChangeAspect="1" noChangeArrowheads="1"/>
            </p:cNvSpPr>
            <p:nvPr/>
          </p:nvSpPr>
          <p:spPr bwMode="auto">
            <a:xfrm flipV="1">
              <a:off x="3248" y="1211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AutoShape 37"/>
            <p:cNvSpPr>
              <a:spLocks noChangeAspect="1" noChangeArrowheads="1"/>
            </p:cNvSpPr>
            <p:nvPr/>
          </p:nvSpPr>
          <p:spPr bwMode="auto">
            <a:xfrm flipV="1">
              <a:off x="3371" y="1200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AutoShape 38"/>
            <p:cNvSpPr>
              <a:spLocks noChangeAspect="1" noChangeArrowheads="1"/>
            </p:cNvSpPr>
            <p:nvPr/>
          </p:nvSpPr>
          <p:spPr bwMode="auto">
            <a:xfrm flipV="1">
              <a:off x="3327" y="1290"/>
              <a:ext cx="68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39"/>
            <p:cNvSpPr>
              <a:spLocks noChangeAspect="1" noChangeArrowheads="1"/>
            </p:cNvSpPr>
            <p:nvPr/>
          </p:nvSpPr>
          <p:spPr bwMode="auto">
            <a:xfrm flipV="1">
              <a:off x="3259" y="1503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AutoShape 40"/>
            <p:cNvSpPr>
              <a:spLocks noChangeAspect="1" noChangeArrowheads="1"/>
            </p:cNvSpPr>
            <p:nvPr/>
          </p:nvSpPr>
          <p:spPr bwMode="auto">
            <a:xfrm flipV="1">
              <a:off x="3125" y="1548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AutoShape 41"/>
            <p:cNvSpPr>
              <a:spLocks noChangeAspect="1" noChangeArrowheads="1"/>
            </p:cNvSpPr>
            <p:nvPr/>
          </p:nvSpPr>
          <p:spPr bwMode="auto">
            <a:xfrm flipV="1">
              <a:off x="3192" y="164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Oval 42"/>
            <p:cNvSpPr>
              <a:spLocks noChangeAspect="1" noChangeArrowheads="1"/>
            </p:cNvSpPr>
            <p:nvPr/>
          </p:nvSpPr>
          <p:spPr bwMode="auto">
            <a:xfrm flipV="1">
              <a:off x="3629" y="1312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Oval 43"/>
            <p:cNvSpPr>
              <a:spLocks noChangeAspect="1" noChangeArrowheads="1"/>
            </p:cNvSpPr>
            <p:nvPr/>
          </p:nvSpPr>
          <p:spPr bwMode="auto">
            <a:xfrm flipV="1">
              <a:off x="3808" y="1391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44"/>
            <p:cNvSpPr>
              <a:spLocks noChangeAspect="1" noChangeArrowheads="1"/>
            </p:cNvSpPr>
            <p:nvPr/>
          </p:nvSpPr>
          <p:spPr bwMode="auto">
            <a:xfrm flipV="1">
              <a:off x="3629" y="145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617374" y="3048000"/>
            <a:ext cx="2268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how many clusters?</a:t>
            </a:r>
            <a:endParaRPr lang="en-US" sz="2000" dirty="0"/>
          </a:p>
        </p:txBody>
      </p:sp>
      <p:sp>
        <p:nvSpPr>
          <p:cNvPr id="89" name="Rounded Rectangle 88"/>
          <p:cNvSpPr/>
          <p:nvPr/>
        </p:nvSpPr>
        <p:spPr>
          <a:xfrm>
            <a:off x="6477000" y="2945864"/>
            <a:ext cx="575258" cy="5736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391292" y="5052993"/>
            <a:ext cx="575258" cy="5736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7000" y="5065197"/>
            <a:ext cx="575258" cy="5736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5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Clustering: in and out</a:t>
            </a:r>
            <a:endParaRPr lang="en-US" dirty="0"/>
          </a:p>
        </p:txBody>
      </p:sp>
      <p:pic>
        <p:nvPicPr>
          <p:cNvPr id="1026" name="Picture 2" descr="http://www.dartextrusion.com/file/5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3800" y="3276600"/>
            <a:ext cx="5048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3200" y="152400"/>
            <a:ext cx="243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variable #1</a:t>
            </a:r>
          </a:p>
          <a:p>
            <a:r>
              <a:rPr lang="en-US" dirty="0"/>
              <a:t>observed variable </a:t>
            </a:r>
            <a:r>
              <a:rPr lang="en-US" dirty="0" smtClean="0"/>
              <a:t>#2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#3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#4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#5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</a:t>
            </a:r>
            <a:r>
              <a:rPr lang="en-US" dirty="0"/>
              <a:t>6</a:t>
            </a:r>
          </a:p>
          <a:p>
            <a:r>
              <a:rPr lang="en-US" dirty="0"/>
              <a:t>observed variable </a:t>
            </a:r>
            <a:r>
              <a:rPr lang="en-US" dirty="0" smtClean="0"/>
              <a:t>#7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#8</a:t>
            </a:r>
            <a:endParaRPr lang="en-US" dirty="0"/>
          </a:p>
          <a:p>
            <a:r>
              <a:rPr lang="en-US" dirty="0" smtClean="0"/>
              <a:t>	…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53200" y="2514600"/>
            <a:ext cx="60960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575208" y="1371600"/>
            <a:ext cx="1629778" cy="1929443"/>
            <a:chOff x="4575208" y="1371600"/>
            <a:chExt cx="1629778" cy="1929443"/>
          </a:xfrm>
        </p:grpSpPr>
        <p:sp>
          <p:nvSpPr>
            <p:cNvPr id="11" name="TextBox 10"/>
            <p:cNvSpPr txBox="1"/>
            <p:nvPr/>
          </p:nvSpPr>
          <p:spPr>
            <a:xfrm>
              <a:off x="4575208" y="1371600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number of clusters you want it to find. (</a:t>
              </a:r>
              <a:r>
                <a:rPr lang="en-US" b="1" dirty="0" smtClean="0"/>
                <a:t>K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91200" y="2571929"/>
              <a:ext cx="413786" cy="7291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44958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Cluster 1</a:t>
            </a:r>
          </a:p>
          <a:p>
            <a:pPr algn="r"/>
            <a:r>
              <a:rPr lang="en-US" dirty="0" smtClean="0"/>
              <a:t>Cluster 2</a:t>
            </a:r>
          </a:p>
          <a:p>
            <a:pPr algn="r"/>
            <a:r>
              <a:rPr lang="en-US" dirty="0" smtClean="0"/>
              <a:t>…</a:t>
            </a:r>
          </a:p>
          <a:p>
            <a:pPr algn="r"/>
            <a:r>
              <a:rPr lang="en-US" dirty="0" smtClean="0"/>
              <a:t>Cluster K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4502919">
            <a:off x="3848100" y="3848100"/>
            <a:ext cx="838200" cy="1066800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perspectiveContrastingRightFacing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9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4419600" y="5352449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76800" y="3810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72300" y="4180573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762500" y="838200"/>
            <a:ext cx="26670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81600" y="3352800"/>
            <a:ext cx="1676400" cy="922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579219" y="3352800"/>
            <a:ext cx="145181" cy="1872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28194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random initial cluster centers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6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87 0.08559 C -0.08473 0.06154 -0.06806 0.03493 -0.05191 0.00139 C -0.00764 -0.09507 0.00399 -0.18945 -0.0283 -0.20402 C -0.06111 -0.22044 -0.12431 -0.15313 -0.16841 -0.05667 C -0.19202 -0.00601 -0.20591 0.0421 -0.21059 0.07842 C -0.21754 0.10734 -0.22014 0.13648 -0.22014 0.16956 C -0.22014 0.27851 -0.18959 0.36804 -0.15417 0.36804 C -0.11945 0.36804 -0.08924 0.27851 -0.08924 0.16956 C -0.08924 0.1196 -0.09601 0.07102 -0.10764 0.03771 C -0.11268 0.00856 -0.12431 -0.02313 -0.1382 -0.05436 C -0.18473 -0.15313 -0.24792 -0.22044 -0.28073 -0.20402 C -0.3132 -0.18667 -0.30139 -0.09507 -0.25486 0.00347 C -0.23611 0.04928 -0.21059 0.08768 -0.18473 0.11474 C -0.16615 0.13857 -0.14497 0.16031 -0.11719 0.18205 C -0.03316 0.25191 0.05052 0.28291 0.07413 0.25469 C 0.09531 0.22554 0.04861 0.14574 -0.03559 0.07842 C -0.07049 0.04928 -0.10764 0.02753 -0.1382 0.01296 C -0.16615 -0.00138 -0.20139 -0.01318 -0.23854 -0.02035 C -0.34115 -0.04464 -0.42986 -0.03724 -0.43664 0.00139 C -0.44584 0.03771 -0.3691 0.08559 -0.26667 0.10942 C -0.22014 0.1196 -0.17535 0.12399 -0.14063 0.12191 C -0.11025 0.12191 -0.07743 0.11682 -0.04254 0.10942 C 0.05989 0.08559 0.1375 0.03493 0.1276 -0.00138 C 0.12083 -0.03724 0.03211 -0.04742 -0.07049 -0.02313 C -0.11945 -0.0111 -0.16407 0.00579 -0.19393 0.02522 C -0.22014 0.03979 -0.24549 0.05668 -0.27344 0.07842 C -0.35539 0.14782 -0.40434 0.22554 -0.38091 0.25469 C -0.35973 0.28291 -0.27344 0.25191 -0.19202 0.18414 C -0.15243 0.15059 -0.11945 0.11682 -0.10087 0.08559 Z " pathEditMode="relative" rAng="0" ptsTypes="fffffffffffffffffffffffffffff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-11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30049 C 0.00885 -0.30904 0.01788 -0.31367 0.02517 -0.31367 C 0.03576 -0.31367 0.04618 -0.30719 0.05208 -0.29563 C 0.07743 -0.25145 0.09688 -0.15337 0.09688 -0.03724 C 0.09688 -0.03678 0.09688 -0.03516 0.09688 -0.0347 C 0.09688 -0.03516 0.09688 -0.03262 0.09688 -0.03215 C 0.09688 0.08351 0.07743 0.18367 0.05208 0.22855 C 0.04618 0.23734 0.03576 0.24404 0.02517 0.24404 C 0.01788 0.24404 0.00885 0.23919 0.00295 0.23063 C -0.00312 0.22184 -0.00608 0.2105 -0.00608 0.19709 C -0.00608 0.18159 -0.00156 0.16817 0.00608 0.15938 C 0.03576 0.11913 0.10122 0.09022 0.17899 0.09022 C 0.17899 0.09068 0.18021 0.09022 0.18021 0.09068 C 0.18021 0.09022 0.18177 0.09022 0.18177 0.09068 C 0.25938 0.09022 0.32639 0.11913 0.35625 0.15938 C 0.36215 0.16817 0.36667 0.18159 0.36667 0.19709 C 0.36667 0.2105 0.36372 0.22184 0.35781 0.23063 C 0.35191 0.23919 0.34427 0.24404 0.33524 0.24404 C 0.32483 0.24404 0.31615 0.23734 0.31007 0.22855 C 0.28316 0.18367 0.26389 0.08351 0.26389 -0.03262 C 0.26389 -0.03215 0.26389 -0.03516 0.26389 -0.0347 C 0.26389 -0.03516 0.26389 -0.03724 0.26389 -0.03678 C 0.26389 -0.15337 0.28316 -0.25145 0.31007 -0.2984 C 0.31615 -0.30719 0.32483 -0.31367 0.33524 -0.31367 C 0.34427 -0.31367 0.35191 -0.30904 0.35781 -0.30049 C 0.36372 -0.29169 0.36667 -0.27828 0.36667 -0.26694 C 0.36667 -0.25145 0.36215 -0.23803 0.35625 -0.22669 C 0.32639 -0.18899 0.25938 -0.16007 0.18177 -0.16007 C 0.18177 -0.15961 0.18177 -0.16007 0.18021 -0.16007 C 0.18021 -0.15961 0.17899 -0.16007 0.17899 -0.15961 C 0.10122 -0.16007 0.03576 -0.18899 0.00608 -0.22669 C -0.00156 -0.23803 -0.00608 -0.25145 -0.00608 -0.26694 C -0.00608 -0.27828 -0.00312 -0.29169 0.00295 -0.30049 Z " pathEditMode="relative" rAng="0" ptsTypes="fffffffffffffffffffffffffffffffff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6" y="265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6445E-6 C 0.03282 0.05019 0.03525 0.12052 0.00591 0.15452 C -0.02552 0.19084 -0.07725 0.17742 -0.11007 0.12722 C -0.14236 0.07633 -0.19427 0.06269 -0.22343 0.09715 C -0.2533 0.13162 -0.25034 0.20102 -0.21753 0.25144 C -0.18507 0.30141 -0.18246 0.37219 -0.2118 0.40527 C -0.24132 0.44043 -0.29271 0.42655 -0.32569 0.37589 C -0.35816 0.3257 -0.40989 0.31251 -0.44132 0.34883 C -0.47066 0.38283 -0.46805 0.45292 -0.43541 0.50312 C -0.40295 0.55401 -0.35156 0.56673 -0.32152 0.53296 C -0.2901 0.49664 -0.29271 0.42655 -0.32569 0.37589 C -0.35816 0.3257 -0.36146 0.25607 -0.33125 0.22183 C -0.30208 0.18737 -0.25034 0.20102 -0.21753 0.25144 C -0.18507 0.30141 -0.13385 0.31506 -0.10399 0.28152 C -0.075 0.24705 -0.07725 0.17742 -0.11007 0.12722 C -0.14236 0.07633 -0.14548 0.00648 -0.11406 -0.02984 C -0.08472 -0.06385 -0.03298 -0.05066 -2.77778E-6 1.86445E-6 Z " pathEditMode="relative" rAng="2947378" ptsTypes="fffffffffffffffff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25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1515177" y="54102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29600" y="2994259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1195" y="4256773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81400" y="267420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assign points to the nearest cluster center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1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1515177" y="54102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29600" y="2994259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1195" y="4256773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81400" y="267420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assign points to the nearest cluster center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73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 kinds of quarterbacks?</a:t>
            </a:r>
            <a:endParaRPr lang="en-US" dirty="0"/>
          </a:p>
        </p:txBody>
      </p:sp>
      <p:pic>
        <p:nvPicPr>
          <p:cNvPr id="1026" name="Picture 2" descr="http://carolinaontherise.com/wp-content/uploads/2012/10/NFL-Quarterb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8441"/>
            <a:ext cx="9144000" cy="513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1515177" y="54102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29600" y="2994259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1195" y="4256773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81400" y="2514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move the cluster center to the middle of the assigned 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5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02174E-6 L 0.07518 -0.14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7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02396 -0.1222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15 0.0078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27" name="Rectangle 26"/>
          <p:cNvSpPr/>
          <p:nvPr/>
        </p:nvSpPr>
        <p:spPr>
          <a:xfrm>
            <a:off x="6858000" y="30480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429000" y="3266173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82299" y="4548739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27" name="Rectangle 26"/>
          <p:cNvSpPr/>
          <p:nvPr/>
        </p:nvSpPr>
        <p:spPr>
          <a:xfrm>
            <a:off x="6858000" y="30480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429000" y="3266173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82299" y="4548739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01667 -0.10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3473 -0.0409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75 0.055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26" name="Rectangle 25"/>
          <p:cNvSpPr/>
          <p:nvPr/>
        </p:nvSpPr>
        <p:spPr>
          <a:xfrm>
            <a:off x="3276600" y="25146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00200" y="42672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72200" y="34290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27" name="Rectangle 26"/>
          <p:cNvSpPr/>
          <p:nvPr/>
        </p:nvSpPr>
        <p:spPr>
          <a:xfrm>
            <a:off x="3276600" y="25146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42672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72200" y="34290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833 -0.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25 -0.0777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555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32" name="Rectangle 31"/>
          <p:cNvSpPr/>
          <p:nvPr/>
        </p:nvSpPr>
        <p:spPr>
          <a:xfrm>
            <a:off x="4267200" y="1828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37338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72200" y="383032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26" name="Rectangle 25"/>
          <p:cNvSpPr/>
          <p:nvPr/>
        </p:nvSpPr>
        <p:spPr>
          <a:xfrm>
            <a:off x="4267200" y="1828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37338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72200" y="383032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6667 -0.111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5833 -0.0030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27" name="Rectangle 26"/>
          <p:cNvSpPr/>
          <p:nvPr/>
        </p:nvSpPr>
        <p:spPr>
          <a:xfrm>
            <a:off x="1828800" y="37338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1200" y="1066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05600" y="38100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27" name="Rectangle 26"/>
          <p:cNvSpPr/>
          <p:nvPr/>
        </p:nvSpPr>
        <p:spPr>
          <a:xfrm>
            <a:off x="1828800" y="37338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1200" y="1066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05600" y="38100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5 0.044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025 0.1555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27" name="Rectangle 26"/>
          <p:cNvSpPr/>
          <p:nvPr/>
        </p:nvSpPr>
        <p:spPr>
          <a:xfrm>
            <a:off x="1828800" y="37338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77000" y="48768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48400" y="13716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cluster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need to </a:t>
            </a:r>
            <a:r>
              <a:rPr lang="en-US" b="1" dirty="0" smtClean="0"/>
              <a:t>classify</a:t>
            </a:r>
            <a:r>
              <a:rPr lang="en-US" dirty="0" smtClean="0"/>
              <a:t>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71600" y="2895600"/>
            <a:ext cx="3657600" cy="2971800"/>
            <a:chOff x="1371600" y="2895600"/>
            <a:chExt cx="3657600" cy="2971800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2895600"/>
              <a:ext cx="3657600" cy="2971800"/>
              <a:chOff x="1371600" y="2438400"/>
              <a:chExt cx="4267200" cy="34290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371600" y="2438400"/>
                <a:ext cx="0" cy="3429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1371600" y="5867400"/>
                <a:ext cx="42672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/>
            <p:cNvSpPr/>
            <p:nvPr/>
          </p:nvSpPr>
          <p:spPr>
            <a:xfrm>
              <a:off x="1905000" y="5410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67000" y="503682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1615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62200" y="53213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288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4191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48000" y="52451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338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4038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528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95800" y="36957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43053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33800" y="438785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98700" y="471805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2971800" y="3200400"/>
            <a:ext cx="1905000" cy="15176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24001" y="4038600"/>
            <a:ext cx="1752599" cy="18669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k-means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00200" y="3429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4995" y="37338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465" y="44196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953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5499" y="2438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990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0" y="533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0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1905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840" y="404622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698" y="57150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8072" y="4853539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5632" y="4996715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9832" y="4256773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762000"/>
            <a:ext cx="337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K=3</a:t>
            </a:r>
            <a:endParaRPr lang="en-US" sz="5400" b="1" dirty="0"/>
          </a:p>
        </p:txBody>
      </p:sp>
      <p:sp>
        <p:nvSpPr>
          <p:cNvPr id="27" name="Rectangle 26"/>
          <p:cNvSpPr/>
          <p:nvPr/>
        </p:nvSpPr>
        <p:spPr>
          <a:xfrm>
            <a:off x="1828800" y="37338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77000" y="48768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48400" y="13716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8500" y="27432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 movement of cluster centers.</a:t>
            </a:r>
          </a:p>
          <a:p>
            <a:pPr algn="ctr"/>
            <a:r>
              <a:rPr lang="en-US" sz="2400" dirty="0" smtClean="0"/>
              <a:t>algorithm has “converged”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0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24469"/>
              </p:ext>
            </p:extLst>
          </p:nvPr>
        </p:nvGraphicFramePr>
        <p:xfrm>
          <a:off x="304800" y="228600"/>
          <a:ext cx="8534400" cy="640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20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685800" y="68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3100" y="1219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06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533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06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70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62200" y="838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09800" y="1143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01700" y="2819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31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62200" y="2438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2514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05000" y="26035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68700" y="68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56000" y="1219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735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163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25900" y="533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735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499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45100" y="838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45100" y="1143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84600" y="2819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560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45100" y="2438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213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49900" y="2514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87900" y="26035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00800" y="68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88100" y="1219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056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484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8000" y="533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056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820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077200" y="838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77200" y="1143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16700" y="2819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881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077200" y="2438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1534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82000" y="2514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20000" y="26035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85800" y="3962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3100" y="449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906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1430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906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670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4114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622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01700" y="6096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31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62200" y="5715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4384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667000" y="579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905000" y="58801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68700" y="3962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556000" y="449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8735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63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259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8735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5499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45100" y="4114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2451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784600" y="6096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560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245100" y="5715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213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549900" y="579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787900" y="58801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400800" y="3962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388100" y="449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056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2484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8580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056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3820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077200" y="4114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772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616700" y="6096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3881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077200" y="5715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1534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382000" y="579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20000" y="58801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5-Point Star 97"/>
          <p:cNvSpPr/>
          <p:nvPr/>
        </p:nvSpPr>
        <p:spPr>
          <a:xfrm>
            <a:off x="2133600" y="685800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2755900" y="1371600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219200" y="1371600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5-Point Star 100"/>
          <p:cNvSpPr/>
          <p:nvPr/>
        </p:nvSpPr>
        <p:spPr>
          <a:xfrm>
            <a:off x="1447800" y="2984500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16300" y="3200400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Name: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36900" y="22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019800" y="22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04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1369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019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46720"/>
              </p:ext>
            </p:extLst>
          </p:nvPr>
        </p:nvGraphicFramePr>
        <p:xfrm>
          <a:off x="304800" y="228600"/>
          <a:ext cx="8534400" cy="640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20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685800" y="68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3100" y="1219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06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533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06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70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62200" y="838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09800" y="1143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01700" y="2819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31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62200" y="2438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2514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05000" y="26035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68700" y="68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56000" y="1219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735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163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25900" y="533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735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499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45100" y="838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45100" y="1143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84600" y="2819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560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45100" y="2438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213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49900" y="2514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87900" y="26035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00800" y="68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88100" y="1219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056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48400" y="1600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8000" y="533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056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82000" y="990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077200" y="838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77200" y="1143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16700" y="2819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881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077200" y="2438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153400" y="2743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82000" y="2514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20000" y="26035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85800" y="3962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3100" y="449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906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1430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906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670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4114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622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01700" y="6096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31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62200" y="5715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4384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667000" y="579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905000" y="58801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68700" y="3962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556000" y="449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8735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63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259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8735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5499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45100" y="4114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2451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784600" y="6096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560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245100" y="5715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213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549900" y="579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787900" y="58801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400800" y="3962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388100" y="4495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056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248400" y="4876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8580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056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382000" y="4267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077200" y="4114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772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616700" y="6096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3881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077200" y="5715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153400" y="6019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382000" y="579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20000" y="58801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5-Point Star 97"/>
          <p:cNvSpPr/>
          <p:nvPr/>
        </p:nvSpPr>
        <p:spPr>
          <a:xfrm>
            <a:off x="2133600" y="685800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2755900" y="1371600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219200" y="1371600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5-Point Star 100"/>
          <p:cNvSpPr/>
          <p:nvPr/>
        </p:nvSpPr>
        <p:spPr>
          <a:xfrm>
            <a:off x="1447800" y="2984500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16300" y="3200400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Name: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36900" y="22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019800" y="22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04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1369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019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71500" y="2374900"/>
            <a:ext cx="2083864" cy="984426"/>
          </a:xfrm>
          <a:custGeom>
            <a:avLst/>
            <a:gdLst>
              <a:gd name="connsiteX0" fmla="*/ 1714500 w 2083864"/>
              <a:gd name="connsiteY0" fmla="*/ 0 h 984426"/>
              <a:gd name="connsiteX1" fmla="*/ 1714500 w 2083864"/>
              <a:gd name="connsiteY1" fmla="*/ 0 h 984426"/>
              <a:gd name="connsiteX2" fmla="*/ 1828800 w 2083864"/>
              <a:gd name="connsiteY2" fmla="*/ 12700 h 984426"/>
              <a:gd name="connsiteX3" fmla="*/ 1905000 w 2083864"/>
              <a:gd name="connsiteY3" fmla="*/ 50800 h 984426"/>
              <a:gd name="connsiteX4" fmla="*/ 1981200 w 2083864"/>
              <a:gd name="connsiteY4" fmla="*/ 88900 h 984426"/>
              <a:gd name="connsiteX5" fmla="*/ 2044700 w 2083864"/>
              <a:gd name="connsiteY5" fmla="*/ 330200 h 984426"/>
              <a:gd name="connsiteX6" fmla="*/ 2057400 w 2083864"/>
              <a:gd name="connsiteY6" fmla="*/ 381000 h 984426"/>
              <a:gd name="connsiteX7" fmla="*/ 2082800 w 2083864"/>
              <a:gd name="connsiteY7" fmla="*/ 457200 h 984426"/>
              <a:gd name="connsiteX8" fmla="*/ 2044700 w 2083864"/>
              <a:gd name="connsiteY8" fmla="*/ 647700 h 984426"/>
              <a:gd name="connsiteX9" fmla="*/ 1968500 w 2083864"/>
              <a:gd name="connsiteY9" fmla="*/ 673100 h 984426"/>
              <a:gd name="connsiteX10" fmla="*/ 1930400 w 2083864"/>
              <a:gd name="connsiteY10" fmla="*/ 685800 h 984426"/>
              <a:gd name="connsiteX11" fmla="*/ 1828800 w 2083864"/>
              <a:gd name="connsiteY11" fmla="*/ 711200 h 984426"/>
              <a:gd name="connsiteX12" fmla="*/ 1752600 w 2083864"/>
              <a:gd name="connsiteY12" fmla="*/ 749300 h 984426"/>
              <a:gd name="connsiteX13" fmla="*/ 1676400 w 2083864"/>
              <a:gd name="connsiteY13" fmla="*/ 800100 h 984426"/>
              <a:gd name="connsiteX14" fmla="*/ 1574800 w 2083864"/>
              <a:gd name="connsiteY14" fmla="*/ 850900 h 984426"/>
              <a:gd name="connsiteX15" fmla="*/ 1536700 w 2083864"/>
              <a:gd name="connsiteY15" fmla="*/ 876300 h 984426"/>
              <a:gd name="connsiteX16" fmla="*/ 1308100 w 2083864"/>
              <a:gd name="connsiteY16" fmla="*/ 914400 h 984426"/>
              <a:gd name="connsiteX17" fmla="*/ 1244600 w 2083864"/>
              <a:gd name="connsiteY17" fmla="*/ 927100 h 984426"/>
              <a:gd name="connsiteX18" fmla="*/ 1028700 w 2083864"/>
              <a:gd name="connsiteY18" fmla="*/ 952500 h 984426"/>
              <a:gd name="connsiteX19" fmla="*/ 393700 w 2083864"/>
              <a:gd name="connsiteY19" fmla="*/ 952500 h 984426"/>
              <a:gd name="connsiteX20" fmla="*/ 330200 w 2083864"/>
              <a:gd name="connsiteY20" fmla="*/ 939800 h 984426"/>
              <a:gd name="connsiteX21" fmla="*/ 241300 w 2083864"/>
              <a:gd name="connsiteY21" fmla="*/ 914400 h 984426"/>
              <a:gd name="connsiteX22" fmla="*/ 190500 w 2083864"/>
              <a:gd name="connsiteY22" fmla="*/ 901700 h 984426"/>
              <a:gd name="connsiteX23" fmla="*/ 101600 w 2083864"/>
              <a:gd name="connsiteY23" fmla="*/ 863600 h 984426"/>
              <a:gd name="connsiteX24" fmla="*/ 63500 w 2083864"/>
              <a:gd name="connsiteY24" fmla="*/ 825500 h 984426"/>
              <a:gd name="connsiteX25" fmla="*/ 50800 w 2083864"/>
              <a:gd name="connsiteY25" fmla="*/ 774700 h 984426"/>
              <a:gd name="connsiteX26" fmla="*/ 38100 w 2083864"/>
              <a:gd name="connsiteY26" fmla="*/ 622300 h 984426"/>
              <a:gd name="connsiteX27" fmla="*/ 12700 w 2083864"/>
              <a:gd name="connsiteY27" fmla="*/ 546100 h 984426"/>
              <a:gd name="connsiteX28" fmla="*/ 0 w 2083864"/>
              <a:gd name="connsiteY28" fmla="*/ 508000 h 984426"/>
              <a:gd name="connsiteX29" fmla="*/ 50800 w 2083864"/>
              <a:gd name="connsiteY29" fmla="*/ 330200 h 984426"/>
              <a:gd name="connsiteX30" fmla="*/ 127000 w 2083864"/>
              <a:gd name="connsiteY30" fmla="*/ 279400 h 984426"/>
              <a:gd name="connsiteX31" fmla="*/ 203200 w 2083864"/>
              <a:gd name="connsiteY31" fmla="*/ 254000 h 984426"/>
              <a:gd name="connsiteX32" fmla="*/ 279400 w 2083864"/>
              <a:gd name="connsiteY32" fmla="*/ 266700 h 984426"/>
              <a:gd name="connsiteX33" fmla="*/ 317500 w 2083864"/>
              <a:gd name="connsiteY33" fmla="*/ 279400 h 984426"/>
              <a:gd name="connsiteX34" fmla="*/ 850900 w 2083864"/>
              <a:gd name="connsiteY34" fmla="*/ 266700 h 984426"/>
              <a:gd name="connsiteX35" fmla="*/ 977900 w 2083864"/>
              <a:gd name="connsiteY35" fmla="*/ 254000 h 984426"/>
              <a:gd name="connsiteX36" fmla="*/ 1066800 w 2083864"/>
              <a:gd name="connsiteY36" fmla="*/ 215900 h 984426"/>
              <a:gd name="connsiteX37" fmla="*/ 1104900 w 2083864"/>
              <a:gd name="connsiteY37" fmla="*/ 203200 h 984426"/>
              <a:gd name="connsiteX38" fmla="*/ 1193800 w 2083864"/>
              <a:gd name="connsiteY38" fmla="*/ 152400 h 984426"/>
              <a:gd name="connsiteX39" fmla="*/ 1282700 w 2083864"/>
              <a:gd name="connsiteY39" fmla="*/ 127000 h 984426"/>
              <a:gd name="connsiteX40" fmla="*/ 1358900 w 2083864"/>
              <a:gd name="connsiteY40" fmla="*/ 88900 h 984426"/>
              <a:gd name="connsiteX41" fmla="*/ 1422400 w 2083864"/>
              <a:gd name="connsiteY41" fmla="*/ 76200 h 984426"/>
              <a:gd name="connsiteX42" fmla="*/ 1460500 w 2083864"/>
              <a:gd name="connsiteY42" fmla="*/ 63500 h 984426"/>
              <a:gd name="connsiteX43" fmla="*/ 1511300 w 2083864"/>
              <a:gd name="connsiteY43" fmla="*/ 50800 h 984426"/>
              <a:gd name="connsiteX44" fmla="*/ 1549400 w 2083864"/>
              <a:gd name="connsiteY44" fmla="*/ 38100 h 984426"/>
              <a:gd name="connsiteX45" fmla="*/ 1651000 w 2083864"/>
              <a:gd name="connsiteY45" fmla="*/ 12700 h 984426"/>
              <a:gd name="connsiteX46" fmla="*/ 1714500 w 2083864"/>
              <a:gd name="connsiteY46" fmla="*/ 0 h 98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83864" h="984426">
                <a:moveTo>
                  <a:pt x="1714500" y="0"/>
                </a:moveTo>
                <a:lnTo>
                  <a:pt x="1714500" y="0"/>
                </a:lnTo>
                <a:cubicBezTo>
                  <a:pt x="1752600" y="4233"/>
                  <a:pt x="1790987" y="6398"/>
                  <a:pt x="1828800" y="12700"/>
                </a:cubicBezTo>
                <a:cubicBezTo>
                  <a:pt x="1876683" y="20680"/>
                  <a:pt x="1861117" y="28859"/>
                  <a:pt x="1905000" y="50800"/>
                </a:cubicBezTo>
                <a:cubicBezTo>
                  <a:pt x="2010160" y="103380"/>
                  <a:pt x="1872011" y="16107"/>
                  <a:pt x="1981200" y="88900"/>
                </a:cubicBezTo>
                <a:cubicBezTo>
                  <a:pt x="2067965" y="219048"/>
                  <a:pt x="2019989" y="120159"/>
                  <a:pt x="2044700" y="330200"/>
                </a:cubicBezTo>
                <a:cubicBezTo>
                  <a:pt x="2046739" y="347535"/>
                  <a:pt x="2052384" y="364282"/>
                  <a:pt x="2057400" y="381000"/>
                </a:cubicBezTo>
                <a:cubicBezTo>
                  <a:pt x="2065093" y="406645"/>
                  <a:pt x="2082800" y="457200"/>
                  <a:pt x="2082800" y="457200"/>
                </a:cubicBezTo>
                <a:cubicBezTo>
                  <a:pt x="2082622" y="459335"/>
                  <a:pt x="2094247" y="616733"/>
                  <a:pt x="2044700" y="647700"/>
                </a:cubicBezTo>
                <a:cubicBezTo>
                  <a:pt x="2021996" y="661890"/>
                  <a:pt x="1993900" y="664633"/>
                  <a:pt x="1968500" y="673100"/>
                </a:cubicBezTo>
                <a:cubicBezTo>
                  <a:pt x="1955800" y="677333"/>
                  <a:pt x="1943387" y="682553"/>
                  <a:pt x="1930400" y="685800"/>
                </a:cubicBezTo>
                <a:lnTo>
                  <a:pt x="1828800" y="711200"/>
                </a:lnTo>
                <a:cubicBezTo>
                  <a:pt x="1659660" y="823960"/>
                  <a:pt x="1910341" y="661666"/>
                  <a:pt x="1752600" y="749300"/>
                </a:cubicBezTo>
                <a:cubicBezTo>
                  <a:pt x="1725915" y="764125"/>
                  <a:pt x="1703704" y="786448"/>
                  <a:pt x="1676400" y="800100"/>
                </a:cubicBezTo>
                <a:cubicBezTo>
                  <a:pt x="1642533" y="817033"/>
                  <a:pt x="1606305" y="829897"/>
                  <a:pt x="1574800" y="850900"/>
                </a:cubicBezTo>
                <a:cubicBezTo>
                  <a:pt x="1562100" y="859367"/>
                  <a:pt x="1551289" y="871811"/>
                  <a:pt x="1536700" y="876300"/>
                </a:cubicBezTo>
                <a:cubicBezTo>
                  <a:pt x="1454303" y="901653"/>
                  <a:pt x="1390818" y="901674"/>
                  <a:pt x="1308100" y="914400"/>
                </a:cubicBezTo>
                <a:cubicBezTo>
                  <a:pt x="1286765" y="917682"/>
                  <a:pt x="1265892" y="923551"/>
                  <a:pt x="1244600" y="927100"/>
                </a:cubicBezTo>
                <a:cubicBezTo>
                  <a:pt x="1160375" y="941138"/>
                  <a:pt x="1118982" y="943472"/>
                  <a:pt x="1028700" y="952500"/>
                </a:cubicBezTo>
                <a:cubicBezTo>
                  <a:pt x="792194" y="1011626"/>
                  <a:pt x="958994" y="974668"/>
                  <a:pt x="393700" y="952500"/>
                </a:cubicBezTo>
                <a:cubicBezTo>
                  <a:pt x="372131" y="951654"/>
                  <a:pt x="351272" y="944483"/>
                  <a:pt x="330200" y="939800"/>
                </a:cubicBezTo>
                <a:cubicBezTo>
                  <a:pt x="240870" y="919949"/>
                  <a:pt x="315549" y="935614"/>
                  <a:pt x="241300" y="914400"/>
                </a:cubicBezTo>
                <a:cubicBezTo>
                  <a:pt x="224517" y="909605"/>
                  <a:pt x="206843" y="907829"/>
                  <a:pt x="190500" y="901700"/>
                </a:cubicBezTo>
                <a:cubicBezTo>
                  <a:pt x="-60595" y="807539"/>
                  <a:pt x="290824" y="926675"/>
                  <a:pt x="101600" y="863600"/>
                </a:cubicBezTo>
                <a:cubicBezTo>
                  <a:pt x="88900" y="850900"/>
                  <a:pt x="72411" y="841094"/>
                  <a:pt x="63500" y="825500"/>
                </a:cubicBezTo>
                <a:cubicBezTo>
                  <a:pt x="54840" y="810345"/>
                  <a:pt x="52965" y="792020"/>
                  <a:pt x="50800" y="774700"/>
                </a:cubicBezTo>
                <a:cubicBezTo>
                  <a:pt x="44477" y="724118"/>
                  <a:pt x="46480" y="672582"/>
                  <a:pt x="38100" y="622300"/>
                </a:cubicBezTo>
                <a:cubicBezTo>
                  <a:pt x="33698" y="595890"/>
                  <a:pt x="21167" y="571500"/>
                  <a:pt x="12700" y="546100"/>
                </a:cubicBezTo>
                <a:lnTo>
                  <a:pt x="0" y="508000"/>
                </a:lnTo>
                <a:cubicBezTo>
                  <a:pt x="10299" y="394716"/>
                  <a:pt x="-18816" y="384346"/>
                  <a:pt x="50800" y="330200"/>
                </a:cubicBezTo>
                <a:cubicBezTo>
                  <a:pt x="74897" y="311458"/>
                  <a:pt x="98040" y="289053"/>
                  <a:pt x="127000" y="279400"/>
                </a:cubicBezTo>
                <a:lnTo>
                  <a:pt x="203200" y="254000"/>
                </a:lnTo>
                <a:cubicBezTo>
                  <a:pt x="228600" y="258233"/>
                  <a:pt x="254263" y="261114"/>
                  <a:pt x="279400" y="266700"/>
                </a:cubicBezTo>
                <a:cubicBezTo>
                  <a:pt x="292468" y="269604"/>
                  <a:pt x="304113" y="279400"/>
                  <a:pt x="317500" y="279400"/>
                </a:cubicBezTo>
                <a:cubicBezTo>
                  <a:pt x="495350" y="279400"/>
                  <a:pt x="673100" y="270933"/>
                  <a:pt x="850900" y="266700"/>
                </a:cubicBezTo>
                <a:cubicBezTo>
                  <a:pt x="893233" y="262467"/>
                  <a:pt x="935850" y="260469"/>
                  <a:pt x="977900" y="254000"/>
                </a:cubicBezTo>
                <a:cubicBezTo>
                  <a:pt x="1008875" y="249235"/>
                  <a:pt x="1039502" y="227599"/>
                  <a:pt x="1066800" y="215900"/>
                </a:cubicBezTo>
                <a:cubicBezTo>
                  <a:pt x="1079105" y="210627"/>
                  <a:pt x="1092926" y="209187"/>
                  <a:pt x="1104900" y="203200"/>
                </a:cubicBezTo>
                <a:cubicBezTo>
                  <a:pt x="1178593" y="166354"/>
                  <a:pt x="1104739" y="185798"/>
                  <a:pt x="1193800" y="152400"/>
                </a:cubicBezTo>
                <a:cubicBezTo>
                  <a:pt x="1226353" y="140193"/>
                  <a:pt x="1251997" y="142352"/>
                  <a:pt x="1282700" y="127000"/>
                </a:cubicBezTo>
                <a:cubicBezTo>
                  <a:pt x="1344781" y="95960"/>
                  <a:pt x="1295056" y="104861"/>
                  <a:pt x="1358900" y="88900"/>
                </a:cubicBezTo>
                <a:cubicBezTo>
                  <a:pt x="1379841" y="83665"/>
                  <a:pt x="1401459" y="81435"/>
                  <a:pt x="1422400" y="76200"/>
                </a:cubicBezTo>
                <a:cubicBezTo>
                  <a:pt x="1435387" y="72953"/>
                  <a:pt x="1447628" y="67178"/>
                  <a:pt x="1460500" y="63500"/>
                </a:cubicBezTo>
                <a:cubicBezTo>
                  <a:pt x="1477283" y="58705"/>
                  <a:pt x="1494517" y="55595"/>
                  <a:pt x="1511300" y="50800"/>
                </a:cubicBezTo>
                <a:cubicBezTo>
                  <a:pt x="1524172" y="47122"/>
                  <a:pt x="1536485" y="41622"/>
                  <a:pt x="1549400" y="38100"/>
                </a:cubicBezTo>
                <a:cubicBezTo>
                  <a:pt x="1583079" y="28915"/>
                  <a:pt x="1617882" y="23739"/>
                  <a:pt x="1651000" y="12700"/>
                </a:cubicBezTo>
                <a:cubicBezTo>
                  <a:pt x="1701148" y="-4016"/>
                  <a:pt x="1703917" y="2117"/>
                  <a:pt x="17145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2565400" y="889000"/>
            <a:ext cx="514965" cy="1943100"/>
          </a:xfrm>
          <a:custGeom>
            <a:avLst/>
            <a:gdLst>
              <a:gd name="connsiteX0" fmla="*/ 266700 w 514965"/>
              <a:gd name="connsiteY0" fmla="*/ 25400 h 1943100"/>
              <a:gd name="connsiteX1" fmla="*/ 266700 w 514965"/>
              <a:gd name="connsiteY1" fmla="*/ 25400 h 1943100"/>
              <a:gd name="connsiteX2" fmla="*/ 355600 w 514965"/>
              <a:gd name="connsiteY2" fmla="*/ 127000 h 1943100"/>
              <a:gd name="connsiteX3" fmla="*/ 368300 w 514965"/>
              <a:gd name="connsiteY3" fmla="*/ 165100 h 1943100"/>
              <a:gd name="connsiteX4" fmla="*/ 444500 w 514965"/>
              <a:gd name="connsiteY4" fmla="*/ 317500 h 1943100"/>
              <a:gd name="connsiteX5" fmla="*/ 482600 w 514965"/>
              <a:gd name="connsiteY5" fmla="*/ 431800 h 1943100"/>
              <a:gd name="connsiteX6" fmla="*/ 495300 w 514965"/>
              <a:gd name="connsiteY6" fmla="*/ 469900 h 1943100"/>
              <a:gd name="connsiteX7" fmla="*/ 508000 w 514965"/>
              <a:gd name="connsiteY7" fmla="*/ 723900 h 1943100"/>
              <a:gd name="connsiteX8" fmla="*/ 482600 w 514965"/>
              <a:gd name="connsiteY8" fmla="*/ 1282700 h 1943100"/>
              <a:gd name="connsiteX9" fmla="*/ 457200 w 514965"/>
              <a:gd name="connsiteY9" fmla="*/ 1511300 h 1943100"/>
              <a:gd name="connsiteX10" fmla="*/ 444500 w 514965"/>
              <a:gd name="connsiteY10" fmla="*/ 1562100 h 1943100"/>
              <a:gd name="connsiteX11" fmla="*/ 419100 w 514965"/>
              <a:gd name="connsiteY11" fmla="*/ 1600200 h 1943100"/>
              <a:gd name="connsiteX12" fmla="*/ 393700 w 514965"/>
              <a:gd name="connsiteY12" fmla="*/ 1676400 h 1943100"/>
              <a:gd name="connsiteX13" fmla="*/ 381000 w 514965"/>
              <a:gd name="connsiteY13" fmla="*/ 1714500 h 1943100"/>
              <a:gd name="connsiteX14" fmla="*/ 368300 w 514965"/>
              <a:gd name="connsiteY14" fmla="*/ 1752600 h 1943100"/>
              <a:gd name="connsiteX15" fmla="*/ 355600 w 514965"/>
              <a:gd name="connsiteY15" fmla="*/ 1803400 h 1943100"/>
              <a:gd name="connsiteX16" fmla="*/ 317500 w 514965"/>
              <a:gd name="connsiteY16" fmla="*/ 1879600 h 1943100"/>
              <a:gd name="connsiteX17" fmla="*/ 203200 w 514965"/>
              <a:gd name="connsiteY17" fmla="*/ 1943100 h 1943100"/>
              <a:gd name="connsiteX18" fmla="*/ 114300 w 514965"/>
              <a:gd name="connsiteY18" fmla="*/ 1917700 h 1943100"/>
              <a:gd name="connsiteX19" fmla="*/ 50800 w 514965"/>
              <a:gd name="connsiteY19" fmla="*/ 1803400 h 1943100"/>
              <a:gd name="connsiteX20" fmla="*/ 25400 w 514965"/>
              <a:gd name="connsiteY20" fmla="*/ 1765300 h 1943100"/>
              <a:gd name="connsiteX21" fmla="*/ 25400 w 514965"/>
              <a:gd name="connsiteY21" fmla="*/ 1447800 h 1943100"/>
              <a:gd name="connsiteX22" fmla="*/ 0 w 514965"/>
              <a:gd name="connsiteY22" fmla="*/ 1244600 h 1943100"/>
              <a:gd name="connsiteX23" fmla="*/ 12700 w 514965"/>
              <a:gd name="connsiteY23" fmla="*/ 1092200 h 1943100"/>
              <a:gd name="connsiteX24" fmla="*/ 38100 w 514965"/>
              <a:gd name="connsiteY24" fmla="*/ 990600 h 1943100"/>
              <a:gd name="connsiteX25" fmla="*/ 50800 w 514965"/>
              <a:gd name="connsiteY25" fmla="*/ 927100 h 1943100"/>
              <a:gd name="connsiteX26" fmla="*/ 88900 w 514965"/>
              <a:gd name="connsiteY26" fmla="*/ 812800 h 1943100"/>
              <a:gd name="connsiteX27" fmla="*/ 101600 w 514965"/>
              <a:gd name="connsiteY27" fmla="*/ 774700 h 1943100"/>
              <a:gd name="connsiteX28" fmla="*/ 76200 w 514965"/>
              <a:gd name="connsiteY28" fmla="*/ 571500 h 1943100"/>
              <a:gd name="connsiteX29" fmla="*/ 50800 w 514965"/>
              <a:gd name="connsiteY29" fmla="*/ 495300 h 1943100"/>
              <a:gd name="connsiteX30" fmla="*/ 38100 w 514965"/>
              <a:gd name="connsiteY30" fmla="*/ 457200 h 1943100"/>
              <a:gd name="connsiteX31" fmla="*/ 25400 w 514965"/>
              <a:gd name="connsiteY31" fmla="*/ 381000 h 1943100"/>
              <a:gd name="connsiteX32" fmla="*/ 50800 w 514965"/>
              <a:gd name="connsiteY32" fmla="*/ 152400 h 1943100"/>
              <a:gd name="connsiteX33" fmla="*/ 63500 w 514965"/>
              <a:gd name="connsiteY33" fmla="*/ 114300 h 1943100"/>
              <a:gd name="connsiteX34" fmla="*/ 127000 w 514965"/>
              <a:gd name="connsiteY34" fmla="*/ 38100 h 1943100"/>
              <a:gd name="connsiteX35" fmla="*/ 203200 w 514965"/>
              <a:gd name="connsiteY35" fmla="*/ 0 h 1943100"/>
              <a:gd name="connsiteX36" fmla="*/ 304800 w 514965"/>
              <a:gd name="connsiteY36" fmla="*/ 50800 h 1943100"/>
              <a:gd name="connsiteX37" fmla="*/ 304800 w 514965"/>
              <a:gd name="connsiteY37" fmla="*/ 76200 h 1943100"/>
              <a:gd name="connsiteX38" fmla="*/ 342900 w 514965"/>
              <a:gd name="connsiteY38" fmla="*/ 1524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14965" h="1943100">
                <a:moveTo>
                  <a:pt x="266700" y="25400"/>
                </a:moveTo>
                <a:lnTo>
                  <a:pt x="266700" y="25400"/>
                </a:lnTo>
                <a:cubicBezTo>
                  <a:pt x="296333" y="59267"/>
                  <a:pt x="329132" y="90606"/>
                  <a:pt x="355600" y="127000"/>
                </a:cubicBezTo>
                <a:cubicBezTo>
                  <a:pt x="363474" y="137827"/>
                  <a:pt x="361799" y="153398"/>
                  <a:pt x="368300" y="165100"/>
                </a:cubicBezTo>
                <a:cubicBezTo>
                  <a:pt x="450364" y="312816"/>
                  <a:pt x="395051" y="169154"/>
                  <a:pt x="444500" y="317500"/>
                </a:cubicBezTo>
                <a:lnTo>
                  <a:pt x="482600" y="431800"/>
                </a:lnTo>
                <a:lnTo>
                  <a:pt x="495300" y="469900"/>
                </a:lnTo>
                <a:cubicBezTo>
                  <a:pt x="499533" y="554567"/>
                  <a:pt x="508000" y="639128"/>
                  <a:pt x="508000" y="723900"/>
                </a:cubicBezTo>
                <a:cubicBezTo>
                  <a:pt x="508000" y="1196804"/>
                  <a:pt x="535029" y="1072986"/>
                  <a:pt x="482600" y="1282700"/>
                </a:cubicBezTo>
                <a:cubicBezTo>
                  <a:pt x="474133" y="1358900"/>
                  <a:pt x="475795" y="1436920"/>
                  <a:pt x="457200" y="1511300"/>
                </a:cubicBezTo>
                <a:cubicBezTo>
                  <a:pt x="452967" y="1528233"/>
                  <a:pt x="451376" y="1546057"/>
                  <a:pt x="444500" y="1562100"/>
                </a:cubicBezTo>
                <a:cubicBezTo>
                  <a:pt x="438487" y="1576129"/>
                  <a:pt x="425299" y="1586252"/>
                  <a:pt x="419100" y="1600200"/>
                </a:cubicBezTo>
                <a:cubicBezTo>
                  <a:pt x="408226" y="1624666"/>
                  <a:pt x="402167" y="1651000"/>
                  <a:pt x="393700" y="1676400"/>
                </a:cubicBezTo>
                <a:lnTo>
                  <a:pt x="381000" y="1714500"/>
                </a:lnTo>
                <a:cubicBezTo>
                  <a:pt x="376767" y="1727200"/>
                  <a:pt x="371547" y="1739613"/>
                  <a:pt x="368300" y="1752600"/>
                </a:cubicBezTo>
                <a:cubicBezTo>
                  <a:pt x="364067" y="1769533"/>
                  <a:pt x="360395" y="1786617"/>
                  <a:pt x="355600" y="1803400"/>
                </a:cubicBezTo>
                <a:cubicBezTo>
                  <a:pt x="348266" y="1829067"/>
                  <a:pt x="338704" y="1861047"/>
                  <a:pt x="317500" y="1879600"/>
                </a:cubicBezTo>
                <a:cubicBezTo>
                  <a:pt x="263753" y="1926628"/>
                  <a:pt x="255529" y="1925657"/>
                  <a:pt x="203200" y="1943100"/>
                </a:cubicBezTo>
                <a:cubicBezTo>
                  <a:pt x="202761" y="1942990"/>
                  <a:pt x="120373" y="1923773"/>
                  <a:pt x="114300" y="1917700"/>
                </a:cubicBezTo>
                <a:cubicBezTo>
                  <a:pt x="34213" y="1837613"/>
                  <a:pt x="82740" y="1867280"/>
                  <a:pt x="50800" y="1803400"/>
                </a:cubicBezTo>
                <a:cubicBezTo>
                  <a:pt x="43974" y="1789748"/>
                  <a:pt x="33867" y="1778000"/>
                  <a:pt x="25400" y="1765300"/>
                </a:cubicBezTo>
                <a:cubicBezTo>
                  <a:pt x="42954" y="1572209"/>
                  <a:pt x="42099" y="1664892"/>
                  <a:pt x="25400" y="1447800"/>
                </a:cubicBezTo>
                <a:cubicBezTo>
                  <a:pt x="12823" y="1284294"/>
                  <a:pt x="24525" y="1342701"/>
                  <a:pt x="0" y="1244600"/>
                </a:cubicBezTo>
                <a:cubicBezTo>
                  <a:pt x="4233" y="1193800"/>
                  <a:pt x="5138" y="1142612"/>
                  <a:pt x="12700" y="1092200"/>
                </a:cubicBezTo>
                <a:cubicBezTo>
                  <a:pt x="17878" y="1057677"/>
                  <a:pt x="31254" y="1024831"/>
                  <a:pt x="38100" y="990600"/>
                </a:cubicBezTo>
                <a:cubicBezTo>
                  <a:pt x="42333" y="969433"/>
                  <a:pt x="45120" y="947925"/>
                  <a:pt x="50800" y="927100"/>
                </a:cubicBezTo>
                <a:lnTo>
                  <a:pt x="88900" y="812800"/>
                </a:lnTo>
                <a:lnTo>
                  <a:pt x="101600" y="774700"/>
                </a:lnTo>
                <a:cubicBezTo>
                  <a:pt x="95559" y="708252"/>
                  <a:pt x="94094" y="637110"/>
                  <a:pt x="76200" y="571500"/>
                </a:cubicBezTo>
                <a:cubicBezTo>
                  <a:pt x="69155" y="545669"/>
                  <a:pt x="59267" y="520700"/>
                  <a:pt x="50800" y="495300"/>
                </a:cubicBezTo>
                <a:cubicBezTo>
                  <a:pt x="46567" y="482600"/>
                  <a:pt x="40301" y="470405"/>
                  <a:pt x="38100" y="457200"/>
                </a:cubicBezTo>
                <a:lnTo>
                  <a:pt x="25400" y="381000"/>
                </a:lnTo>
                <a:cubicBezTo>
                  <a:pt x="33072" y="281267"/>
                  <a:pt x="29889" y="236044"/>
                  <a:pt x="50800" y="152400"/>
                </a:cubicBezTo>
                <a:cubicBezTo>
                  <a:pt x="54047" y="139413"/>
                  <a:pt x="57513" y="126274"/>
                  <a:pt x="63500" y="114300"/>
                </a:cubicBezTo>
                <a:cubicBezTo>
                  <a:pt x="77771" y="85757"/>
                  <a:pt x="102925" y="58162"/>
                  <a:pt x="127000" y="38100"/>
                </a:cubicBezTo>
                <a:cubicBezTo>
                  <a:pt x="159826" y="10745"/>
                  <a:pt x="165015" y="12728"/>
                  <a:pt x="203200" y="0"/>
                </a:cubicBezTo>
                <a:cubicBezTo>
                  <a:pt x="284943" y="11678"/>
                  <a:pt x="291761" y="-14394"/>
                  <a:pt x="304800" y="50800"/>
                </a:cubicBezTo>
                <a:cubicBezTo>
                  <a:pt x="306460" y="59102"/>
                  <a:pt x="304800" y="67733"/>
                  <a:pt x="304800" y="76200"/>
                </a:cubicBezTo>
                <a:lnTo>
                  <a:pt x="342900" y="152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2032000" y="444500"/>
            <a:ext cx="558800" cy="927100"/>
          </a:xfrm>
          <a:custGeom>
            <a:avLst/>
            <a:gdLst>
              <a:gd name="connsiteX0" fmla="*/ 215900 w 558800"/>
              <a:gd name="connsiteY0" fmla="*/ 0 h 927100"/>
              <a:gd name="connsiteX1" fmla="*/ 215900 w 558800"/>
              <a:gd name="connsiteY1" fmla="*/ 0 h 927100"/>
              <a:gd name="connsiteX2" fmla="*/ 317500 w 558800"/>
              <a:gd name="connsiteY2" fmla="*/ 63500 h 927100"/>
              <a:gd name="connsiteX3" fmla="*/ 393700 w 558800"/>
              <a:gd name="connsiteY3" fmla="*/ 152400 h 927100"/>
              <a:gd name="connsiteX4" fmla="*/ 469900 w 558800"/>
              <a:gd name="connsiteY4" fmla="*/ 203200 h 927100"/>
              <a:gd name="connsiteX5" fmla="*/ 495300 w 558800"/>
              <a:gd name="connsiteY5" fmla="*/ 292100 h 927100"/>
              <a:gd name="connsiteX6" fmla="*/ 520700 w 558800"/>
              <a:gd name="connsiteY6" fmla="*/ 368300 h 927100"/>
              <a:gd name="connsiteX7" fmla="*/ 558800 w 558800"/>
              <a:gd name="connsiteY7" fmla="*/ 444500 h 927100"/>
              <a:gd name="connsiteX8" fmla="*/ 533400 w 558800"/>
              <a:gd name="connsiteY8" fmla="*/ 558800 h 927100"/>
              <a:gd name="connsiteX9" fmla="*/ 508000 w 558800"/>
              <a:gd name="connsiteY9" fmla="*/ 596900 h 927100"/>
              <a:gd name="connsiteX10" fmla="*/ 469900 w 558800"/>
              <a:gd name="connsiteY10" fmla="*/ 711200 h 927100"/>
              <a:gd name="connsiteX11" fmla="*/ 457200 w 558800"/>
              <a:gd name="connsiteY11" fmla="*/ 749300 h 927100"/>
              <a:gd name="connsiteX12" fmla="*/ 393700 w 558800"/>
              <a:gd name="connsiteY12" fmla="*/ 825500 h 927100"/>
              <a:gd name="connsiteX13" fmla="*/ 368300 w 558800"/>
              <a:gd name="connsiteY13" fmla="*/ 863600 h 927100"/>
              <a:gd name="connsiteX14" fmla="*/ 254000 w 558800"/>
              <a:gd name="connsiteY14" fmla="*/ 927100 h 927100"/>
              <a:gd name="connsiteX15" fmla="*/ 152400 w 558800"/>
              <a:gd name="connsiteY15" fmla="*/ 914400 h 927100"/>
              <a:gd name="connsiteX16" fmla="*/ 76200 w 558800"/>
              <a:gd name="connsiteY16" fmla="*/ 863600 h 927100"/>
              <a:gd name="connsiteX17" fmla="*/ 38100 w 558800"/>
              <a:gd name="connsiteY17" fmla="*/ 774700 h 927100"/>
              <a:gd name="connsiteX18" fmla="*/ 12700 w 558800"/>
              <a:gd name="connsiteY18" fmla="*/ 673100 h 927100"/>
              <a:gd name="connsiteX19" fmla="*/ 0 w 558800"/>
              <a:gd name="connsiteY19" fmla="*/ 635000 h 927100"/>
              <a:gd name="connsiteX20" fmla="*/ 12700 w 558800"/>
              <a:gd name="connsiteY20" fmla="*/ 342900 h 927100"/>
              <a:gd name="connsiteX21" fmla="*/ 76200 w 558800"/>
              <a:gd name="connsiteY21" fmla="*/ 152400 h 927100"/>
              <a:gd name="connsiteX22" fmla="*/ 114300 w 558800"/>
              <a:gd name="connsiteY22" fmla="*/ 139700 h 927100"/>
              <a:gd name="connsiteX23" fmla="*/ 203200 w 558800"/>
              <a:gd name="connsiteY23" fmla="*/ 50800 h 927100"/>
              <a:gd name="connsiteX24" fmla="*/ 215900 w 558800"/>
              <a:gd name="connsiteY24" fmla="*/ 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8800" h="927100">
                <a:moveTo>
                  <a:pt x="215900" y="0"/>
                </a:moveTo>
                <a:lnTo>
                  <a:pt x="215900" y="0"/>
                </a:lnTo>
                <a:cubicBezTo>
                  <a:pt x="249767" y="21167"/>
                  <a:pt x="285201" y="40010"/>
                  <a:pt x="317500" y="63500"/>
                </a:cubicBezTo>
                <a:cubicBezTo>
                  <a:pt x="395067" y="119912"/>
                  <a:pt x="315950" y="83289"/>
                  <a:pt x="393700" y="152400"/>
                </a:cubicBezTo>
                <a:cubicBezTo>
                  <a:pt x="416516" y="172681"/>
                  <a:pt x="469900" y="203200"/>
                  <a:pt x="469900" y="203200"/>
                </a:cubicBezTo>
                <a:cubicBezTo>
                  <a:pt x="512581" y="331243"/>
                  <a:pt x="447460" y="132632"/>
                  <a:pt x="495300" y="292100"/>
                </a:cubicBezTo>
                <a:cubicBezTo>
                  <a:pt x="502993" y="317745"/>
                  <a:pt x="505848" y="346023"/>
                  <a:pt x="520700" y="368300"/>
                </a:cubicBezTo>
                <a:cubicBezTo>
                  <a:pt x="553526" y="417539"/>
                  <a:pt x="541273" y="391920"/>
                  <a:pt x="558800" y="444500"/>
                </a:cubicBezTo>
                <a:cubicBezTo>
                  <a:pt x="553922" y="473766"/>
                  <a:pt x="549032" y="527536"/>
                  <a:pt x="533400" y="558800"/>
                </a:cubicBezTo>
                <a:cubicBezTo>
                  <a:pt x="526574" y="572452"/>
                  <a:pt x="514199" y="582952"/>
                  <a:pt x="508000" y="596900"/>
                </a:cubicBezTo>
                <a:lnTo>
                  <a:pt x="469900" y="711200"/>
                </a:lnTo>
                <a:cubicBezTo>
                  <a:pt x="465667" y="723900"/>
                  <a:pt x="464626" y="738161"/>
                  <a:pt x="457200" y="749300"/>
                </a:cubicBezTo>
                <a:cubicBezTo>
                  <a:pt x="394137" y="843895"/>
                  <a:pt x="475188" y="727714"/>
                  <a:pt x="393700" y="825500"/>
                </a:cubicBezTo>
                <a:cubicBezTo>
                  <a:pt x="383929" y="837226"/>
                  <a:pt x="379787" y="853549"/>
                  <a:pt x="368300" y="863600"/>
                </a:cubicBezTo>
                <a:cubicBezTo>
                  <a:pt x="314553" y="910628"/>
                  <a:pt x="306329" y="909657"/>
                  <a:pt x="254000" y="927100"/>
                </a:cubicBezTo>
                <a:cubicBezTo>
                  <a:pt x="220133" y="922867"/>
                  <a:pt x="184542" y="925879"/>
                  <a:pt x="152400" y="914400"/>
                </a:cubicBezTo>
                <a:cubicBezTo>
                  <a:pt x="123651" y="904133"/>
                  <a:pt x="76200" y="863600"/>
                  <a:pt x="76200" y="863600"/>
                </a:cubicBezTo>
                <a:cubicBezTo>
                  <a:pt x="46416" y="774249"/>
                  <a:pt x="85180" y="884554"/>
                  <a:pt x="38100" y="774700"/>
                </a:cubicBezTo>
                <a:cubicBezTo>
                  <a:pt x="20682" y="734057"/>
                  <a:pt x="24627" y="720807"/>
                  <a:pt x="12700" y="673100"/>
                </a:cubicBezTo>
                <a:cubicBezTo>
                  <a:pt x="9453" y="660113"/>
                  <a:pt x="4233" y="647700"/>
                  <a:pt x="0" y="635000"/>
                </a:cubicBezTo>
                <a:cubicBezTo>
                  <a:pt x="4233" y="537633"/>
                  <a:pt x="6621" y="440169"/>
                  <a:pt x="12700" y="342900"/>
                </a:cubicBezTo>
                <a:cubicBezTo>
                  <a:pt x="14851" y="308477"/>
                  <a:pt x="15221" y="172726"/>
                  <a:pt x="76200" y="152400"/>
                </a:cubicBezTo>
                <a:lnTo>
                  <a:pt x="114300" y="139700"/>
                </a:lnTo>
                <a:cubicBezTo>
                  <a:pt x="181794" y="38459"/>
                  <a:pt x="132075" y="79250"/>
                  <a:pt x="203200" y="50800"/>
                </a:cubicBezTo>
                <a:cubicBezTo>
                  <a:pt x="211989" y="47284"/>
                  <a:pt x="213783" y="8467"/>
                  <a:pt x="2159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431800" y="342900"/>
            <a:ext cx="1092200" cy="1600200"/>
          </a:xfrm>
          <a:custGeom>
            <a:avLst/>
            <a:gdLst>
              <a:gd name="connsiteX0" fmla="*/ 546100 w 1244600"/>
              <a:gd name="connsiteY0" fmla="*/ 101600 h 1600200"/>
              <a:gd name="connsiteX1" fmla="*/ 546100 w 1244600"/>
              <a:gd name="connsiteY1" fmla="*/ 101600 h 1600200"/>
              <a:gd name="connsiteX2" fmla="*/ 482600 w 1244600"/>
              <a:gd name="connsiteY2" fmla="*/ 190500 h 1600200"/>
              <a:gd name="connsiteX3" fmla="*/ 469900 w 1244600"/>
              <a:gd name="connsiteY3" fmla="*/ 228600 h 1600200"/>
              <a:gd name="connsiteX4" fmla="*/ 393700 w 1244600"/>
              <a:gd name="connsiteY4" fmla="*/ 279400 h 1600200"/>
              <a:gd name="connsiteX5" fmla="*/ 355600 w 1244600"/>
              <a:gd name="connsiteY5" fmla="*/ 304800 h 1600200"/>
              <a:gd name="connsiteX6" fmla="*/ 215900 w 1244600"/>
              <a:gd name="connsiteY6" fmla="*/ 342900 h 1600200"/>
              <a:gd name="connsiteX7" fmla="*/ 177800 w 1244600"/>
              <a:gd name="connsiteY7" fmla="*/ 368300 h 1600200"/>
              <a:gd name="connsiteX8" fmla="*/ 114300 w 1244600"/>
              <a:gd name="connsiteY8" fmla="*/ 431800 h 1600200"/>
              <a:gd name="connsiteX9" fmla="*/ 76200 w 1244600"/>
              <a:gd name="connsiteY9" fmla="*/ 508000 h 1600200"/>
              <a:gd name="connsiteX10" fmla="*/ 63500 w 1244600"/>
              <a:gd name="connsiteY10" fmla="*/ 558800 h 1600200"/>
              <a:gd name="connsiteX11" fmla="*/ 50800 w 1244600"/>
              <a:gd name="connsiteY11" fmla="*/ 736600 h 1600200"/>
              <a:gd name="connsiteX12" fmla="*/ 38100 w 1244600"/>
              <a:gd name="connsiteY12" fmla="*/ 825500 h 1600200"/>
              <a:gd name="connsiteX13" fmla="*/ 25400 w 1244600"/>
              <a:gd name="connsiteY13" fmla="*/ 1016000 h 1600200"/>
              <a:gd name="connsiteX14" fmla="*/ 12700 w 1244600"/>
              <a:gd name="connsiteY14" fmla="*/ 1092200 h 1600200"/>
              <a:gd name="connsiteX15" fmla="*/ 0 w 1244600"/>
              <a:gd name="connsiteY15" fmla="*/ 1206500 h 1600200"/>
              <a:gd name="connsiteX16" fmla="*/ 38100 w 1244600"/>
              <a:gd name="connsiteY16" fmla="*/ 1422400 h 1600200"/>
              <a:gd name="connsiteX17" fmla="*/ 114300 w 1244600"/>
              <a:gd name="connsiteY17" fmla="*/ 1485900 h 1600200"/>
              <a:gd name="connsiteX18" fmla="*/ 203200 w 1244600"/>
              <a:gd name="connsiteY18" fmla="*/ 1511300 h 1600200"/>
              <a:gd name="connsiteX19" fmla="*/ 241300 w 1244600"/>
              <a:gd name="connsiteY19" fmla="*/ 1536700 h 1600200"/>
              <a:gd name="connsiteX20" fmla="*/ 292100 w 1244600"/>
              <a:gd name="connsiteY20" fmla="*/ 1549400 h 1600200"/>
              <a:gd name="connsiteX21" fmla="*/ 368300 w 1244600"/>
              <a:gd name="connsiteY21" fmla="*/ 1574800 h 1600200"/>
              <a:gd name="connsiteX22" fmla="*/ 406400 w 1244600"/>
              <a:gd name="connsiteY22" fmla="*/ 1587500 h 1600200"/>
              <a:gd name="connsiteX23" fmla="*/ 457200 w 1244600"/>
              <a:gd name="connsiteY23" fmla="*/ 1600200 h 1600200"/>
              <a:gd name="connsiteX24" fmla="*/ 812800 w 1244600"/>
              <a:gd name="connsiteY24" fmla="*/ 1587500 h 1600200"/>
              <a:gd name="connsiteX25" fmla="*/ 927100 w 1244600"/>
              <a:gd name="connsiteY25" fmla="*/ 1574800 h 1600200"/>
              <a:gd name="connsiteX26" fmla="*/ 965200 w 1244600"/>
              <a:gd name="connsiteY26" fmla="*/ 1549400 h 1600200"/>
              <a:gd name="connsiteX27" fmla="*/ 1016000 w 1244600"/>
              <a:gd name="connsiteY27" fmla="*/ 1536700 h 1600200"/>
              <a:gd name="connsiteX28" fmla="*/ 1054100 w 1244600"/>
              <a:gd name="connsiteY28" fmla="*/ 1511300 h 1600200"/>
              <a:gd name="connsiteX29" fmla="*/ 1104900 w 1244600"/>
              <a:gd name="connsiteY29" fmla="*/ 1485900 h 1600200"/>
              <a:gd name="connsiteX30" fmla="*/ 1117600 w 1244600"/>
              <a:gd name="connsiteY30" fmla="*/ 1435100 h 1600200"/>
              <a:gd name="connsiteX31" fmla="*/ 1155700 w 1244600"/>
              <a:gd name="connsiteY31" fmla="*/ 1397000 h 1600200"/>
              <a:gd name="connsiteX32" fmla="*/ 1206500 w 1244600"/>
              <a:gd name="connsiteY32" fmla="*/ 1257300 h 1600200"/>
              <a:gd name="connsiteX33" fmla="*/ 1231900 w 1244600"/>
              <a:gd name="connsiteY33" fmla="*/ 1155700 h 1600200"/>
              <a:gd name="connsiteX34" fmla="*/ 1244600 w 1244600"/>
              <a:gd name="connsiteY34" fmla="*/ 1104900 h 1600200"/>
              <a:gd name="connsiteX35" fmla="*/ 1231900 w 1244600"/>
              <a:gd name="connsiteY35" fmla="*/ 749300 h 1600200"/>
              <a:gd name="connsiteX36" fmla="*/ 1219200 w 1244600"/>
              <a:gd name="connsiteY36" fmla="*/ 711200 h 1600200"/>
              <a:gd name="connsiteX37" fmla="*/ 1193800 w 1244600"/>
              <a:gd name="connsiteY37" fmla="*/ 457200 h 1600200"/>
              <a:gd name="connsiteX38" fmla="*/ 1181100 w 1244600"/>
              <a:gd name="connsiteY38" fmla="*/ 393700 h 1600200"/>
              <a:gd name="connsiteX39" fmla="*/ 1130300 w 1244600"/>
              <a:gd name="connsiteY39" fmla="*/ 215900 h 1600200"/>
              <a:gd name="connsiteX40" fmla="*/ 1117600 w 1244600"/>
              <a:gd name="connsiteY40" fmla="*/ 177800 h 1600200"/>
              <a:gd name="connsiteX41" fmla="*/ 1066800 w 1244600"/>
              <a:gd name="connsiteY41" fmla="*/ 101600 h 1600200"/>
              <a:gd name="connsiteX42" fmla="*/ 1041400 w 1244600"/>
              <a:gd name="connsiteY42" fmla="*/ 50800 h 1600200"/>
              <a:gd name="connsiteX43" fmla="*/ 1003300 w 1244600"/>
              <a:gd name="connsiteY43" fmla="*/ 38100 h 1600200"/>
              <a:gd name="connsiteX44" fmla="*/ 927100 w 1244600"/>
              <a:gd name="connsiteY44" fmla="*/ 0 h 1600200"/>
              <a:gd name="connsiteX45" fmla="*/ 876300 w 1244600"/>
              <a:gd name="connsiteY45" fmla="*/ 12700 h 1600200"/>
              <a:gd name="connsiteX46" fmla="*/ 838200 w 1244600"/>
              <a:gd name="connsiteY46" fmla="*/ 38100 h 1600200"/>
              <a:gd name="connsiteX47" fmla="*/ 787400 w 1244600"/>
              <a:gd name="connsiteY47" fmla="*/ 50800 h 1600200"/>
              <a:gd name="connsiteX48" fmla="*/ 546100 w 1244600"/>
              <a:gd name="connsiteY48" fmla="*/ 1016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44600" h="1600200">
                <a:moveTo>
                  <a:pt x="546100" y="101600"/>
                </a:moveTo>
                <a:lnTo>
                  <a:pt x="546100" y="101600"/>
                </a:lnTo>
                <a:cubicBezTo>
                  <a:pt x="524933" y="131233"/>
                  <a:pt x="501336" y="159273"/>
                  <a:pt x="482600" y="190500"/>
                </a:cubicBezTo>
                <a:cubicBezTo>
                  <a:pt x="475712" y="201979"/>
                  <a:pt x="479366" y="219134"/>
                  <a:pt x="469900" y="228600"/>
                </a:cubicBezTo>
                <a:cubicBezTo>
                  <a:pt x="448314" y="250186"/>
                  <a:pt x="419100" y="262467"/>
                  <a:pt x="393700" y="279400"/>
                </a:cubicBezTo>
                <a:cubicBezTo>
                  <a:pt x="381000" y="287867"/>
                  <a:pt x="370567" y="301807"/>
                  <a:pt x="355600" y="304800"/>
                </a:cubicBezTo>
                <a:cubicBezTo>
                  <a:pt x="321521" y="311616"/>
                  <a:pt x="243522" y="324485"/>
                  <a:pt x="215900" y="342900"/>
                </a:cubicBezTo>
                <a:lnTo>
                  <a:pt x="177800" y="368300"/>
                </a:lnTo>
                <a:cubicBezTo>
                  <a:pt x="110067" y="469900"/>
                  <a:pt x="198967" y="347133"/>
                  <a:pt x="114300" y="431800"/>
                </a:cubicBezTo>
                <a:cubicBezTo>
                  <a:pt x="92036" y="454064"/>
                  <a:pt x="84463" y="479078"/>
                  <a:pt x="76200" y="508000"/>
                </a:cubicBezTo>
                <a:cubicBezTo>
                  <a:pt x="71405" y="524783"/>
                  <a:pt x="67733" y="541867"/>
                  <a:pt x="63500" y="558800"/>
                </a:cubicBezTo>
                <a:cubicBezTo>
                  <a:pt x="59267" y="618067"/>
                  <a:pt x="56433" y="677450"/>
                  <a:pt x="50800" y="736600"/>
                </a:cubicBezTo>
                <a:cubicBezTo>
                  <a:pt x="47962" y="766399"/>
                  <a:pt x="40810" y="795689"/>
                  <a:pt x="38100" y="825500"/>
                </a:cubicBezTo>
                <a:cubicBezTo>
                  <a:pt x="32338" y="888880"/>
                  <a:pt x="31434" y="952646"/>
                  <a:pt x="25400" y="1016000"/>
                </a:cubicBezTo>
                <a:cubicBezTo>
                  <a:pt x="22959" y="1041634"/>
                  <a:pt x="16103" y="1066676"/>
                  <a:pt x="12700" y="1092200"/>
                </a:cubicBezTo>
                <a:cubicBezTo>
                  <a:pt x="7634" y="1130198"/>
                  <a:pt x="4233" y="1168400"/>
                  <a:pt x="0" y="1206500"/>
                </a:cubicBezTo>
                <a:cubicBezTo>
                  <a:pt x="1087" y="1218462"/>
                  <a:pt x="5951" y="1390251"/>
                  <a:pt x="38100" y="1422400"/>
                </a:cubicBezTo>
                <a:cubicBezTo>
                  <a:pt x="60986" y="1445286"/>
                  <a:pt x="83358" y="1472639"/>
                  <a:pt x="114300" y="1485900"/>
                </a:cubicBezTo>
                <a:cubicBezTo>
                  <a:pt x="171267" y="1510315"/>
                  <a:pt x="153772" y="1486586"/>
                  <a:pt x="203200" y="1511300"/>
                </a:cubicBezTo>
                <a:cubicBezTo>
                  <a:pt x="216852" y="1518126"/>
                  <a:pt x="227271" y="1530687"/>
                  <a:pt x="241300" y="1536700"/>
                </a:cubicBezTo>
                <a:cubicBezTo>
                  <a:pt x="257343" y="1543576"/>
                  <a:pt x="275382" y="1544384"/>
                  <a:pt x="292100" y="1549400"/>
                </a:cubicBezTo>
                <a:cubicBezTo>
                  <a:pt x="317745" y="1557093"/>
                  <a:pt x="342900" y="1566333"/>
                  <a:pt x="368300" y="1574800"/>
                </a:cubicBezTo>
                <a:cubicBezTo>
                  <a:pt x="381000" y="1579033"/>
                  <a:pt x="393413" y="1584253"/>
                  <a:pt x="406400" y="1587500"/>
                </a:cubicBezTo>
                <a:lnTo>
                  <a:pt x="457200" y="1600200"/>
                </a:lnTo>
                <a:lnTo>
                  <a:pt x="812800" y="1587500"/>
                </a:lnTo>
                <a:cubicBezTo>
                  <a:pt x="851079" y="1585431"/>
                  <a:pt x="889910" y="1584097"/>
                  <a:pt x="927100" y="1574800"/>
                </a:cubicBezTo>
                <a:cubicBezTo>
                  <a:pt x="941908" y="1571098"/>
                  <a:pt x="951171" y="1555413"/>
                  <a:pt x="965200" y="1549400"/>
                </a:cubicBezTo>
                <a:cubicBezTo>
                  <a:pt x="981243" y="1542524"/>
                  <a:pt x="999067" y="1540933"/>
                  <a:pt x="1016000" y="1536700"/>
                </a:cubicBezTo>
                <a:cubicBezTo>
                  <a:pt x="1028700" y="1528233"/>
                  <a:pt x="1040848" y="1518873"/>
                  <a:pt x="1054100" y="1511300"/>
                </a:cubicBezTo>
                <a:cubicBezTo>
                  <a:pt x="1070538" y="1501907"/>
                  <a:pt x="1092780" y="1500444"/>
                  <a:pt x="1104900" y="1485900"/>
                </a:cubicBezTo>
                <a:cubicBezTo>
                  <a:pt x="1116074" y="1472491"/>
                  <a:pt x="1108940" y="1450255"/>
                  <a:pt x="1117600" y="1435100"/>
                </a:cubicBezTo>
                <a:cubicBezTo>
                  <a:pt x="1126511" y="1419506"/>
                  <a:pt x="1143000" y="1409700"/>
                  <a:pt x="1155700" y="1397000"/>
                </a:cubicBezTo>
                <a:cubicBezTo>
                  <a:pt x="1187162" y="1208225"/>
                  <a:pt x="1141056" y="1427455"/>
                  <a:pt x="1206500" y="1257300"/>
                </a:cubicBezTo>
                <a:cubicBezTo>
                  <a:pt x="1219032" y="1224718"/>
                  <a:pt x="1223433" y="1189567"/>
                  <a:pt x="1231900" y="1155700"/>
                </a:cubicBezTo>
                <a:lnTo>
                  <a:pt x="1244600" y="1104900"/>
                </a:lnTo>
                <a:cubicBezTo>
                  <a:pt x="1240367" y="986367"/>
                  <a:pt x="1239536" y="867663"/>
                  <a:pt x="1231900" y="749300"/>
                </a:cubicBezTo>
                <a:cubicBezTo>
                  <a:pt x="1231038" y="735941"/>
                  <a:pt x="1220931" y="724475"/>
                  <a:pt x="1219200" y="711200"/>
                </a:cubicBezTo>
                <a:cubicBezTo>
                  <a:pt x="1208195" y="626826"/>
                  <a:pt x="1203938" y="541683"/>
                  <a:pt x="1193800" y="457200"/>
                </a:cubicBezTo>
                <a:cubicBezTo>
                  <a:pt x="1191228" y="435768"/>
                  <a:pt x="1185954" y="414733"/>
                  <a:pt x="1181100" y="393700"/>
                </a:cubicBezTo>
                <a:cubicBezTo>
                  <a:pt x="1157180" y="290046"/>
                  <a:pt x="1160624" y="306872"/>
                  <a:pt x="1130300" y="215900"/>
                </a:cubicBezTo>
                <a:cubicBezTo>
                  <a:pt x="1126067" y="203200"/>
                  <a:pt x="1125026" y="188939"/>
                  <a:pt x="1117600" y="177800"/>
                </a:cubicBezTo>
                <a:cubicBezTo>
                  <a:pt x="1100667" y="152400"/>
                  <a:pt x="1080452" y="128904"/>
                  <a:pt x="1066800" y="101600"/>
                </a:cubicBezTo>
                <a:cubicBezTo>
                  <a:pt x="1058333" y="84667"/>
                  <a:pt x="1054787" y="64187"/>
                  <a:pt x="1041400" y="50800"/>
                </a:cubicBezTo>
                <a:cubicBezTo>
                  <a:pt x="1031934" y="41334"/>
                  <a:pt x="1015274" y="44087"/>
                  <a:pt x="1003300" y="38100"/>
                </a:cubicBezTo>
                <a:cubicBezTo>
                  <a:pt x="904823" y="-11139"/>
                  <a:pt x="1022865" y="31922"/>
                  <a:pt x="927100" y="0"/>
                </a:cubicBezTo>
                <a:cubicBezTo>
                  <a:pt x="910167" y="4233"/>
                  <a:pt x="892343" y="5824"/>
                  <a:pt x="876300" y="12700"/>
                </a:cubicBezTo>
                <a:cubicBezTo>
                  <a:pt x="862271" y="18713"/>
                  <a:pt x="851852" y="31274"/>
                  <a:pt x="838200" y="38100"/>
                </a:cubicBezTo>
                <a:cubicBezTo>
                  <a:pt x="810123" y="52139"/>
                  <a:pt x="809048" y="50800"/>
                  <a:pt x="787400" y="50800"/>
                </a:cubicBezTo>
                <a:lnTo>
                  <a:pt x="546100" y="101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13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 smtClean="0"/>
              <a:t>con</a:t>
            </a:r>
            <a:r>
              <a:rPr lang="en-US" dirty="0" smtClean="0"/>
              <a:t>: dependent on initialization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90800"/>
            <a:ext cx="7505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447800" y="4048125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48000" y="3895725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1800" y="519112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2609850"/>
            <a:ext cx="7886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 smtClean="0"/>
              <a:t>con</a:t>
            </a:r>
            <a:r>
              <a:rPr lang="en-US" dirty="0" smtClean="0"/>
              <a:t>: dependent on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do you do it with SPSS?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factor analysis </a:t>
            </a:r>
            <a:r>
              <a:rPr lang="en-US" dirty="0" smtClean="0"/>
              <a:t>vs. </a:t>
            </a:r>
            <a:r>
              <a:rPr lang="en-US" b="1" dirty="0" smtClean="0"/>
              <a:t>cluster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factor</a:t>
            </a:r>
            <a:r>
              <a:rPr lang="en-US" dirty="0" smtClean="0"/>
              <a:t> analysis would find a latent factor that describes your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2895600"/>
            <a:ext cx="3657600" cy="2971800"/>
            <a:chOff x="1371600" y="2895600"/>
            <a:chExt cx="3657600" cy="2971800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2895600"/>
              <a:ext cx="3657600" cy="2971800"/>
              <a:chOff x="1371600" y="2438400"/>
              <a:chExt cx="4267200" cy="342900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371600" y="2438400"/>
                <a:ext cx="0" cy="3429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371600" y="5867400"/>
                <a:ext cx="42672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1905000" y="5410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503682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1615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53213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288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38400" y="4191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2451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57600" y="4038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528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95800" y="36957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52800" y="43053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33800" y="438785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98700" y="471805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1524000" y="3200400"/>
            <a:ext cx="3276600" cy="251460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05400" y="316069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data point has a </a:t>
            </a:r>
            <a:r>
              <a:rPr lang="en-US" sz="2800" b="1" dirty="0" smtClean="0"/>
              <a:t>high</a:t>
            </a:r>
            <a:r>
              <a:rPr lang="en-US" sz="2800" dirty="0" smtClean="0"/>
              <a:t> score on the factor</a:t>
            </a:r>
            <a:endParaRPr lang="en-US" sz="28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648200" y="3543300"/>
            <a:ext cx="457200" cy="114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5400" y="475615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data point has a </a:t>
            </a:r>
            <a:br>
              <a:rPr lang="en-US" sz="2800" dirty="0" smtClean="0"/>
            </a:br>
            <a:r>
              <a:rPr lang="en-US" sz="2800" b="1" dirty="0" smtClean="0"/>
              <a:t>low</a:t>
            </a:r>
            <a:r>
              <a:rPr lang="en-US" sz="2800" dirty="0" smtClean="0"/>
              <a:t> score on the factor</a:t>
            </a:r>
            <a:endParaRPr lang="en-US" sz="28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057400" y="5138757"/>
            <a:ext cx="3048000" cy="2714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1600" y="2057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(latent = not directly observed)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6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factor analysis </a:t>
            </a:r>
            <a:r>
              <a:rPr lang="en-US" dirty="0" smtClean="0"/>
              <a:t>vs. </a:t>
            </a:r>
            <a:r>
              <a:rPr lang="en-US" b="1" dirty="0" smtClean="0"/>
              <a:t>cluster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cluster </a:t>
            </a:r>
            <a:r>
              <a:rPr lang="en-US" dirty="0" smtClean="0"/>
              <a:t>analysis tells you how to segment the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1600" y="2895600"/>
            <a:ext cx="3657600" cy="2971800"/>
            <a:chOff x="1371600" y="2438400"/>
            <a:chExt cx="4267200" cy="342900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371600" y="2438400"/>
              <a:ext cx="0" cy="3429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371600" y="5867400"/>
              <a:ext cx="4267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1905000" y="54102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503682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16150" y="4953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53213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28800" y="48006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38400" y="4191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52451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36576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57600" y="40386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3581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36957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52800" y="43053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3800" y="438785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98700" y="471805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33600" y="3200400"/>
            <a:ext cx="1981200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05400" y="316069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data point is in cluster “1”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48200" y="3543300"/>
            <a:ext cx="457200" cy="114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05400" y="475615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data point is in</a:t>
            </a:r>
            <a:br>
              <a:rPr lang="en-US" sz="2800" dirty="0" smtClean="0"/>
            </a:br>
            <a:r>
              <a:rPr lang="en-US" sz="2800" dirty="0" smtClean="0"/>
              <a:t>cluster “2”</a:t>
            </a:r>
            <a:endParaRPr lang="en-US" sz="28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57400" y="5138757"/>
            <a:ext cx="3048000" cy="2714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couldn’t you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you could, with one or two variables…</a:t>
            </a:r>
          </a:p>
          <a:p>
            <a:r>
              <a:rPr lang="en-US" dirty="0" smtClean="0"/>
              <a:t>…but it’s hard with multidimensional data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3.bp.blogspot.com/-Js1w3hMfqcE/UCICS0e5NJI/AAAAAAAAA24/jJ7RkyvGx44/s1600/I-can-do-it-young-entreprene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78" y="3733800"/>
            <a:ext cx="4048125" cy="26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hirdoptionmen.org/wp-content/uploads/2012/01/can-n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94998"/>
            <a:ext cx="39528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quarterbacks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</a:t>
            </a:r>
            <a:r>
              <a:rPr lang="en-US" sz="2800" dirty="0" smtClean="0"/>
              <a:t>ou can’t draw a line in 8 dimensions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3"/>
          <a:stretch/>
        </p:blipFill>
        <p:spPr bwMode="auto">
          <a:xfrm>
            <a:off x="1481137" y="2590801"/>
            <a:ext cx="61055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6" y="2590801"/>
            <a:ext cx="61055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quarterbacks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524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</a:t>
            </a:r>
            <a:r>
              <a:rPr lang="en-US" sz="2800" dirty="0" smtClean="0"/>
              <a:t>ou need a computer to do it for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groups which are </a:t>
            </a:r>
            <a:r>
              <a:rPr lang="en-US" dirty="0" smtClean="0"/>
              <a:t>similar within, and different between.</a:t>
            </a:r>
          </a:p>
          <a:p>
            <a:r>
              <a:rPr lang="en-US" dirty="0"/>
              <a:t>homogeneous within the group and as much </a:t>
            </a:r>
            <a:r>
              <a:rPr lang="en-US" dirty="0" smtClean="0"/>
              <a:t>as possible </a:t>
            </a:r>
            <a:r>
              <a:rPr lang="en-US" dirty="0"/>
              <a:t>heterogeneous to other groups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can you give me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578</Words>
  <Application>Microsoft Office PowerPoint</Application>
  <PresentationFormat>On-screen Show (4:3)</PresentationFormat>
  <Paragraphs>171</Paragraphs>
  <Slides>36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C105 PREDICTION, PROBABILITY &amp; PIGSKIN</vt:lpstr>
      <vt:lpstr>different kinds of quarterbacks?</vt:lpstr>
      <vt:lpstr>cluster analysis</vt:lpstr>
      <vt:lpstr>factor analysis vs. cluster analysis</vt:lpstr>
      <vt:lpstr>factor analysis vs. cluster analysis</vt:lpstr>
      <vt:lpstr>couldn’t you do this?</vt:lpstr>
      <vt:lpstr>back to quarterbacks</vt:lpstr>
      <vt:lpstr>back to quarterbacks</vt:lpstr>
      <vt:lpstr>the basic idea</vt:lpstr>
      <vt:lpstr>imagine a bunch of demographic data</vt:lpstr>
      <vt:lpstr>claritas prizm</vt:lpstr>
      <vt:lpstr>other applications</vt:lpstr>
      <vt:lpstr>Clustering: in and out</vt:lpstr>
      <vt:lpstr>PowerPoint Presentation</vt:lpstr>
      <vt:lpstr>Clustering: in and out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how k-means  works</vt:lpstr>
      <vt:lpstr>do it</vt:lpstr>
      <vt:lpstr>PowerPoint Presentation</vt:lpstr>
      <vt:lpstr>PowerPoint Presentation</vt:lpstr>
      <vt:lpstr>k-means</vt:lpstr>
      <vt:lpstr>k-means</vt:lpstr>
      <vt:lpstr>how do you do it with SPSS?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C105 PREDICTION, PROBABILITY &amp; PIGSKIN</dc:title>
  <dc:creator>Motz, Benjamin Alan</dc:creator>
  <cp:lastModifiedBy>Motz, Benjamin Alan</cp:lastModifiedBy>
  <cp:revision>69</cp:revision>
  <cp:lastPrinted>2014-11-18T19:08:00Z</cp:lastPrinted>
  <dcterms:created xsi:type="dcterms:W3CDTF">2012-09-25T17:41:01Z</dcterms:created>
  <dcterms:modified xsi:type="dcterms:W3CDTF">2014-11-18T19:08:10Z</dcterms:modified>
</cp:coreProperties>
</file>