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1.xml" ContentType="application/vnd.openxmlformats-officedocument.presentationml.notesSlide+xml"/>
  <Override PartName="/ppt/charts/chart4.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83" r:id="rId3"/>
    <p:sldId id="284" r:id="rId4"/>
    <p:sldId id="285" r:id="rId5"/>
    <p:sldId id="286" r:id="rId6"/>
    <p:sldId id="287" r:id="rId7"/>
    <p:sldId id="297" r:id="rId8"/>
    <p:sldId id="289" r:id="rId9"/>
    <p:sldId id="290" r:id="rId10"/>
    <p:sldId id="292" r:id="rId11"/>
    <p:sldId id="293" r:id="rId12"/>
    <p:sldId id="294" r:id="rId13"/>
    <p:sldId id="295" r:id="rId14"/>
    <p:sldId id="296" r:id="rId15"/>
    <p:sldId id="264" r:id="rId16"/>
    <p:sldId id="265" r:id="rId17"/>
    <p:sldId id="266" r:id="rId18"/>
    <p:sldId id="267" r:id="rId19"/>
    <p:sldId id="269" r:id="rId20"/>
    <p:sldId id="268" r:id="rId21"/>
    <p:sldId id="270" r:id="rId22"/>
    <p:sldId id="273" r:id="rId23"/>
    <p:sldId id="274" r:id="rId24"/>
    <p:sldId id="275" r:id="rId25"/>
    <p:sldId id="276" r:id="rId26"/>
    <p:sldId id="277" r:id="rId27"/>
    <p:sldId id="278" r:id="rId28"/>
    <p:sldId id="271" r:id="rId29"/>
    <p:sldId id="27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61" autoAdjust="0"/>
  </p:normalViewPr>
  <p:slideViewPr>
    <p:cSldViewPr snapToGrid="0">
      <p:cViewPr varScale="1">
        <p:scale>
          <a:sx n="87" d="100"/>
          <a:sy n="87" d="100"/>
        </p:scale>
        <p:origin x="-13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numRef>
              <c:f>Sheet1!$C$13:$C$43</c:f>
              <c:numCache>
                <c:formatCode>General</c:formatCode>
                <c:ptCount val="31"/>
                <c:pt idx="0">
                  <c:v>10</c:v>
                </c:pt>
                <c:pt idx="1">
                  <c:v>11</c:v>
                </c:pt>
                <c:pt idx="2">
                  <c:v>12</c:v>
                </c:pt>
                <c:pt idx="3">
                  <c:v>13</c:v>
                </c:pt>
                <c:pt idx="4">
                  <c:v>14</c:v>
                </c:pt>
                <c:pt idx="5">
                  <c:v>15</c:v>
                </c:pt>
                <c:pt idx="6">
                  <c:v>16</c:v>
                </c:pt>
                <c:pt idx="7">
                  <c:v>17</c:v>
                </c:pt>
                <c:pt idx="8">
                  <c:v>18</c:v>
                </c:pt>
                <c:pt idx="9">
                  <c:v>19</c:v>
                </c:pt>
                <c:pt idx="10">
                  <c:v>20</c:v>
                </c:pt>
                <c:pt idx="11">
                  <c:v>21</c:v>
                </c:pt>
                <c:pt idx="12">
                  <c:v>22</c:v>
                </c:pt>
                <c:pt idx="13">
                  <c:v>23</c:v>
                </c:pt>
                <c:pt idx="14">
                  <c:v>24</c:v>
                </c:pt>
                <c:pt idx="15">
                  <c:v>25</c:v>
                </c:pt>
                <c:pt idx="16">
                  <c:v>26</c:v>
                </c:pt>
                <c:pt idx="17">
                  <c:v>27</c:v>
                </c:pt>
                <c:pt idx="18">
                  <c:v>28</c:v>
                </c:pt>
                <c:pt idx="19">
                  <c:v>29</c:v>
                </c:pt>
                <c:pt idx="20">
                  <c:v>30</c:v>
                </c:pt>
                <c:pt idx="21">
                  <c:v>31</c:v>
                </c:pt>
                <c:pt idx="22">
                  <c:v>32</c:v>
                </c:pt>
                <c:pt idx="23">
                  <c:v>33</c:v>
                </c:pt>
                <c:pt idx="24">
                  <c:v>34</c:v>
                </c:pt>
                <c:pt idx="25">
                  <c:v>35</c:v>
                </c:pt>
                <c:pt idx="26">
                  <c:v>36</c:v>
                </c:pt>
                <c:pt idx="27">
                  <c:v>37</c:v>
                </c:pt>
                <c:pt idx="28">
                  <c:v>38</c:v>
                </c:pt>
                <c:pt idx="29">
                  <c:v>39</c:v>
                </c:pt>
                <c:pt idx="30">
                  <c:v>40</c:v>
                </c:pt>
              </c:numCache>
            </c:numRef>
          </c:cat>
          <c:val>
            <c:numRef>
              <c:f>Sheet1!$D$13:$D$43</c:f>
              <c:numCache>
                <c:formatCode>0%</c:formatCode>
                <c:ptCount val="31"/>
                <c:pt idx="0">
                  <c:v>3.5474070386769434E-3</c:v>
                </c:pt>
                <c:pt idx="1">
                  <c:v>8.5352471368741589E-3</c:v>
                </c:pt>
                <c:pt idx="2">
                  <c:v>3.989434370432087E-3</c:v>
                </c:pt>
                <c:pt idx="3">
                  <c:v>8.9642770770488704E-3</c:v>
                </c:pt>
                <c:pt idx="4">
                  <c:v>8.1328088895369858E-3</c:v>
                </c:pt>
                <c:pt idx="5">
                  <c:v>6.3625006617399889E-4</c:v>
                </c:pt>
                <c:pt idx="6">
                  <c:v>5.345358262516837E-3</c:v>
                </c:pt>
                <c:pt idx="7">
                  <c:v>3.7776105079544635E-3</c:v>
                </c:pt>
                <c:pt idx="8">
                  <c:v>3.4160541834794165E-3</c:v>
                </c:pt>
                <c:pt idx="9">
                  <c:v>2.1330578597840715E-3</c:v>
                </c:pt>
                <c:pt idx="10">
                  <c:v>4.4189385844138757E-3</c:v>
                </c:pt>
                <c:pt idx="11">
                  <c:v>3.6982540247271151E-3</c:v>
                </c:pt>
                <c:pt idx="12">
                  <c:v>1.2529545255344533E-3</c:v>
                </c:pt>
                <c:pt idx="13">
                  <c:v>1.4675774667921089E-2</c:v>
                </c:pt>
                <c:pt idx="14">
                  <c:v>2.1624608239539864E-2</c:v>
                </c:pt>
                <c:pt idx="15">
                  <c:v>1.7219363365845126E-2</c:v>
                </c:pt>
                <c:pt idx="16">
                  <c:v>1.7155487239028652E-2</c:v>
                </c:pt>
                <c:pt idx="17">
                  <c:v>2.3079077808553766E-2</c:v>
                </c:pt>
                <c:pt idx="18">
                  <c:v>3.5954363079669642E-2</c:v>
                </c:pt>
                <c:pt idx="19">
                  <c:v>4.1734584766815977E-2</c:v>
                </c:pt>
                <c:pt idx="20">
                  <c:v>4.149746332450191E-2</c:v>
                </c:pt>
                <c:pt idx="21">
                  <c:v>4.4820168888050148E-2</c:v>
                </c:pt>
                <c:pt idx="22">
                  <c:v>4.4227596642685892E-2</c:v>
                </c:pt>
                <c:pt idx="23">
                  <c:v>3.3988939728695579E-2</c:v>
                </c:pt>
                <c:pt idx="24">
                  <c:v>4.2374437685770469E-2</c:v>
                </c:pt>
                <c:pt idx="25">
                  <c:v>2.0737586000545052E-2</c:v>
                </c:pt>
                <c:pt idx="26">
                  <c:v>2.8967438973030869E-2</c:v>
                </c:pt>
                <c:pt idx="27">
                  <c:v>2.7485929892075503E-2</c:v>
                </c:pt>
                <c:pt idx="28">
                  <c:v>1.5818209312290311E-2</c:v>
                </c:pt>
                <c:pt idx="29">
                  <c:v>1.6429387985674327E-2</c:v>
                </c:pt>
                <c:pt idx="30">
                  <c:v>1.5314293558097672E-2</c:v>
                </c:pt>
              </c:numCache>
            </c:numRef>
          </c:val>
        </c:ser>
        <c:dLbls>
          <c:showLegendKey val="0"/>
          <c:showVal val="0"/>
          <c:showCatName val="0"/>
          <c:showSerName val="0"/>
          <c:showPercent val="0"/>
          <c:showBubbleSize val="0"/>
        </c:dLbls>
        <c:gapWidth val="0"/>
        <c:axId val="94028160"/>
        <c:axId val="94030464"/>
      </c:barChart>
      <c:catAx>
        <c:axId val="94028160"/>
        <c:scaling>
          <c:orientation val="minMax"/>
        </c:scaling>
        <c:delete val="0"/>
        <c:axPos val="b"/>
        <c:numFmt formatCode="General" sourceLinked="1"/>
        <c:majorTickMark val="out"/>
        <c:minorTickMark val="none"/>
        <c:tickLblPos val="nextTo"/>
        <c:crossAx val="94030464"/>
        <c:crosses val="autoZero"/>
        <c:auto val="1"/>
        <c:lblAlgn val="ctr"/>
        <c:lblOffset val="100"/>
        <c:noMultiLvlLbl val="0"/>
      </c:catAx>
      <c:valAx>
        <c:axId val="94030464"/>
        <c:scaling>
          <c:orientation val="minMax"/>
        </c:scaling>
        <c:delete val="1"/>
        <c:axPos val="l"/>
        <c:majorGridlines/>
        <c:numFmt formatCode="0%" sourceLinked="1"/>
        <c:majorTickMark val="out"/>
        <c:minorTickMark val="none"/>
        <c:tickLblPos val="nextTo"/>
        <c:crossAx val="9402816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numRef>
              <c:f>Sheet1!$C$13:$C$43</c:f>
              <c:numCache>
                <c:formatCode>General</c:formatCode>
                <c:ptCount val="31"/>
                <c:pt idx="0">
                  <c:v>10</c:v>
                </c:pt>
                <c:pt idx="1">
                  <c:v>11</c:v>
                </c:pt>
                <c:pt idx="2">
                  <c:v>12</c:v>
                </c:pt>
                <c:pt idx="3">
                  <c:v>13</c:v>
                </c:pt>
                <c:pt idx="4">
                  <c:v>14</c:v>
                </c:pt>
                <c:pt idx="5">
                  <c:v>15</c:v>
                </c:pt>
                <c:pt idx="6">
                  <c:v>16</c:v>
                </c:pt>
                <c:pt idx="7">
                  <c:v>17</c:v>
                </c:pt>
                <c:pt idx="8">
                  <c:v>18</c:v>
                </c:pt>
                <c:pt idx="9">
                  <c:v>19</c:v>
                </c:pt>
                <c:pt idx="10">
                  <c:v>20</c:v>
                </c:pt>
                <c:pt idx="11">
                  <c:v>21</c:v>
                </c:pt>
                <c:pt idx="12">
                  <c:v>22</c:v>
                </c:pt>
                <c:pt idx="13">
                  <c:v>23</c:v>
                </c:pt>
                <c:pt idx="14">
                  <c:v>24</c:v>
                </c:pt>
                <c:pt idx="15">
                  <c:v>25</c:v>
                </c:pt>
                <c:pt idx="16">
                  <c:v>26</c:v>
                </c:pt>
                <c:pt idx="17">
                  <c:v>27</c:v>
                </c:pt>
                <c:pt idx="18">
                  <c:v>28</c:v>
                </c:pt>
                <c:pt idx="19">
                  <c:v>29</c:v>
                </c:pt>
                <c:pt idx="20">
                  <c:v>30</c:v>
                </c:pt>
                <c:pt idx="21">
                  <c:v>31</c:v>
                </c:pt>
                <c:pt idx="22">
                  <c:v>32</c:v>
                </c:pt>
                <c:pt idx="23">
                  <c:v>33</c:v>
                </c:pt>
                <c:pt idx="24">
                  <c:v>34</c:v>
                </c:pt>
                <c:pt idx="25">
                  <c:v>35</c:v>
                </c:pt>
                <c:pt idx="26">
                  <c:v>36</c:v>
                </c:pt>
                <c:pt idx="27">
                  <c:v>37</c:v>
                </c:pt>
                <c:pt idx="28">
                  <c:v>38</c:v>
                </c:pt>
                <c:pt idx="29">
                  <c:v>39</c:v>
                </c:pt>
                <c:pt idx="30">
                  <c:v>40</c:v>
                </c:pt>
              </c:numCache>
            </c:numRef>
          </c:cat>
          <c:val>
            <c:numRef>
              <c:f>Sheet1!$F$13:$F$43</c:f>
              <c:numCache>
                <c:formatCode>0%</c:formatCode>
                <c:ptCount val="31"/>
                <c:pt idx="0">
                  <c:v>7.5007599399494673E-3</c:v>
                </c:pt>
                <c:pt idx="1">
                  <c:v>2.7042247159843671E-2</c:v>
                </c:pt>
                <c:pt idx="2">
                  <c:v>2.7358188708560535E-2</c:v>
                </c:pt>
                <c:pt idx="3">
                  <c:v>7.8438148690288409E-2</c:v>
                </c:pt>
                <c:pt idx="4">
                  <c:v>9.7437816207238598E-2</c:v>
                </c:pt>
                <c:pt idx="5">
                  <c:v>9.8828023999046277E-2</c:v>
                </c:pt>
                <c:pt idx="6">
                  <c:v>0.10300795766976668</c:v>
                </c:pt>
                <c:pt idx="7">
                  <c:v>6.3413628837647534E-2</c:v>
                </c:pt>
                <c:pt idx="8">
                  <c:v>4.5325827611112146E-2</c:v>
                </c:pt>
                <c:pt idx="9">
                  <c:v>8.7919181979690363E-3</c:v>
                </c:pt>
                <c:pt idx="10">
                  <c:v>1.8481858375192613E-2</c:v>
                </c:pt>
                <c:pt idx="11">
                  <c:v>4.7567809997117799E-3</c:v>
                </c:pt>
                <c:pt idx="12">
                  <c:v>9.9214879542215452E-3</c:v>
                </c:pt>
                <c:pt idx="13">
                  <c:v>2.0213597410414966E-2</c:v>
                </c:pt>
                <c:pt idx="14">
                  <c:v>2.5900017029837644E-2</c:v>
                </c:pt>
                <c:pt idx="15">
                  <c:v>2.4458615010079884E-2</c:v>
                </c:pt>
                <c:pt idx="16">
                  <c:v>1.7984972016851303E-2</c:v>
                </c:pt>
                <c:pt idx="17">
                  <c:v>3.0923135978740027E-2</c:v>
                </c:pt>
                <c:pt idx="18">
                  <c:v>4.4563747532173265E-2</c:v>
                </c:pt>
                <c:pt idx="19">
                  <c:v>5.1128475375047396E-2</c:v>
                </c:pt>
                <c:pt idx="20">
                  <c:v>4.3987126578605346E-2</c:v>
                </c:pt>
                <c:pt idx="21">
                  <c:v>5.4498913570741228E-2</c:v>
                </c:pt>
                <c:pt idx="22">
                  <c:v>4.86086162197241E-2</c:v>
                </c:pt>
                <c:pt idx="23">
                  <c:v>3.5608263960070982E-2</c:v>
                </c:pt>
                <c:pt idx="24">
                  <c:v>5.1062136031277496E-2</c:v>
                </c:pt>
                <c:pt idx="25">
                  <c:v>2.4302544584500346E-2</c:v>
                </c:pt>
                <c:pt idx="26">
                  <c:v>2.983879106117902E-2</c:v>
                </c:pt>
                <c:pt idx="27">
                  <c:v>3.4130404200911423E-2</c:v>
                </c:pt>
                <c:pt idx="28">
                  <c:v>2.0738225016336528E-2</c:v>
                </c:pt>
                <c:pt idx="29">
                  <c:v>2.2776418239934818E-2</c:v>
                </c:pt>
                <c:pt idx="30">
                  <c:v>1.5917806430659383E-2</c:v>
                </c:pt>
              </c:numCache>
            </c:numRef>
          </c:val>
        </c:ser>
        <c:dLbls>
          <c:showLegendKey val="0"/>
          <c:showVal val="0"/>
          <c:showCatName val="0"/>
          <c:showSerName val="0"/>
          <c:showPercent val="0"/>
          <c:showBubbleSize val="0"/>
        </c:dLbls>
        <c:gapWidth val="0"/>
        <c:axId val="94062464"/>
        <c:axId val="94064000"/>
      </c:barChart>
      <c:catAx>
        <c:axId val="94062464"/>
        <c:scaling>
          <c:orientation val="minMax"/>
        </c:scaling>
        <c:delete val="0"/>
        <c:axPos val="b"/>
        <c:numFmt formatCode="General" sourceLinked="1"/>
        <c:majorTickMark val="out"/>
        <c:minorTickMark val="none"/>
        <c:tickLblPos val="nextTo"/>
        <c:crossAx val="94064000"/>
        <c:crosses val="autoZero"/>
        <c:auto val="1"/>
        <c:lblAlgn val="ctr"/>
        <c:lblOffset val="100"/>
        <c:noMultiLvlLbl val="0"/>
      </c:catAx>
      <c:valAx>
        <c:axId val="94064000"/>
        <c:scaling>
          <c:orientation val="minMax"/>
        </c:scaling>
        <c:delete val="1"/>
        <c:axPos val="l"/>
        <c:majorGridlines/>
        <c:numFmt formatCode="0%" sourceLinked="1"/>
        <c:majorTickMark val="out"/>
        <c:minorTickMark val="none"/>
        <c:tickLblPos val="nextTo"/>
        <c:crossAx val="9406246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266602747984924"/>
          <c:y val="3.7008398950131235E-2"/>
          <c:w val="0.83207150598116475"/>
          <c:h val="0.74880262467191605"/>
        </c:manualLayout>
      </c:layout>
      <c:barChart>
        <c:barDir val="col"/>
        <c:grouping val="clustered"/>
        <c:varyColors val="0"/>
        <c:ser>
          <c:idx val="0"/>
          <c:order val="0"/>
          <c:invertIfNegative val="0"/>
          <c:cat>
            <c:numRef>
              <c:f>Sheet7!$A$3:$A$12</c:f>
              <c:numCache>
                <c:formatCode>General</c:formatCode>
                <c:ptCount val="10"/>
                <c:pt idx="0">
                  <c:v>4</c:v>
                </c:pt>
                <c:pt idx="1">
                  <c:v>6</c:v>
                </c:pt>
                <c:pt idx="2">
                  <c:v>8</c:v>
                </c:pt>
                <c:pt idx="3">
                  <c:v>10</c:v>
                </c:pt>
                <c:pt idx="4">
                  <c:v>12</c:v>
                </c:pt>
                <c:pt idx="5">
                  <c:v>14</c:v>
                </c:pt>
                <c:pt idx="6">
                  <c:v>16</c:v>
                </c:pt>
                <c:pt idx="7">
                  <c:v>18</c:v>
                </c:pt>
                <c:pt idx="8">
                  <c:v>20</c:v>
                </c:pt>
                <c:pt idx="9">
                  <c:v>22</c:v>
                </c:pt>
              </c:numCache>
            </c:numRef>
          </c:cat>
          <c:val>
            <c:numRef>
              <c:f>Sheet7!$B$3:$B$12</c:f>
              <c:numCache>
                <c:formatCode>General</c:formatCode>
                <c:ptCount val="10"/>
                <c:pt idx="0">
                  <c:v>0</c:v>
                </c:pt>
                <c:pt idx="1">
                  <c:v>18</c:v>
                </c:pt>
                <c:pt idx="2">
                  <c:v>18</c:v>
                </c:pt>
                <c:pt idx="3">
                  <c:v>12</c:v>
                </c:pt>
                <c:pt idx="4">
                  <c:v>21</c:v>
                </c:pt>
                <c:pt idx="5">
                  <c:v>60</c:v>
                </c:pt>
                <c:pt idx="6">
                  <c:v>5</c:v>
                </c:pt>
                <c:pt idx="7">
                  <c:v>0</c:v>
                </c:pt>
                <c:pt idx="8">
                  <c:v>9</c:v>
                </c:pt>
                <c:pt idx="9">
                  <c:v>0</c:v>
                </c:pt>
              </c:numCache>
            </c:numRef>
          </c:val>
        </c:ser>
        <c:dLbls>
          <c:showLegendKey val="0"/>
          <c:showVal val="0"/>
          <c:showCatName val="0"/>
          <c:showSerName val="0"/>
          <c:showPercent val="0"/>
          <c:showBubbleSize val="0"/>
        </c:dLbls>
        <c:gapWidth val="0"/>
        <c:axId val="94108288"/>
        <c:axId val="96142080"/>
      </c:barChart>
      <c:catAx>
        <c:axId val="94108288"/>
        <c:scaling>
          <c:orientation val="minMax"/>
        </c:scaling>
        <c:delete val="0"/>
        <c:axPos val="b"/>
        <c:title>
          <c:tx>
            <c:rich>
              <a:bodyPr/>
              <a:lstStyle/>
              <a:p>
                <a:pPr>
                  <a:defRPr/>
                </a:pPr>
                <a:r>
                  <a:rPr lang="en-US" dirty="0" smtClean="0"/>
                  <a:t>Projected </a:t>
                </a:r>
                <a:r>
                  <a:rPr lang="en-US" dirty="0"/>
                  <a:t>Fantasy Points</a:t>
                </a:r>
              </a:p>
            </c:rich>
          </c:tx>
          <c:layout>
            <c:manualLayout>
              <c:xMode val="edge"/>
              <c:yMode val="edge"/>
              <c:x val="0.42287578732728348"/>
              <c:y val="0.89598320209973759"/>
            </c:manualLayout>
          </c:layout>
          <c:overlay val="0"/>
        </c:title>
        <c:numFmt formatCode="General" sourceLinked="1"/>
        <c:majorTickMark val="out"/>
        <c:minorTickMark val="none"/>
        <c:tickLblPos val="nextTo"/>
        <c:crossAx val="96142080"/>
        <c:crosses val="autoZero"/>
        <c:auto val="1"/>
        <c:lblAlgn val="ctr"/>
        <c:lblOffset val="100"/>
        <c:noMultiLvlLbl val="0"/>
      </c:catAx>
      <c:valAx>
        <c:axId val="96142080"/>
        <c:scaling>
          <c:orientation val="minMax"/>
        </c:scaling>
        <c:delete val="0"/>
        <c:axPos val="l"/>
        <c:title>
          <c:tx>
            <c:rich>
              <a:bodyPr rot="-5400000" vert="horz"/>
              <a:lstStyle/>
              <a:p>
                <a:pPr>
                  <a:defRPr/>
                </a:pPr>
                <a:r>
                  <a:rPr lang="en-US"/>
                  <a:t>Number of Simulations</a:t>
                </a:r>
              </a:p>
            </c:rich>
          </c:tx>
          <c:layout>
            <c:manualLayout>
              <c:xMode val="edge"/>
              <c:yMode val="edge"/>
              <c:x val="1.6666717902878929E-2"/>
              <c:y val="0.1795968503937008"/>
            </c:manualLayout>
          </c:layout>
          <c:overlay val="0"/>
        </c:title>
        <c:numFmt formatCode="General" sourceLinked="1"/>
        <c:majorTickMark val="out"/>
        <c:minorTickMark val="none"/>
        <c:tickLblPos val="nextTo"/>
        <c:crossAx val="94108288"/>
        <c:crosses val="autoZero"/>
        <c:crossBetween val="between"/>
      </c:valAx>
    </c:plotArea>
    <c:plotVisOnly val="1"/>
    <c:dispBlanksAs val="gap"/>
    <c:showDLblsOverMax val="0"/>
  </c:chart>
  <c:txPr>
    <a:bodyPr/>
    <a:lstStyle/>
    <a:p>
      <a:pPr>
        <a:defRPr sz="14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Sheet1!$B$4:$B$16</c:f>
              <c:strCache>
                <c:ptCount val="13"/>
                <c:pt idx="0">
                  <c:v>0/12</c:v>
                </c:pt>
                <c:pt idx="1">
                  <c:v>1/11</c:v>
                </c:pt>
                <c:pt idx="2">
                  <c:v>2/10</c:v>
                </c:pt>
                <c:pt idx="3">
                  <c:v>3/9</c:v>
                </c:pt>
                <c:pt idx="4">
                  <c:v>4/8</c:v>
                </c:pt>
                <c:pt idx="5">
                  <c:v>5/7</c:v>
                </c:pt>
                <c:pt idx="6">
                  <c:v>6/6</c:v>
                </c:pt>
                <c:pt idx="7">
                  <c:v>7/5</c:v>
                </c:pt>
                <c:pt idx="8">
                  <c:v>8/4</c:v>
                </c:pt>
                <c:pt idx="9">
                  <c:v>9/3</c:v>
                </c:pt>
                <c:pt idx="10">
                  <c:v>10/2</c:v>
                </c:pt>
                <c:pt idx="11">
                  <c:v>11/1</c:v>
                </c:pt>
                <c:pt idx="12">
                  <c:v>12/0</c:v>
                </c:pt>
              </c:strCache>
            </c:strRef>
          </c:cat>
          <c:val>
            <c:numRef>
              <c:f>Sheet1!$D$4:$D$16</c:f>
              <c:numCache>
                <c:formatCode>General</c:formatCode>
                <c:ptCount val="13"/>
                <c:pt idx="0">
                  <c:v>0.13488204021135627</c:v>
                </c:pt>
                <c:pt idx="1">
                  <c:v>9.5308029957577201E-2</c:v>
                </c:pt>
                <c:pt idx="2">
                  <c:v>0.21684284060114511</c:v>
                </c:pt>
                <c:pt idx="3">
                  <c:v>0.39735980695487144</c:v>
                </c:pt>
                <c:pt idx="4">
                  <c:v>0.69099163614766734</c:v>
                </c:pt>
                <c:pt idx="5">
                  <c:v>0.82726414317730157</c:v>
                </c:pt>
                <c:pt idx="6">
                  <c:v>0.98791410085519127</c:v>
                </c:pt>
                <c:pt idx="7">
                  <c:v>1.2820276370108816</c:v>
                </c:pt>
                <c:pt idx="8">
                  <c:v>1.4161567105204773</c:v>
                </c:pt>
                <c:pt idx="9">
                  <c:v>1.2567054943379832</c:v>
                </c:pt>
                <c:pt idx="10">
                  <c:v>1.2016018087932687</c:v>
                </c:pt>
                <c:pt idx="11">
                  <c:v>1.0149784004242262</c:v>
                </c:pt>
                <c:pt idx="12">
                  <c:v>0.83028534889135663</c:v>
                </c:pt>
              </c:numCache>
            </c:numRef>
          </c:val>
        </c:ser>
        <c:dLbls>
          <c:showLegendKey val="0"/>
          <c:showVal val="0"/>
          <c:showCatName val="0"/>
          <c:showSerName val="0"/>
          <c:showPercent val="0"/>
          <c:showBubbleSize val="0"/>
        </c:dLbls>
        <c:gapWidth val="0"/>
        <c:axId val="96165888"/>
        <c:axId val="96167424"/>
      </c:barChart>
      <c:catAx>
        <c:axId val="96165888"/>
        <c:scaling>
          <c:orientation val="minMax"/>
        </c:scaling>
        <c:delete val="0"/>
        <c:axPos val="b"/>
        <c:majorTickMark val="out"/>
        <c:minorTickMark val="none"/>
        <c:tickLblPos val="nextTo"/>
        <c:crossAx val="96167424"/>
        <c:crosses val="autoZero"/>
        <c:auto val="1"/>
        <c:lblAlgn val="ctr"/>
        <c:lblOffset val="100"/>
        <c:noMultiLvlLbl val="0"/>
      </c:catAx>
      <c:valAx>
        <c:axId val="96167424"/>
        <c:scaling>
          <c:orientation val="minMax"/>
        </c:scaling>
        <c:delete val="1"/>
        <c:axPos val="l"/>
        <c:numFmt formatCode="General" sourceLinked="1"/>
        <c:majorTickMark val="out"/>
        <c:minorTickMark val="none"/>
        <c:tickLblPos val="nextTo"/>
        <c:crossAx val="96165888"/>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DC1633-AF99-401C-A3B3-1E6922A1F9D9}" type="datetimeFigureOut">
              <a:rPr lang="en-US" smtClean="0"/>
              <a:t>12/2/2014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E8B890-3DCB-4D5B-B8AC-0B1CF0617BDC}" type="slidenum">
              <a:rPr lang="en-US" smtClean="0"/>
              <a:t>‹#›</a:t>
            </a:fld>
            <a:endParaRPr lang="en-US"/>
          </a:p>
        </p:txBody>
      </p:sp>
    </p:spTree>
    <p:extLst>
      <p:ext uri="{BB962C8B-B14F-4D97-AF65-F5344CB8AC3E}">
        <p14:creationId xmlns:p14="http://schemas.microsoft.com/office/powerpoint/2010/main" val="237342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demonstrations.wolfram.com/MonteCarloEstimateForPi/"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bleacherreport.com/articles/1867851-fantasize-me-fantasy-football-sleepers-for-week-13"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C28642E-ACB6-4776-80D6-4B9A2D905CC0}" type="slidenum">
              <a:rPr lang="en-US" smtClean="0"/>
              <a:t>1</a:t>
            </a:fld>
            <a:endParaRPr lang="en-US"/>
          </a:p>
        </p:txBody>
      </p:sp>
    </p:spTree>
    <p:extLst>
      <p:ext uri="{BB962C8B-B14F-4D97-AF65-F5344CB8AC3E}">
        <p14:creationId xmlns:p14="http://schemas.microsoft.com/office/powerpoint/2010/main" val="246961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E8B890-3DCB-4D5B-B8AC-0B1CF0617BDC}" type="slidenum">
              <a:rPr lang="en-US" smtClean="0"/>
              <a:t>21</a:t>
            </a:fld>
            <a:endParaRPr lang="en-US"/>
          </a:p>
        </p:txBody>
      </p:sp>
    </p:spTree>
    <p:extLst>
      <p:ext uri="{BB962C8B-B14F-4D97-AF65-F5344CB8AC3E}">
        <p14:creationId xmlns:p14="http://schemas.microsoft.com/office/powerpoint/2010/main" val="140666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http://demonstrations.wolfram.com/MonteCarloEstimateForPi/</a:t>
            </a:r>
            <a:endParaRPr lang="en-US" dirty="0"/>
          </a:p>
        </p:txBody>
      </p:sp>
      <p:sp>
        <p:nvSpPr>
          <p:cNvPr id="4" name="Slide Number Placeholder 3"/>
          <p:cNvSpPr>
            <a:spLocks noGrp="1"/>
          </p:cNvSpPr>
          <p:nvPr>
            <p:ph type="sldNum" sz="quarter" idx="10"/>
          </p:nvPr>
        </p:nvSpPr>
        <p:spPr/>
        <p:txBody>
          <a:bodyPr/>
          <a:lstStyle/>
          <a:p>
            <a:fld id="{ECE8B890-3DCB-4D5B-B8AC-0B1CF0617BDC}" type="slidenum">
              <a:rPr lang="en-US" smtClean="0"/>
              <a:t>26</a:t>
            </a:fld>
            <a:endParaRPr lang="en-US"/>
          </a:p>
        </p:txBody>
      </p:sp>
    </p:spTree>
    <p:extLst>
      <p:ext uri="{BB962C8B-B14F-4D97-AF65-F5344CB8AC3E}">
        <p14:creationId xmlns:p14="http://schemas.microsoft.com/office/powerpoint/2010/main" val="3418879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http://bleacherreport.com/articles/1867851-fantasize-me-fantasy-football-sleepers-for-week-13</a:t>
            </a:r>
            <a:endParaRPr lang="en-US" dirty="0"/>
          </a:p>
        </p:txBody>
      </p:sp>
      <p:sp>
        <p:nvSpPr>
          <p:cNvPr id="4" name="Slide Number Placeholder 3"/>
          <p:cNvSpPr>
            <a:spLocks noGrp="1"/>
          </p:cNvSpPr>
          <p:nvPr>
            <p:ph type="sldNum" sz="quarter" idx="10"/>
          </p:nvPr>
        </p:nvSpPr>
        <p:spPr/>
        <p:txBody>
          <a:bodyPr/>
          <a:lstStyle/>
          <a:p>
            <a:fld id="{ECE8B890-3DCB-4D5B-B8AC-0B1CF0617BDC}" type="slidenum">
              <a:rPr lang="en-US" smtClean="0"/>
              <a:t>29</a:t>
            </a:fld>
            <a:endParaRPr lang="en-US"/>
          </a:p>
        </p:txBody>
      </p:sp>
    </p:spTree>
    <p:extLst>
      <p:ext uri="{BB962C8B-B14F-4D97-AF65-F5344CB8AC3E}">
        <p14:creationId xmlns:p14="http://schemas.microsoft.com/office/powerpoint/2010/main" val="240517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8642E-ACB6-4776-80D6-4B9A2D905CC0}" type="slidenum">
              <a:rPr lang="en-US" smtClean="0"/>
              <a:t>2</a:t>
            </a:fld>
            <a:endParaRPr lang="en-US"/>
          </a:p>
        </p:txBody>
      </p:sp>
    </p:spTree>
    <p:extLst>
      <p:ext uri="{BB962C8B-B14F-4D97-AF65-F5344CB8AC3E}">
        <p14:creationId xmlns:p14="http://schemas.microsoft.com/office/powerpoint/2010/main" val="986093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8642E-ACB6-4776-80D6-4B9A2D905CC0}" type="slidenum">
              <a:rPr lang="en-US" smtClean="0"/>
              <a:t>3</a:t>
            </a:fld>
            <a:endParaRPr lang="en-US"/>
          </a:p>
        </p:txBody>
      </p:sp>
    </p:spTree>
    <p:extLst>
      <p:ext uri="{BB962C8B-B14F-4D97-AF65-F5344CB8AC3E}">
        <p14:creationId xmlns:p14="http://schemas.microsoft.com/office/powerpoint/2010/main" val="367773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8642E-ACB6-4776-80D6-4B9A2D905CC0}" type="slidenum">
              <a:rPr lang="en-US" smtClean="0"/>
              <a:t>4</a:t>
            </a:fld>
            <a:endParaRPr lang="en-US"/>
          </a:p>
        </p:txBody>
      </p:sp>
    </p:spTree>
    <p:extLst>
      <p:ext uri="{BB962C8B-B14F-4D97-AF65-F5344CB8AC3E}">
        <p14:creationId xmlns:p14="http://schemas.microsoft.com/office/powerpoint/2010/main" val="1689260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8642E-ACB6-4776-80D6-4B9A2D905CC0}" type="slidenum">
              <a:rPr lang="en-US" smtClean="0"/>
              <a:t>5</a:t>
            </a:fld>
            <a:endParaRPr lang="en-US"/>
          </a:p>
        </p:txBody>
      </p:sp>
    </p:spTree>
    <p:extLst>
      <p:ext uri="{BB962C8B-B14F-4D97-AF65-F5344CB8AC3E}">
        <p14:creationId xmlns:p14="http://schemas.microsoft.com/office/powerpoint/2010/main" val="108294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F4534C-D181-4325-BD83-C0E1BC420D40}" type="slidenum">
              <a:rPr lang="en-US" smtClean="0"/>
              <a:t>6</a:t>
            </a:fld>
            <a:endParaRPr lang="en-US"/>
          </a:p>
        </p:txBody>
      </p:sp>
    </p:spTree>
    <p:extLst>
      <p:ext uri="{BB962C8B-B14F-4D97-AF65-F5344CB8AC3E}">
        <p14:creationId xmlns:p14="http://schemas.microsoft.com/office/powerpoint/2010/main" val="309464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8642E-ACB6-4776-80D6-4B9A2D905CC0}" type="slidenum">
              <a:rPr lang="en-US" smtClean="0"/>
              <a:t>8</a:t>
            </a:fld>
            <a:endParaRPr lang="en-US"/>
          </a:p>
        </p:txBody>
      </p:sp>
    </p:spTree>
    <p:extLst>
      <p:ext uri="{BB962C8B-B14F-4D97-AF65-F5344CB8AC3E}">
        <p14:creationId xmlns:p14="http://schemas.microsoft.com/office/powerpoint/2010/main" val="2929309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8642E-ACB6-4776-80D6-4B9A2D905CC0}" type="slidenum">
              <a:rPr lang="en-US" smtClean="0"/>
              <a:t>9</a:t>
            </a:fld>
            <a:endParaRPr lang="en-US"/>
          </a:p>
        </p:txBody>
      </p:sp>
    </p:spTree>
    <p:extLst>
      <p:ext uri="{BB962C8B-B14F-4D97-AF65-F5344CB8AC3E}">
        <p14:creationId xmlns:p14="http://schemas.microsoft.com/office/powerpoint/2010/main" val="2459231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a:t>
            </a:r>
          </a:p>
          <a:p>
            <a:endParaRPr lang="en-US" dirty="0"/>
          </a:p>
        </p:txBody>
      </p:sp>
      <p:sp>
        <p:nvSpPr>
          <p:cNvPr id="4" name="Slide Number Placeholder 3"/>
          <p:cNvSpPr>
            <a:spLocks noGrp="1"/>
          </p:cNvSpPr>
          <p:nvPr>
            <p:ph type="sldNum" sz="quarter" idx="10"/>
          </p:nvPr>
        </p:nvSpPr>
        <p:spPr/>
        <p:txBody>
          <a:bodyPr/>
          <a:lstStyle/>
          <a:p>
            <a:fld id="{ECE8B890-3DCB-4D5B-B8AC-0B1CF0617BDC}" type="slidenum">
              <a:rPr lang="en-US" smtClean="0"/>
              <a:t>19</a:t>
            </a:fld>
            <a:endParaRPr lang="en-US"/>
          </a:p>
        </p:txBody>
      </p:sp>
    </p:spTree>
    <p:extLst>
      <p:ext uri="{BB962C8B-B14F-4D97-AF65-F5344CB8AC3E}">
        <p14:creationId xmlns:p14="http://schemas.microsoft.com/office/powerpoint/2010/main" val="310792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6DA5E5-15C6-4548-92C0-73B1E4538A9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321132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6DA5E5-15C6-4548-92C0-73B1E4538A9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365492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6DA5E5-15C6-4548-92C0-73B1E4538A9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161596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6DA5E5-15C6-4548-92C0-73B1E4538A9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2554896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6DA5E5-15C6-4548-92C0-73B1E4538A9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289752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6DA5E5-15C6-4548-92C0-73B1E4538A9B}"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225109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6DA5E5-15C6-4548-92C0-73B1E4538A9B}" type="datetimeFigureOut">
              <a:rPr lang="en-US" smtClean="0"/>
              <a:t>12/2/2014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30610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6DA5E5-15C6-4548-92C0-73B1E4538A9B}" type="datetimeFigureOut">
              <a:rPr lang="en-US" smtClean="0"/>
              <a:t>12/2/2014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271307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6DA5E5-15C6-4548-92C0-73B1E4538A9B}" type="datetimeFigureOut">
              <a:rPr lang="en-US" smtClean="0"/>
              <a:t>12/2/2014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281855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6DA5E5-15C6-4548-92C0-73B1E4538A9B}"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36089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6DA5E5-15C6-4548-92C0-73B1E4538A9B}"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67977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DA5E5-15C6-4548-92C0-73B1E4538A9B}" type="datetimeFigureOut">
              <a:rPr lang="en-US" smtClean="0"/>
              <a:t>12/2/2014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9C7B2-0A82-4182-AC84-FCE0D414A9AB}" type="slidenum">
              <a:rPr lang="en-US" smtClean="0"/>
              <a:t>‹#›</a:t>
            </a:fld>
            <a:endParaRPr lang="en-US"/>
          </a:p>
        </p:txBody>
      </p:sp>
    </p:spTree>
    <p:extLst>
      <p:ext uri="{BB962C8B-B14F-4D97-AF65-F5344CB8AC3E}">
        <p14:creationId xmlns:p14="http://schemas.microsoft.com/office/powerpoint/2010/main" val="582815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4035425"/>
            <a:ext cx="5943600" cy="765175"/>
          </a:xfrm>
        </p:spPr>
        <p:txBody>
          <a:bodyPr>
            <a:noAutofit/>
          </a:bodyPr>
          <a:lstStyle/>
          <a:p>
            <a:pPr algn="l">
              <a:lnSpc>
                <a:spcPts val="4000"/>
              </a:lnSpc>
            </a:pPr>
            <a:r>
              <a:rPr lang="en-US" sz="2400" b="1" spc="-100" dirty="0" smtClean="0">
                <a:solidFill>
                  <a:srgbClr val="C00000"/>
                </a:solidFill>
                <a:cs typeface="Arial" pitchFamily="34" charset="0"/>
              </a:rPr>
              <a:t>C105 </a:t>
            </a:r>
            <a:r>
              <a:rPr lang="en-US" sz="2400" b="1" spc="-100" dirty="0" smtClean="0">
                <a:cs typeface="Arial" pitchFamily="34" charset="0"/>
              </a:rPr>
              <a:t>PREDICTION, PROBABILITY &amp; PIGSKIN</a:t>
            </a:r>
            <a:endParaRPr lang="en-US" sz="2400" b="1" spc="-100" dirty="0">
              <a:cs typeface="Arial" pitchFamily="34" charset="0"/>
            </a:endParaRPr>
          </a:p>
        </p:txBody>
      </p:sp>
      <p:pic>
        <p:nvPicPr>
          <p:cNvPr id="4" name="Picture 3" descr="https://www.indiana.edu/%7Emotzweb/courses/c105_catchHeader.jpg"/>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1600200" cy="4650105"/>
          </a:xfrm>
          <a:prstGeom prst="rect">
            <a:avLst/>
          </a:prstGeom>
          <a:noFill/>
          <a:ln>
            <a:noFill/>
          </a:ln>
        </p:spPr>
      </p:pic>
      <p:cxnSp>
        <p:nvCxnSpPr>
          <p:cNvPr id="6" name="Straight Connector 5"/>
          <p:cNvCxnSpPr/>
          <p:nvPr/>
        </p:nvCxnSpPr>
        <p:spPr>
          <a:xfrm>
            <a:off x="2590800" y="3962400"/>
            <a:ext cx="4953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90800" y="2209801"/>
            <a:ext cx="4953000" cy="1447799"/>
          </a:xfrm>
          <a:prstGeom prst="rect">
            <a:avLst/>
          </a:prstGeom>
          <a:noFill/>
        </p:spPr>
        <p:txBody>
          <a:bodyPr wrap="square" rtlCol="0" anchor="b" anchorCtr="0">
            <a:noAutofit/>
          </a:bodyPr>
          <a:lstStyle/>
          <a:p>
            <a:r>
              <a:rPr lang="en-US" sz="2400" dirty="0" smtClean="0"/>
              <a:t>day 25:</a:t>
            </a:r>
            <a:br>
              <a:rPr lang="en-US" sz="2400" dirty="0" smtClean="0"/>
            </a:br>
            <a:r>
              <a:rPr lang="en-US" sz="2400" dirty="0" smtClean="0"/>
              <a:t>simulation &amp; the </a:t>
            </a:r>
            <a:r>
              <a:rPr lang="en-US" sz="2400" dirty="0" err="1" smtClean="0"/>
              <a:t>monte</a:t>
            </a:r>
            <a:r>
              <a:rPr lang="en-US" sz="2400" dirty="0" smtClean="0"/>
              <a:t> </a:t>
            </a:r>
            <a:r>
              <a:rPr lang="en-US" sz="2400" dirty="0" err="1" smtClean="0"/>
              <a:t>carlo</a:t>
            </a:r>
            <a:r>
              <a:rPr lang="en-US" sz="2400" dirty="0" smtClean="0"/>
              <a:t> method</a:t>
            </a:r>
            <a:endParaRPr lang="en-US" sz="2400" b="1" dirty="0"/>
          </a:p>
        </p:txBody>
      </p:sp>
      <p:sp>
        <p:nvSpPr>
          <p:cNvPr id="9" name="TextBox 8"/>
          <p:cNvSpPr txBox="1"/>
          <p:nvPr/>
        </p:nvSpPr>
        <p:spPr>
          <a:xfrm>
            <a:off x="7010400" y="6477000"/>
            <a:ext cx="1981200" cy="276999"/>
          </a:xfrm>
          <a:prstGeom prst="rect">
            <a:avLst/>
          </a:prstGeom>
          <a:noFill/>
        </p:spPr>
        <p:txBody>
          <a:bodyPr wrap="square" rtlCol="0">
            <a:spAutoFit/>
          </a:bodyPr>
          <a:lstStyle/>
          <a:p>
            <a:pPr algn="r"/>
            <a:r>
              <a:rPr lang="en-US" sz="1200" dirty="0" smtClean="0"/>
              <a:t>© Ben Motz, </a:t>
            </a:r>
            <a:r>
              <a:rPr lang="en-US" sz="1200" dirty="0" smtClean="0"/>
              <a:t>2014</a:t>
            </a:r>
            <a:endParaRPr lang="en-US" sz="1200" dirty="0"/>
          </a:p>
        </p:txBody>
      </p:sp>
    </p:spTree>
    <p:extLst>
      <p:ext uri="{BB962C8B-B14F-4D97-AF65-F5344CB8AC3E}">
        <p14:creationId xmlns:p14="http://schemas.microsoft.com/office/powerpoint/2010/main" val="199328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map coloring problem</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107389" y="1773764"/>
            <a:ext cx="4929222" cy="3310472"/>
          </a:xfrm>
          <a:prstGeom prst="rect">
            <a:avLst/>
          </a:prstGeom>
          <a:noFill/>
          <a:ln w="9525">
            <a:noFill/>
            <a:miter lim="800000"/>
            <a:headEnd/>
            <a:tailEnd/>
          </a:ln>
          <a:effectLst/>
        </p:spPr>
      </p:pic>
      <p:sp>
        <p:nvSpPr>
          <p:cNvPr id="6" name="TextBox 5"/>
          <p:cNvSpPr txBox="1"/>
          <p:nvPr/>
        </p:nvSpPr>
        <p:spPr>
          <a:xfrm>
            <a:off x="440933" y="4207073"/>
            <a:ext cx="2743200" cy="1754326"/>
          </a:xfrm>
          <a:prstGeom prst="rect">
            <a:avLst/>
          </a:prstGeom>
          <a:noFill/>
        </p:spPr>
        <p:txBody>
          <a:bodyPr wrap="square" rtlCol="0">
            <a:spAutoFit/>
          </a:bodyPr>
          <a:lstStyle/>
          <a:p>
            <a:r>
              <a:rPr lang="en-US" dirty="0" smtClean="0"/>
              <a:t>Color the map so that …</a:t>
            </a:r>
          </a:p>
          <a:p>
            <a:pPr marL="285750" indent="-285750">
              <a:buFont typeface="Arial" pitchFamily="34" charset="0"/>
              <a:buChar char="•"/>
            </a:pPr>
            <a:r>
              <a:rPr lang="en-US" dirty="0" smtClean="0"/>
              <a:t>Each state is one of 4 colors.</a:t>
            </a:r>
          </a:p>
          <a:p>
            <a:pPr marL="285750" indent="-285750">
              <a:buFont typeface="Arial" pitchFamily="34" charset="0"/>
              <a:buChar char="•"/>
            </a:pPr>
            <a:r>
              <a:rPr lang="en-US" dirty="0"/>
              <a:t>N</a:t>
            </a:r>
            <a:r>
              <a:rPr lang="en-US" dirty="0" smtClean="0"/>
              <a:t>o state is adjacent to a state with the same color </a:t>
            </a:r>
            <a:endParaRPr lang="en-US" dirty="0"/>
          </a:p>
        </p:txBody>
      </p:sp>
    </p:spTree>
    <p:extLst>
      <p:ext uri="{BB962C8B-B14F-4D97-AF65-F5344CB8AC3E}">
        <p14:creationId xmlns:p14="http://schemas.microsoft.com/office/powerpoint/2010/main" val="4193187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2035951" y="1839142"/>
            <a:ext cx="5072098" cy="3179717"/>
          </a:xfrm>
          <a:prstGeom prst="rect">
            <a:avLst/>
          </a:prstGeom>
          <a:noFill/>
          <a:ln w="9525">
            <a:noFill/>
            <a:miter lim="800000"/>
            <a:headEnd/>
            <a:tailEnd/>
          </a:ln>
          <a:effectLst/>
        </p:spPr>
      </p:pic>
    </p:spTree>
    <p:extLst>
      <p:ext uri="{BB962C8B-B14F-4D97-AF65-F5344CB8AC3E}">
        <p14:creationId xmlns:p14="http://schemas.microsoft.com/office/powerpoint/2010/main" val="2721878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srcRect/>
          <a:stretch>
            <a:fillRect/>
          </a:stretch>
        </p:blipFill>
        <p:spPr bwMode="auto">
          <a:xfrm>
            <a:off x="2107389" y="1773764"/>
            <a:ext cx="4929222" cy="3310472"/>
          </a:xfrm>
          <a:prstGeom prst="rect">
            <a:avLst/>
          </a:prstGeom>
          <a:noFill/>
          <a:ln w="9525">
            <a:noFill/>
            <a:miter lim="800000"/>
            <a:headEnd/>
            <a:tailEnd/>
          </a:ln>
          <a:effectLst/>
        </p:spPr>
      </p:pic>
      <p:sp>
        <p:nvSpPr>
          <p:cNvPr id="7" name="Title 6"/>
          <p:cNvSpPr>
            <a:spLocks noGrp="1"/>
          </p:cNvSpPr>
          <p:nvPr>
            <p:ph type="title"/>
          </p:nvPr>
        </p:nvSpPr>
        <p:spPr/>
        <p:txBody>
          <a:bodyPr/>
          <a:lstStyle/>
          <a:p>
            <a:pPr algn="r"/>
            <a:r>
              <a:rPr lang="en-US" dirty="0" smtClean="0"/>
              <a:t>travelling salesman problem</a:t>
            </a:r>
            <a:endParaRPr lang="en-US" dirty="0"/>
          </a:p>
        </p:txBody>
      </p:sp>
      <p:sp>
        <p:nvSpPr>
          <p:cNvPr id="9" name="Rectangle 8"/>
          <p:cNvSpPr/>
          <p:nvPr/>
        </p:nvSpPr>
        <p:spPr>
          <a:xfrm>
            <a:off x="3962400" y="1219200"/>
            <a:ext cx="4572000" cy="830997"/>
          </a:xfrm>
          <a:prstGeom prst="rect">
            <a:avLst/>
          </a:prstGeom>
        </p:spPr>
        <p:txBody>
          <a:bodyPr>
            <a:spAutoFit/>
          </a:bodyPr>
          <a:lstStyle/>
          <a:p>
            <a:r>
              <a:rPr lang="fr-FR" sz="2400" dirty="0" err="1" smtClean="0"/>
              <a:t>Find</a:t>
            </a:r>
            <a:r>
              <a:rPr lang="fr-FR" sz="2400" dirty="0" smtClean="0"/>
              <a:t> </a:t>
            </a:r>
            <a:r>
              <a:rPr lang="en-US" sz="2400" dirty="0" smtClean="0"/>
              <a:t>a </a:t>
            </a:r>
            <a:r>
              <a:rPr lang="en-US" sz="2400" dirty="0"/>
              <a:t>round trip across cities with minimal cost</a:t>
            </a:r>
          </a:p>
        </p:txBody>
      </p:sp>
      <p:sp>
        <p:nvSpPr>
          <p:cNvPr id="10" name="TextBox 9"/>
          <p:cNvSpPr txBox="1"/>
          <p:nvPr/>
        </p:nvSpPr>
        <p:spPr>
          <a:xfrm>
            <a:off x="440933" y="4341674"/>
            <a:ext cx="2743200" cy="1754326"/>
          </a:xfrm>
          <a:prstGeom prst="rect">
            <a:avLst/>
          </a:prstGeom>
          <a:noFill/>
        </p:spPr>
        <p:txBody>
          <a:bodyPr wrap="square" rtlCol="0">
            <a:spAutoFit/>
          </a:bodyPr>
          <a:lstStyle/>
          <a:p>
            <a:r>
              <a:rPr lang="en-US" dirty="0" smtClean="0"/>
              <a:t>Find a route around 13,503 cities so that…</a:t>
            </a:r>
          </a:p>
          <a:p>
            <a:pPr marL="285750" indent="-285750">
              <a:buFont typeface="Arial" pitchFamily="34" charset="0"/>
              <a:buChar char="•"/>
            </a:pPr>
            <a:r>
              <a:rPr lang="en-US" dirty="0" smtClean="0"/>
              <a:t>The salesman returns to the original city</a:t>
            </a:r>
          </a:p>
          <a:p>
            <a:pPr marL="285750" indent="-285750">
              <a:buFont typeface="Arial" pitchFamily="34" charset="0"/>
              <a:buChar char="•"/>
            </a:pPr>
            <a:r>
              <a:rPr lang="en-US" dirty="0" smtClean="0"/>
              <a:t>The distance travelled is minimal</a:t>
            </a:r>
            <a:endParaRPr lang="en-US" dirty="0"/>
          </a:p>
        </p:txBody>
      </p:sp>
    </p:spTree>
    <p:extLst>
      <p:ext uri="{BB962C8B-B14F-4D97-AF65-F5344CB8AC3E}">
        <p14:creationId xmlns:p14="http://schemas.microsoft.com/office/powerpoint/2010/main" val="3244495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2147031" y="1785926"/>
            <a:ext cx="4849939" cy="3286148"/>
          </a:xfrm>
          <a:prstGeom prst="rect">
            <a:avLst/>
          </a:prstGeom>
          <a:noFill/>
          <a:ln w="9525">
            <a:noFill/>
            <a:miter lim="800000"/>
            <a:headEnd/>
            <a:tailEnd/>
          </a:ln>
          <a:effectLst/>
        </p:spPr>
      </p:pic>
    </p:spTree>
    <p:extLst>
      <p:ext uri="{BB962C8B-B14F-4D97-AF65-F5344CB8AC3E}">
        <p14:creationId xmlns:p14="http://schemas.microsoft.com/office/powerpoint/2010/main" val="218846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fantasy football auction</a:t>
            </a:r>
            <a:endParaRPr lang="en-US" dirty="0"/>
          </a:p>
        </p:txBody>
      </p:sp>
      <p:pic>
        <p:nvPicPr>
          <p:cNvPr id="1026" name="Picture 2" descr="http://static.nfl.com/static/content/public/image/fantasy/help/livedraftapp_au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600200"/>
            <a:ext cx="5048250" cy="39051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1600200"/>
            <a:ext cx="2743200" cy="2031325"/>
          </a:xfrm>
          <a:prstGeom prst="rect">
            <a:avLst/>
          </a:prstGeom>
          <a:noFill/>
        </p:spPr>
        <p:txBody>
          <a:bodyPr wrap="square" rtlCol="0">
            <a:spAutoFit/>
          </a:bodyPr>
          <a:lstStyle/>
          <a:p>
            <a:r>
              <a:rPr lang="en-US" dirty="0" smtClean="0"/>
              <a:t>Get the best possible team that:</a:t>
            </a:r>
          </a:p>
          <a:p>
            <a:pPr marL="285750" indent="-285750">
              <a:buFont typeface="Arial" pitchFamily="34" charset="0"/>
              <a:buChar char="•"/>
            </a:pPr>
            <a:r>
              <a:rPr lang="en-US" dirty="0" smtClean="0"/>
              <a:t>Contains a reasonable quantity at each position.</a:t>
            </a:r>
          </a:p>
          <a:p>
            <a:pPr marL="285750" indent="-285750">
              <a:buFont typeface="Arial" pitchFamily="34" charset="0"/>
              <a:buChar char="•"/>
            </a:pPr>
            <a:r>
              <a:rPr lang="en-US" dirty="0" smtClean="0"/>
              <a:t>Doesn’t exceed the salary cap.</a:t>
            </a:r>
            <a:endParaRPr lang="en-US" dirty="0"/>
          </a:p>
        </p:txBody>
      </p:sp>
    </p:spTree>
    <p:extLst>
      <p:ext uri="{BB962C8B-B14F-4D97-AF65-F5344CB8AC3E}">
        <p14:creationId xmlns:p14="http://schemas.microsoft.com/office/powerpoint/2010/main" val="494319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Monte Carlo Steps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Define a domain of possible inputs.</a:t>
            </a:r>
          </a:p>
          <a:p>
            <a:pPr marL="514350" indent="-514350">
              <a:buFont typeface="+mj-lt"/>
              <a:buAutoNum type="arabicPeriod"/>
            </a:pPr>
            <a:r>
              <a:rPr lang="en-US" dirty="0"/>
              <a:t>Generate inputs randomly </a:t>
            </a:r>
            <a:r>
              <a:rPr lang="en-US" dirty="0" smtClean="0"/>
              <a:t>over </a:t>
            </a:r>
            <a:r>
              <a:rPr lang="en-US" dirty="0"/>
              <a:t>the domain.</a:t>
            </a:r>
          </a:p>
          <a:p>
            <a:pPr marL="514350" indent="-514350">
              <a:buFont typeface="+mj-lt"/>
              <a:buAutoNum type="arabicPeriod"/>
            </a:pPr>
            <a:r>
              <a:rPr lang="en-US" dirty="0"/>
              <a:t>Perform a </a:t>
            </a:r>
            <a:r>
              <a:rPr lang="en-US" dirty="0" smtClean="0"/>
              <a:t>computation </a:t>
            </a:r>
            <a:r>
              <a:rPr lang="en-US" dirty="0"/>
              <a:t>on the inputs.</a:t>
            </a:r>
          </a:p>
          <a:p>
            <a:pPr marL="514350" indent="-514350">
              <a:buFont typeface="+mj-lt"/>
              <a:buAutoNum type="arabicPeriod"/>
            </a:pPr>
            <a:r>
              <a:rPr lang="en-US" dirty="0"/>
              <a:t>Aggregate the results.</a:t>
            </a:r>
          </a:p>
        </p:txBody>
      </p:sp>
    </p:spTree>
    <p:extLst>
      <p:ext uri="{BB962C8B-B14F-4D97-AF65-F5344CB8AC3E}">
        <p14:creationId xmlns:p14="http://schemas.microsoft.com/office/powerpoint/2010/main" val="50414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uperiormc.com/picture/2011122611093065757212w1000h1000usuperior/big-die-cutting-mach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57400"/>
            <a:ext cx="4419600"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Circular Arrow 3"/>
          <p:cNvSpPr/>
          <p:nvPr/>
        </p:nvSpPr>
        <p:spPr>
          <a:xfrm rot="3486460">
            <a:off x="3473532" y="887777"/>
            <a:ext cx="1806195" cy="1814118"/>
          </a:xfrm>
          <a:prstGeom prst="circularArrow">
            <a:avLst>
              <a:gd name="adj1" fmla="val 12500"/>
              <a:gd name="adj2" fmla="val 1142319"/>
              <a:gd name="adj3" fmla="val 20457681"/>
              <a:gd name="adj4" fmla="val 4592735"/>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ight Arrow 4"/>
          <p:cNvSpPr/>
          <p:nvPr/>
        </p:nvSpPr>
        <p:spPr>
          <a:xfrm rot="2919490">
            <a:off x="1640129" y="1659695"/>
            <a:ext cx="1524000" cy="795407"/>
          </a:xfrm>
          <a:prstGeom prst="rightArrow">
            <a:avLst>
              <a:gd name="adj1" fmla="val 27836"/>
              <a:gd name="adj2" fmla="val 507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9600" y="304800"/>
            <a:ext cx="1792529" cy="923330"/>
          </a:xfrm>
          <a:prstGeom prst="rect">
            <a:avLst/>
          </a:prstGeom>
          <a:noFill/>
        </p:spPr>
        <p:txBody>
          <a:bodyPr wrap="square" rtlCol="0">
            <a:spAutoFit/>
          </a:bodyPr>
          <a:lstStyle/>
          <a:p>
            <a:r>
              <a:rPr lang="en-US" dirty="0" smtClean="0"/>
              <a:t>Variable (Randomly selected) input</a:t>
            </a:r>
          </a:p>
        </p:txBody>
      </p:sp>
      <p:sp>
        <p:nvSpPr>
          <p:cNvPr id="9" name="Right Arrow 8"/>
          <p:cNvSpPr/>
          <p:nvPr/>
        </p:nvSpPr>
        <p:spPr>
          <a:xfrm rot="18441440">
            <a:off x="5506223" y="1677435"/>
            <a:ext cx="1524000" cy="795407"/>
          </a:xfrm>
          <a:prstGeom prst="rightArrow">
            <a:avLst>
              <a:gd name="adj1" fmla="val 27836"/>
              <a:gd name="adj2" fmla="val 507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894271" y="609600"/>
            <a:ext cx="1792529" cy="646331"/>
          </a:xfrm>
          <a:prstGeom prst="rect">
            <a:avLst/>
          </a:prstGeom>
          <a:noFill/>
        </p:spPr>
        <p:txBody>
          <a:bodyPr wrap="square" rtlCol="0">
            <a:spAutoFit/>
          </a:bodyPr>
          <a:lstStyle/>
          <a:p>
            <a:r>
              <a:rPr lang="en-US" dirty="0" smtClean="0"/>
              <a:t>Different</a:t>
            </a:r>
          </a:p>
          <a:p>
            <a:r>
              <a:rPr lang="en-US" dirty="0" smtClean="0"/>
              <a:t>outcomes</a:t>
            </a:r>
          </a:p>
        </p:txBody>
      </p:sp>
      <p:sp>
        <p:nvSpPr>
          <p:cNvPr id="8" name="TextBox 7"/>
          <p:cNvSpPr txBox="1"/>
          <p:nvPr/>
        </p:nvSpPr>
        <p:spPr>
          <a:xfrm>
            <a:off x="3352800" y="3669268"/>
            <a:ext cx="1524000" cy="369332"/>
          </a:xfrm>
          <a:prstGeom prst="rect">
            <a:avLst/>
          </a:prstGeom>
          <a:solidFill>
            <a:srgbClr val="003399"/>
          </a:solidFill>
          <a:scene3d>
            <a:camera prst="perspectiveHeroicExtremeLeftFacing" fov="6600000">
              <a:rot lat="600000" lon="600000" rev="21594000"/>
            </a:camera>
            <a:lightRig rig="threePt" dir="t"/>
          </a:scene3d>
        </p:spPr>
        <p:txBody>
          <a:bodyPr wrap="square" rtlCol="0">
            <a:spAutoFit/>
          </a:bodyPr>
          <a:lstStyle/>
          <a:p>
            <a:pPr algn="ctr"/>
            <a:r>
              <a:rPr lang="en-US" dirty="0" smtClean="0">
                <a:solidFill>
                  <a:schemeClr val="bg1"/>
                </a:solidFill>
              </a:rPr>
              <a:t>Monte </a:t>
            </a:r>
            <a:r>
              <a:rPr lang="en-US" dirty="0" err="1" smtClean="0">
                <a:solidFill>
                  <a:schemeClr val="bg1"/>
                </a:solidFill>
              </a:rPr>
              <a:t>carlo</a:t>
            </a:r>
            <a:endParaRPr lang="en-US" dirty="0">
              <a:solidFill>
                <a:schemeClr val="bg1"/>
              </a:solidFill>
            </a:endParaRPr>
          </a:p>
        </p:txBody>
      </p:sp>
    </p:spTree>
    <p:extLst>
      <p:ext uri="{BB962C8B-B14F-4D97-AF65-F5344CB8AC3E}">
        <p14:creationId xmlns:p14="http://schemas.microsoft.com/office/powerpoint/2010/main" val="515655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Who to start?</a:t>
            </a:r>
            <a:endParaRPr lang="en-US" dirty="0"/>
          </a:p>
        </p:txBody>
      </p:sp>
      <p:sp>
        <p:nvSpPr>
          <p:cNvPr id="3" name="Content Placeholder 2"/>
          <p:cNvSpPr>
            <a:spLocks noGrp="1"/>
          </p:cNvSpPr>
          <p:nvPr>
            <p:ph idx="1"/>
          </p:nvPr>
        </p:nvSpPr>
        <p:spPr/>
        <p:txBody>
          <a:bodyPr/>
          <a:lstStyle/>
          <a:p>
            <a:r>
              <a:rPr lang="en-US" dirty="0" smtClean="0"/>
              <a:t>How would a linear</a:t>
            </a:r>
            <a:br>
              <a:rPr lang="en-US" dirty="0" smtClean="0"/>
            </a:br>
            <a:r>
              <a:rPr lang="en-US" dirty="0" smtClean="0"/>
              <a:t>model generate a </a:t>
            </a:r>
            <a:br>
              <a:rPr lang="en-US" dirty="0" smtClean="0"/>
            </a:br>
            <a:r>
              <a:rPr lang="en-US" dirty="0" smtClean="0"/>
              <a:t>fantasy football </a:t>
            </a:r>
            <a:br>
              <a:rPr lang="en-US" dirty="0" smtClean="0"/>
            </a:br>
            <a:r>
              <a:rPr lang="en-US" dirty="0" smtClean="0"/>
              <a:t>projection?</a:t>
            </a:r>
          </a:p>
          <a:p>
            <a:pPr marL="457200" lvl="1" indent="0">
              <a:buNone/>
            </a:pPr>
            <a:r>
              <a:rPr lang="en-US" dirty="0" smtClean="0"/>
              <a:t>	points </a:t>
            </a:r>
            <a:r>
              <a:rPr lang="en-US" dirty="0"/>
              <a:t>= 0.987x + 0.015y + 2.45z + 5</a:t>
            </a:r>
            <a:endParaRPr lang="en-US" dirty="0" smtClean="0"/>
          </a:p>
          <a:p>
            <a:r>
              <a:rPr lang="en-US" dirty="0" smtClean="0"/>
              <a:t>How is this different from what you’d do with a simulation?</a:t>
            </a:r>
          </a:p>
          <a:p>
            <a:pPr marL="457200" lvl="1" indent="0">
              <a:buNone/>
            </a:pPr>
            <a:r>
              <a:rPr lang="en-US" dirty="0"/>
              <a:t>	</a:t>
            </a:r>
            <a:r>
              <a:rPr lang="en-US" dirty="0" smtClean="0"/>
              <a:t>simulations use models</a:t>
            </a:r>
            <a:endParaRPr lang="en-US" dirty="0"/>
          </a:p>
          <a:p>
            <a:pPr marL="457200" lvl="1" indent="0">
              <a:buNone/>
            </a:pPr>
            <a:endParaRPr lang="en-US" dirty="0"/>
          </a:p>
        </p:txBody>
      </p:sp>
      <p:pic>
        <p:nvPicPr>
          <p:cNvPr id="3076" name="Picture 4" descr="http://bloximages.newyork1.vip.townnews.com/timesdispatch.com/content/tncms/assets/v3/editorial/8/5e/85ec7a22-56d9-11e2-a370-0019bb30f31a/50e7859ee36bf.image.jpg"/>
          <p:cNvPicPr>
            <a:picLocks noChangeAspect="1" noChangeArrowheads="1"/>
          </p:cNvPicPr>
          <p:nvPr/>
        </p:nvPicPr>
        <p:blipFill rotWithShape="1">
          <a:blip r:embed="rId2">
            <a:extLst>
              <a:ext uri="{28A0092B-C50C-407E-A947-70E740481C1C}">
                <a14:useLocalDpi xmlns:a14="http://schemas.microsoft.com/office/drawing/2010/main" val="0"/>
              </a:ext>
            </a:extLst>
          </a:blip>
          <a:srcRect l="18872" t="14640" r="59474" b="40732"/>
          <a:stretch/>
        </p:blipFill>
        <p:spPr bwMode="auto">
          <a:xfrm>
            <a:off x="6825343" y="457198"/>
            <a:ext cx="1832181" cy="24047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mokiesradio.files.wordpress.com/2013/01/kaep.jpg"/>
          <p:cNvPicPr>
            <a:picLocks noChangeAspect="1" noChangeArrowheads="1"/>
          </p:cNvPicPr>
          <p:nvPr/>
        </p:nvPicPr>
        <p:blipFill rotWithShape="1">
          <a:blip r:embed="rId3">
            <a:extLst>
              <a:ext uri="{28A0092B-C50C-407E-A947-70E740481C1C}">
                <a14:useLocalDpi xmlns:a14="http://schemas.microsoft.com/office/drawing/2010/main" val="0"/>
              </a:ext>
            </a:extLst>
          </a:blip>
          <a:srcRect l="68162" t="4445" r="13802" b="51428"/>
          <a:stretch/>
        </p:blipFill>
        <p:spPr bwMode="auto">
          <a:xfrm>
            <a:off x="4860301" y="457197"/>
            <a:ext cx="1747327" cy="2404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39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pPr lvl="1" algn="ctr" rtl="0">
              <a:spcBef>
                <a:spcPct val="0"/>
              </a:spcBef>
            </a:pPr>
            <a:r>
              <a:rPr lang="en-US" sz="3200" dirty="0" smtClean="0"/>
              <a:t>points = 0.987x + 0.015y + 2.45z + 5</a:t>
            </a:r>
            <a:endParaRPr lang="en-US" sz="3200" dirty="0"/>
          </a:p>
        </p:txBody>
      </p:sp>
      <p:sp>
        <p:nvSpPr>
          <p:cNvPr id="4" name="TextBox 3"/>
          <p:cNvSpPr txBox="1"/>
          <p:nvPr/>
        </p:nvSpPr>
        <p:spPr>
          <a:xfrm>
            <a:off x="1524000" y="1981200"/>
            <a:ext cx="6172200" cy="923330"/>
          </a:xfrm>
          <a:prstGeom prst="rect">
            <a:avLst/>
          </a:prstGeom>
          <a:noFill/>
        </p:spPr>
        <p:txBody>
          <a:bodyPr wrap="square" rtlCol="0">
            <a:spAutoFit/>
          </a:bodyPr>
          <a:lstStyle/>
          <a:p>
            <a:pPr algn="ctr"/>
            <a:r>
              <a:rPr lang="en-US" dirty="0" smtClean="0"/>
              <a:t>X = Average Fantasy Points Per game</a:t>
            </a:r>
          </a:p>
          <a:p>
            <a:pPr algn="ctr"/>
            <a:r>
              <a:rPr lang="en-US" dirty="0" smtClean="0"/>
              <a:t>Y = Average Passing Yards allowed by opponent</a:t>
            </a:r>
          </a:p>
          <a:p>
            <a:pPr algn="ctr"/>
            <a:r>
              <a:rPr lang="en-US" dirty="0" smtClean="0"/>
              <a:t>Z = Average Passing TDs allowed by opponent</a:t>
            </a:r>
            <a:endParaRPr lang="en-US" dirty="0"/>
          </a:p>
        </p:txBody>
      </p:sp>
      <p:sp>
        <p:nvSpPr>
          <p:cNvPr id="5" name="TextBox 4"/>
          <p:cNvSpPr txBox="1"/>
          <p:nvPr/>
        </p:nvSpPr>
        <p:spPr>
          <a:xfrm>
            <a:off x="609600" y="3200400"/>
            <a:ext cx="7772400" cy="1200329"/>
          </a:xfrm>
          <a:prstGeom prst="rect">
            <a:avLst/>
          </a:prstGeom>
          <a:noFill/>
        </p:spPr>
        <p:txBody>
          <a:bodyPr wrap="square" rtlCol="0">
            <a:spAutoFit/>
          </a:bodyPr>
          <a:lstStyle/>
          <a:p>
            <a:pPr marL="342900" indent="-342900">
              <a:buFont typeface="+mj-lt"/>
              <a:buAutoNum type="arabicPeriod"/>
            </a:pPr>
            <a:r>
              <a:rPr lang="en-US" sz="2400" b="1" dirty="0" smtClean="0"/>
              <a:t>simple modeling</a:t>
            </a:r>
            <a:r>
              <a:rPr lang="en-US" sz="2400" dirty="0" smtClean="0"/>
              <a:t>: plug in the averages </a:t>
            </a:r>
          </a:p>
          <a:p>
            <a:pPr marL="342900" indent="-342900">
              <a:buFont typeface="+mj-lt"/>
              <a:buAutoNum type="arabicPeriod"/>
            </a:pPr>
            <a:r>
              <a:rPr lang="en-US" sz="2400" b="1" dirty="0" smtClean="0"/>
              <a:t>simulation</a:t>
            </a:r>
            <a:r>
              <a:rPr lang="en-US" sz="2400" dirty="0" smtClean="0"/>
              <a:t>: randomly select realistic observations of these values, and re-run the simulation many times.</a:t>
            </a:r>
            <a:endParaRPr lang="en-US" sz="2400" dirty="0"/>
          </a:p>
        </p:txBody>
      </p:sp>
      <p:sp>
        <p:nvSpPr>
          <p:cNvPr id="7" name="TextBox 6"/>
          <p:cNvSpPr txBox="1"/>
          <p:nvPr/>
        </p:nvSpPr>
        <p:spPr>
          <a:xfrm>
            <a:off x="533400" y="4648200"/>
            <a:ext cx="8153400" cy="1200329"/>
          </a:xfrm>
          <a:prstGeom prst="rect">
            <a:avLst/>
          </a:prstGeom>
          <a:noFill/>
        </p:spPr>
        <p:txBody>
          <a:bodyPr wrap="square" rtlCol="0">
            <a:spAutoFit/>
          </a:bodyPr>
          <a:lstStyle/>
          <a:p>
            <a:r>
              <a:rPr lang="en-US" sz="2400" dirty="0" smtClean="0"/>
              <a:t>Brain teaser:</a:t>
            </a:r>
          </a:p>
          <a:p>
            <a:pPr marL="285750" indent="-285750">
              <a:buFont typeface="Arial" pitchFamily="34" charset="0"/>
              <a:buChar char="•"/>
            </a:pPr>
            <a:r>
              <a:rPr lang="en-US" sz="2400" dirty="0" smtClean="0"/>
              <a:t>Wouldn’t you always get the same basic result from a simulation as with just plugging in the averages?</a:t>
            </a:r>
            <a:endParaRPr lang="en-US" sz="2400" dirty="0"/>
          </a:p>
        </p:txBody>
      </p:sp>
    </p:spTree>
    <p:extLst>
      <p:ext uri="{BB962C8B-B14F-4D97-AF65-F5344CB8AC3E}">
        <p14:creationId xmlns:p14="http://schemas.microsoft.com/office/powerpoint/2010/main" val="284478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accuscore</a:t>
            </a:r>
            <a:endParaRPr lang="en-US" dirty="0"/>
          </a:p>
        </p:txBody>
      </p:sp>
      <p:sp>
        <p:nvSpPr>
          <p:cNvPr id="4" name="Content Placeholder 3"/>
          <p:cNvSpPr>
            <a:spLocks noGrp="1"/>
          </p:cNvSpPr>
          <p:nvPr>
            <p:ph idx="1"/>
          </p:nvPr>
        </p:nvSpPr>
        <p:spPr/>
        <p:txBody>
          <a:bodyPr/>
          <a:lstStyle/>
          <a:p>
            <a:r>
              <a:rPr lang="en-US" dirty="0" smtClean="0"/>
              <a:t>inputs for each play are dependent on </a:t>
            </a:r>
          </a:p>
          <a:p>
            <a:pPr lvl="1"/>
            <a:r>
              <a:rPr lang="en-US" dirty="0" smtClean="0"/>
              <a:t>the state of the game</a:t>
            </a:r>
          </a:p>
          <a:p>
            <a:pPr lvl="1"/>
            <a:r>
              <a:rPr lang="en-US" dirty="0" smtClean="0"/>
              <a:t>the outputs of the previous play</a:t>
            </a:r>
          </a:p>
        </p:txBody>
      </p:sp>
    </p:spTree>
    <p:extLst>
      <p:ext uri="{BB962C8B-B14F-4D97-AF65-F5344CB8AC3E}">
        <p14:creationId xmlns:p14="http://schemas.microsoft.com/office/powerpoint/2010/main" val="3563132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 far: </a:t>
            </a:r>
            <a:r>
              <a:rPr lang="en-US" b="1" dirty="0" smtClean="0">
                <a:solidFill>
                  <a:srgbClr val="C00000"/>
                </a:solidFill>
              </a:rPr>
              <a:t>modeling</a:t>
            </a:r>
            <a:endParaRPr lang="en-US" b="1" dirty="0">
              <a:solidFill>
                <a:srgbClr val="C00000"/>
              </a:solidFill>
            </a:endParaRPr>
          </a:p>
        </p:txBody>
      </p:sp>
      <p:sp>
        <p:nvSpPr>
          <p:cNvPr id="3" name="Content Placeholder 2"/>
          <p:cNvSpPr>
            <a:spLocks noGrp="1"/>
          </p:cNvSpPr>
          <p:nvPr>
            <p:ph idx="1"/>
          </p:nvPr>
        </p:nvSpPr>
        <p:spPr>
          <a:xfrm>
            <a:off x="457200" y="1219201"/>
            <a:ext cx="8229600" cy="1142999"/>
          </a:xfrm>
        </p:spPr>
        <p:txBody>
          <a:bodyPr/>
          <a:lstStyle/>
          <a:p>
            <a:pPr marL="0" indent="0">
              <a:buNone/>
            </a:pPr>
            <a:r>
              <a:rPr lang="en-US" dirty="0" smtClean="0"/>
              <a:t>a model is a representation of the behavior of a system, given some context…  e.g., </a:t>
            </a:r>
            <a:r>
              <a:rPr lang="cy-GB" dirty="0" smtClean="0"/>
              <a:t>ŷ </a:t>
            </a:r>
            <a:r>
              <a:rPr lang="cy-GB" dirty="0"/>
              <a:t>= a + </a:t>
            </a:r>
            <a:r>
              <a:rPr lang="cy-GB" dirty="0" smtClean="0"/>
              <a:t>bx</a:t>
            </a:r>
            <a:endParaRPr lang="cy-GB" dirty="0"/>
          </a:p>
        </p:txBody>
      </p:sp>
      <p:sp>
        <p:nvSpPr>
          <p:cNvPr id="4" name="Title 1"/>
          <p:cNvSpPr txBox="1">
            <a:spLocks/>
          </p:cNvSpPr>
          <p:nvPr/>
        </p:nvSpPr>
        <p:spPr>
          <a:xfrm>
            <a:off x="457200" y="236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next up: </a:t>
            </a:r>
            <a:r>
              <a:rPr lang="en-US" b="1" dirty="0" smtClean="0">
                <a:solidFill>
                  <a:srgbClr val="C00000"/>
                </a:solidFill>
              </a:rPr>
              <a:t>simulation</a:t>
            </a:r>
            <a:endParaRPr lang="en-US" b="1" dirty="0">
              <a:solidFill>
                <a:srgbClr val="C00000"/>
              </a:solidFill>
            </a:endParaRPr>
          </a:p>
        </p:txBody>
      </p:sp>
      <p:sp>
        <p:nvSpPr>
          <p:cNvPr id="5" name="Content Placeholder 2"/>
          <p:cNvSpPr txBox="1">
            <a:spLocks/>
          </p:cNvSpPr>
          <p:nvPr/>
        </p:nvSpPr>
        <p:spPr>
          <a:xfrm>
            <a:off x="457200" y="3306763"/>
            <a:ext cx="8229600" cy="11429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a simulation is the </a:t>
            </a:r>
            <a:r>
              <a:rPr lang="en-US" i="1" dirty="0" smtClean="0"/>
              <a:t>observation</a:t>
            </a:r>
            <a:r>
              <a:rPr lang="en-US" dirty="0" smtClean="0"/>
              <a:t> of a system’s behavior under different contexts…</a:t>
            </a:r>
            <a:endParaRPr lang="cy-GB" dirty="0"/>
          </a:p>
        </p:txBody>
      </p:sp>
      <p:grpSp>
        <p:nvGrpSpPr>
          <p:cNvPr id="7" name="Group 6"/>
          <p:cNvGrpSpPr/>
          <p:nvPr/>
        </p:nvGrpSpPr>
        <p:grpSpPr>
          <a:xfrm>
            <a:off x="1095375" y="4644870"/>
            <a:ext cx="7667625" cy="2213130"/>
            <a:chOff x="457200" y="4644870"/>
            <a:chExt cx="7667625" cy="2213130"/>
          </a:xfrm>
        </p:grpSpPr>
        <p:sp>
          <p:nvSpPr>
            <p:cNvPr id="6" name="Title 1"/>
            <p:cNvSpPr txBox="1">
              <a:spLocks/>
            </p:cNvSpPr>
            <p:nvPr/>
          </p:nvSpPr>
          <p:spPr>
            <a:xfrm>
              <a:off x="457200" y="5715000"/>
              <a:ext cx="5486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dirty="0" err="1" smtClean="0"/>
                <a:t>whachutalkinabout</a:t>
              </a:r>
              <a:r>
                <a:rPr lang="en-US" dirty="0" smtClean="0"/>
                <a:t>?</a:t>
              </a:r>
              <a:endParaRPr lang="en-US" b="1" dirty="0">
                <a:solidFill>
                  <a:srgbClr val="C00000"/>
                </a:solidFill>
              </a:endParaRPr>
            </a:p>
          </p:txBody>
        </p:sp>
        <p:pic>
          <p:nvPicPr>
            <p:cNvPr id="1026" name="Picture 2" descr="http://i1.kym-cdn.com/entries/icons/original/000/004/447/whatchatalkinabou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644870"/>
              <a:ext cx="2181225" cy="18560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769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Monte </a:t>
            </a:r>
            <a:r>
              <a:rPr lang="en-US" dirty="0"/>
              <a:t>C</a:t>
            </a:r>
            <a:r>
              <a:rPr lang="en-US" dirty="0" smtClean="0"/>
              <a:t>arlo advantages</a:t>
            </a:r>
            <a:endParaRPr lang="en-US" dirty="0"/>
          </a:p>
        </p:txBody>
      </p:sp>
      <p:sp>
        <p:nvSpPr>
          <p:cNvPr id="3" name="Content Placeholder 2"/>
          <p:cNvSpPr>
            <a:spLocks noGrp="1"/>
          </p:cNvSpPr>
          <p:nvPr>
            <p:ph idx="1"/>
          </p:nvPr>
        </p:nvSpPr>
        <p:spPr>
          <a:xfrm>
            <a:off x="457200" y="1600201"/>
            <a:ext cx="8229600" cy="2362200"/>
          </a:xfrm>
        </p:spPr>
        <p:txBody>
          <a:bodyPr/>
          <a:lstStyle/>
          <a:p>
            <a:r>
              <a:rPr lang="en-US" dirty="0" smtClean="0"/>
              <a:t>When inputs are correlated with each other</a:t>
            </a:r>
          </a:p>
          <a:p>
            <a:pPr marL="0" indent="0">
              <a:buNone/>
              <a:tabLst>
                <a:tab pos="2743200" algn="l"/>
              </a:tabLst>
            </a:pPr>
            <a:r>
              <a:rPr lang="en-US" dirty="0"/>
              <a:t>	</a:t>
            </a:r>
            <a:r>
              <a:rPr lang="en-US" dirty="0" smtClean="0"/>
              <a:t>or dependent on each other</a:t>
            </a:r>
          </a:p>
          <a:p>
            <a:pPr marL="347663" indent="-347663">
              <a:buNone/>
              <a:tabLst>
                <a:tab pos="347663" algn="l"/>
                <a:tab pos="2743200" algn="l"/>
              </a:tabLst>
            </a:pPr>
            <a:r>
              <a:rPr lang="en-US" dirty="0" smtClean="0"/>
              <a:t>	Monte Carlo methods give you a more realistic measure of the outcomes of a model.</a:t>
            </a:r>
          </a:p>
        </p:txBody>
      </p:sp>
      <p:sp>
        <p:nvSpPr>
          <p:cNvPr id="4" name="Content Placeholder 2"/>
          <p:cNvSpPr txBox="1">
            <a:spLocks/>
          </p:cNvSpPr>
          <p:nvPr/>
        </p:nvSpPr>
        <p:spPr>
          <a:xfrm>
            <a:off x="457200" y="4267200"/>
            <a:ext cx="82296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You get more than just a single number.</a:t>
            </a:r>
          </a:p>
        </p:txBody>
      </p:sp>
      <p:sp>
        <p:nvSpPr>
          <p:cNvPr id="5" name="Content Placeholder 2"/>
          <p:cNvSpPr txBox="1">
            <a:spLocks/>
          </p:cNvSpPr>
          <p:nvPr/>
        </p:nvSpPr>
        <p:spPr>
          <a:xfrm>
            <a:off x="1600200" y="4800600"/>
            <a:ext cx="70866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a </a:t>
            </a:r>
            <a:r>
              <a:rPr lang="en-US" i="1" dirty="0" smtClean="0"/>
              <a:t>frequency distribution</a:t>
            </a:r>
          </a:p>
        </p:txBody>
      </p:sp>
    </p:spTree>
    <p:extLst>
      <p:ext uri="{BB962C8B-B14F-4D97-AF65-F5344CB8AC3E}">
        <p14:creationId xmlns:p14="http://schemas.microsoft.com/office/powerpoint/2010/main" val="1744403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097960116"/>
              </p:ext>
            </p:extLst>
          </p:nvPr>
        </p:nvGraphicFramePr>
        <p:xfrm>
          <a:off x="457200" y="1905000"/>
          <a:ext cx="4114799" cy="2971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2512637118"/>
              </p:ext>
            </p:extLst>
          </p:nvPr>
        </p:nvGraphicFramePr>
        <p:xfrm>
          <a:off x="4724401" y="1905000"/>
          <a:ext cx="4038599" cy="2971800"/>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838200" y="1676400"/>
            <a:ext cx="2438400" cy="381000"/>
          </a:xfrm>
          <a:prstGeom prst="rect">
            <a:avLst/>
          </a:prstGeom>
          <a:noFill/>
        </p:spPr>
        <p:txBody>
          <a:bodyPr wrap="square" rtlCol="0">
            <a:spAutoFit/>
          </a:bodyPr>
          <a:lstStyle/>
          <a:p>
            <a:r>
              <a:rPr lang="en-US" dirty="0" smtClean="0"/>
              <a:t>Quarterback 1</a:t>
            </a:r>
            <a:endParaRPr lang="en-US" dirty="0"/>
          </a:p>
        </p:txBody>
      </p:sp>
      <p:sp>
        <p:nvSpPr>
          <p:cNvPr id="7" name="TextBox 6"/>
          <p:cNvSpPr txBox="1"/>
          <p:nvPr/>
        </p:nvSpPr>
        <p:spPr>
          <a:xfrm>
            <a:off x="5181600" y="1676400"/>
            <a:ext cx="2438400" cy="381000"/>
          </a:xfrm>
          <a:prstGeom prst="rect">
            <a:avLst/>
          </a:prstGeom>
          <a:noFill/>
        </p:spPr>
        <p:txBody>
          <a:bodyPr wrap="square" rtlCol="0">
            <a:spAutoFit/>
          </a:bodyPr>
          <a:lstStyle/>
          <a:p>
            <a:r>
              <a:rPr lang="en-US" dirty="0" smtClean="0"/>
              <a:t>Quarterback 2</a:t>
            </a:r>
            <a:endParaRPr lang="en-US" dirty="0"/>
          </a:p>
        </p:txBody>
      </p:sp>
      <p:sp>
        <p:nvSpPr>
          <p:cNvPr id="8" name="TextBox 7"/>
          <p:cNvSpPr txBox="1"/>
          <p:nvPr/>
        </p:nvSpPr>
        <p:spPr>
          <a:xfrm>
            <a:off x="1219200" y="5334000"/>
            <a:ext cx="6934200" cy="646331"/>
          </a:xfrm>
          <a:prstGeom prst="rect">
            <a:avLst/>
          </a:prstGeom>
          <a:noFill/>
        </p:spPr>
        <p:txBody>
          <a:bodyPr wrap="square" rtlCol="0">
            <a:spAutoFit/>
          </a:bodyPr>
          <a:lstStyle/>
          <a:p>
            <a:pPr algn="ctr"/>
            <a:r>
              <a:rPr lang="en-US" sz="3600" dirty="0" smtClean="0"/>
              <a:t>Same averages. Who do you start?</a:t>
            </a:r>
            <a:endParaRPr lang="en-US" sz="3600" dirty="0"/>
          </a:p>
        </p:txBody>
      </p:sp>
      <p:sp>
        <p:nvSpPr>
          <p:cNvPr id="9" name="TextBox 8"/>
          <p:cNvSpPr txBox="1"/>
          <p:nvPr/>
        </p:nvSpPr>
        <p:spPr>
          <a:xfrm>
            <a:off x="1219200" y="4800600"/>
            <a:ext cx="2438400" cy="307777"/>
          </a:xfrm>
          <a:prstGeom prst="rect">
            <a:avLst/>
          </a:prstGeom>
          <a:noFill/>
        </p:spPr>
        <p:txBody>
          <a:bodyPr wrap="square" rtlCol="0">
            <a:spAutoFit/>
          </a:bodyPr>
          <a:lstStyle/>
          <a:p>
            <a:pPr algn="ctr"/>
            <a:r>
              <a:rPr lang="en-US" sz="1400" dirty="0" smtClean="0"/>
              <a:t>fantasy points</a:t>
            </a:r>
            <a:endParaRPr lang="en-US" sz="1400" dirty="0"/>
          </a:p>
        </p:txBody>
      </p:sp>
      <p:sp>
        <p:nvSpPr>
          <p:cNvPr id="11" name="TextBox 10"/>
          <p:cNvSpPr txBox="1"/>
          <p:nvPr/>
        </p:nvSpPr>
        <p:spPr>
          <a:xfrm>
            <a:off x="5562600" y="4800600"/>
            <a:ext cx="2438400" cy="307777"/>
          </a:xfrm>
          <a:prstGeom prst="rect">
            <a:avLst/>
          </a:prstGeom>
          <a:noFill/>
        </p:spPr>
        <p:txBody>
          <a:bodyPr wrap="square" rtlCol="0">
            <a:spAutoFit/>
          </a:bodyPr>
          <a:lstStyle/>
          <a:p>
            <a:pPr algn="ctr"/>
            <a:r>
              <a:rPr lang="en-US" sz="1400" dirty="0" smtClean="0"/>
              <a:t>fantasy points</a:t>
            </a:r>
            <a:endParaRPr lang="en-US" sz="1400" dirty="0"/>
          </a:p>
        </p:txBody>
      </p:sp>
    </p:spTree>
    <p:extLst>
      <p:ext uri="{BB962C8B-B14F-4D97-AF65-F5344CB8AC3E}">
        <p14:creationId xmlns:p14="http://schemas.microsoft.com/office/powerpoint/2010/main" val="3342244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Monte Carlo: An Example</a:t>
            </a:r>
            <a:endParaRPr lang="en-US" dirty="0"/>
          </a:p>
        </p:txBody>
      </p:sp>
      <p:sp>
        <p:nvSpPr>
          <p:cNvPr id="3" name="Content Placeholder 2"/>
          <p:cNvSpPr>
            <a:spLocks noGrp="1"/>
          </p:cNvSpPr>
          <p:nvPr>
            <p:ph idx="1"/>
          </p:nvPr>
        </p:nvSpPr>
        <p:spPr/>
        <p:txBody>
          <a:bodyPr/>
          <a:lstStyle/>
          <a:p>
            <a:pPr marL="0" indent="0">
              <a:buNone/>
            </a:pPr>
            <a:r>
              <a:rPr lang="en-US" dirty="0" smtClean="0"/>
              <a:t>Expected fantasy points for a running back:</a:t>
            </a:r>
          </a:p>
          <a:p>
            <a:pPr marL="0" indent="0">
              <a:buNone/>
            </a:pPr>
            <a:r>
              <a:rPr lang="en-US" dirty="0"/>
              <a:t>	</a:t>
            </a:r>
            <a:r>
              <a:rPr lang="cy-GB" i="1" dirty="0" smtClean="0">
                <a:latin typeface="Calibri"/>
              </a:rPr>
              <a:t>ŷ</a:t>
            </a:r>
            <a:r>
              <a:rPr lang="en-US" dirty="0" smtClean="0"/>
              <a:t> = 2 + 0.75</a:t>
            </a:r>
            <a:r>
              <a:rPr lang="en-US" i="1" dirty="0" smtClean="0"/>
              <a:t>a</a:t>
            </a:r>
            <a:r>
              <a:rPr lang="en-US" dirty="0" smtClean="0"/>
              <a:t> + 0.05</a:t>
            </a:r>
            <a:r>
              <a:rPr lang="en-US" i="1" dirty="0" smtClean="0"/>
              <a:t>b </a:t>
            </a:r>
            <a:r>
              <a:rPr lang="en-US" dirty="0" smtClean="0"/>
              <a:t>+ 1.0</a:t>
            </a:r>
            <a:r>
              <a:rPr lang="en-US" i="1" dirty="0" smtClean="0"/>
              <a:t>c</a:t>
            </a:r>
          </a:p>
          <a:p>
            <a:pPr marL="0" indent="0">
              <a:buNone/>
            </a:pPr>
            <a:r>
              <a:rPr lang="en-US" dirty="0" smtClean="0"/>
              <a:t>Where</a:t>
            </a:r>
          </a:p>
          <a:p>
            <a:pPr marL="0" indent="0">
              <a:buNone/>
            </a:pPr>
            <a:r>
              <a:rPr lang="en-US" dirty="0"/>
              <a:t>	</a:t>
            </a:r>
            <a:r>
              <a:rPr lang="cy-GB" i="1" dirty="0" smtClean="0"/>
              <a:t>ŷ</a:t>
            </a:r>
            <a:r>
              <a:rPr lang="cy-GB" dirty="0" smtClean="0"/>
              <a:t> = projection</a:t>
            </a:r>
          </a:p>
          <a:p>
            <a:pPr marL="0" indent="0">
              <a:buNone/>
            </a:pPr>
            <a:r>
              <a:rPr lang="cy-GB" dirty="0"/>
              <a:t>	</a:t>
            </a:r>
            <a:r>
              <a:rPr lang="cy-GB" i="1" dirty="0" smtClean="0"/>
              <a:t>a</a:t>
            </a:r>
            <a:r>
              <a:rPr lang="cy-GB" dirty="0" smtClean="0"/>
              <a:t> = </a:t>
            </a:r>
            <a:r>
              <a:rPr lang="cy-GB" dirty="0" smtClean="0"/>
              <a:t>avg fantasy points</a:t>
            </a:r>
            <a:endParaRPr lang="cy-GB" dirty="0" smtClean="0"/>
          </a:p>
          <a:p>
            <a:pPr marL="0" indent="0">
              <a:buNone/>
            </a:pPr>
            <a:r>
              <a:rPr lang="cy-GB" dirty="0" smtClean="0"/>
              <a:t>	</a:t>
            </a:r>
            <a:r>
              <a:rPr lang="cy-GB" i="1" dirty="0" smtClean="0"/>
              <a:t>b</a:t>
            </a:r>
            <a:r>
              <a:rPr lang="cy-GB" dirty="0" smtClean="0"/>
              <a:t> = fantasy points allowed by opponent</a:t>
            </a:r>
          </a:p>
          <a:p>
            <a:pPr marL="0" indent="0">
              <a:buNone/>
            </a:pPr>
            <a:r>
              <a:rPr lang="cy-GB" dirty="0"/>
              <a:t>	</a:t>
            </a:r>
            <a:r>
              <a:rPr lang="cy-GB" i="1" dirty="0" smtClean="0"/>
              <a:t>c</a:t>
            </a:r>
            <a:r>
              <a:rPr lang="cy-GB" dirty="0" smtClean="0"/>
              <a:t> = percent of rush attempts</a:t>
            </a:r>
            <a:endParaRPr lang="en-US" dirty="0"/>
          </a:p>
        </p:txBody>
      </p:sp>
    </p:spTree>
    <p:extLst>
      <p:ext uri="{BB962C8B-B14F-4D97-AF65-F5344CB8AC3E}">
        <p14:creationId xmlns:p14="http://schemas.microsoft.com/office/powerpoint/2010/main" val="1516693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Modeling Approach</a:t>
            </a:r>
            <a:endParaRPr lang="en-US" dirty="0"/>
          </a:p>
        </p:txBody>
      </p:sp>
      <p:sp>
        <p:nvSpPr>
          <p:cNvPr id="3" name="Content Placeholder 2"/>
          <p:cNvSpPr>
            <a:spLocks noGrp="1"/>
          </p:cNvSpPr>
          <p:nvPr>
            <p:ph idx="1"/>
          </p:nvPr>
        </p:nvSpPr>
        <p:spPr/>
        <p:txBody>
          <a:bodyPr/>
          <a:lstStyle/>
          <a:p>
            <a:r>
              <a:rPr lang="en-US" dirty="0" smtClean="0"/>
              <a:t>Plug and chug: </a:t>
            </a:r>
            <a:r>
              <a:rPr lang="en-US" dirty="0" smtClean="0"/>
              <a:t>Matt Forte on </a:t>
            </a:r>
            <a:r>
              <a:rPr lang="en-US" dirty="0" smtClean="0"/>
              <a:t>THU</a:t>
            </a:r>
          </a:p>
          <a:p>
            <a:pPr lvl="1"/>
            <a:r>
              <a:rPr lang="en-US" dirty="0"/>
              <a:t>a</a:t>
            </a:r>
            <a:r>
              <a:rPr lang="en-US" dirty="0" smtClean="0"/>
              <a:t> </a:t>
            </a:r>
            <a:r>
              <a:rPr lang="en-US" dirty="0" smtClean="0"/>
              <a:t>(average </a:t>
            </a:r>
            <a:r>
              <a:rPr lang="en-US" dirty="0" err="1" smtClean="0"/>
              <a:t>fp</a:t>
            </a:r>
            <a:r>
              <a:rPr lang="en-US" dirty="0" smtClean="0"/>
              <a:t>) = </a:t>
            </a:r>
            <a:r>
              <a:rPr lang="en-US" dirty="0" smtClean="0"/>
              <a:t>16.31</a:t>
            </a:r>
            <a:endParaRPr lang="en-US" dirty="0" smtClean="0"/>
          </a:p>
          <a:p>
            <a:pPr lvl="1"/>
            <a:r>
              <a:rPr lang="en-US" dirty="0"/>
              <a:t>b</a:t>
            </a:r>
            <a:r>
              <a:rPr lang="en-US" dirty="0" smtClean="0"/>
              <a:t> (</a:t>
            </a:r>
            <a:r>
              <a:rPr lang="en-US" dirty="0" err="1" smtClean="0"/>
              <a:t>fp</a:t>
            </a:r>
            <a:r>
              <a:rPr lang="en-US" dirty="0" smtClean="0"/>
              <a:t> allowed by </a:t>
            </a:r>
            <a:r>
              <a:rPr lang="en-US" dirty="0" smtClean="0"/>
              <a:t>DAL) </a:t>
            </a:r>
            <a:r>
              <a:rPr lang="en-US" dirty="0" smtClean="0"/>
              <a:t>= </a:t>
            </a:r>
            <a:r>
              <a:rPr lang="en-US" dirty="0" smtClean="0"/>
              <a:t>18.49 </a:t>
            </a:r>
            <a:endParaRPr lang="en-US" dirty="0" smtClean="0"/>
          </a:p>
          <a:p>
            <a:pPr lvl="1"/>
            <a:r>
              <a:rPr lang="en-US" dirty="0"/>
              <a:t>c</a:t>
            </a:r>
            <a:r>
              <a:rPr lang="en-US" dirty="0" smtClean="0"/>
              <a:t> (</a:t>
            </a:r>
            <a:r>
              <a:rPr lang="en-US" dirty="0" err="1" smtClean="0"/>
              <a:t>pct</a:t>
            </a:r>
            <a:r>
              <a:rPr lang="en-US" dirty="0" smtClean="0"/>
              <a:t> of team rush </a:t>
            </a:r>
            <a:r>
              <a:rPr lang="en-US" dirty="0" err="1" smtClean="0"/>
              <a:t>att</a:t>
            </a:r>
            <a:r>
              <a:rPr lang="en-US" dirty="0" smtClean="0"/>
              <a:t>) = </a:t>
            </a:r>
            <a:r>
              <a:rPr lang="en-US" dirty="0" smtClean="0"/>
              <a:t>0.73</a:t>
            </a:r>
            <a:endParaRPr lang="en-US" dirty="0" smtClean="0"/>
          </a:p>
          <a:p>
            <a:pPr lvl="1"/>
            <a:r>
              <a:rPr lang="cy-GB" i="1" dirty="0" smtClean="0"/>
              <a:t>ŷ </a:t>
            </a:r>
            <a:r>
              <a:rPr lang="cy-GB" dirty="0" smtClean="0"/>
              <a:t>= 2 + (0.75 * </a:t>
            </a:r>
            <a:r>
              <a:rPr lang="cy-GB" dirty="0" smtClean="0"/>
              <a:t>5.8) </a:t>
            </a:r>
            <a:r>
              <a:rPr lang="cy-GB" dirty="0" smtClean="0"/>
              <a:t>+ (.05 * </a:t>
            </a:r>
            <a:r>
              <a:rPr lang="cy-GB" dirty="0" smtClean="0"/>
              <a:t>18.49) </a:t>
            </a:r>
            <a:r>
              <a:rPr lang="cy-GB" dirty="0" smtClean="0"/>
              <a:t>+ (1 * </a:t>
            </a:r>
            <a:r>
              <a:rPr lang="cy-GB" dirty="0" smtClean="0"/>
              <a:t>0.73)</a:t>
            </a:r>
            <a:endParaRPr lang="cy-GB" dirty="0" smtClean="0"/>
          </a:p>
          <a:p>
            <a:r>
              <a:rPr lang="cy-GB" b="1" i="1" dirty="0" smtClean="0"/>
              <a:t>ŷ</a:t>
            </a:r>
            <a:r>
              <a:rPr lang="cy-GB" b="1" dirty="0" smtClean="0"/>
              <a:t> = </a:t>
            </a:r>
            <a:r>
              <a:rPr lang="cy-GB" b="1" dirty="0" smtClean="0"/>
              <a:t>15.89</a:t>
            </a:r>
            <a:endParaRPr lang="en-US" b="1" dirty="0" smtClean="0"/>
          </a:p>
        </p:txBody>
      </p:sp>
      <p:sp>
        <p:nvSpPr>
          <p:cNvPr id="4" name="Rectangle 3"/>
          <p:cNvSpPr/>
          <p:nvPr/>
        </p:nvSpPr>
        <p:spPr>
          <a:xfrm>
            <a:off x="5181600" y="304800"/>
            <a:ext cx="3655168" cy="369332"/>
          </a:xfrm>
          <a:prstGeom prst="rect">
            <a:avLst/>
          </a:prstGeom>
        </p:spPr>
        <p:txBody>
          <a:bodyPr wrap="none">
            <a:spAutoFit/>
          </a:bodyPr>
          <a:lstStyle/>
          <a:p>
            <a:r>
              <a:rPr lang="en-US" dirty="0"/>
              <a:t>	</a:t>
            </a:r>
            <a:r>
              <a:rPr lang="cy-GB" i="1" dirty="0"/>
              <a:t>ŷ</a:t>
            </a:r>
            <a:r>
              <a:rPr lang="en-US" dirty="0"/>
              <a:t> = 2 + 0.75</a:t>
            </a:r>
            <a:r>
              <a:rPr lang="en-US" i="1" dirty="0"/>
              <a:t>a</a:t>
            </a:r>
            <a:r>
              <a:rPr lang="en-US" dirty="0"/>
              <a:t> + 0.05</a:t>
            </a:r>
            <a:r>
              <a:rPr lang="en-US" i="1" dirty="0"/>
              <a:t>b </a:t>
            </a:r>
            <a:r>
              <a:rPr lang="en-US" dirty="0"/>
              <a:t>+ 1.0</a:t>
            </a:r>
            <a:r>
              <a:rPr lang="en-US" i="1" dirty="0"/>
              <a:t>c</a:t>
            </a:r>
          </a:p>
        </p:txBody>
      </p:sp>
    </p:spTree>
    <p:extLst>
      <p:ext uri="{BB962C8B-B14F-4D97-AF65-F5344CB8AC3E}">
        <p14:creationId xmlns:p14="http://schemas.microsoft.com/office/powerpoint/2010/main" val="3467613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Instead of plugging averages…</a:t>
            </a:r>
            <a:endParaRPr lang="en-US" dirty="0"/>
          </a:p>
        </p:txBody>
      </p:sp>
      <p:sp>
        <p:nvSpPr>
          <p:cNvPr id="3" name="Content Placeholder 2"/>
          <p:cNvSpPr>
            <a:spLocks noGrp="1"/>
          </p:cNvSpPr>
          <p:nvPr>
            <p:ph idx="1"/>
          </p:nvPr>
        </p:nvSpPr>
        <p:spPr>
          <a:xfrm>
            <a:off x="5943600" y="1877586"/>
            <a:ext cx="838200" cy="4038600"/>
          </a:xfrm>
        </p:spPr>
        <p:txBody>
          <a:bodyPr>
            <a:normAutofit fontScale="62500" lnSpcReduction="20000"/>
          </a:bodyPr>
          <a:lstStyle/>
          <a:p>
            <a:pPr marL="0" indent="0" algn="ctr">
              <a:buNone/>
            </a:pPr>
            <a:r>
              <a:rPr lang="en-US" i="1" u="sng" dirty="0" smtClean="0"/>
              <a:t>c</a:t>
            </a:r>
          </a:p>
          <a:p>
            <a:pPr marL="0" indent="0" algn="ctr">
              <a:buNone/>
            </a:pPr>
            <a:r>
              <a:rPr lang="en-US" dirty="0" smtClean="0"/>
              <a:t>0.789</a:t>
            </a:r>
            <a:endParaRPr lang="en-US" dirty="0"/>
          </a:p>
          <a:p>
            <a:pPr marL="0" indent="0" algn="ctr">
              <a:buNone/>
            </a:pPr>
            <a:r>
              <a:rPr lang="en-US" dirty="0"/>
              <a:t>0.625</a:t>
            </a:r>
          </a:p>
          <a:p>
            <a:pPr marL="0" indent="0" algn="ctr">
              <a:buNone/>
            </a:pPr>
            <a:r>
              <a:rPr lang="en-US" dirty="0"/>
              <a:t>0.864</a:t>
            </a:r>
          </a:p>
          <a:p>
            <a:pPr marL="0" indent="0" algn="ctr">
              <a:buNone/>
            </a:pPr>
            <a:r>
              <a:rPr lang="en-US" dirty="0"/>
              <a:t>0.813</a:t>
            </a:r>
          </a:p>
          <a:p>
            <a:pPr marL="0" indent="0" algn="ctr">
              <a:buNone/>
            </a:pPr>
            <a:r>
              <a:rPr lang="en-US" dirty="0"/>
              <a:t>0.810</a:t>
            </a:r>
          </a:p>
          <a:p>
            <a:pPr marL="0" indent="0" algn="ctr">
              <a:buNone/>
            </a:pPr>
            <a:r>
              <a:rPr lang="en-US" dirty="0"/>
              <a:t>0.913</a:t>
            </a:r>
          </a:p>
          <a:p>
            <a:pPr marL="0" indent="0" algn="ctr">
              <a:buNone/>
            </a:pPr>
            <a:r>
              <a:rPr lang="en-US" dirty="0"/>
              <a:t>0.692</a:t>
            </a:r>
          </a:p>
          <a:p>
            <a:pPr marL="0" indent="0" algn="ctr">
              <a:buNone/>
            </a:pPr>
            <a:r>
              <a:rPr lang="en-US" dirty="0"/>
              <a:t>0.826</a:t>
            </a:r>
          </a:p>
          <a:p>
            <a:pPr marL="0" indent="0" algn="ctr">
              <a:buNone/>
            </a:pPr>
            <a:r>
              <a:rPr lang="en-US" dirty="0"/>
              <a:t>0.750</a:t>
            </a:r>
          </a:p>
          <a:p>
            <a:pPr marL="0" indent="0" algn="ctr">
              <a:buNone/>
            </a:pPr>
            <a:r>
              <a:rPr lang="en-US" dirty="0"/>
              <a:t>0.875</a:t>
            </a:r>
          </a:p>
          <a:p>
            <a:pPr marL="0" indent="0" algn="ctr">
              <a:buNone/>
            </a:pPr>
            <a:r>
              <a:rPr lang="en-US" dirty="0"/>
              <a:t>0.560</a:t>
            </a:r>
          </a:p>
          <a:p>
            <a:pPr marL="0" indent="0" algn="ctr">
              <a:buNone/>
            </a:pPr>
            <a:r>
              <a:rPr lang="en-US" dirty="0"/>
              <a:t>0.821</a:t>
            </a:r>
          </a:p>
          <a:p>
            <a:pPr marL="0" indent="0" algn="ctr">
              <a:buNone/>
            </a:pPr>
            <a:endParaRPr lang="en-US" dirty="0"/>
          </a:p>
        </p:txBody>
      </p:sp>
      <p:sp>
        <p:nvSpPr>
          <p:cNvPr id="4" name="Rectangle 3"/>
          <p:cNvSpPr/>
          <p:nvPr/>
        </p:nvSpPr>
        <p:spPr>
          <a:xfrm>
            <a:off x="4495800" y="1850172"/>
            <a:ext cx="990600" cy="4093428"/>
          </a:xfrm>
          <a:prstGeom prst="rect">
            <a:avLst/>
          </a:prstGeom>
        </p:spPr>
        <p:txBody>
          <a:bodyPr wrap="square">
            <a:spAutoFit/>
          </a:bodyPr>
          <a:lstStyle/>
          <a:p>
            <a:pPr algn="ctr"/>
            <a:r>
              <a:rPr lang="en-US" sz="2000" i="1" u="sng" dirty="0" smtClean="0"/>
              <a:t>b</a:t>
            </a:r>
          </a:p>
          <a:p>
            <a:pPr algn="ctr"/>
            <a:r>
              <a:rPr lang="en-US" sz="2000" dirty="0"/>
              <a:t>17.6</a:t>
            </a:r>
          </a:p>
          <a:p>
            <a:pPr algn="ctr"/>
            <a:r>
              <a:rPr lang="en-US" sz="2000" dirty="0"/>
              <a:t>4.3</a:t>
            </a:r>
          </a:p>
          <a:p>
            <a:pPr algn="ctr"/>
            <a:r>
              <a:rPr lang="en-US" sz="2000" dirty="0"/>
              <a:t>17.9</a:t>
            </a:r>
          </a:p>
          <a:p>
            <a:pPr algn="ctr"/>
            <a:r>
              <a:rPr lang="en-US" sz="2000" dirty="0"/>
              <a:t>16.8</a:t>
            </a:r>
          </a:p>
          <a:p>
            <a:pPr algn="ctr"/>
            <a:r>
              <a:rPr lang="en-US" sz="2000" dirty="0"/>
              <a:t>30.8</a:t>
            </a:r>
          </a:p>
          <a:p>
            <a:pPr algn="ctr"/>
            <a:r>
              <a:rPr lang="en-US" sz="2000" dirty="0"/>
              <a:t>7.2</a:t>
            </a:r>
          </a:p>
          <a:p>
            <a:pPr algn="ctr"/>
            <a:r>
              <a:rPr lang="en-US" sz="2000" dirty="0"/>
              <a:t>8.4</a:t>
            </a:r>
          </a:p>
          <a:p>
            <a:pPr algn="ctr"/>
            <a:r>
              <a:rPr lang="en-US" sz="2000" dirty="0"/>
              <a:t>19.3</a:t>
            </a:r>
          </a:p>
          <a:p>
            <a:pPr algn="ctr"/>
            <a:r>
              <a:rPr lang="en-US" sz="2000" dirty="0"/>
              <a:t>28.4</a:t>
            </a:r>
          </a:p>
          <a:p>
            <a:pPr algn="ctr"/>
            <a:r>
              <a:rPr lang="en-US" sz="2000" dirty="0"/>
              <a:t>20.5</a:t>
            </a:r>
          </a:p>
          <a:p>
            <a:pPr algn="ctr"/>
            <a:r>
              <a:rPr lang="en-US" sz="2000" dirty="0"/>
              <a:t>22.7</a:t>
            </a:r>
          </a:p>
          <a:p>
            <a:pPr algn="ctr"/>
            <a:r>
              <a:rPr lang="en-US" sz="2000" dirty="0"/>
              <a:t>28</a:t>
            </a:r>
          </a:p>
        </p:txBody>
      </p:sp>
      <p:sp>
        <p:nvSpPr>
          <p:cNvPr id="5" name="Rectangle 4"/>
          <p:cNvSpPr/>
          <p:nvPr/>
        </p:nvSpPr>
        <p:spPr>
          <a:xfrm>
            <a:off x="2895600" y="1850172"/>
            <a:ext cx="914400" cy="4093428"/>
          </a:xfrm>
          <a:prstGeom prst="rect">
            <a:avLst/>
          </a:prstGeom>
        </p:spPr>
        <p:txBody>
          <a:bodyPr wrap="square">
            <a:spAutoFit/>
          </a:bodyPr>
          <a:lstStyle/>
          <a:p>
            <a:pPr algn="ctr"/>
            <a:r>
              <a:rPr lang="en-US" sz="2000" i="1" u="sng" dirty="0" smtClean="0"/>
              <a:t>a</a:t>
            </a:r>
          </a:p>
          <a:p>
            <a:pPr algn="ctr"/>
            <a:r>
              <a:rPr lang="en-US" sz="2000" dirty="0"/>
              <a:t>16.9</a:t>
            </a:r>
          </a:p>
          <a:p>
            <a:pPr algn="ctr"/>
            <a:r>
              <a:rPr lang="en-US" sz="2000" dirty="0"/>
              <a:t>3.6</a:t>
            </a:r>
          </a:p>
          <a:p>
            <a:pPr algn="ctr"/>
            <a:r>
              <a:rPr lang="en-US" sz="2000" dirty="0"/>
              <a:t>7.6</a:t>
            </a:r>
          </a:p>
          <a:p>
            <a:pPr algn="ctr"/>
            <a:r>
              <a:rPr lang="en-US" sz="2000" dirty="0"/>
              <a:t>17.1</a:t>
            </a:r>
          </a:p>
          <a:p>
            <a:pPr algn="ctr"/>
            <a:r>
              <a:rPr lang="en-US" sz="2000" dirty="0"/>
              <a:t>20.6</a:t>
            </a:r>
          </a:p>
          <a:p>
            <a:pPr algn="ctr"/>
            <a:r>
              <a:rPr lang="en-US" sz="2000" dirty="0"/>
              <a:t>27.7</a:t>
            </a:r>
          </a:p>
          <a:p>
            <a:pPr algn="ctr"/>
            <a:r>
              <a:rPr lang="en-US" sz="2000" dirty="0"/>
              <a:t>22.9</a:t>
            </a:r>
          </a:p>
          <a:p>
            <a:pPr algn="ctr"/>
            <a:r>
              <a:rPr lang="en-US" sz="2000" dirty="0"/>
              <a:t>24.8</a:t>
            </a:r>
          </a:p>
          <a:p>
            <a:pPr algn="ctr"/>
            <a:r>
              <a:rPr lang="en-US" sz="2000" dirty="0"/>
              <a:t>8.1</a:t>
            </a:r>
          </a:p>
          <a:p>
            <a:pPr algn="ctr"/>
            <a:r>
              <a:rPr lang="en-US" sz="2000" dirty="0"/>
              <a:t>17.5</a:t>
            </a:r>
          </a:p>
          <a:p>
            <a:pPr algn="ctr"/>
            <a:r>
              <a:rPr lang="en-US" sz="2000" dirty="0"/>
              <a:t>23.2</a:t>
            </a:r>
          </a:p>
          <a:p>
            <a:pPr algn="ctr"/>
            <a:r>
              <a:rPr lang="en-US" sz="2000" dirty="0"/>
              <a:t>5.8</a:t>
            </a:r>
          </a:p>
        </p:txBody>
      </p:sp>
      <p:sp>
        <p:nvSpPr>
          <p:cNvPr id="7" name="TextBox 6"/>
          <p:cNvSpPr txBox="1"/>
          <p:nvPr/>
        </p:nvSpPr>
        <p:spPr>
          <a:xfrm>
            <a:off x="1219199" y="3733800"/>
            <a:ext cx="1828801" cy="400110"/>
          </a:xfrm>
          <a:prstGeom prst="rect">
            <a:avLst/>
          </a:prstGeom>
          <a:noFill/>
        </p:spPr>
        <p:txBody>
          <a:bodyPr wrap="square" rtlCol="0">
            <a:spAutoFit/>
          </a:bodyPr>
          <a:lstStyle/>
          <a:p>
            <a:pPr algn="r"/>
            <a:r>
              <a:rPr lang="cy-GB" sz="2000" i="1" dirty="0"/>
              <a:t>ŷ </a:t>
            </a:r>
            <a:r>
              <a:rPr lang="cy-GB" sz="2000" dirty="0"/>
              <a:t>= 2 </a:t>
            </a:r>
            <a:r>
              <a:rPr lang="cy-GB" sz="2000" dirty="0" smtClean="0"/>
              <a:t>+ (0.75 *</a:t>
            </a:r>
            <a:endParaRPr lang="en-US" sz="2000" dirty="0"/>
          </a:p>
        </p:txBody>
      </p:sp>
      <p:sp>
        <p:nvSpPr>
          <p:cNvPr id="8" name="TextBox 7"/>
          <p:cNvSpPr txBox="1"/>
          <p:nvPr/>
        </p:nvSpPr>
        <p:spPr>
          <a:xfrm>
            <a:off x="3657600" y="3733800"/>
            <a:ext cx="1037463" cy="400110"/>
          </a:xfrm>
          <a:prstGeom prst="rect">
            <a:avLst/>
          </a:prstGeom>
          <a:noFill/>
        </p:spPr>
        <p:txBody>
          <a:bodyPr wrap="none" rtlCol="0">
            <a:spAutoFit/>
          </a:bodyPr>
          <a:lstStyle/>
          <a:p>
            <a:r>
              <a:rPr lang="cy-GB" sz="2000" dirty="0" smtClean="0"/>
              <a:t>) + (.05*</a:t>
            </a:r>
            <a:endParaRPr lang="en-US" sz="2000" dirty="0"/>
          </a:p>
        </p:txBody>
      </p:sp>
      <p:sp>
        <p:nvSpPr>
          <p:cNvPr id="9" name="TextBox 8"/>
          <p:cNvSpPr txBox="1"/>
          <p:nvPr/>
        </p:nvSpPr>
        <p:spPr>
          <a:xfrm>
            <a:off x="5257800" y="3733800"/>
            <a:ext cx="843501" cy="400110"/>
          </a:xfrm>
          <a:prstGeom prst="rect">
            <a:avLst/>
          </a:prstGeom>
          <a:noFill/>
        </p:spPr>
        <p:txBody>
          <a:bodyPr wrap="none" rtlCol="0">
            <a:spAutoFit/>
          </a:bodyPr>
          <a:lstStyle/>
          <a:p>
            <a:r>
              <a:rPr lang="cy-GB" sz="2000" dirty="0" smtClean="0"/>
              <a:t>) + (1*</a:t>
            </a:r>
            <a:endParaRPr lang="en-US" sz="2000" dirty="0"/>
          </a:p>
        </p:txBody>
      </p:sp>
      <p:sp>
        <p:nvSpPr>
          <p:cNvPr id="10" name="TextBox 9"/>
          <p:cNvSpPr txBox="1"/>
          <p:nvPr/>
        </p:nvSpPr>
        <p:spPr>
          <a:xfrm>
            <a:off x="6700299" y="3733800"/>
            <a:ext cx="263214" cy="400110"/>
          </a:xfrm>
          <a:prstGeom prst="rect">
            <a:avLst/>
          </a:prstGeom>
          <a:noFill/>
        </p:spPr>
        <p:txBody>
          <a:bodyPr wrap="none" rtlCol="0">
            <a:spAutoFit/>
          </a:bodyPr>
          <a:lstStyle/>
          <a:p>
            <a:r>
              <a:rPr lang="cy-GB" sz="2000" dirty="0" smtClean="0"/>
              <a:t>)</a:t>
            </a:r>
            <a:endParaRPr lang="en-US" sz="2000" dirty="0"/>
          </a:p>
        </p:txBody>
      </p:sp>
      <p:sp>
        <p:nvSpPr>
          <p:cNvPr id="11" name="Rectangle 10"/>
          <p:cNvSpPr/>
          <p:nvPr/>
        </p:nvSpPr>
        <p:spPr>
          <a:xfrm>
            <a:off x="3048000" y="2819400"/>
            <a:ext cx="609600" cy="304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95062" y="4648200"/>
            <a:ext cx="562737" cy="304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98029" y="3080658"/>
            <a:ext cx="691384" cy="304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51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1"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3.33333E-6 -3.33333E-6 L 3.33333E-6 0.17547 " pathEditMode="relative" rAng="0" ptsTypes="AA">
                                      <p:cBhvr>
                                        <p:cTn id="20" dur="2000" fill="hold"/>
                                        <p:tgtEl>
                                          <p:spTgt spid="11"/>
                                        </p:tgtEl>
                                        <p:attrNameLst>
                                          <p:attrName>ppt_x</p:attrName>
                                          <p:attrName>ppt_y</p:attrName>
                                        </p:attrNameLst>
                                      </p:cBhvr>
                                      <p:rCtr x="0" y="8773"/>
                                    </p:animMotion>
                                  </p:childTnLst>
                                </p:cTn>
                              </p:par>
                              <p:par>
                                <p:cTn id="21" presetID="42" presetClass="path" presetSubtype="0" accel="50000" decel="50000" fill="hold" grpId="0" nodeType="withEffect">
                                  <p:stCondLst>
                                    <p:cond delay="0"/>
                                  </p:stCondLst>
                                  <p:childTnLst>
                                    <p:animMotion origin="layout" path="M -8.33333E-7 0 L -8.33333E-7 -0.08958 " pathEditMode="relative" rAng="0" ptsTypes="AA">
                                      <p:cBhvr>
                                        <p:cTn id="22" dur="2000" fill="hold"/>
                                        <p:tgtEl>
                                          <p:spTgt spid="12"/>
                                        </p:tgtEl>
                                        <p:attrNameLst>
                                          <p:attrName>ppt_x</p:attrName>
                                          <p:attrName>ppt_y</p:attrName>
                                        </p:attrNameLst>
                                      </p:cBhvr>
                                      <p:rCtr x="0" y="-4491"/>
                                    </p:animMotion>
                                  </p:childTnLst>
                                </p:cTn>
                              </p:par>
                              <p:par>
                                <p:cTn id="23" presetID="42" presetClass="path" presetSubtype="0" accel="50000" decel="50000" fill="hold" grpId="0" nodeType="withEffect">
                                  <p:stCondLst>
                                    <p:cond delay="0"/>
                                  </p:stCondLst>
                                  <p:childTnLst>
                                    <p:animMotion origin="layout" path="M 2.22045E-16 2.22222E-6 L 2.22045E-16 0.35625 " pathEditMode="relative" rAng="0" ptsTypes="AA">
                                      <p:cBhvr>
                                        <p:cTn id="24" dur="2000" fill="hold"/>
                                        <p:tgtEl>
                                          <p:spTgt spid="13"/>
                                        </p:tgtEl>
                                        <p:attrNameLst>
                                          <p:attrName>ppt_x</p:attrName>
                                          <p:attrName>ppt_y</p:attrName>
                                        </p:attrNameLst>
                                      </p:cBhvr>
                                      <p:rCtr x="0" y="178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246394733"/>
              </p:ext>
            </p:extLst>
          </p:nvPr>
        </p:nvGraphicFramePr>
        <p:xfrm>
          <a:off x="1839684" y="1556657"/>
          <a:ext cx="5529943"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4156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Practical Applications</a:t>
            </a:r>
            <a:endParaRPr lang="en-US" dirty="0"/>
          </a:p>
        </p:txBody>
      </p:sp>
      <p:sp>
        <p:nvSpPr>
          <p:cNvPr id="3" name="Content Placeholder 2"/>
          <p:cNvSpPr>
            <a:spLocks noGrp="1"/>
          </p:cNvSpPr>
          <p:nvPr>
            <p:ph idx="1"/>
          </p:nvPr>
        </p:nvSpPr>
        <p:spPr/>
        <p:txBody>
          <a:bodyPr/>
          <a:lstStyle/>
          <a:p>
            <a:r>
              <a:rPr lang="en-US" dirty="0" smtClean="0"/>
              <a:t>Lots of Math &amp; Engineering</a:t>
            </a:r>
          </a:p>
          <a:p>
            <a:r>
              <a:rPr lang="en-US" dirty="0" smtClean="0"/>
              <a:t>Insurance &amp; Risk Assessment</a:t>
            </a:r>
          </a:p>
          <a:p>
            <a:r>
              <a:rPr lang="en-US" dirty="0" smtClean="0"/>
              <a:t>AI and Simulated Gameplay</a:t>
            </a:r>
          </a:p>
          <a:p>
            <a:r>
              <a:rPr lang="en-US" dirty="0" smtClean="0"/>
              <a:t>Decision Science</a:t>
            </a:r>
          </a:p>
          <a:p>
            <a:endParaRPr lang="en-US" dirty="0"/>
          </a:p>
        </p:txBody>
      </p:sp>
      <p:pic>
        <p:nvPicPr>
          <p:cNvPr id="1026" name="Picture 2" descr="http://www.wipro.com/images/collaterals/insurance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457" y="3344936"/>
            <a:ext cx="5308147" cy="298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622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2582409"/>
            <a:ext cx="8229600" cy="1143000"/>
          </a:xfrm>
        </p:spPr>
        <p:txBody>
          <a:bodyPr>
            <a:normAutofit fontScale="90000"/>
          </a:bodyPr>
          <a:lstStyle/>
          <a:p>
            <a:r>
              <a:rPr lang="en-US" dirty="0" err="1" smtClean="0"/>
              <a:t>lebron</a:t>
            </a:r>
            <a:r>
              <a:rPr lang="en-US" dirty="0" smtClean="0"/>
              <a:t> getting schooled</a:t>
            </a:r>
            <a:br>
              <a:rPr lang="en-US" dirty="0" smtClean="0"/>
            </a:br>
            <a:r>
              <a:rPr lang="en-US" sz="3100" dirty="0">
                <a:solidFill>
                  <a:schemeClr val="bg1">
                    <a:lumMod val="85000"/>
                  </a:schemeClr>
                </a:solidFill>
              </a:rPr>
              <a:t>http://www.youtube.com/watch?v=-fCVxTTAtFQ</a:t>
            </a:r>
            <a:endParaRPr lang="en-US" dirty="0">
              <a:solidFill>
                <a:schemeClr val="bg1">
                  <a:lumMod val="85000"/>
                </a:schemeClr>
              </a:solidFill>
            </a:endParaRPr>
          </a:p>
        </p:txBody>
      </p:sp>
    </p:spTree>
    <p:extLst>
      <p:ext uri="{BB962C8B-B14F-4D97-AF65-F5344CB8AC3E}">
        <p14:creationId xmlns:p14="http://schemas.microsoft.com/office/powerpoint/2010/main" val="40785725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Our Project with Monte Carlo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Input: </a:t>
            </a:r>
          </a:p>
          <a:p>
            <a:pPr lvl="1"/>
            <a:r>
              <a:rPr lang="en-US" dirty="0" smtClean="0"/>
              <a:t>Draft results</a:t>
            </a:r>
          </a:p>
          <a:p>
            <a:pPr lvl="1"/>
            <a:r>
              <a:rPr lang="en-US" dirty="0" smtClean="0"/>
              <a:t>Weekly ESPN projections</a:t>
            </a:r>
          </a:p>
          <a:p>
            <a:pPr lvl="1"/>
            <a:r>
              <a:rPr lang="en-US" dirty="0" smtClean="0"/>
              <a:t>Weekly fantasy points</a:t>
            </a:r>
          </a:p>
          <a:p>
            <a:r>
              <a:rPr lang="en-US" dirty="0" smtClean="0"/>
              <a:t>Model: A fantasy </a:t>
            </a:r>
            <a:br>
              <a:rPr lang="en-US" dirty="0" smtClean="0"/>
            </a:br>
            <a:r>
              <a:rPr lang="en-US" dirty="0" smtClean="0"/>
              <a:t>football manager (x10)</a:t>
            </a:r>
            <a:br>
              <a:rPr lang="en-US" dirty="0" smtClean="0"/>
            </a:br>
            <a:r>
              <a:rPr lang="en-US" dirty="0" smtClean="0"/>
              <a:t>	(no trades)</a:t>
            </a:r>
          </a:p>
          <a:p>
            <a:r>
              <a:rPr lang="en-US" dirty="0" smtClean="0"/>
              <a:t>Output: </a:t>
            </a:r>
          </a:p>
          <a:p>
            <a:pPr lvl="1"/>
            <a:r>
              <a:rPr lang="en-US" dirty="0" smtClean="0"/>
              <a:t>Frequency distribution </a:t>
            </a:r>
            <a:br>
              <a:rPr lang="en-US" dirty="0" smtClean="0"/>
            </a:br>
            <a:r>
              <a:rPr lang="en-US" dirty="0" smtClean="0"/>
              <a:t>of win/loss record</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4227425872"/>
              </p:ext>
            </p:extLst>
          </p:nvPr>
        </p:nvGraphicFramePr>
        <p:xfrm>
          <a:off x="5029200" y="2133600"/>
          <a:ext cx="36576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9182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do you think?</a:t>
            </a:r>
            <a:endParaRPr lang="en-US" dirty="0"/>
          </a:p>
        </p:txBody>
      </p:sp>
      <p:sp>
        <p:nvSpPr>
          <p:cNvPr id="3" name="Content Placeholder 2"/>
          <p:cNvSpPr>
            <a:spLocks noGrp="1"/>
          </p:cNvSpPr>
          <p:nvPr>
            <p:ph idx="1"/>
          </p:nvPr>
        </p:nvSpPr>
        <p:spPr/>
        <p:txBody>
          <a:bodyPr/>
          <a:lstStyle/>
          <a:p>
            <a:r>
              <a:rPr lang="en-US" dirty="0" smtClean="0"/>
              <a:t>Will managers generally do better than their simulated </a:t>
            </a:r>
            <a:r>
              <a:rPr lang="en-US" smtClean="0"/>
              <a:t>outcomes?</a:t>
            </a:r>
            <a:endParaRPr lang="en-US" dirty="0" smtClean="0"/>
          </a:p>
        </p:txBody>
      </p:sp>
    </p:spTree>
    <p:extLst>
      <p:ext uri="{BB962C8B-B14F-4D97-AF65-F5344CB8AC3E}">
        <p14:creationId xmlns:p14="http://schemas.microsoft.com/office/powerpoint/2010/main" val="506439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77500" lnSpcReduction="20000"/>
          </a:bodyPr>
          <a:lstStyle/>
          <a:p>
            <a:pPr marL="0" indent="0">
              <a:buNone/>
            </a:pPr>
            <a:r>
              <a:rPr lang="en-US" dirty="0"/>
              <a:t>The first thoughts and attempts I made to practice [the Monte Carlo Method] were suggested by a question which occurred to me in 1946 as I was convalescing from an illness and playing solitaires. The question was what are the chances that a Canfield solitaire laid out with 52 cards will come out successfully? After spending a lot of time trying to estimate them by pure combinatorial calculations, I wondered whether a more practical method than </a:t>
            </a:r>
            <a:r>
              <a:rPr lang="en-US" dirty="0" smtClean="0"/>
              <a:t>“abstract thinking” might </a:t>
            </a:r>
            <a:r>
              <a:rPr lang="en-US" dirty="0"/>
              <a:t>not be to lay it out say one hundred times and simply observe and count the number of successful plays. This was already possible to envisage with the beginning of the new era of fast computers, and I immediately thought of problems of neutron diffusion and other questions of mathematical physics, and more generally how to change </a:t>
            </a:r>
            <a:r>
              <a:rPr lang="en-US" dirty="0" smtClean="0"/>
              <a:t/>
            </a:r>
            <a:br>
              <a:rPr lang="en-US" dirty="0" smtClean="0"/>
            </a:br>
            <a:r>
              <a:rPr lang="en-US" dirty="0" smtClean="0"/>
              <a:t>processes </a:t>
            </a:r>
            <a:r>
              <a:rPr lang="en-US" dirty="0"/>
              <a:t>described by certain </a:t>
            </a:r>
            <a:r>
              <a:rPr lang="en-US" dirty="0" smtClean="0"/>
              <a:t/>
            </a:r>
            <a:br>
              <a:rPr lang="en-US" dirty="0" smtClean="0"/>
            </a:br>
            <a:r>
              <a:rPr lang="en-US" dirty="0" smtClean="0"/>
              <a:t>differential </a:t>
            </a:r>
            <a:r>
              <a:rPr lang="en-US" dirty="0"/>
              <a:t>equations into an </a:t>
            </a:r>
            <a:r>
              <a:rPr lang="en-US" dirty="0" smtClean="0"/>
              <a:t/>
            </a:r>
            <a:br>
              <a:rPr lang="en-US" dirty="0" smtClean="0"/>
            </a:br>
            <a:r>
              <a:rPr lang="en-US" dirty="0" smtClean="0"/>
              <a:t>equivalent </a:t>
            </a:r>
            <a:r>
              <a:rPr lang="en-US" dirty="0"/>
              <a:t>form interpretable as a </a:t>
            </a:r>
            <a:r>
              <a:rPr lang="en-US" dirty="0" smtClean="0"/>
              <a:t/>
            </a:r>
            <a:br>
              <a:rPr lang="en-US" dirty="0" smtClean="0"/>
            </a:br>
            <a:r>
              <a:rPr lang="en-US" dirty="0" smtClean="0"/>
              <a:t>succession </a:t>
            </a:r>
            <a:r>
              <a:rPr lang="en-US" dirty="0"/>
              <a:t>of random </a:t>
            </a:r>
            <a:r>
              <a:rPr lang="en-US" dirty="0" smtClean="0"/>
              <a:t>operations… </a:t>
            </a:r>
            <a:endParaRPr lang="en-US" dirty="0"/>
          </a:p>
          <a:p>
            <a:pPr marL="0" indent="0">
              <a:buNone/>
            </a:pPr>
            <a:r>
              <a:rPr lang="en-US" dirty="0" smtClean="0"/>
              <a:t>Stanisław </a:t>
            </a:r>
            <a:r>
              <a:rPr lang="en-US" dirty="0" err="1" smtClean="0"/>
              <a:t>Ulam</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842" y="4572000"/>
            <a:ext cx="2971800" cy="195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4876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l"/>
            <a:r>
              <a:rPr lang="en-US" dirty="0" smtClean="0"/>
              <a:t>what </a:t>
            </a:r>
            <a:r>
              <a:rPr lang="en-US" dirty="0" err="1" smtClean="0"/>
              <a:t>ulam</a:t>
            </a:r>
            <a:r>
              <a:rPr lang="en-US" dirty="0" smtClean="0"/>
              <a:t> meant…</a:t>
            </a:r>
            <a:endParaRPr lang="en-US" dirty="0"/>
          </a:p>
        </p:txBody>
      </p:sp>
      <p:sp>
        <p:nvSpPr>
          <p:cNvPr id="3" name="Content Placeholder 2"/>
          <p:cNvSpPr>
            <a:spLocks noGrp="1"/>
          </p:cNvSpPr>
          <p:nvPr>
            <p:ph idx="1"/>
          </p:nvPr>
        </p:nvSpPr>
        <p:spPr>
          <a:xfrm>
            <a:off x="457200" y="1066800"/>
            <a:ext cx="4953000" cy="4525963"/>
          </a:xfrm>
        </p:spPr>
        <p:txBody>
          <a:bodyPr>
            <a:normAutofit fontScale="92500"/>
          </a:bodyPr>
          <a:lstStyle/>
          <a:p>
            <a:r>
              <a:rPr lang="en-US" dirty="0" smtClean="0"/>
              <a:t>anyone taking finite </a:t>
            </a:r>
            <a:r>
              <a:rPr lang="en-US" i="1" dirty="0" smtClean="0"/>
              <a:t>should</a:t>
            </a:r>
            <a:r>
              <a:rPr lang="en-US" dirty="0" smtClean="0"/>
              <a:t> be able to figure out the probability of winning at a card game.</a:t>
            </a:r>
          </a:p>
          <a:p>
            <a:pPr lvl="1"/>
            <a:r>
              <a:rPr lang="en-US" dirty="0" smtClean="0"/>
              <a:t>but it’d be a </a:t>
            </a:r>
            <a:r>
              <a:rPr lang="en-US" i="1" dirty="0" smtClean="0"/>
              <a:t>pain</a:t>
            </a:r>
            <a:r>
              <a:rPr lang="en-US" dirty="0" smtClean="0"/>
              <a:t> to work out.</a:t>
            </a:r>
          </a:p>
          <a:p>
            <a:r>
              <a:rPr lang="en-US" dirty="0" smtClean="0"/>
              <a:t>why not just </a:t>
            </a:r>
            <a:r>
              <a:rPr lang="en-US" dirty="0" smtClean="0"/>
              <a:t>play the </a:t>
            </a:r>
            <a:r>
              <a:rPr lang="en-US" dirty="0" smtClean="0"/>
              <a:t>game a whole bunch of times, and look at what percent are won?</a:t>
            </a:r>
            <a:endParaRPr lang="en-US" dirty="0"/>
          </a:p>
        </p:txBody>
      </p:sp>
      <p:pic>
        <p:nvPicPr>
          <p:cNvPr id="1026" name="Picture 2" descr="http://solitaire-game-rules.com/images/screenshots/small/canfield_solitaire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810000"/>
            <a:ext cx="3333750" cy="25050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tomicarchive.com/Images/bio/B3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533400"/>
            <a:ext cx="3276600" cy="3058161"/>
          </a:xfrm>
          <a:prstGeom prst="rect">
            <a:avLst/>
          </a:prstGeom>
          <a:ln>
            <a:noFill/>
          </a:ln>
          <a:effectLst>
            <a:outerShdw blurRad="63500" dist="50800" dir="2700000" algn="tl" rotWithShape="0">
              <a:schemeClr val="bg1">
                <a:lumMod val="65000"/>
                <a:alpha val="65000"/>
              </a:schemeClr>
            </a:outerShdw>
          </a:effectLst>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57200" y="5410200"/>
            <a:ext cx="49530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t> → simulation</a:t>
            </a:r>
            <a:endParaRPr lang="en-US" b="1" dirty="0"/>
          </a:p>
        </p:txBody>
      </p:sp>
    </p:spTree>
    <p:extLst>
      <p:ext uri="{BB962C8B-B14F-4D97-AF65-F5344CB8AC3E}">
        <p14:creationId xmlns:p14="http://schemas.microsoft.com/office/powerpoint/2010/main" val="3350603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4953000" cy="4114800"/>
          </a:xfrm>
        </p:spPr>
        <p:txBody>
          <a:bodyPr>
            <a:normAutofit fontScale="92500" lnSpcReduction="10000"/>
          </a:bodyPr>
          <a:lstStyle/>
          <a:p>
            <a:r>
              <a:rPr lang="en-US" dirty="0" smtClean="0"/>
              <a:t>created regression models that would predict the outcome in each state.</a:t>
            </a:r>
          </a:p>
          <a:p>
            <a:r>
              <a:rPr lang="en-US" dirty="0" smtClean="0"/>
              <a:t>some of the variables were </a:t>
            </a:r>
            <a:r>
              <a:rPr lang="en-US" b="1" dirty="0" smtClean="0"/>
              <a:t>unknowns</a:t>
            </a:r>
            <a:r>
              <a:rPr lang="en-US" dirty="0" smtClean="0"/>
              <a:t>, and depended on each other.</a:t>
            </a:r>
          </a:p>
          <a:p>
            <a:r>
              <a:rPr lang="en-US" dirty="0" smtClean="0"/>
              <a:t>simulated the election 100,000 times to determine the most likely outcomes.</a:t>
            </a:r>
            <a:endParaRPr lang="en-US" dirty="0"/>
          </a:p>
        </p:txBody>
      </p:sp>
      <p:sp>
        <p:nvSpPr>
          <p:cNvPr id="4" name="TextBox 3"/>
          <p:cNvSpPr txBox="1"/>
          <p:nvPr/>
        </p:nvSpPr>
        <p:spPr>
          <a:xfrm>
            <a:off x="5867400" y="2386548"/>
            <a:ext cx="3060700" cy="3924151"/>
          </a:xfrm>
          <a:prstGeom prst="rect">
            <a:avLst/>
          </a:prstGeom>
          <a:noFill/>
        </p:spPr>
        <p:txBody>
          <a:bodyPr wrap="square" rtlCol="0">
            <a:spAutoFit/>
          </a:bodyPr>
          <a:lstStyle/>
          <a:p>
            <a:pPr algn="r">
              <a:spcAft>
                <a:spcPts val="600"/>
              </a:spcAft>
            </a:pPr>
            <a:r>
              <a:rPr lang="en-US" sz="1600" i="1" dirty="0"/>
              <a:t>When Alexander Bell invented the telephone he had 3 missed calls from Nate Silver</a:t>
            </a:r>
            <a:r>
              <a:rPr lang="en-US" sz="1600" i="1" dirty="0" smtClean="0"/>
              <a:t>.</a:t>
            </a:r>
          </a:p>
          <a:p>
            <a:pPr algn="r" fontAlgn="base">
              <a:spcAft>
                <a:spcPts val="600"/>
              </a:spcAft>
            </a:pPr>
            <a:r>
              <a:rPr lang="en-US" sz="1600" i="1" dirty="0" smtClean="0"/>
              <a:t>Nate </a:t>
            </a:r>
            <a:r>
              <a:rPr lang="en-US" sz="1600" i="1" dirty="0"/>
              <a:t>Silver can delete the Recycling Bin.</a:t>
            </a:r>
            <a:endParaRPr lang="en-US" sz="1600" dirty="0"/>
          </a:p>
          <a:p>
            <a:pPr algn="r" fontAlgn="base">
              <a:spcAft>
                <a:spcPts val="600"/>
              </a:spcAft>
            </a:pPr>
            <a:r>
              <a:rPr lang="en-US" sz="1600" i="1" dirty="0"/>
              <a:t>Nate Silver once got bit by a rattle snake. After three days of pain and agony... the rattle snake died.</a:t>
            </a:r>
            <a:endParaRPr lang="en-US" sz="1600" dirty="0"/>
          </a:p>
          <a:p>
            <a:pPr algn="r" fontAlgn="base">
              <a:spcAft>
                <a:spcPts val="600"/>
              </a:spcAft>
            </a:pPr>
            <a:r>
              <a:rPr lang="en-US" sz="1600" i="1" dirty="0" smtClean="0"/>
              <a:t>Nate </a:t>
            </a:r>
            <a:r>
              <a:rPr lang="en-US" sz="1600" i="1" dirty="0"/>
              <a:t>Silver can suffocate a pillow with a man.</a:t>
            </a:r>
            <a:endParaRPr lang="en-US" sz="1600" dirty="0"/>
          </a:p>
          <a:p>
            <a:pPr algn="r">
              <a:spcAft>
                <a:spcPts val="600"/>
              </a:spcAft>
            </a:pPr>
            <a:r>
              <a:rPr lang="en-US" sz="1600" i="1" dirty="0"/>
              <a:t>Nate Silver can build a snowman out of rain</a:t>
            </a:r>
            <a:r>
              <a:rPr lang="en-US" sz="1600" i="1" dirty="0" smtClean="0"/>
              <a:t>.</a:t>
            </a:r>
          </a:p>
          <a:p>
            <a:pPr algn="r">
              <a:spcAft>
                <a:spcPts val="600"/>
              </a:spcAft>
            </a:pPr>
            <a:r>
              <a:rPr lang="en-US" sz="1600" i="1" dirty="0"/>
              <a:t>Nate Silver beat the sun in a staring contest.</a:t>
            </a:r>
            <a:endParaRPr lang="en-US" sz="1600" dirty="0"/>
          </a:p>
        </p:txBody>
      </p:sp>
      <p:pic>
        <p:nvPicPr>
          <p:cNvPr id="2050" name="Picture 2" descr="http://cdn.theatlanticwire.com/img/upload/2012/11/07/5jxxpu9b/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24401"/>
            <a:ext cx="3060700" cy="1909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052" name="Picture 4" descr="2012-11-08-natesilverresul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4401"/>
            <a:ext cx="5181600" cy="208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823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922693"/>
            <a:ext cx="8305800" cy="954107"/>
          </a:xfrm>
          <a:prstGeom prst="rect">
            <a:avLst/>
          </a:prstGeom>
          <a:noFill/>
        </p:spPr>
        <p:txBody>
          <a:bodyPr wrap="square" rtlCol="0">
            <a:spAutoFit/>
          </a:bodyPr>
          <a:lstStyle/>
          <a:p>
            <a:pPr algn="ctr"/>
            <a:r>
              <a:rPr lang="en-US" sz="2800" dirty="0" smtClean="0"/>
              <a:t>you could make a model that takes input, and </a:t>
            </a:r>
            <a:r>
              <a:rPr lang="en-US" sz="2800" i="1" dirty="0" smtClean="0"/>
              <a:t>deterministically</a:t>
            </a:r>
            <a:r>
              <a:rPr lang="en-US" sz="2800" dirty="0" smtClean="0"/>
              <a:t> calculates outcomes.</a:t>
            </a:r>
            <a:endParaRPr lang="en-US" sz="2800" dirty="0"/>
          </a:p>
        </p:txBody>
      </p:sp>
      <p:sp>
        <p:nvSpPr>
          <p:cNvPr id="3" name="TextBox 2"/>
          <p:cNvSpPr txBox="1"/>
          <p:nvPr/>
        </p:nvSpPr>
        <p:spPr>
          <a:xfrm>
            <a:off x="1371600" y="3549714"/>
            <a:ext cx="2971800" cy="369332"/>
          </a:xfrm>
          <a:prstGeom prst="rect">
            <a:avLst/>
          </a:prstGeom>
          <a:noFill/>
        </p:spPr>
        <p:txBody>
          <a:bodyPr wrap="square" rtlCol="0">
            <a:spAutoFit/>
          </a:bodyPr>
          <a:lstStyle/>
          <a:p>
            <a:pPr algn="ctr"/>
            <a:r>
              <a:rPr lang="en-US" dirty="0" smtClean="0"/>
              <a:t>[actually, you </a:t>
            </a:r>
            <a:r>
              <a:rPr lang="en-US" b="1" dirty="0" smtClean="0"/>
              <a:t>HAVE MADE</a:t>
            </a:r>
            <a:r>
              <a:rPr lang="en-US" dirty="0" smtClean="0"/>
              <a:t>]</a:t>
            </a:r>
            <a:endParaRPr lang="en-US" dirty="0"/>
          </a:p>
        </p:txBody>
      </p:sp>
      <p:sp>
        <p:nvSpPr>
          <p:cNvPr id="9" name="Left Bracket 8"/>
          <p:cNvSpPr/>
          <p:nvPr/>
        </p:nvSpPr>
        <p:spPr>
          <a:xfrm rot="5400000">
            <a:off x="2768590" y="3149590"/>
            <a:ext cx="101620" cy="1676400"/>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33400" y="5029200"/>
            <a:ext cx="8305800" cy="954107"/>
          </a:xfrm>
          <a:prstGeom prst="rect">
            <a:avLst/>
          </a:prstGeom>
          <a:noFill/>
        </p:spPr>
        <p:txBody>
          <a:bodyPr wrap="square" rtlCol="0">
            <a:spAutoFit/>
          </a:bodyPr>
          <a:lstStyle/>
          <a:p>
            <a:pPr algn="ctr"/>
            <a:r>
              <a:rPr lang="en-US" sz="2800" dirty="0" smtClean="0"/>
              <a:t>alternatively you could make a model that takes variable input, and simulates outcomes.</a:t>
            </a:r>
            <a:endParaRPr lang="en-US" sz="2800" dirty="0"/>
          </a:p>
        </p:txBody>
      </p:sp>
      <p:sp>
        <p:nvSpPr>
          <p:cNvPr id="11" name="TextBox 10"/>
          <p:cNvSpPr txBox="1"/>
          <p:nvPr/>
        </p:nvSpPr>
        <p:spPr>
          <a:xfrm>
            <a:off x="4944886" y="5867400"/>
            <a:ext cx="3894314" cy="369332"/>
          </a:xfrm>
          <a:prstGeom prst="rect">
            <a:avLst/>
          </a:prstGeom>
          <a:noFill/>
        </p:spPr>
        <p:txBody>
          <a:bodyPr wrap="square" rtlCol="0">
            <a:spAutoFit/>
          </a:bodyPr>
          <a:lstStyle/>
          <a:p>
            <a:r>
              <a:rPr lang="en-US" dirty="0" smtClean="0"/>
              <a:t>in a word: a </a:t>
            </a:r>
            <a:r>
              <a:rPr lang="en-US" b="1" dirty="0" err="1" smtClean="0"/>
              <a:t>stochaistic</a:t>
            </a:r>
            <a:r>
              <a:rPr lang="en-US" dirty="0" smtClean="0"/>
              <a:t> model</a:t>
            </a:r>
            <a:endParaRPr lang="en-US" dirty="0"/>
          </a:p>
        </p:txBody>
      </p:sp>
      <p:grpSp>
        <p:nvGrpSpPr>
          <p:cNvPr id="14" name="Group 13"/>
          <p:cNvGrpSpPr/>
          <p:nvPr/>
        </p:nvGrpSpPr>
        <p:grpSpPr>
          <a:xfrm>
            <a:off x="1666096" y="1054650"/>
            <a:ext cx="5953904" cy="2209800"/>
            <a:chOff x="2275696" y="1981200"/>
            <a:chExt cx="5953904" cy="2209800"/>
          </a:xfrm>
        </p:grpSpPr>
        <p:pic>
          <p:nvPicPr>
            <p:cNvPr id="1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920" t="57375" r="43040" b="34375"/>
            <a:stretch/>
          </p:blipFill>
          <p:spPr bwMode="auto">
            <a:xfrm>
              <a:off x="2275696" y="2420814"/>
              <a:ext cx="4734704" cy="1312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Down Arrow 15"/>
            <p:cNvSpPr/>
            <p:nvPr/>
          </p:nvSpPr>
          <p:spPr>
            <a:xfrm>
              <a:off x="2438400" y="3733800"/>
              <a:ext cx="381000" cy="457200"/>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0800000">
              <a:off x="2438400" y="1981200"/>
              <a:ext cx="381000" cy="457200"/>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162800" y="2438400"/>
              <a:ext cx="914400" cy="571500"/>
            </a:xfrm>
            <a:prstGeom prst="rect">
              <a:avLst/>
            </a:prstGeom>
            <a:noFill/>
          </p:spPr>
          <p:txBody>
            <a:bodyPr wrap="square" rtlCol="0" anchor="ctr" anchorCtr="0">
              <a:noAutofit/>
            </a:bodyPr>
            <a:lstStyle/>
            <a:p>
              <a:r>
                <a:rPr lang="en-US" sz="2400" dirty="0" smtClean="0">
                  <a:latin typeface="Arial" pitchFamily="34" charset="0"/>
                  <a:cs typeface="Arial" pitchFamily="34" charset="0"/>
                </a:rPr>
                <a:t>9.7</a:t>
              </a:r>
              <a:endParaRPr lang="en-US" sz="2400" dirty="0">
                <a:latin typeface="Arial" pitchFamily="34" charset="0"/>
                <a:cs typeface="Arial" pitchFamily="34" charset="0"/>
              </a:endParaRPr>
            </a:p>
          </p:txBody>
        </p:sp>
        <p:sp>
          <p:nvSpPr>
            <p:cNvPr id="19" name="TextBox 18"/>
            <p:cNvSpPr txBox="1"/>
            <p:nvPr/>
          </p:nvSpPr>
          <p:spPr>
            <a:xfrm>
              <a:off x="7162800" y="3124200"/>
              <a:ext cx="1066800" cy="571500"/>
            </a:xfrm>
            <a:prstGeom prst="rect">
              <a:avLst/>
            </a:prstGeom>
            <a:noFill/>
          </p:spPr>
          <p:txBody>
            <a:bodyPr wrap="square" rtlCol="0" anchor="ctr" anchorCtr="0">
              <a:noAutofit/>
            </a:bodyPr>
            <a:lstStyle/>
            <a:p>
              <a:r>
                <a:rPr lang="en-US" sz="2400" dirty="0" smtClean="0">
                  <a:latin typeface="Arial" pitchFamily="34" charset="0"/>
                  <a:cs typeface="Arial" pitchFamily="34" charset="0"/>
                </a:rPr>
                <a:t>6.4</a:t>
              </a:r>
              <a:endParaRPr lang="en-US" sz="2400" dirty="0">
                <a:latin typeface="Arial" pitchFamily="34" charset="0"/>
                <a:cs typeface="Arial" pitchFamily="34" charset="0"/>
              </a:endParaRPr>
            </a:p>
          </p:txBody>
        </p:sp>
      </p:grpSp>
    </p:spTree>
    <p:extLst>
      <p:ext uri="{BB962C8B-B14F-4D97-AF65-F5344CB8AC3E}">
        <p14:creationId xmlns:p14="http://schemas.microsoft.com/office/powerpoint/2010/main" val="304792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animBg="1"/>
      <p:bldP spid="12"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7"/>
            <a:ext cx="8229600" cy="1143000"/>
          </a:xfrm>
        </p:spPr>
        <p:txBody>
          <a:bodyPr>
            <a:normAutofit/>
          </a:bodyPr>
          <a:lstStyle/>
          <a:p>
            <a:pPr algn="l">
              <a:lnSpc>
                <a:spcPts val="3800"/>
              </a:lnSpc>
            </a:pPr>
            <a:r>
              <a:rPr lang="en-US" b="1" dirty="0" smtClean="0">
                <a:solidFill>
                  <a:srgbClr val="C00000"/>
                </a:solidFill>
              </a:rPr>
              <a:t>nfl.com</a:t>
            </a:r>
            <a:r>
              <a:rPr lang="en-US" b="1" dirty="0" smtClean="0"/>
              <a:t> fantasy</a:t>
            </a:r>
            <a:br>
              <a:rPr lang="en-US" b="1" dirty="0" smtClean="0"/>
            </a:br>
            <a:r>
              <a:rPr lang="en-US" b="1" dirty="0" smtClean="0"/>
              <a:t>weekly </a:t>
            </a:r>
            <a:r>
              <a:rPr lang="en-US" b="1" dirty="0"/>
              <a:t>p</a:t>
            </a:r>
            <a:r>
              <a:rPr lang="en-US" b="1" dirty="0" smtClean="0"/>
              <a:t>rojections</a:t>
            </a:r>
            <a:endParaRPr lang="en-US" dirty="0"/>
          </a:p>
        </p:txBody>
      </p:sp>
      <p:sp>
        <p:nvSpPr>
          <p:cNvPr id="3" name="Content Placeholder 2"/>
          <p:cNvSpPr>
            <a:spLocks noGrp="1"/>
          </p:cNvSpPr>
          <p:nvPr>
            <p:ph idx="1"/>
          </p:nvPr>
        </p:nvSpPr>
        <p:spPr>
          <a:xfrm>
            <a:off x="457200" y="1874837"/>
            <a:ext cx="8229600" cy="4525963"/>
          </a:xfrm>
        </p:spPr>
        <p:txBody>
          <a:bodyPr>
            <a:normAutofit/>
          </a:bodyPr>
          <a:lstStyle/>
          <a:p>
            <a:pPr marL="0" indent="0">
              <a:buNone/>
            </a:pPr>
            <a:r>
              <a:rPr lang="en-US" sz="2800" dirty="0" smtClean="0"/>
              <a:t>All </a:t>
            </a:r>
            <a:r>
              <a:rPr lang="en-US" sz="2800" dirty="0"/>
              <a:t>weekly NFL matchups are </a:t>
            </a:r>
            <a:r>
              <a:rPr lang="en-US" sz="2800" dirty="0" smtClean="0"/>
              <a:t/>
            </a:r>
            <a:br>
              <a:rPr lang="en-US" sz="2800" dirty="0" smtClean="0"/>
            </a:br>
            <a:r>
              <a:rPr lang="en-US" sz="2800" dirty="0" smtClean="0"/>
              <a:t>simulated </a:t>
            </a:r>
            <a:r>
              <a:rPr lang="en-US" sz="2800" dirty="0"/>
              <a:t>by the EA Sports </a:t>
            </a:r>
            <a:r>
              <a:rPr lang="en-US" sz="2800" dirty="0" smtClean="0"/>
              <a:t/>
            </a:r>
            <a:br>
              <a:rPr lang="en-US" sz="2800" dirty="0" smtClean="0"/>
            </a:br>
            <a:r>
              <a:rPr lang="en-US" sz="2800" dirty="0" smtClean="0"/>
              <a:t>Madden </a:t>
            </a:r>
            <a:r>
              <a:rPr lang="en-US" sz="2800" dirty="0"/>
              <a:t>NFL </a:t>
            </a:r>
            <a:r>
              <a:rPr lang="en-US" sz="2800" dirty="0" smtClean="0"/>
              <a:t>25 </a:t>
            </a:r>
            <a:r>
              <a:rPr lang="en-US" sz="2800" dirty="0"/>
              <a:t>game engine. </a:t>
            </a:r>
            <a:r>
              <a:rPr lang="en-US" sz="2800" dirty="0" smtClean="0"/>
              <a:t/>
            </a:r>
            <a:br>
              <a:rPr lang="en-US" sz="2800" dirty="0" smtClean="0"/>
            </a:br>
            <a:r>
              <a:rPr lang="en-US" sz="2800" dirty="0" smtClean="0"/>
              <a:t>Projections </a:t>
            </a:r>
            <a:r>
              <a:rPr lang="en-US" sz="2800" dirty="0"/>
              <a:t>are updated daily </a:t>
            </a:r>
            <a:r>
              <a:rPr lang="en-US" sz="2800" dirty="0" smtClean="0"/>
              <a:t/>
            </a:r>
            <a:br>
              <a:rPr lang="en-US" sz="2800" dirty="0" smtClean="0"/>
            </a:br>
            <a:r>
              <a:rPr lang="en-US" sz="2800" dirty="0" smtClean="0"/>
              <a:t>with </a:t>
            </a:r>
            <a:r>
              <a:rPr lang="en-US" sz="2800" dirty="0"/>
              <a:t>the latest injury updates </a:t>
            </a:r>
            <a:r>
              <a:rPr lang="en-US" sz="2800" dirty="0" smtClean="0"/>
              <a:t/>
            </a:r>
            <a:br>
              <a:rPr lang="en-US" sz="2800" dirty="0" smtClean="0"/>
            </a:br>
            <a:r>
              <a:rPr lang="en-US" sz="2800" dirty="0" smtClean="0"/>
              <a:t>and </a:t>
            </a:r>
            <a:r>
              <a:rPr lang="en-US" sz="2800" dirty="0"/>
              <a:t>player news from around </a:t>
            </a:r>
            <a:r>
              <a:rPr lang="en-US" sz="2800" dirty="0" smtClean="0"/>
              <a:t/>
            </a:r>
            <a:br>
              <a:rPr lang="en-US" sz="2800" dirty="0" smtClean="0"/>
            </a:br>
            <a:r>
              <a:rPr lang="en-US" sz="2800" dirty="0" smtClean="0"/>
              <a:t>the </a:t>
            </a:r>
            <a:r>
              <a:rPr lang="en-US" sz="2800" dirty="0"/>
              <a:t>league, taking realistic </a:t>
            </a:r>
            <a:r>
              <a:rPr lang="en-US" sz="2800" dirty="0" smtClean="0"/>
              <a:t/>
            </a:r>
            <a:br>
              <a:rPr lang="en-US" sz="2800" dirty="0" smtClean="0"/>
            </a:br>
            <a:r>
              <a:rPr lang="en-US" sz="2800" dirty="0" smtClean="0"/>
              <a:t>projections </a:t>
            </a:r>
            <a:r>
              <a:rPr lang="en-US" sz="2800" dirty="0"/>
              <a:t>to the next level.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838200"/>
            <a:ext cx="3352800" cy="43015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2364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dirty="0" err="1" smtClean="0"/>
              <a:t>accuscore</a:t>
            </a:r>
            <a:r>
              <a:rPr lang="en-US" dirty="0" smtClean="0"/>
              <a:t>: </a:t>
            </a:r>
            <a:r>
              <a:rPr lang="en-US" dirty="0" smtClean="0"/>
              <a:t>DAL @ CHI </a:t>
            </a:r>
            <a:r>
              <a:rPr lang="en-US" dirty="0" smtClean="0"/>
              <a:t>(</a:t>
            </a:r>
            <a:r>
              <a:rPr lang="en-US" dirty="0" err="1" smtClean="0"/>
              <a:t>thursday</a:t>
            </a:r>
            <a:r>
              <a:rPr lang="en-US" dirty="0" smtClean="0"/>
              <a:t>)</a:t>
            </a:r>
            <a:endParaRPr lang="en-US" dirty="0"/>
          </a:p>
        </p:txBody>
      </p:sp>
      <p:sp>
        <p:nvSpPr>
          <p:cNvPr id="3" name="Content Placeholder 2"/>
          <p:cNvSpPr>
            <a:spLocks noGrp="1"/>
          </p:cNvSpPr>
          <p:nvPr>
            <p:ph idx="1"/>
          </p:nvPr>
        </p:nvSpPr>
        <p:spPr>
          <a:xfrm>
            <a:off x="457200" y="990600"/>
            <a:ext cx="8229600" cy="5170714"/>
          </a:xfrm>
        </p:spPr>
        <p:txBody>
          <a:bodyPr>
            <a:noAutofit/>
          </a:bodyPr>
          <a:lstStyle/>
          <a:p>
            <a:pPr marL="0" indent="0">
              <a:buNone/>
            </a:pPr>
            <a:r>
              <a:rPr lang="en-US" sz="2400" dirty="0"/>
              <a:t>Expect a close game with the Dallas Cowboys winning 42% of simulations, and the Chicago Bears 58% of simulations. In close games, turnover margin is especially important. The Dallas Cowboys commit fewer turnovers in 40% of simulations and they go on to win 67% when they take care of the ball. The Chicago Bears wins 76% of the simulations in which they commit fewer turnovers. Tony </a:t>
            </a:r>
            <a:r>
              <a:rPr lang="en-US" sz="2400" dirty="0" err="1"/>
              <a:t>Romo</a:t>
            </a:r>
            <a:r>
              <a:rPr lang="en-US" sz="2400" dirty="0"/>
              <a:t> is averaging 255 passing yards per </a:t>
            </a:r>
            <a:r>
              <a:rPr lang="en-US" sz="2400" dirty="0" err="1"/>
              <a:t>sim</a:t>
            </a:r>
            <a:r>
              <a:rPr lang="en-US" sz="2400" dirty="0"/>
              <a:t>. If he can have a great game with better than average passing yards and at least a 2 to 1 TD to INT ratio (36% chance) then he helps his team win 52%. Jay Cutler is averaging 287 passing yards per </a:t>
            </a:r>
            <a:r>
              <a:rPr lang="en-US" sz="2400" dirty="0" err="1"/>
              <a:t>sim</a:t>
            </a:r>
            <a:r>
              <a:rPr lang="en-US" sz="2400" dirty="0"/>
              <a:t>. If he can have a great game with better than average passing yards and at least a 2 to 1 TD to INT ratio (33% chance) then he helps his team win 67%.</a:t>
            </a:r>
            <a:endParaRPr lang="en-US" sz="2400" dirty="0"/>
          </a:p>
        </p:txBody>
      </p:sp>
      <p:sp>
        <p:nvSpPr>
          <p:cNvPr id="4" name="AutoShape 2" descr="http://www.nflfootballstadiums.com/images/Kansas-City-Chiefs-Logo.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7680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hypothetical play-by-play model</a:t>
            </a:r>
            <a:endParaRPr lang="en-US" dirty="0"/>
          </a:p>
        </p:txBody>
      </p:sp>
      <p:sp>
        <p:nvSpPr>
          <p:cNvPr id="3" name="Content Placeholder 2"/>
          <p:cNvSpPr>
            <a:spLocks noGrp="1"/>
          </p:cNvSpPr>
          <p:nvPr>
            <p:ph idx="1"/>
          </p:nvPr>
        </p:nvSpPr>
        <p:spPr/>
        <p:txBody>
          <a:bodyPr/>
          <a:lstStyle/>
          <a:p>
            <a:r>
              <a:rPr lang="en-US" dirty="0" smtClean="0"/>
              <a:t>each play generates an outcome.</a:t>
            </a:r>
          </a:p>
          <a:p>
            <a:r>
              <a:rPr lang="en-US" dirty="0" smtClean="0"/>
              <a:t>what factors influence (or predict) that outcome?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810000"/>
            <a:ext cx="3238500" cy="24196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2807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1005</Words>
  <Application>Microsoft Office PowerPoint</Application>
  <PresentationFormat>On-screen Show (4:3)</PresentationFormat>
  <Paragraphs>181</Paragraphs>
  <Slides>29</Slides>
  <Notes>12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C105 PREDICTION, PROBABILITY &amp; PIGSKIN</vt:lpstr>
      <vt:lpstr>so far: modeling</vt:lpstr>
      <vt:lpstr>PowerPoint Presentation</vt:lpstr>
      <vt:lpstr>what ulam meant…</vt:lpstr>
      <vt:lpstr>PowerPoint Presentation</vt:lpstr>
      <vt:lpstr>PowerPoint Presentation</vt:lpstr>
      <vt:lpstr>nfl.com fantasy weekly projections</vt:lpstr>
      <vt:lpstr>accuscore: DAL @ CHI (thursday)</vt:lpstr>
      <vt:lpstr>hypothetical play-by-play model</vt:lpstr>
      <vt:lpstr>map coloring problem</vt:lpstr>
      <vt:lpstr>PowerPoint Presentation</vt:lpstr>
      <vt:lpstr>travelling salesman problem</vt:lpstr>
      <vt:lpstr>PowerPoint Presentation</vt:lpstr>
      <vt:lpstr>fantasy football auction</vt:lpstr>
      <vt:lpstr>Monte Carlo Steps</vt:lpstr>
      <vt:lpstr>PowerPoint Presentation</vt:lpstr>
      <vt:lpstr>Who to start?</vt:lpstr>
      <vt:lpstr>points = 0.987x + 0.015y + 2.45z + 5</vt:lpstr>
      <vt:lpstr>accuscore</vt:lpstr>
      <vt:lpstr>Monte Carlo advantages</vt:lpstr>
      <vt:lpstr>Frequency Distributions</vt:lpstr>
      <vt:lpstr>Monte Carlo: An Example</vt:lpstr>
      <vt:lpstr>Modeling Approach</vt:lpstr>
      <vt:lpstr>Instead of plugging averages…</vt:lpstr>
      <vt:lpstr>PowerPoint Presentation</vt:lpstr>
      <vt:lpstr>Practical Applications</vt:lpstr>
      <vt:lpstr>lebron getting schooled http://www.youtube.com/watch?v=-fCVxTTAtFQ</vt:lpstr>
      <vt:lpstr>Our Project with Monte Carlo</vt:lpstr>
      <vt:lpstr>what do you think?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C105 PREDICTION, PROBABILITY &amp; PIGSKIN</dc:title>
  <dc:creator>Motz, Benjamin Alan</dc:creator>
  <cp:lastModifiedBy>Motz, Benjamin Alan</cp:lastModifiedBy>
  <cp:revision>35</cp:revision>
  <dcterms:created xsi:type="dcterms:W3CDTF">2012-11-25T18:57:58Z</dcterms:created>
  <dcterms:modified xsi:type="dcterms:W3CDTF">2014-12-02T19:14:46Z</dcterms:modified>
</cp:coreProperties>
</file>