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9" r:id="rId3"/>
    <p:sldId id="264" r:id="rId4"/>
    <p:sldId id="276" r:id="rId5"/>
    <p:sldId id="274" r:id="rId6"/>
    <p:sldId id="275" r:id="rId7"/>
    <p:sldId id="272" r:id="rId8"/>
    <p:sldId id="266" r:id="rId9"/>
    <p:sldId id="265" r:id="rId10"/>
    <p:sldId id="277" r:id="rId11"/>
    <p:sldId id="278" r:id="rId12"/>
    <p:sldId id="271" r:id="rId13"/>
    <p:sldId id="267"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61" autoAdjust="0"/>
  </p:normalViewPr>
  <p:slideViewPr>
    <p:cSldViewPr>
      <p:cViewPr varScale="1">
        <p:scale>
          <a:sx n="87" d="100"/>
          <a:sy n="87" d="100"/>
        </p:scale>
        <p:origin x="-138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DC1633-AF99-401C-A3B3-1E6922A1F9D9}" type="datetimeFigureOut">
              <a:rPr lang="en-US" smtClean="0"/>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8B890-3DCB-4D5B-B8AC-0B1CF0617BDC}" type="slidenum">
              <a:rPr lang="en-US" smtClean="0"/>
              <a:t>‹#›</a:t>
            </a:fld>
            <a:endParaRPr lang="en-US"/>
          </a:p>
        </p:txBody>
      </p:sp>
    </p:spTree>
    <p:extLst>
      <p:ext uri="{BB962C8B-B14F-4D97-AF65-F5344CB8AC3E}">
        <p14:creationId xmlns:p14="http://schemas.microsoft.com/office/powerpoint/2010/main" val="237342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28642E-ACB6-4776-80D6-4B9A2D905CC0}" type="slidenum">
              <a:rPr lang="en-US" smtClean="0"/>
              <a:t>1</a:t>
            </a:fld>
            <a:endParaRPr lang="en-US"/>
          </a:p>
        </p:txBody>
      </p:sp>
    </p:spTree>
    <p:extLst>
      <p:ext uri="{BB962C8B-B14F-4D97-AF65-F5344CB8AC3E}">
        <p14:creationId xmlns:p14="http://schemas.microsoft.com/office/powerpoint/2010/main" val="246961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Euthyphro’s</a:t>
            </a:r>
            <a:r>
              <a:rPr lang="en-US" dirty="0" smtClean="0"/>
              <a:t> father had punished</a:t>
            </a:r>
            <a:r>
              <a:rPr lang="en-US" baseline="0" dirty="0" smtClean="0"/>
              <a:t> a servant who, while drunk, had killed a slave.  He tied up the servant and left the servant in a ditch while he went in search of advice concerning what to do with the miscreant.  The servant died before </a:t>
            </a:r>
            <a:r>
              <a:rPr lang="en-US" baseline="0" dirty="0" err="1" smtClean="0"/>
              <a:t>Euthyphro’s</a:t>
            </a:r>
            <a:r>
              <a:rPr lang="en-US" baseline="0" dirty="0" smtClean="0"/>
              <a:t> father returned.  </a:t>
            </a:r>
            <a:r>
              <a:rPr lang="en-US" baseline="0" dirty="0" err="1" smtClean="0"/>
              <a:t>Euthyphro</a:t>
            </a:r>
            <a:r>
              <a:rPr lang="en-US" baseline="0" dirty="0" smtClean="0"/>
              <a:t>, a priest, is confident that his father committed murder, albeit accidentally, and should be brought to justice.  </a:t>
            </a:r>
            <a:r>
              <a:rPr lang="en-US" baseline="0" dirty="0" err="1" smtClean="0"/>
              <a:t>Euthyphro</a:t>
            </a:r>
            <a:r>
              <a:rPr lang="en-US" baseline="0" dirty="0" smtClean="0"/>
              <a:t> believes, with great confidence that the moral thing to do is to prosecute his father.</a:t>
            </a:r>
          </a:p>
          <a:p>
            <a:endParaRPr lang="en-US" baseline="0" dirty="0" smtClean="0"/>
          </a:p>
          <a:p>
            <a:r>
              <a:rPr lang="en-US" baseline="0" dirty="0" smtClean="0"/>
              <a:t>Socrates points out the flaw:</a:t>
            </a:r>
          </a:p>
          <a:p>
            <a:r>
              <a:rPr lang="en-US" baseline="0" dirty="0" smtClean="0"/>
              <a:t>It is moral to bring a murderer to justice.</a:t>
            </a:r>
          </a:p>
          <a:p>
            <a:r>
              <a:rPr lang="en-US" baseline="0" dirty="0" smtClean="0"/>
              <a:t>It is immoral to antagonize one’s aging and well-meaning father.</a:t>
            </a:r>
            <a:endParaRPr lang="en-US" dirty="0"/>
          </a:p>
        </p:txBody>
      </p:sp>
      <p:sp>
        <p:nvSpPr>
          <p:cNvPr id="4" name="Slide Number Placeholder 3"/>
          <p:cNvSpPr>
            <a:spLocks noGrp="1"/>
          </p:cNvSpPr>
          <p:nvPr>
            <p:ph type="sldNum" sz="quarter" idx="10"/>
          </p:nvPr>
        </p:nvSpPr>
        <p:spPr/>
        <p:txBody>
          <a:bodyPr/>
          <a:lstStyle/>
          <a:p>
            <a:fld id="{15260F1C-9ABD-43DC-9609-95956CA1F59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k for discussion on what factors might cause someone to feel that it should be stopped.</a:t>
            </a:r>
          </a:p>
          <a:p>
            <a:r>
              <a:rPr lang="en-US" baseline="0" dirty="0" smtClean="0"/>
              <a:t>try to finish discussion on the </a:t>
            </a:r>
            <a:r>
              <a:rPr lang="en-US" i="1" baseline="0" dirty="0" smtClean="0"/>
              <a:t>intentions</a:t>
            </a:r>
            <a:r>
              <a:rPr lang="en-US" i="0" baseline="0" dirty="0" smtClean="0"/>
              <a:t> of the man.</a:t>
            </a:r>
            <a:endParaRPr lang="en-US" dirty="0"/>
          </a:p>
        </p:txBody>
      </p:sp>
      <p:sp>
        <p:nvSpPr>
          <p:cNvPr id="4" name="Slide Number Placeholder 3"/>
          <p:cNvSpPr>
            <a:spLocks noGrp="1"/>
          </p:cNvSpPr>
          <p:nvPr>
            <p:ph type="sldNum" sz="quarter" idx="10"/>
          </p:nvPr>
        </p:nvSpPr>
        <p:spPr/>
        <p:txBody>
          <a:bodyPr/>
          <a:lstStyle/>
          <a:p>
            <a:fld id="{15260F1C-9ABD-43DC-9609-95956CA1F59A}"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21132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65492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161596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DA5E5-15C6-4548-92C0-73B1E4538A9B}"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55489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6DA5E5-15C6-4548-92C0-73B1E4538A9B}"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89752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6DA5E5-15C6-4548-92C0-73B1E4538A9B}"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25109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6DA5E5-15C6-4548-92C0-73B1E4538A9B}" type="datetimeFigureOut">
              <a:rPr lang="en-US" smtClean="0"/>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0610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6DA5E5-15C6-4548-92C0-73B1E4538A9B}" type="datetimeFigureOut">
              <a:rPr lang="en-US" smtClean="0"/>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71307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DA5E5-15C6-4548-92C0-73B1E4538A9B}" type="datetimeFigureOut">
              <a:rPr lang="en-US" smtClean="0"/>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281855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DA5E5-15C6-4548-92C0-73B1E4538A9B}"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36089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6DA5E5-15C6-4548-92C0-73B1E4538A9B}"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9C7B2-0A82-4182-AC84-FCE0D414A9AB}" type="slidenum">
              <a:rPr lang="en-US" smtClean="0"/>
              <a:t>‹#›</a:t>
            </a:fld>
            <a:endParaRPr lang="en-US"/>
          </a:p>
        </p:txBody>
      </p:sp>
    </p:spTree>
    <p:extLst>
      <p:ext uri="{BB962C8B-B14F-4D97-AF65-F5344CB8AC3E}">
        <p14:creationId xmlns:p14="http://schemas.microsoft.com/office/powerpoint/2010/main" val="67977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DA5E5-15C6-4548-92C0-73B1E4538A9B}" type="datetimeFigureOut">
              <a:rPr lang="en-US" smtClean="0"/>
              <a:t>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9C7B2-0A82-4182-AC84-FCE0D414A9AB}" type="slidenum">
              <a:rPr lang="en-US" smtClean="0"/>
              <a:t>‹#›</a:t>
            </a:fld>
            <a:endParaRPr lang="en-US"/>
          </a:p>
        </p:txBody>
      </p:sp>
    </p:spTree>
    <p:extLst>
      <p:ext uri="{BB962C8B-B14F-4D97-AF65-F5344CB8AC3E}">
        <p14:creationId xmlns:p14="http://schemas.microsoft.com/office/powerpoint/2010/main" val="58281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polleverywhere.com/multiple_choice_polls/NDEyOTI5MTE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035425"/>
            <a:ext cx="5943600" cy="765175"/>
          </a:xfrm>
        </p:spPr>
        <p:txBody>
          <a:bodyPr>
            <a:noAutofit/>
          </a:bodyPr>
          <a:lstStyle/>
          <a:p>
            <a:pPr algn="l">
              <a:lnSpc>
                <a:spcPts val="4000"/>
              </a:lnSpc>
            </a:pPr>
            <a:r>
              <a:rPr lang="en-US" sz="2400" b="1" spc="-100" dirty="0" smtClean="0">
                <a:solidFill>
                  <a:srgbClr val="C00000"/>
                </a:solidFill>
                <a:cs typeface="Arial" pitchFamily="34" charset="0"/>
              </a:rPr>
              <a:t>C105 </a:t>
            </a:r>
            <a:r>
              <a:rPr lang="en-US" sz="2400" b="1" spc="-100" dirty="0" smtClean="0">
                <a:cs typeface="Arial" pitchFamily="34" charset="0"/>
              </a:rPr>
              <a:t>PREDICTION, PROBABILITY &amp; PIGSKIN</a:t>
            </a:r>
            <a:endParaRPr lang="en-US" sz="2400" b="1" spc="-100" dirty="0">
              <a:cs typeface="Arial" pitchFamily="34" charset="0"/>
            </a:endParaRPr>
          </a:p>
        </p:txBody>
      </p:sp>
      <p:pic>
        <p:nvPicPr>
          <p:cNvPr id="4" name="Picture 3" descr="https://www.indiana.edu/%7Emotzweb/courses/c105_catchHeader.jpg"/>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1600200" cy="4650105"/>
          </a:xfrm>
          <a:prstGeom prst="rect">
            <a:avLst/>
          </a:prstGeom>
          <a:noFill/>
          <a:ln>
            <a:noFill/>
          </a:ln>
        </p:spPr>
      </p:pic>
      <p:cxnSp>
        <p:nvCxnSpPr>
          <p:cNvPr id="6" name="Straight Connector 5"/>
          <p:cNvCxnSpPr/>
          <p:nvPr/>
        </p:nvCxnSpPr>
        <p:spPr>
          <a:xfrm>
            <a:off x="2590800" y="3962400"/>
            <a:ext cx="4953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90800" y="2209801"/>
            <a:ext cx="4953000" cy="1447799"/>
          </a:xfrm>
          <a:prstGeom prst="rect">
            <a:avLst/>
          </a:prstGeom>
          <a:noFill/>
        </p:spPr>
        <p:txBody>
          <a:bodyPr wrap="square" rtlCol="0" anchor="b" anchorCtr="0">
            <a:noAutofit/>
          </a:bodyPr>
          <a:lstStyle/>
          <a:p>
            <a:r>
              <a:rPr lang="en-US" sz="2400" dirty="0" smtClean="0"/>
              <a:t>day 27:</a:t>
            </a:r>
            <a:br>
              <a:rPr lang="en-US" sz="2400" dirty="0" smtClean="0"/>
            </a:br>
            <a:r>
              <a:rPr lang="en-US" sz="2400" dirty="0" smtClean="0"/>
              <a:t>gambling, law, and fantasy sports</a:t>
            </a:r>
            <a:endParaRPr lang="en-US" sz="2400" b="1" dirty="0"/>
          </a:p>
        </p:txBody>
      </p:sp>
      <p:sp>
        <p:nvSpPr>
          <p:cNvPr id="9" name="TextBox 8"/>
          <p:cNvSpPr txBox="1"/>
          <p:nvPr/>
        </p:nvSpPr>
        <p:spPr>
          <a:xfrm>
            <a:off x="7010400" y="6477000"/>
            <a:ext cx="1981200" cy="276999"/>
          </a:xfrm>
          <a:prstGeom prst="rect">
            <a:avLst/>
          </a:prstGeom>
          <a:noFill/>
        </p:spPr>
        <p:txBody>
          <a:bodyPr wrap="square" rtlCol="0">
            <a:spAutoFit/>
          </a:bodyPr>
          <a:lstStyle/>
          <a:p>
            <a:pPr algn="r"/>
            <a:r>
              <a:rPr lang="en-US" sz="1200" dirty="0" smtClean="0"/>
              <a:t>© Ben Motz, </a:t>
            </a:r>
            <a:r>
              <a:rPr lang="en-US" sz="1200" dirty="0" smtClean="0"/>
              <a:t>2014</a:t>
            </a:r>
          </a:p>
        </p:txBody>
      </p:sp>
    </p:spTree>
    <p:extLst>
      <p:ext uri="{BB962C8B-B14F-4D97-AF65-F5344CB8AC3E}">
        <p14:creationId xmlns:p14="http://schemas.microsoft.com/office/powerpoint/2010/main" val="199328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3371851"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343" y="1524000"/>
            <a:ext cx="3793332"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4114800"/>
            <a:ext cx="3371851" cy="584775"/>
          </a:xfrm>
          <a:prstGeom prst="rect">
            <a:avLst/>
          </a:prstGeom>
          <a:noFill/>
        </p:spPr>
        <p:txBody>
          <a:bodyPr wrap="square" rtlCol="0">
            <a:spAutoFit/>
          </a:bodyPr>
          <a:lstStyle/>
          <a:p>
            <a:pPr algn="ctr"/>
            <a:r>
              <a:rPr lang="en-US" sz="3200" dirty="0" smtClean="0"/>
              <a:t>gambling</a:t>
            </a:r>
            <a:endParaRPr lang="en-US" sz="3200" dirty="0"/>
          </a:p>
        </p:txBody>
      </p:sp>
      <p:sp>
        <p:nvSpPr>
          <p:cNvPr id="7" name="TextBox 6"/>
          <p:cNvSpPr txBox="1"/>
          <p:nvPr/>
        </p:nvSpPr>
        <p:spPr>
          <a:xfrm>
            <a:off x="4866083" y="4114800"/>
            <a:ext cx="3371851" cy="584775"/>
          </a:xfrm>
          <a:prstGeom prst="rect">
            <a:avLst/>
          </a:prstGeom>
          <a:noFill/>
        </p:spPr>
        <p:txBody>
          <a:bodyPr wrap="square" rtlCol="0">
            <a:spAutoFit/>
          </a:bodyPr>
          <a:lstStyle/>
          <a:p>
            <a:pPr algn="ctr"/>
            <a:r>
              <a:rPr lang="en-US" sz="3200" dirty="0" smtClean="0"/>
              <a:t>not gambling?</a:t>
            </a:r>
            <a:endParaRPr lang="en-US" sz="3200" dirty="0"/>
          </a:p>
        </p:txBody>
      </p:sp>
    </p:spTree>
    <p:extLst>
      <p:ext uri="{BB962C8B-B14F-4D97-AF65-F5344CB8AC3E}">
        <p14:creationId xmlns:p14="http://schemas.microsoft.com/office/powerpoint/2010/main" val="3043613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lstStyle/>
          <a:p>
            <a:r>
              <a:rPr lang="en-US" dirty="0" smtClean="0"/>
              <a:t>picking winning players</a:t>
            </a:r>
            <a:br>
              <a:rPr lang="en-US" dirty="0" smtClean="0"/>
            </a:br>
            <a:r>
              <a:rPr lang="en-US" dirty="0" smtClean="0"/>
              <a:t>≠</a:t>
            </a:r>
            <a:br>
              <a:rPr lang="en-US" dirty="0" smtClean="0"/>
            </a:br>
            <a:r>
              <a:rPr lang="en-US" dirty="0" smtClean="0"/>
              <a:t>picking winning teams</a:t>
            </a:r>
            <a:endParaRPr lang="en-US" dirty="0"/>
          </a:p>
        </p:txBody>
      </p:sp>
    </p:spTree>
    <p:extLst>
      <p:ext uri="{BB962C8B-B14F-4D97-AF65-F5344CB8AC3E}">
        <p14:creationId xmlns:p14="http://schemas.microsoft.com/office/powerpoint/2010/main" val="147747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does sports betting work?</a:t>
            </a:r>
            <a:endParaRPr lang="en-US" dirty="0"/>
          </a:p>
        </p:txBody>
      </p:sp>
      <p:sp>
        <p:nvSpPr>
          <p:cNvPr id="3" name="Content Placeholder 2"/>
          <p:cNvSpPr>
            <a:spLocks noGrp="1"/>
          </p:cNvSpPr>
          <p:nvPr>
            <p:ph idx="1"/>
          </p:nvPr>
        </p:nvSpPr>
        <p:spPr/>
        <p:txBody>
          <a:bodyPr/>
          <a:lstStyle/>
          <a:p>
            <a:pPr marL="0" indent="0">
              <a:buNone/>
            </a:pPr>
            <a:r>
              <a:rPr lang="en-US" dirty="0" smtClean="0"/>
              <a:t>ARI at STL -3.5</a:t>
            </a:r>
            <a:endParaRPr lang="en-US" dirty="0" smtClean="0"/>
          </a:p>
          <a:p>
            <a:pPr marL="0" indent="0">
              <a:buNone/>
            </a:pPr>
            <a:endParaRPr lang="en-US" dirty="0"/>
          </a:p>
          <a:p>
            <a:pPr marL="0" indent="0">
              <a:buNone/>
            </a:pPr>
            <a:endParaRPr lang="en-US" dirty="0" smtClean="0"/>
          </a:p>
          <a:p>
            <a:r>
              <a:rPr lang="en-US" dirty="0" smtClean="0"/>
              <a:t>Spread is always relative to the home team</a:t>
            </a:r>
          </a:p>
          <a:p>
            <a:r>
              <a:rPr lang="en-US" dirty="0" smtClean="0"/>
              <a:t>The expected point difference</a:t>
            </a:r>
          </a:p>
          <a:p>
            <a:pPr lvl="1"/>
            <a:r>
              <a:rPr lang="en-US" dirty="0" smtClean="0"/>
              <a:t>St. Louis </a:t>
            </a:r>
            <a:r>
              <a:rPr lang="en-US" dirty="0" smtClean="0"/>
              <a:t>is expected to win by </a:t>
            </a:r>
            <a:r>
              <a:rPr lang="en-US" dirty="0" smtClean="0"/>
              <a:t>3.5 </a:t>
            </a:r>
            <a:r>
              <a:rPr lang="en-US" dirty="0" smtClean="0"/>
              <a:t>points.</a:t>
            </a:r>
          </a:p>
          <a:p>
            <a:r>
              <a:rPr lang="en-US" dirty="0" smtClean="0"/>
              <a:t>Beat the spread to earn money</a:t>
            </a:r>
            <a:endParaRPr lang="en-US" dirty="0"/>
          </a:p>
        </p:txBody>
      </p:sp>
      <p:cxnSp>
        <p:nvCxnSpPr>
          <p:cNvPr id="5" name="Elbow Connector 4"/>
          <p:cNvCxnSpPr/>
          <p:nvPr/>
        </p:nvCxnSpPr>
        <p:spPr>
          <a:xfrm>
            <a:off x="3124200" y="1905000"/>
            <a:ext cx="1219200" cy="5334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19600" y="2096869"/>
            <a:ext cx="2286000" cy="646331"/>
          </a:xfrm>
          <a:prstGeom prst="rect">
            <a:avLst/>
          </a:prstGeom>
          <a:noFill/>
        </p:spPr>
        <p:txBody>
          <a:bodyPr wrap="square" rtlCol="0">
            <a:spAutoFit/>
          </a:bodyPr>
          <a:lstStyle/>
          <a:p>
            <a:r>
              <a:rPr lang="en-US" sz="3600" dirty="0" smtClean="0"/>
              <a:t>“spread”</a:t>
            </a:r>
            <a:endParaRPr lang="en-US" sz="3600" dirty="0"/>
          </a:p>
        </p:txBody>
      </p:sp>
    </p:spTree>
    <p:extLst>
      <p:ext uri="{BB962C8B-B14F-4D97-AF65-F5344CB8AC3E}">
        <p14:creationId xmlns:p14="http://schemas.microsoft.com/office/powerpoint/2010/main" val="363116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does the NFL say?</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National Football League is fully against any sort of legalization of sports </a:t>
            </a:r>
            <a:r>
              <a:rPr lang="en-US" dirty="0" smtClean="0"/>
              <a:t>betting-- </a:t>
            </a:r>
            <a:r>
              <a:rPr lang="en-US" dirty="0"/>
              <a:t>The NFL strongly protests it as to not bring corruption into the game. </a:t>
            </a:r>
            <a:endParaRPr lang="en-US" dirty="0" smtClean="0"/>
          </a:p>
          <a:p>
            <a:r>
              <a:rPr lang="en-US" dirty="0"/>
              <a:t>The NFL goes a step further in support of fantasy football </a:t>
            </a:r>
            <a:r>
              <a:rPr lang="en-US" dirty="0" smtClean="0"/>
              <a:t>by allowing </a:t>
            </a:r>
            <a:r>
              <a:rPr lang="en-US" dirty="0"/>
              <a:t>active players to participate in fantasy </a:t>
            </a:r>
            <a:r>
              <a:rPr lang="en-US" dirty="0" smtClean="0"/>
              <a:t>football. Although </a:t>
            </a:r>
            <a:r>
              <a:rPr lang="en-US" dirty="0"/>
              <a:t>the league is aware that significant sums of money are </a:t>
            </a:r>
            <a:r>
              <a:rPr lang="en-US" dirty="0" smtClean="0"/>
              <a:t>at stake </a:t>
            </a:r>
            <a:r>
              <a:rPr lang="en-US" dirty="0"/>
              <a:t>in many of these leagues, the NFL has no rules </a:t>
            </a:r>
            <a:r>
              <a:rPr lang="en-US" dirty="0" smtClean="0"/>
              <a:t>keeping players</a:t>
            </a:r>
            <a:r>
              <a:rPr lang="en-US" dirty="0"/>
              <a:t>, officials, or anyone else from participating in </a:t>
            </a:r>
            <a:r>
              <a:rPr lang="en-US" dirty="0" smtClean="0"/>
              <a:t>fantasy football… NFL Spokesman: </a:t>
            </a:r>
            <a:r>
              <a:rPr lang="en-US" b="1" dirty="0" smtClean="0"/>
              <a:t>“Fantasy </a:t>
            </a:r>
            <a:r>
              <a:rPr lang="en-US" b="1" dirty="0"/>
              <a:t>football is a game </a:t>
            </a:r>
            <a:r>
              <a:rPr lang="en-US" b="1" dirty="0" smtClean="0"/>
              <a:t>of skill</a:t>
            </a:r>
            <a:r>
              <a:rPr lang="en-US" b="1" dirty="0"/>
              <a:t>, and gambling is not.”</a:t>
            </a:r>
          </a:p>
        </p:txBody>
      </p:sp>
    </p:spTree>
    <p:extLst>
      <p:ext uri="{BB962C8B-B14F-4D97-AF65-F5344CB8AC3E}">
        <p14:creationId xmlns:p14="http://schemas.microsoft.com/office/powerpoint/2010/main" val="4044261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NCAA </a:t>
            </a:r>
            <a:endParaRPr lang="en-US" dirty="0"/>
          </a:p>
        </p:txBody>
      </p:sp>
      <p:sp>
        <p:nvSpPr>
          <p:cNvPr id="3" name="Content Placeholder 2"/>
          <p:cNvSpPr>
            <a:spLocks noGrp="1"/>
          </p:cNvSpPr>
          <p:nvPr>
            <p:ph idx="1"/>
          </p:nvPr>
        </p:nvSpPr>
        <p:spPr>
          <a:xfrm>
            <a:off x="457200" y="2362200"/>
            <a:ext cx="8229600" cy="3469528"/>
          </a:xfrm>
        </p:spPr>
        <p:txBody>
          <a:bodyPr/>
          <a:lstStyle/>
          <a:p>
            <a:r>
              <a:rPr lang="en-US" dirty="0" smtClean="0"/>
              <a:t>NCAA bylaws define participation in fantasy leagues that have entry fees as </a:t>
            </a:r>
            <a:r>
              <a:rPr lang="en-US" b="1" dirty="0" smtClean="0"/>
              <a:t>sports wagering</a:t>
            </a:r>
            <a:r>
              <a:rPr lang="en-US" dirty="0" smtClean="0"/>
              <a:t> and institutions (including full-time  &amp; part-time staff and student workers of these institutions) are prohibited from this.</a:t>
            </a:r>
          </a:p>
          <a:p>
            <a:pPr lvl="1"/>
            <a:r>
              <a:rPr lang="en-US" dirty="0" smtClean="0"/>
              <a:t>Are you involved in NCAA in </a:t>
            </a:r>
            <a:r>
              <a:rPr lang="en-US" i="1" dirty="0" smtClean="0"/>
              <a:t>any way</a:t>
            </a:r>
            <a:r>
              <a:rPr lang="en-US" dirty="0" smtClean="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7715"/>
            <a:ext cx="18907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65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 question for you.</a:t>
            </a:r>
            <a:endParaRPr lang="en-US" dirty="0"/>
          </a:p>
        </p:txBody>
      </p:sp>
      <p:sp>
        <p:nvSpPr>
          <p:cNvPr id="7" name="Subtitle 6"/>
          <p:cNvSpPr>
            <a:spLocks noGrp="1"/>
          </p:cNvSpPr>
          <p:nvPr>
            <p:ph type="subTitle" idx="1"/>
          </p:nvPr>
        </p:nvSpPr>
        <p:spPr>
          <a:xfrm>
            <a:off x="1371600" y="3276600"/>
            <a:ext cx="6400800" cy="2362200"/>
          </a:xfrm>
        </p:spPr>
        <p:txBody>
          <a:bodyPr>
            <a:normAutofit/>
          </a:bodyPr>
          <a:lstStyle/>
          <a:p>
            <a:r>
              <a:rPr lang="en-US" sz="1600" dirty="0">
                <a:hlinkClick r:id="rId2"/>
              </a:rPr>
              <a:t>http://www.polleverywhere.com/multiple_choice_polls/NDEyOTI5MTE2</a:t>
            </a:r>
            <a:endParaRPr lang="en-US" sz="1600" dirty="0"/>
          </a:p>
        </p:txBody>
      </p:sp>
    </p:spTree>
    <p:extLst>
      <p:ext uri="{BB962C8B-B14F-4D97-AF65-F5344CB8AC3E}">
        <p14:creationId xmlns:p14="http://schemas.microsoft.com/office/powerpoint/2010/main" val="2305543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is gambling </a:t>
            </a:r>
            <a:r>
              <a:rPr lang="en-US" dirty="0" smtClean="0">
                <a:solidFill>
                  <a:schemeClr val="bg1">
                    <a:lumMod val="65000"/>
                  </a:schemeClr>
                </a:solidFill>
              </a:rPr>
              <a:t>[generally] </a:t>
            </a:r>
            <a:r>
              <a:rPr lang="en-US" dirty="0" smtClean="0"/>
              <a:t>illegal?</a:t>
            </a:r>
            <a:endParaRPr lang="en-US" dirty="0"/>
          </a:p>
        </p:txBody>
      </p:sp>
      <p:sp>
        <p:nvSpPr>
          <p:cNvPr id="4" name="Content Placeholder 3"/>
          <p:cNvSpPr>
            <a:spLocks noGrp="1"/>
          </p:cNvSpPr>
          <p:nvPr>
            <p:ph idx="1"/>
          </p:nvPr>
        </p:nvSpPr>
        <p:spPr/>
        <p:txBody>
          <a:bodyPr/>
          <a:lstStyle/>
          <a:p>
            <a:r>
              <a:rPr lang="en-US" dirty="0" smtClean="0"/>
              <a:t>Does it injure others? </a:t>
            </a:r>
          </a:p>
          <a:p>
            <a:r>
              <a:rPr lang="en-US" dirty="0" smtClean="0"/>
              <a:t>Does it injure the gambler? </a:t>
            </a:r>
          </a:p>
          <a:p>
            <a:r>
              <a:rPr lang="en-US" dirty="0" smtClean="0"/>
              <a:t>Is it immoral?</a:t>
            </a:r>
          </a:p>
        </p:txBody>
      </p:sp>
      <p:sp>
        <p:nvSpPr>
          <p:cNvPr id="3" name="TextBox 2"/>
          <p:cNvSpPr txBox="1"/>
          <p:nvPr/>
        </p:nvSpPr>
        <p:spPr>
          <a:xfrm>
            <a:off x="4495800" y="1600200"/>
            <a:ext cx="3962400" cy="584775"/>
          </a:xfrm>
          <a:prstGeom prst="rect">
            <a:avLst/>
          </a:prstGeom>
          <a:noFill/>
        </p:spPr>
        <p:txBody>
          <a:bodyPr wrap="square" rtlCol="0">
            <a:spAutoFit/>
          </a:bodyPr>
          <a:lstStyle/>
          <a:p>
            <a:r>
              <a:rPr lang="en-US" sz="3200" dirty="0" smtClean="0">
                <a:solidFill>
                  <a:srgbClr val="FF0000"/>
                </a:solidFill>
              </a:rPr>
              <a:t>Not in any illegal way</a:t>
            </a:r>
            <a:endParaRPr lang="en-US" sz="3200" dirty="0">
              <a:solidFill>
                <a:srgbClr val="FF0000"/>
              </a:solidFill>
            </a:endParaRPr>
          </a:p>
        </p:txBody>
      </p:sp>
      <p:sp>
        <p:nvSpPr>
          <p:cNvPr id="5" name="TextBox 4"/>
          <p:cNvSpPr txBox="1"/>
          <p:nvPr/>
        </p:nvSpPr>
        <p:spPr>
          <a:xfrm>
            <a:off x="5486400" y="2158425"/>
            <a:ext cx="2819400" cy="584775"/>
          </a:xfrm>
          <a:prstGeom prst="rect">
            <a:avLst/>
          </a:prstGeom>
          <a:noFill/>
        </p:spPr>
        <p:txBody>
          <a:bodyPr wrap="square" rtlCol="0">
            <a:spAutoFit/>
          </a:bodyPr>
          <a:lstStyle/>
          <a:p>
            <a:r>
              <a:rPr lang="en-US" sz="3200" dirty="0" smtClean="0">
                <a:solidFill>
                  <a:srgbClr val="FF0000"/>
                </a:solidFill>
              </a:rPr>
              <a:t>No more than _</a:t>
            </a:r>
            <a:endParaRPr lang="en-US" sz="3200" dirty="0">
              <a:solidFill>
                <a:srgbClr val="FF0000"/>
              </a:solidFill>
            </a:endParaRPr>
          </a:p>
        </p:txBody>
      </p:sp>
      <p:sp>
        <p:nvSpPr>
          <p:cNvPr id="6" name="TextBox 5"/>
          <p:cNvSpPr txBox="1"/>
          <p:nvPr/>
        </p:nvSpPr>
        <p:spPr>
          <a:xfrm>
            <a:off x="3276600" y="2768025"/>
            <a:ext cx="2819400" cy="584775"/>
          </a:xfrm>
          <a:prstGeom prst="rect">
            <a:avLst/>
          </a:prstGeom>
          <a:noFill/>
        </p:spPr>
        <p:txBody>
          <a:bodyPr wrap="square" rtlCol="0">
            <a:spAutoFit/>
          </a:bodyPr>
          <a:lstStyle/>
          <a:p>
            <a:r>
              <a:rPr lang="en-US" sz="3200" dirty="0" smtClean="0">
                <a:solidFill>
                  <a:srgbClr val="00B050"/>
                </a:solidFill>
              </a:rPr>
              <a:t>Maybe?</a:t>
            </a:r>
            <a:endParaRPr lang="en-US" sz="3200" dirty="0">
              <a:solidFill>
                <a:srgbClr val="00B050"/>
              </a:solidFill>
            </a:endParaRPr>
          </a:p>
        </p:txBody>
      </p:sp>
    </p:spTree>
    <p:extLst>
      <p:ext uri="{BB962C8B-B14F-4D97-AF65-F5344CB8AC3E}">
        <p14:creationId xmlns:p14="http://schemas.microsoft.com/office/powerpoint/2010/main" val="5041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a:bodyPr>
          <a:lstStyle/>
          <a:p>
            <a:pPr algn="l"/>
            <a:r>
              <a:rPr lang="en-US" dirty="0" smtClean="0"/>
              <a:t>the trouble with morality:</a:t>
            </a:r>
            <a:br>
              <a:rPr lang="en-US" dirty="0" smtClean="0"/>
            </a:br>
            <a:r>
              <a:rPr lang="en-US" dirty="0" smtClean="0"/>
              <a:t>what’s moral?</a:t>
            </a:r>
            <a:endParaRPr lang="en-US" dirty="0"/>
          </a:p>
        </p:txBody>
      </p:sp>
      <p:sp>
        <p:nvSpPr>
          <p:cNvPr id="6" name="Content Placeholder 5"/>
          <p:cNvSpPr>
            <a:spLocks noGrp="1"/>
          </p:cNvSpPr>
          <p:nvPr>
            <p:ph idx="1"/>
          </p:nvPr>
        </p:nvSpPr>
        <p:spPr>
          <a:xfrm>
            <a:off x="457200" y="2133600"/>
            <a:ext cx="5257800" cy="4114800"/>
          </a:xfrm>
        </p:spPr>
        <p:txBody>
          <a:bodyPr>
            <a:normAutofit fontScale="92500" lnSpcReduction="10000"/>
          </a:bodyPr>
          <a:lstStyle/>
          <a:p>
            <a:r>
              <a:rPr lang="en-US" dirty="0" err="1" smtClean="0"/>
              <a:t>socrates</a:t>
            </a:r>
            <a:r>
              <a:rPr lang="en-US" dirty="0" smtClean="0"/>
              <a:t> meets </a:t>
            </a:r>
            <a:r>
              <a:rPr lang="en-US" dirty="0" err="1" smtClean="0"/>
              <a:t>euthyphro</a:t>
            </a:r>
            <a:r>
              <a:rPr lang="en-US" dirty="0" smtClean="0"/>
              <a:t> (a high-born priest of </a:t>
            </a:r>
            <a:r>
              <a:rPr lang="en-US" dirty="0" err="1" smtClean="0"/>
              <a:t>athens</a:t>
            </a:r>
            <a:r>
              <a:rPr lang="en-US" dirty="0" smtClean="0"/>
              <a:t>) on the steps of the law courts.</a:t>
            </a:r>
          </a:p>
          <a:p>
            <a:r>
              <a:rPr lang="en-US" dirty="0" err="1" smtClean="0"/>
              <a:t>socrates</a:t>
            </a:r>
            <a:r>
              <a:rPr lang="en-US" dirty="0" smtClean="0"/>
              <a:t> is being charged with corrupting the youth of </a:t>
            </a:r>
            <a:r>
              <a:rPr lang="en-US" dirty="0" err="1" smtClean="0"/>
              <a:t>athens</a:t>
            </a:r>
            <a:r>
              <a:rPr lang="en-US" dirty="0" smtClean="0"/>
              <a:t>.</a:t>
            </a:r>
          </a:p>
          <a:p>
            <a:r>
              <a:rPr lang="en-US" dirty="0" err="1" smtClean="0"/>
              <a:t>euthyphro</a:t>
            </a:r>
            <a:r>
              <a:rPr lang="en-US" dirty="0" smtClean="0"/>
              <a:t> is seeking to prosecute his father for murder.</a:t>
            </a:r>
            <a:endParaRPr lang="en-US" dirty="0"/>
          </a:p>
        </p:txBody>
      </p:sp>
      <p:pic>
        <p:nvPicPr>
          <p:cNvPr id="14340" name="Picture 4" descr="http://images3.appbeacon.com/308187987_2.jpg"/>
          <p:cNvPicPr>
            <a:picLocks noChangeAspect="1" noChangeArrowheads="1"/>
          </p:cNvPicPr>
          <p:nvPr/>
        </p:nvPicPr>
        <p:blipFill>
          <a:blip r:embed="rId3" cstate="print"/>
          <a:srcRect/>
          <a:stretch>
            <a:fillRect/>
          </a:stretch>
        </p:blipFill>
        <p:spPr bwMode="auto">
          <a:xfrm>
            <a:off x="5486400" y="1752600"/>
            <a:ext cx="2895600" cy="43434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826759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netstate.com/states/symb/birds/images/de_blue_hen_chicken.jpg"/>
          <p:cNvPicPr>
            <a:picLocks noChangeAspect="1" noChangeArrowheads="1"/>
          </p:cNvPicPr>
          <p:nvPr/>
        </p:nvPicPr>
        <p:blipFill>
          <a:blip r:embed="rId3" cstate="print"/>
          <a:srcRect/>
          <a:stretch>
            <a:fillRect/>
          </a:stretch>
        </p:blipFill>
        <p:spPr bwMode="auto">
          <a:xfrm>
            <a:off x="5638800" y="2232025"/>
            <a:ext cx="2857500" cy="3609975"/>
          </a:xfrm>
          <a:prstGeom prst="rect">
            <a:avLst/>
          </a:prstGeom>
          <a:noFill/>
        </p:spPr>
      </p:pic>
      <p:sp>
        <p:nvSpPr>
          <p:cNvPr id="4" name="Title 3"/>
          <p:cNvSpPr>
            <a:spLocks noGrp="1"/>
          </p:cNvSpPr>
          <p:nvPr>
            <p:ph type="ctrTitle"/>
          </p:nvPr>
        </p:nvSpPr>
        <p:spPr>
          <a:xfrm>
            <a:off x="685800" y="2057400"/>
            <a:ext cx="7772400" cy="1470025"/>
          </a:xfrm>
        </p:spPr>
        <p:txBody>
          <a:bodyPr>
            <a:normAutofit fontScale="90000"/>
          </a:bodyPr>
          <a:lstStyle/>
          <a:p>
            <a:pPr algn="l"/>
            <a:r>
              <a:rPr lang="en-US" dirty="0" smtClean="0"/>
              <a:t>A man goes to the supermarket once a week and buys a dead chicken. But before </a:t>
            </a:r>
            <a:br>
              <a:rPr lang="en-US" dirty="0" smtClean="0"/>
            </a:br>
            <a:r>
              <a:rPr lang="en-US" dirty="0" smtClean="0"/>
              <a:t>cooking the chicken, </a:t>
            </a:r>
            <a:br>
              <a:rPr lang="en-US" dirty="0" smtClean="0"/>
            </a:br>
            <a:r>
              <a:rPr lang="en-US" dirty="0" smtClean="0"/>
              <a:t>he has sexual inter-</a:t>
            </a:r>
            <a:br>
              <a:rPr lang="en-US" dirty="0" smtClean="0"/>
            </a:br>
            <a:r>
              <a:rPr lang="en-US" dirty="0" smtClean="0"/>
              <a:t>course with it. Then </a:t>
            </a:r>
            <a:br>
              <a:rPr lang="en-US" dirty="0" smtClean="0"/>
            </a:br>
            <a:r>
              <a:rPr lang="en-US" dirty="0" smtClean="0"/>
              <a:t>he cooks it and eats it.</a:t>
            </a:r>
            <a:endParaRPr lang="en-US" dirty="0"/>
          </a:p>
        </p:txBody>
      </p:sp>
      <p:sp>
        <p:nvSpPr>
          <p:cNvPr id="7" name="TextBox 6"/>
          <p:cNvSpPr txBox="1"/>
          <p:nvPr/>
        </p:nvSpPr>
        <p:spPr>
          <a:xfrm>
            <a:off x="685800" y="4953000"/>
            <a:ext cx="7239000" cy="1323439"/>
          </a:xfrm>
          <a:prstGeom prst="rect">
            <a:avLst/>
          </a:prstGeom>
          <a:noFill/>
        </p:spPr>
        <p:txBody>
          <a:bodyPr wrap="square" rtlCol="0">
            <a:spAutoFit/>
          </a:bodyPr>
          <a:lstStyle/>
          <a:p>
            <a:r>
              <a:rPr lang="en-US" sz="4000" b="1" dirty="0" smtClean="0"/>
              <a:t>Should this man </a:t>
            </a:r>
            <a:br>
              <a:rPr lang="en-US" sz="4000" b="1" dirty="0" smtClean="0"/>
            </a:br>
            <a:r>
              <a:rPr lang="en-US" sz="4000" b="1" dirty="0" smtClean="0"/>
              <a:t>be stopped?</a:t>
            </a:r>
            <a:endParaRPr lang="en-US" sz="4000" b="1" dirty="0"/>
          </a:p>
        </p:txBody>
      </p:sp>
    </p:spTree>
    <p:extLst>
      <p:ext uri="{BB962C8B-B14F-4D97-AF65-F5344CB8AC3E}">
        <p14:creationId xmlns:p14="http://schemas.microsoft.com/office/powerpoint/2010/main" val="341597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intentions:</a:t>
            </a:r>
            <a:endParaRPr lang="en-US" dirty="0"/>
          </a:p>
        </p:txBody>
      </p:sp>
      <p:sp>
        <p:nvSpPr>
          <p:cNvPr id="3" name="Content Placeholder 2"/>
          <p:cNvSpPr>
            <a:spLocks noGrp="1"/>
          </p:cNvSpPr>
          <p:nvPr>
            <p:ph idx="1"/>
          </p:nvPr>
        </p:nvSpPr>
        <p:spPr>
          <a:xfrm>
            <a:off x="457200" y="1066800"/>
            <a:ext cx="4038600" cy="1828799"/>
          </a:xfrm>
        </p:spPr>
        <p:txBody>
          <a:bodyPr>
            <a:normAutofit/>
          </a:bodyPr>
          <a:lstStyle/>
          <a:p>
            <a:r>
              <a:rPr lang="en-US" sz="3600" dirty="0" smtClean="0"/>
              <a:t>what you do</a:t>
            </a:r>
          </a:p>
          <a:p>
            <a:pPr>
              <a:spcBef>
                <a:spcPts val="0"/>
              </a:spcBef>
            </a:pPr>
            <a:r>
              <a:rPr lang="en-US" sz="3600" dirty="0" smtClean="0"/>
              <a:t>why you do it</a:t>
            </a:r>
            <a:endParaRPr lang="en-US" sz="3600" dirty="0"/>
          </a:p>
        </p:txBody>
      </p:sp>
      <p:sp>
        <p:nvSpPr>
          <p:cNvPr id="4" name="TextBox 3"/>
          <p:cNvSpPr txBox="1"/>
          <p:nvPr/>
        </p:nvSpPr>
        <p:spPr>
          <a:xfrm>
            <a:off x="533400" y="2438400"/>
            <a:ext cx="3810000" cy="3693319"/>
          </a:xfrm>
          <a:prstGeom prst="rect">
            <a:avLst/>
          </a:prstGeom>
          <a:noFill/>
        </p:spPr>
        <p:txBody>
          <a:bodyPr wrap="square" rtlCol="0">
            <a:spAutoFit/>
          </a:bodyPr>
          <a:lstStyle/>
          <a:p>
            <a:pPr marL="342900" indent="-342900">
              <a:buFont typeface="+mj-lt"/>
              <a:buAutoNum type="arabicPeriod"/>
            </a:pPr>
            <a:r>
              <a:rPr lang="en-US" dirty="0" smtClean="0"/>
              <a:t>First Degree Murder: An intentional killing by means of poison, or by lying in wait, or by any other kind of willful, deliberate and premeditated action. </a:t>
            </a:r>
          </a:p>
          <a:p>
            <a:pPr marL="342900" indent="-342900">
              <a:buFont typeface="+mj-lt"/>
              <a:buAutoNum type="arabicPeriod"/>
            </a:pPr>
            <a:r>
              <a:rPr lang="en-US" dirty="0" smtClean="0"/>
              <a:t>Second Degree Murder: Homicide committed by an individual engaged as a principal or an accomplice in the perpetration of a felony. </a:t>
            </a:r>
          </a:p>
          <a:p>
            <a:pPr marL="342900" indent="-342900">
              <a:buFont typeface="+mj-lt"/>
              <a:buAutoNum type="arabicPeriod"/>
            </a:pPr>
            <a:r>
              <a:rPr lang="en-US" dirty="0" smtClean="0"/>
              <a:t>Third Degree Murder: Any other murder (e.g. when the intent was not to kill, but to harm the victim). </a:t>
            </a:r>
            <a:endParaRPr lang="en-US" dirty="0"/>
          </a:p>
        </p:txBody>
      </p:sp>
      <p:sp>
        <p:nvSpPr>
          <p:cNvPr id="7" name="Freeform 6"/>
          <p:cNvSpPr/>
          <p:nvPr/>
        </p:nvSpPr>
        <p:spPr>
          <a:xfrm>
            <a:off x="457200" y="1551317"/>
            <a:ext cx="3118519" cy="734683"/>
          </a:xfrm>
          <a:custGeom>
            <a:avLst/>
            <a:gdLst>
              <a:gd name="connsiteX0" fmla="*/ 1462248 w 3118519"/>
              <a:gd name="connsiteY0" fmla="*/ 241539 h 810883"/>
              <a:gd name="connsiteX1" fmla="*/ 1721040 w 3118519"/>
              <a:gd name="connsiteY1" fmla="*/ 241539 h 810883"/>
              <a:gd name="connsiteX2" fmla="*/ 1772799 w 3118519"/>
              <a:gd name="connsiteY2" fmla="*/ 207034 h 810883"/>
              <a:gd name="connsiteX3" fmla="*/ 2083350 w 3118519"/>
              <a:gd name="connsiteY3" fmla="*/ 172528 h 810883"/>
              <a:gd name="connsiteX4" fmla="*/ 2462912 w 3118519"/>
              <a:gd name="connsiteY4" fmla="*/ 189781 h 810883"/>
              <a:gd name="connsiteX5" fmla="*/ 2687199 w 3118519"/>
              <a:gd name="connsiteY5" fmla="*/ 207034 h 810883"/>
              <a:gd name="connsiteX6" fmla="*/ 2807969 w 3118519"/>
              <a:gd name="connsiteY6" fmla="*/ 241539 h 810883"/>
              <a:gd name="connsiteX7" fmla="*/ 2859727 w 3118519"/>
              <a:gd name="connsiteY7" fmla="*/ 276045 h 810883"/>
              <a:gd name="connsiteX8" fmla="*/ 2928738 w 3118519"/>
              <a:gd name="connsiteY8" fmla="*/ 293298 h 810883"/>
              <a:gd name="connsiteX9" fmla="*/ 2963244 w 3118519"/>
              <a:gd name="connsiteY9" fmla="*/ 345056 h 810883"/>
              <a:gd name="connsiteX10" fmla="*/ 3015003 w 3118519"/>
              <a:gd name="connsiteY10" fmla="*/ 379562 h 810883"/>
              <a:gd name="connsiteX11" fmla="*/ 3049508 w 3118519"/>
              <a:gd name="connsiteY11" fmla="*/ 431320 h 810883"/>
              <a:gd name="connsiteX12" fmla="*/ 3101267 w 3118519"/>
              <a:gd name="connsiteY12" fmla="*/ 465826 h 810883"/>
              <a:gd name="connsiteX13" fmla="*/ 3118519 w 3118519"/>
              <a:gd name="connsiteY13" fmla="*/ 517584 h 810883"/>
              <a:gd name="connsiteX14" fmla="*/ 3084014 w 3118519"/>
              <a:gd name="connsiteY14" fmla="*/ 672860 h 810883"/>
              <a:gd name="connsiteX15" fmla="*/ 2980497 w 3118519"/>
              <a:gd name="connsiteY15" fmla="*/ 776377 h 810883"/>
              <a:gd name="connsiteX16" fmla="*/ 2859727 w 3118519"/>
              <a:gd name="connsiteY16" fmla="*/ 810883 h 810883"/>
              <a:gd name="connsiteX17" fmla="*/ 2428406 w 3118519"/>
              <a:gd name="connsiteY17" fmla="*/ 793630 h 810883"/>
              <a:gd name="connsiteX18" fmla="*/ 2204119 w 3118519"/>
              <a:gd name="connsiteY18" fmla="*/ 776377 h 810883"/>
              <a:gd name="connsiteX19" fmla="*/ 1790052 w 3118519"/>
              <a:gd name="connsiteY19" fmla="*/ 759124 h 810883"/>
              <a:gd name="connsiteX20" fmla="*/ 1099938 w 3118519"/>
              <a:gd name="connsiteY20" fmla="*/ 776377 h 810883"/>
              <a:gd name="connsiteX21" fmla="*/ 289055 w 3118519"/>
              <a:gd name="connsiteY21" fmla="*/ 741871 h 810883"/>
              <a:gd name="connsiteX22" fmla="*/ 237297 w 3118519"/>
              <a:gd name="connsiteY22" fmla="*/ 707366 h 810883"/>
              <a:gd name="connsiteX23" fmla="*/ 185538 w 3118519"/>
              <a:gd name="connsiteY23" fmla="*/ 655607 h 810883"/>
              <a:gd name="connsiteX24" fmla="*/ 133780 w 3118519"/>
              <a:gd name="connsiteY24" fmla="*/ 638354 h 810883"/>
              <a:gd name="connsiteX25" fmla="*/ 30263 w 3118519"/>
              <a:gd name="connsiteY25" fmla="*/ 586596 h 810883"/>
              <a:gd name="connsiteX26" fmla="*/ 64769 w 3118519"/>
              <a:gd name="connsiteY26" fmla="*/ 448573 h 810883"/>
              <a:gd name="connsiteX27" fmla="*/ 99274 w 3118519"/>
              <a:gd name="connsiteY27" fmla="*/ 396815 h 810883"/>
              <a:gd name="connsiteX28" fmla="*/ 168286 w 3118519"/>
              <a:gd name="connsiteY28" fmla="*/ 362309 h 810883"/>
              <a:gd name="connsiteX29" fmla="*/ 220044 w 3118519"/>
              <a:gd name="connsiteY29" fmla="*/ 327803 h 810883"/>
              <a:gd name="connsiteX30" fmla="*/ 271803 w 3118519"/>
              <a:gd name="connsiteY30" fmla="*/ 276045 h 810883"/>
              <a:gd name="connsiteX31" fmla="*/ 427078 w 3118519"/>
              <a:gd name="connsiteY31" fmla="*/ 241539 h 810883"/>
              <a:gd name="connsiteX32" fmla="*/ 599606 w 3118519"/>
              <a:gd name="connsiteY32" fmla="*/ 189781 h 810883"/>
              <a:gd name="connsiteX33" fmla="*/ 651365 w 3118519"/>
              <a:gd name="connsiteY33" fmla="*/ 172528 h 810883"/>
              <a:gd name="connsiteX34" fmla="*/ 720376 w 3118519"/>
              <a:gd name="connsiteY34" fmla="*/ 155275 h 810883"/>
              <a:gd name="connsiteX35" fmla="*/ 927410 w 3118519"/>
              <a:gd name="connsiteY35" fmla="*/ 103517 h 810883"/>
              <a:gd name="connsiteX36" fmla="*/ 1151697 w 3118519"/>
              <a:gd name="connsiteY36" fmla="*/ 69011 h 810883"/>
              <a:gd name="connsiteX37" fmla="*/ 1203455 w 3118519"/>
              <a:gd name="connsiteY37" fmla="*/ 51758 h 810883"/>
              <a:gd name="connsiteX38" fmla="*/ 1393236 w 3118519"/>
              <a:gd name="connsiteY38" fmla="*/ 17252 h 810883"/>
              <a:gd name="connsiteX39" fmla="*/ 1444995 w 3118519"/>
              <a:gd name="connsiteY39" fmla="*/ 0 h 810883"/>
              <a:gd name="connsiteX0" fmla="*/ 1721040 w 3118519"/>
              <a:gd name="connsiteY0" fmla="*/ 241539 h 810883"/>
              <a:gd name="connsiteX1" fmla="*/ 1772799 w 3118519"/>
              <a:gd name="connsiteY1" fmla="*/ 207034 h 810883"/>
              <a:gd name="connsiteX2" fmla="*/ 2083350 w 3118519"/>
              <a:gd name="connsiteY2" fmla="*/ 172528 h 810883"/>
              <a:gd name="connsiteX3" fmla="*/ 2462912 w 3118519"/>
              <a:gd name="connsiteY3" fmla="*/ 189781 h 810883"/>
              <a:gd name="connsiteX4" fmla="*/ 2687199 w 3118519"/>
              <a:gd name="connsiteY4" fmla="*/ 207034 h 810883"/>
              <a:gd name="connsiteX5" fmla="*/ 2807969 w 3118519"/>
              <a:gd name="connsiteY5" fmla="*/ 241539 h 810883"/>
              <a:gd name="connsiteX6" fmla="*/ 2859727 w 3118519"/>
              <a:gd name="connsiteY6" fmla="*/ 276045 h 810883"/>
              <a:gd name="connsiteX7" fmla="*/ 2928738 w 3118519"/>
              <a:gd name="connsiteY7" fmla="*/ 293298 h 810883"/>
              <a:gd name="connsiteX8" fmla="*/ 2963244 w 3118519"/>
              <a:gd name="connsiteY8" fmla="*/ 345056 h 810883"/>
              <a:gd name="connsiteX9" fmla="*/ 3015003 w 3118519"/>
              <a:gd name="connsiteY9" fmla="*/ 379562 h 810883"/>
              <a:gd name="connsiteX10" fmla="*/ 3049508 w 3118519"/>
              <a:gd name="connsiteY10" fmla="*/ 431320 h 810883"/>
              <a:gd name="connsiteX11" fmla="*/ 3101267 w 3118519"/>
              <a:gd name="connsiteY11" fmla="*/ 465826 h 810883"/>
              <a:gd name="connsiteX12" fmla="*/ 3118519 w 3118519"/>
              <a:gd name="connsiteY12" fmla="*/ 517584 h 810883"/>
              <a:gd name="connsiteX13" fmla="*/ 3084014 w 3118519"/>
              <a:gd name="connsiteY13" fmla="*/ 672860 h 810883"/>
              <a:gd name="connsiteX14" fmla="*/ 2980497 w 3118519"/>
              <a:gd name="connsiteY14" fmla="*/ 776377 h 810883"/>
              <a:gd name="connsiteX15" fmla="*/ 2859727 w 3118519"/>
              <a:gd name="connsiteY15" fmla="*/ 810883 h 810883"/>
              <a:gd name="connsiteX16" fmla="*/ 2428406 w 3118519"/>
              <a:gd name="connsiteY16" fmla="*/ 793630 h 810883"/>
              <a:gd name="connsiteX17" fmla="*/ 2204119 w 3118519"/>
              <a:gd name="connsiteY17" fmla="*/ 776377 h 810883"/>
              <a:gd name="connsiteX18" fmla="*/ 1790052 w 3118519"/>
              <a:gd name="connsiteY18" fmla="*/ 759124 h 810883"/>
              <a:gd name="connsiteX19" fmla="*/ 1099938 w 3118519"/>
              <a:gd name="connsiteY19" fmla="*/ 776377 h 810883"/>
              <a:gd name="connsiteX20" fmla="*/ 289055 w 3118519"/>
              <a:gd name="connsiteY20" fmla="*/ 741871 h 810883"/>
              <a:gd name="connsiteX21" fmla="*/ 237297 w 3118519"/>
              <a:gd name="connsiteY21" fmla="*/ 707366 h 810883"/>
              <a:gd name="connsiteX22" fmla="*/ 185538 w 3118519"/>
              <a:gd name="connsiteY22" fmla="*/ 655607 h 810883"/>
              <a:gd name="connsiteX23" fmla="*/ 133780 w 3118519"/>
              <a:gd name="connsiteY23" fmla="*/ 638354 h 810883"/>
              <a:gd name="connsiteX24" fmla="*/ 30263 w 3118519"/>
              <a:gd name="connsiteY24" fmla="*/ 586596 h 810883"/>
              <a:gd name="connsiteX25" fmla="*/ 64769 w 3118519"/>
              <a:gd name="connsiteY25" fmla="*/ 448573 h 810883"/>
              <a:gd name="connsiteX26" fmla="*/ 99274 w 3118519"/>
              <a:gd name="connsiteY26" fmla="*/ 396815 h 810883"/>
              <a:gd name="connsiteX27" fmla="*/ 168286 w 3118519"/>
              <a:gd name="connsiteY27" fmla="*/ 362309 h 810883"/>
              <a:gd name="connsiteX28" fmla="*/ 220044 w 3118519"/>
              <a:gd name="connsiteY28" fmla="*/ 327803 h 810883"/>
              <a:gd name="connsiteX29" fmla="*/ 271803 w 3118519"/>
              <a:gd name="connsiteY29" fmla="*/ 276045 h 810883"/>
              <a:gd name="connsiteX30" fmla="*/ 427078 w 3118519"/>
              <a:gd name="connsiteY30" fmla="*/ 241539 h 810883"/>
              <a:gd name="connsiteX31" fmla="*/ 599606 w 3118519"/>
              <a:gd name="connsiteY31" fmla="*/ 189781 h 810883"/>
              <a:gd name="connsiteX32" fmla="*/ 651365 w 3118519"/>
              <a:gd name="connsiteY32" fmla="*/ 172528 h 810883"/>
              <a:gd name="connsiteX33" fmla="*/ 720376 w 3118519"/>
              <a:gd name="connsiteY33" fmla="*/ 155275 h 810883"/>
              <a:gd name="connsiteX34" fmla="*/ 927410 w 3118519"/>
              <a:gd name="connsiteY34" fmla="*/ 103517 h 810883"/>
              <a:gd name="connsiteX35" fmla="*/ 1151697 w 3118519"/>
              <a:gd name="connsiteY35" fmla="*/ 69011 h 810883"/>
              <a:gd name="connsiteX36" fmla="*/ 1203455 w 3118519"/>
              <a:gd name="connsiteY36" fmla="*/ 51758 h 810883"/>
              <a:gd name="connsiteX37" fmla="*/ 1393236 w 3118519"/>
              <a:gd name="connsiteY37" fmla="*/ 17252 h 810883"/>
              <a:gd name="connsiteX38" fmla="*/ 1444995 w 3118519"/>
              <a:gd name="connsiteY38" fmla="*/ 0 h 8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18519" h="810883">
                <a:moveTo>
                  <a:pt x="1721040" y="241539"/>
                </a:moveTo>
                <a:cubicBezTo>
                  <a:pt x="1741156" y="236510"/>
                  <a:pt x="1753384" y="214315"/>
                  <a:pt x="1772799" y="207034"/>
                </a:cubicBezTo>
                <a:cubicBezTo>
                  <a:pt x="1838779" y="182292"/>
                  <a:pt x="2069704" y="173578"/>
                  <a:pt x="2083350" y="172528"/>
                </a:cubicBezTo>
                <a:lnTo>
                  <a:pt x="2462912" y="189781"/>
                </a:lnTo>
                <a:cubicBezTo>
                  <a:pt x="2537773" y="194059"/>
                  <a:pt x="2612729" y="198273"/>
                  <a:pt x="2687199" y="207034"/>
                </a:cubicBezTo>
                <a:cubicBezTo>
                  <a:pt x="2720683" y="210973"/>
                  <a:pt x="2774496" y="230381"/>
                  <a:pt x="2807969" y="241539"/>
                </a:cubicBezTo>
                <a:cubicBezTo>
                  <a:pt x="2825222" y="253041"/>
                  <a:pt x="2840668" y="267877"/>
                  <a:pt x="2859727" y="276045"/>
                </a:cubicBezTo>
                <a:cubicBezTo>
                  <a:pt x="2881521" y="285386"/>
                  <a:pt x="2909009" y="280145"/>
                  <a:pt x="2928738" y="293298"/>
                </a:cubicBezTo>
                <a:cubicBezTo>
                  <a:pt x="2945991" y="304800"/>
                  <a:pt x="2948582" y="330394"/>
                  <a:pt x="2963244" y="345056"/>
                </a:cubicBezTo>
                <a:cubicBezTo>
                  <a:pt x="2977906" y="359718"/>
                  <a:pt x="2997750" y="368060"/>
                  <a:pt x="3015003" y="379562"/>
                </a:cubicBezTo>
                <a:cubicBezTo>
                  <a:pt x="3026505" y="396815"/>
                  <a:pt x="3034846" y="416658"/>
                  <a:pt x="3049508" y="431320"/>
                </a:cubicBezTo>
                <a:cubicBezTo>
                  <a:pt x="3064170" y="445982"/>
                  <a:pt x="3088314" y="449634"/>
                  <a:pt x="3101267" y="465826"/>
                </a:cubicBezTo>
                <a:cubicBezTo>
                  <a:pt x="3112628" y="480027"/>
                  <a:pt x="3112768" y="500331"/>
                  <a:pt x="3118519" y="517584"/>
                </a:cubicBezTo>
                <a:cubicBezTo>
                  <a:pt x="3118081" y="520209"/>
                  <a:pt x="3102033" y="649692"/>
                  <a:pt x="3084014" y="672860"/>
                </a:cubicBezTo>
                <a:cubicBezTo>
                  <a:pt x="3054055" y="711379"/>
                  <a:pt x="3027838" y="764541"/>
                  <a:pt x="2980497" y="776377"/>
                </a:cubicBezTo>
                <a:cubicBezTo>
                  <a:pt x="2893843" y="798041"/>
                  <a:pt x="2933981" y="786132"/>
                  <a:pt x="2859727" y="810883"/>
                </a:cubicBezTo>
                <a:lnTo>
                  <a:pt x="2428406" y="793630"/>
                </a:lnTo>
                <a:cubicBezTo>
                  <a:pt x="2353526" y="789689"/>
                  <a:pt x="2278993" y="780424"/>
                  <a:pt x="2204119" y="776377"/>
                </a:cubicBezTo>
                <a:cubicBezTo>
                  <a:pt x="2066178" y="768921"/>
                  <a:pt x="1928074" y="764875"/>
                  <a:pt x="1790052" y="759124"/>
                </a:cubicBezTo>
                <a:cubicBezTo>
                  <a:pt x="1560014" y="764875"/>
                  <a:pt x="1330033" y="779022"/>
                  <a:pt x="1099938" y="776377"/>
                </a:cubicBezTo>
                <a:cubicBezTo>
                  <a:pt x="829417" y="773268"/>
                  <a:pt x="289055" y="741871"/>
                  <a:pt x="289055" y="741871"/>
                </a:cubicBezTo>
                <a:cubicBezTo>
                  <a:pt x="271802" y="730369"/>
                  <a:pt x="253226" y="720640"/>
                  <a:pt x="237297" y="707366"/>
                </a:cubicBezTo>
                <a:cubicBezTo>
                  <a:pt x="218553" y="691746"/>
                  <a:pt x="205839" y="669141"/>
                  <a:pt x="185538" y="655607"/>
                </a:cubicBezTo>
                <a:cubicBezTo>
                  <a:pt x="170406" y="645519"/>
                  <a:pt x="150046" y="646487"/>
                  <a:pt x="133780" y="638354"/>
                </a:cubicBezTo>
                <a:cubicBezTo>
                  <a:pt x="0" y="571465"/>
                  <a:pt x="160358" y="629962"/>
                  <a:pt x="30263" y="586596"/>
                </a:cubicBezTo>
                <a:cubicBezTo>
                  <a:pt x="36825" y="553785"/>
                  <a:pt x="47085" y="483941"/>
                  <a:pt x="64769" y="448573"/>
                </a:cubicBezTo>
                <a:cubicBezTo>
                  <a:pt x="74042" y="430027"/>
                  <a:pt x="83345" y="410089"/>
                  <a:pt x="99274" y="396815"/>
                </a:cubicBezTo>
                <a:cubicBezTo>
                  <a:pt x="119032" y="380350"/>
                  <a:pt x="145955" y="375069"/>
                  <a:pt x="168286" y="362309"/>
                </a:cubicBezTo>
                <a:cubicBezTo>
                  <a:pt x="186289" y="352021"/>
                  <a:pt x="204115" y="341077"/>
                  <a:pt x="220044" y="327803"/>
                </a:cubicBezTo>
                <a:cubicBezTo>
                  <a:pt x="238788" y="312183"/>
                  <a:pt x="250619" y="288150"/>
                  <a:pt x="271803" y="276045"/>
                </a:cubicBezTo>
                <a:cubicBezTo>
                  <a:pt x="285191" y="268395"/>
                  <a:pt x="421533" y="242771"/>
                  <a:pt x="427078" y="241539"/>
                </a:cubicBezTo>
                <a:cubicBezTo>
                  <a:pt x="505297" y="224157"/>
                  <a:pt x="513596" y="218450"/>
                  <a:pt x="599606" y="189781"/>
                </a:cubicBezTo>
                <a:cubicBezTo>
                  <a:pt x="616859" y="184030"/>
                  <a:pt x="633722" y="176939"/>
                  <a:pt x="651365" y="172528"/>
                </a:cubicBezTo>
                <a:lnTo>
                  <a:pt x="720376" y="155275"/>
                </a:lnTo>
                <a:cubicBezTo>
                  <a:pt x="817262" y="90685"/>
                  <a:pt x="747016" y="126066"/>
                  <a:pt x="927410" y="103517"/>
                </a:cubicBezTo>
                <a:cubicBezTo>
                  <a:pt x="1016203" y="92418"/>
                  <a:pt x="1065365" y="83400"/>
                  <a:pt x="1151697" y="69011"/>
                </a:cubicBezTo>
                <a:cubicBezTo>
                  <a:pt x="1168950" y="63260"/>
                  <a:pt x="1185812" y="56169"/>
                  <a:pt x="1203455" y="51758"/>
                </a:cubicBezTo>
                <a:cubicBezTo>
                  <a:pt x="1329013" y="20368"/>
                  <a:pt x="1254839" y="48006"/>
                  <a:pt x="1393236" y="17252"/>
                </a:cubicBezTo>
                <a:cubicBezTo>
                  <a:pt x="1410989" y="13307"/>
                  <a:pt x="1444995" y="0"/>
                  <a:pt x="1444995" y="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495800" y="420231"/>
            <a:ext cx="4191000" cy="2246769"/>
          </a:xfrm>
          <a:prstGeom prst="rect">
            <a:avLst/>
          </a:prstGeom>
          <a:noFill/>
        </p:spPr>
        <p:txBody>
          <a:bodyPr wrap="square" rtlCol="0">
            <a:spAutoFit/>
          </a:bodyPr>
          <a:lstStyle/>
          <a:p>
            <a:r>
              <a:rPr lang="en-US" sz="2800" dirty="0" smtClean="0"/>
              <a:t>We don’t court martial military personnel who denounce their country while being tortured as prisoners of war.</a:t>
            </a:r>
            <a:endParaRPr lang="en-US" sz="2800" dirty="0"/>
          </a:p>
        </p:txBody>
      </p:sp>
      <p:sp>
        <p:nvSpPr>
          <p:cNvPr id="9" name="TextBox 8"/>
          <p:cNvSpPr txBox="1"/>
          <p:nvPr/>
        </p:nvSpPr>
        <p:spPr>
          <a:xfrm>
            <a:off x="4495800" y="2858631"/>
            <a:ext cx="4191000" cy="1815882"/>
          </a:xfrm>
          <a:prstGeom prst="rect">
            <a:avLst/>
          </a:prstGeom>
          <a:noFill/>
        </p:spPr>
        <p:txBody>
          <a:bodyPr wrap="square" rtlCol="0">
            <a:spAutoFit/>
          </a:bodyPr>
          <a:lstStyle/>
          <a:p>
            <a:r>
              <a:rPr lang="en-US" sz="2800" dirty="0" smtClean="0"/>
              <a:t>Children are not held accountable for acts which would constitute criminal conduct from an adult.</a:t>
            </a:r>
            <a:endParaRPr lang="en-US" sz="2800" dirty="0"/>
          </a:p>
        </p:txBody>
      </p:sp>
    </p:spTree>
    <p:extLst>
      <p:ext uri="{BB962C8B-B14F-4D97-AF65-F5344CB8AC3E}">
        <p14:creationId xmlns:p14="http://schemas.microsoft.com/office/powerpoint/2010/main" val="4277658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Gambling in USA</a:t>
            </a:r>
            <a:endParaRPr lang="en-US" dirty="0"/>
          </a:p>
        </p:txBody>
      </p:sp>
      <p:sp>
        <p:nvSpPr>
          <p:cNvPr id="3" name="Content Placeholder 2"/>
          <p:cNvSpPr>
            <a:spLocks noGrp="1"/>
          </p:cNvSpPr>
          <p:nvPr>
            <p:ph idx="1"/>
          </p:nvPr>
        </p:nvSpPr>
        <p:spPr/>
        <p:txBody>
          <a:bodyPr/>
          <a:lstStyle/>
          <a:p>
            <a:r>
              <a:rPr lang="en-US" dirty="0" smtClean="0"/>
              <a:t>British parlor games &amp; lotteries → colonies</a:t>
            </a:r>
          </a:p>
          <a:p>
            <a:pPr lvl="1"/>
            <a:r>
              <a:rPr lang="en-US" dirty="0" smtClean="0"/>
              <a:t>But also Puritanism and distain for gambling</a:t>
            </a:r>
          </a:p>
          <a:p>
            <a:r>
              <a:rPr lang="en-US" dirty="0" smtClean="0"/>
              <a:t>Lottery scandals and Civil War (effects on riverboats) ended most forms of legal gambling.</a:t>
            </a:r>
          </a:p>
          <a:p>
            <a:r>
              <a:rPr lang="en-US" dirty="0" smtClean="0"/>
              <a:t>Great depression led to increasing legalization of gambling, for purposes of stimulating the economy, added revenue for states.</a:t>
            </a:r>
            <a:endParaRPr lang="en-US" dirty="0"/>
          </a:p>
        </p:txBody>
      </p:sp>
    </p:spTree>
    <p:extLst>
      <p:ext uri="{BB962C8B-B14F-4D97-AF65-F5344CB8AC3E}">
        <p14:creationId xmlns:p14="http://schemas.microsoft.com/office/powerpoint/2010/main" val="3234739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games of chance / elements of chance</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most states “[t]he test of the character of the game is </a:t>
            </a:r>
            <a:r>
              <a:rPr lang="en-US" dirty="0" smtClean="0"/>
              <a:t>not whether </a:t>
            </a:r>
            <a:r>
              <a:rPr lang="en-US" dirty="0"/>
              <a:t>it contains an element of chance or an element of skill, </a:t>
            </a:r>
            <a:r>
              <a:rPr lang="en-US" dirty="0" smtClean="0"/>
              <a:t>but which </a:t>
            </a:r>
            <a:r>
              <a:rPr lang="en-US" dirty="0"/>
              <a:t>is the dominating element that determines the result of </a:t>
            </a:r>
            <a:r>
              <a:rPr lang="en-US" dirty="0" smtClean="0"/>
              <a:t>the game.”</a:t>
            </a:r>
          </a:p>
          <a:p>
            <a:r>
              <a:rPr lang="en-US" dirty="0" smtClean="0"/>
              <a:t>In </a:t>
            </a:r>
            <a:r>
              <a:rPr lang="en-US" dirty="0"/>
              <a:t>general, the rule for determining whether an activity </a:t>
            </a:r>
            <a:r>
              <a:rPr lang="en-US" dirty="0" smtClean="0"/>
              <a:t>is gambling </a:t>
            </a:r>
            <a:r>
              <a:rPr lang="en-US" dirty="0"/>
              <a:t>rests on the answers to two questions: </a:t>
            </a:r>
            <a:endParaRPr lang="en-US" dirty="0" smtClean="0"/>
          </a:p>
          <a:p>
            <a:pPr marL="914400" lvl="1" indent="-514350">
              <a:buFont typeface="+mj-lt"/>
              <a:buAutoNum type="arabicPeriod"/>
            </a:pPr>
            <a:r>
              <a:rPr lang="en-US" dirty="0" smtClean="0"/>
              <a:t>Is </a:t>
            </a:r>
            <a:r>
              <a:rPr lang="en-US" dirty="0"/>
              <a:t>the result </a:t>
            </a:r>
            <a:r>
              <a:rPr lang="en-US" dirty="0" smtClean="0"/>
              <a:t>of an </a:t>
            </a:r>
            <a:r>
              <a:rPr lang="en-US" dirty="0"/>
              <a:t>activity separable from the element of chance, so that skill </a:t>
            </a:r>
            <a:r>
              <a:rPr lang="en-US" dirty="0" smtClean="0"/>
              <a:t>can be </a:t>
            </a:r>
            <a:r>
              <a:rPr lang="en-US" dirty="0"/>
              <a:t>determinative, at least in some cases? </a:t>
            </a:r>
            <a:endParaRPr lang="en-US" dirty="0" smtClean="0"/>
          </a:p>
          <a:p>
            <a:pPr marL="914400" lvl="1" indent="-514350">
              <a:buFont typeface="+mj-lt"/>
              <a:buAutoNum type="arabicPeriod"/>
            </a:pPr>
            <a:r>
              <a:rPr lang="en-US" dirty="0" smtClean="0"/>
              <a:t>Is </a:t>
            </a:r>
            <a:r>
              <a:rPr lang="en-US" dirty="0"/>
              <a:t>the result </a:t>
            </a:r>
            <a:r>
              <a:rPr lang="en-US" dirty="0" smtClean="0"/>
              <a:t>always sufficiently </a:t>
            </a:r>
            <a:r>
              <a:rPr lang="en-US" dirty="0"/>
              <a:t>affected by </a:t>
            </a:r>
            <a:r>
              <a:rPr lang="en-US" dirty="0" smtClean="0"/>
              <a:t>the operation </a:t>
            </a:r>
            <a:r>
              <a:rPr lang="en-US" dirty="0"/>
              <a:t>of chance that chance </a:t>
            </a:r>
            <a:r>
              <a:rPr lang="en-US" dirty="0" smtClean="0"/>
              <a:t>could always </a:t>
            </a:r>
            <a:r>
              <a:rPr lang="en-US" dirty="0"/>
              <a:t>account for the result</a:t>
            </a:r>
            <a:r>
              <a:rPr lang="en-US" dirty="0" smtClean="0"/>
              <a:t>?</a:t>
            </a:r>
            <a:endParaRPr lang="en-US" dirty="0"/>
          </a:p>
        </p:txBody>
      </p:sp>
    </p:spTree>
    <p:extLst>
      <p:ext uri="{BB962C8B-B14F-4D97-AF65-F5344CB8AC3E}">
        <p14:creationId xmlns:p14="http://schemas.microsoft.com/office/powerpoint/2010/main" val="2417158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smtClean="0"/>
              <a:t>In Indiana </a:t>
            </a:r>
            <a:r>
              <a:rPr lang="en-US" dirty="0" smtClean="0">
                <a:solidFill>
                  <a:schemeClr val="bg1">
                    <a:lumMod val="65000"/>
                  </a:schemeClr>
                </a:solidFill>
              </a:rPr>
              <a:t>(as well as Wisconsin, New Jersey, and New York) </a:t>
            </a:r>
            <a:r>
              <a:rPr lang="en-US" dirty="0" smtClean="0"/>
              <a:t>gambling is legal if it involves a game of skill rather than of chance.  </a:t>
            </a:r>
          </a:p>
          <a:p>
            <a:pPr marL="400050" lvl="1" indent="0">
              <a:buNone/>
            </a:pPr>
            <a:r>
              <a:rPr lang="en-US" dirty="0" smtClean="0"/>
              <a:t>For example, it would be legal to create prize money pool for a chess tournament in such states, but not legal to create a prize money pool for a bingo tournament.  One could argue, in these states, that one’s ability to evaluate talent (players in fantasy leagues, teams, or horses) is the material factor in the game, rather than luck.  </a:t>
            </a:r>
            <a:endParaRPr lang="en-US" dirty="0"/>
          </a:p>
        </p:txBody>
      </p:sp>
    </p:spTree>
    <p:extLst>
      <p:ext uri="{BB962C8B-B14F-4D97-AF65-F5344CB8AC3E}">
        <p14:creationId xmlns:p14="http://schemas.microsoft.com/office/powerpoint/2010/main" val="1846641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868</Words>
  <Application>Microsoft Office PowerPoint</Application>
  <PresentationFormat>On-screen Show (4:3)</PresentationFormat>
  <Paragraphs>66</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C105 PREDICTION, PROBABILITY &amp; PIGSKIN</vt:lpstr>
      <vt:lpstr>a question for you.</vt:lpstr>
      <vt:lpstr>Why is gambling [generally] illegal?</vt:lpstr>
      <vt:lpstr>the trouble with morality: what’s moral?</vt:lpstr>
      <vt:lpstr>A man goes to the supermarket once a week and buys a dead chicken. But before  cooking the chicken,  he has sexual inter- course with it. Then  he cooks it and eats it.</vt:lpstr>
      <vt:lpstr>intentions:</vt:lpstr>
      <vt:lpstr>History of Gambling in USA</vt:lpstr>
      <vt:lpstr>games of chance / elements of chance</vt:lpstr>
      <vt:lpstr>PowerPoint Presentation</vt:lpstr>
      <vt:lpstr>PowerPoint Presentation</vt:lpstr>
      <vt:lpstr>picking winning players ≠ picking winning teams</vt:lpstr>
      <vt:lpstr>How does sports betting work?</vt:lpstr>
      <vt:lpstr>What does the NFL say?</vt:lpstr>
      <vt:lpstr>NCAA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C105 PREDICTION, PROBABILITY &amp; PIGSKIN</dc:title>
  <dc:creator>Motz, Benjamin Alan</dc:creator>
  <cp:lastModifiedBy>Motz, Benjamin Alan</cp:lastModifiedBy>
  <cp:revision>39</cp:revision>
  <dcterms:created xsi:type="dcterms:W3CDTF">2012-11-25T18:57:58Z</dcterms:created>
  <dcterms:modified xsi:type="dcterms:W3CDTF">2014-12-09T18:03:06Z</dcterms:modified>
</cp:coreProperties>
</file>