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257" r:id="rId3"/>
    <p:sldId id="276" r:id="rId4"/>
    <p:sldId id="312" r:id="rId5"/>
    <p:sldId id="260" r:id="rId6"/>
    <p:sldId id="301" r:id="rId7"/>
    <p:sldId id="261" r:id="rId8"/>
    <p:sldId id="266" r:id="rId9"/>
    <p:sldId id="304" r:id="rId10"/>
    <p:sldId id="293" r:id="rId11"/>
    <p:sldId id="327" r:id="rId12"/>
    <p:sldId id="303" r:id="rId13"/>
    <p:sldId id="262" r:id="rId14"/>
    <p:sldId id="295" r:id="rId15"/>
    <p:sldId id="316" r:id="rId16"/>
    <p:sldId id="347" r:id="rId17"/>
    <p:sldId id="315" r:id="rId18"/>
    <p:sldId id="349" r:id="rId19"/>
    <p:sldId id="350" r:id="rId20"/>
    <p:sldId id="311" r:id="rId21"/>
    <p:sldId id="346" r:id="rId22"/>
    <p:sldId id="345" r:id="rId23"/>
    <p:sldId id="348" r:id="rId24"/>
    <p:sldId id="322" r:id="rId25"/>
    <p:sldId id="328" r:id="rId26"/>
    <p:sldId id="329" r:id="rId27"/>
    <p:sldId id="333" r:id="rId28"/>
    <p:sldId id="338" r:id="rId29"/>
    <p:sldId id="339" r:id="rId30"/>
    <p:sldId id="332" r:id="rId31"/>
    <p:sldId id="331" r:id="rId32"/>
    <p:sldId id="330" r:id="rId33"/>
    <p:sldId id="337" r:id="rId34"/>
    <p:sldId id="351" r:id="rId35"/>
    <p:sldId id="336" r:id="rId36"/>
    <p:sldId id="335" r:id="rId37"/>
    <p:sldId id="334" r:id="rId38"/>
    <p:sldId id="343" r:id="rId39"/>
    <p:sldId id="342" r:id="rId40"/>
    <p:sldId id="341" r:id="rId41"/>
    <p:sldId id="340" r:id="rId42"/>
    <p:sldId id="344" r:id="rId43"/>
    <p:sldId id="355" r:id="rId44"/>
    <p:sldId id="354" r:id="rId45"/>
    <p:sldId id="353" r:id="rId46"/>
    <p:sldId id="352" r:id="rId47"/>
    <p:sldId id="356" r:id="rId48"/>
    <p:sldId id="357" r:id="rId49"/>
    <p:sldId id="359" r:id="rId50"/>
    <p:sldId id="358" r:id="rId51"/>
    <p:sldId id="360" r:id="rId52"/>
    <p:sldId id="361" r:id="rId53"/>
    <p:sldId id="365" r:id="rId54"/>
    <p:sldId id="364" r:id="rId55"/>
    <p:sldId id="363" r:id="rId56"/>
    <p:sldId id="362" r:id="rId57"/>
    <p:sldId id="366" r:id="rId58"/>
    <p:sldId id="370" r:id="rId59"/>
    <p:sldId id="367" r:id="rId60"/>
    <p:sldId id="368" r:id="rId61"/>
    <p:sldId id="369" r:id="rId62"/>
    <p:sldId id="394" r:id="rId63"/>
    <p:sldId id="397" r:id="rId64"/>
    <p:sldId id="398" r:id="rId65"/>
    <p:sldId id="395" r:id="rId66"/>
    <p:sldId id="396" r:id="rId67"/>
    <p:sldId id="399" r:id="rId68"/>
    <p:sldId id="400" r:id="rId69"/>
    <p:sldId id="401" r:id="rId70"/>
    <p:sldId id="29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60" d="100"/>
          <a:sy n="60" d="100"/>
        </p:scale>
        <p:origin x="-1450" y="-163"/>
      </p:cViewPr>
      <p:guideLst>
        <p:guide orient="horz" pos="2160"/>
        <p:guide pos="290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C9EBA8-49B2-4A31-A47A-743292686B3F}" type="datetimeFigureOut">
              <a:rPr lang="en-US" smtClean="0"/>
              <a:pPr/>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D8575A-32C0-4CE5-BCED-ED17D8BB89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4FDD9-7600-49B1-A0B2-66895FE6A8E1}"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B4AB5-5D31-4FC7-A991-7FAF685AB1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4FDD9-7600-49B1-A0B2-66895FE6A8E1}"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B4AB5-5D31-4FC7-A991-7FAF685AB1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a:off x="1066800" y="1295401"/>
            <a:ext cx="6705600" cy="1107996"/>
          </a:xfrm>
          <a:prstGeom prst="rect">
            <a:avLst/>
          </a:prstGeom>
          <a:noFill/>
        </p:spPr>
        <p:txBody>
          <a:bodyPr wrap="square" rtlCol="0">
            <a:spAutoFit/>
          </a:bodyPr>
          <a:lstStyle/>
          <a:p>
            <a:endParaRPr lang="en-IN" sz="2200" b="1" dirty="0">
              <a:latin typeface="Times New Roman" panose="02020603050405020304" pitchFamily="18" charset="0"/>
              <a:ea typeface="Times New Roman" panose="02020603050405020304"/>
              <a:cs typeface="Times New Roman" panose="02020603050405020304" pitchFamily="18" charset="0"/>
            </a:endParaRPr>
          </a:p>
          <a:p>
            <a:endParaRPr lang="en-US" sz="2200" b="1" dirty="0">
              <a:latin typeface="+mj-lt"/>
            </a:endParaRPr>
          </a:p>
          <a:p>
            <a:endParaRPr lang="en-US" sz="2200" b="1" dirty="0">
              <a:latin typeface="+mj-lt"/>
            </a:endParaRPr>
          </a:p>
        </p:txBody>
      </p:sp>
      <p:sp>
        <p:nvSpPr>
          <p:cNvPr id="7" name="Rectangle 6"/>
          <p:cNvSpPr/>
          <p:nvPr/>
        </p:nvSpPr>
        <p:spPr>
          <a:xfrm>
            <a:off x="685800" y="6400800"/>
            <a:ext cx="2819400" cy="430887"/>
          </a:xfrm>
          <a:prstGeom prst="rect">
            <a:avLst/>
          </a:prstGeom>
        </p:spPr>
        <p:txBody>
          <a:bodyPr wrap="square">
            <a:spAutoFit/>
          </a:bodyPr>
          <a:lstStyle/>
          <a:p>
            <a:pPr algn="ctr"/>
            <a:r>
              <a:rPr lang="en-US" sz="2200"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sz="2200"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200" smtClean="0">
                <a:solidFill>
                  <a:srgbClr val="0000FF"/>
                </a:solidFill>
              </a:rPr>
              <a:pPr/>
              <a:t>1</a:t>
            </a:fld>
            <a:endParaRPr lang="en-US" sz="2200" dirty="0">
              <a:solidFill>
                <a:srgbClr val="0000FF"/>
              </a:solidFill>
            </a:endParaRPr>
          </a:p>
        </p:txBody>
      </p:sp>
      <p:sp>
        <p:nvSpPr>
          <p:cNvPr id="12" name="Rounded Rectangle 11"/>
          <p:cNvSpPr/>
          <p:nvPr/>
        </p:nvSpPr>
        <p:spPr>
          <a:xfrm>
            <a:off x="228600" y="1640205"/>
            <a:ext cx="8686800" cy="3257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UNIT - </a:t>
            </a:r>
            <a:r>
              <a:rPr lang="en-IN" altLang="en-US" sz="3600" b="1" dirty="0">
                <a:latin typeface="Times New Roman" panose="02020603050405020304" pitchFamily="18" charset="0"/>
                <a:cs typeface="Times New Roman" panose="02020603050405020304" pitchFamily="18" charset="0"/>
              </a:rPr>
              <a:t>IV</a:t>
            </a:r>
            <a:endParaRPr sz="2200" b="1" dirty="0">
              <a:latin typeface="Times New Roman" panose="02020603050405020304" pitchFamily="18" charset="0"/>
              <a:cs typeface="Times New Roman" panose="02020603050405020304" pitchFamily="18" charset="0"/>
            </a:endParaRPr>
          </a:p>
          <a:p>
            <a:pPr algn="just"/>
            <a:r>
              <a:rPr sz="2200" b="1" dirty="0">
                <a:latin typeface="Times New Roman" panose="02020603050405020304" pitchFamily="18" charset="0"/>
                <a:cs typeface="Times New Roman" panose="02020603050405020304" pitchFamily="18" charset="0"/>
              </a:rPr>
              <a:t>Knowledge representation: Introduction, approaches to knowledge representation, knowledge</a:t>
            </a:r>
            <a:r>
              <a:rPr lang="en-IN" sz="2200" b="1"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representation using semantic network, extended semantic networks for KR</a:t>
            </a:r>
          </a:p>
          <a:p>
            <a:pPr algn="just"/>
            <a:r>
              <a:rPr sz="2200" b="1" dirty="0">
                <a:latin typeface="Times New Roman" panose="02020603050405020304" pitchFamily="18" charset="0"/>
                <a:cs typeface="Times New Roman" panose="02020603050405020304" pitchFamily="18" charset="0"/>
              </a:rPr>
              <a:t>Advanced knowledge representation techniques: Introduction, conceptual dependency theory, script</a:t>
            </a:r>
            <a:r>
              <a:rPr lang="en-IN" sz="2200" b="1"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structure.</a:t>
            </a:r>
          </a:p>
        </p:txBody>
      </p:sp>
      <p:sp>
        <p:nvSpPr>
          <p:cNvPr id="2" name="Rectangle 1"/>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Slide Number Placeholder 5"/>
          <p:cNvSpPr txBox="1"/>
          <p:nvPr/>
        </p:nvSpPr>
        <p:spPr>
          <a:xfrm>
            <a:off x="0" y="152400"/>
            <a:ext cx="533400" cy="4572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10</a:t>
            </a:fld>
            <a:endParaRPr lang="en-US" sz="2000" dirty="0">
              <a:solidFill>
                <a:srgbClr val="0000FF"/>
              </a:solidFill>
            </a:endParaRPr>
          </a:p>
        </p:txBody>
      </p:sp>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8"/>
          <p:cNvSpPr/>
          <p:nvPr/>
        </p:nvSpPr>
        <p:spPr>
          <a:xfrm>
            <a:off x="304800" y="1219200"/>
            <a:ext cx="8686800" cy="1077218"/>
          </a:xfrm>
          <a:prstGeom prst="rect">
            <a:avLst/>
          </a:prstGeom>
        </p:spPr>
        <p:txBody>
          <a:bodyPr wrap="square">
            <a:spAutoFit/>
          </a:bodyPr>
          <a:lstStyle/>
          <a:p>
            <a:pPr algn="just"/>
            <a:endParaRPr lang="en-US" sz="3200" b="0" i="0" dirty="0">
              <a:solidFill>
                <a:srgbClr val="610B38"/>
              </a:solidFill>
              <a:effectLst/>
              <a:latin typeface="erdana"/>
            </a:endParaRPr>
          </a:p>
          <a:p>
            <a:pPr algn="just"/>
            <a:endParaRPr lang="en-US"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pic>
        <p:nvPicPr>
          <p:cNvPr id="18434" name="Picture 2" descr="Knowledge Representation in Artificial intelligence"/>
          <p:cNvPicPr>
            <a:picLocks noChangeAspect="1" noChangeArrowheads="1"/>
          </p:cNvPicPr>
          <p:nvPr/>
        </p:nvPicPr>
        <p:blipFill>
          <a:blip r:embed="rId3"/>
          <a:srcRect/>
          <a:stretch>
            <a:fillRect/>
          </a:stretch>
        </p:blipFill>
        <p:spPr bwMode="auto">
          <a:xfrm>
            <a:off x="1219200" y="1219200"/>
            <a:ext cx="6324600" cy="4495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10" name="Rectangle 9"/>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11</a:t>
            </a:fld>
            <a:endParaRPr lang="en-US" sz="2000" b="1" dirty="0">
              <a:solidFill>
                <a:srgbClr val="0000FF"/>
              </a:solidFill>
            </a:endParaRPr>
          </a:p>
        </p:txBody>
      </p:sp>
      <p:sp>
        <p:nvSpPr>
          <p:cNvPr id="6" name="Rectangle 5"/>
          <p:cNvSpPr/>
          <p:nvPr/>
        </p:nvSpPr>
        <p:spPr>
          <a:xfrm>
            <a:off x="457200" y="6412468"/>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2" name="Rectangle 8"/>
          <p:cNvSpPr/>
          <p:nvPr/>
        </p:nvSpPr>
        <p:spPr>
          <a:xfrm>
            <a:off x="266700" y="990601"/>
            <a:ext cx="8610600" cy="4876800"/>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3. Inferential knowledge</a:t>
            </a:r>
            <a:r>
              <a:rPr lang="en-US" sz="2400" b="1" dirty="0" smtClean="0">
                <a:latin typeface="Times New Roman" panose="02020603050405020304" pitchFamily="18" charset="0"/>
                <a:cs typeface="Times New Roman" panose="02020603050405020304" pitchFamily="18" charset="0"/>
              </a:rPr>
              <a:t>:</a:t>
            </a:r>
          </a:p>
          <a:p>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Inferential knowledge approach represents knowledge in the form of formal logics.</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approach can be used to derive more facts.</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It guaranteed correctness.</a:t>
            </a:r>
          </a:p>
          <a:p>
            <a:pPr>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Let's suppose there are two statements: </a:t>
            </a:r>
          </a:p>
          <a:p>
            <a:pPr lvl="1"/>
            <a:r>
              <a:rPr lang="en-US" sz="2400" dirty="0" smtClean="0">
                <a:latin typeface="Times New Roman" panose="02020603050405020304" pitchFamily="18" charset="0"/>
                <a:cs typeface="Times New Roman" panose="02020603050405020304" pitchFamily="18" charset="0"/>
              </a:rPr>
              <a:t>a) </a:t>
            </a:r>
            <a:r>
              <a:rPr lang="en-IN" altLang="en-US" sz="2400" dirty="0" smtClean="0">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is a man</a:t>
            </a:r>
          </a:p>
          <a:p>
            <a:pPr lvl="1"/>
            <a:r>
              <a:rPr lang="en-US" sz="2400" dirty="0" smtClean="0">
                <a:latin typeface="Times New Roman" panose="02020603050405020304" pitchFamily="18" charset="0"/>
                <a:cs typeface="Times New Roman" panose="02020603050405020304" pitchFamily="18" charset="0"/>
              </a:rPr>
              <a:t>b) All men are mortal</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man(</a:t>
            </a:r>
            <a:r>
              <a:rPr lang="en-IN" altLang="en-US" sz="2400" b="1" dirty="0" smtClean="0">
                <a:latin typeface="Times New Roman" panose="02020603050405020304" pitchFamily="18" charset="0"/>
                <a:cs typeface="Times New Roman" panose="02020603050405020304" pitchFamily="18" charset="0"/>
              </a:rPr>
              <a:t>X</a:t>
            </a:r>
            <a:r>
              <a:rPr lang="en-US" sz="2400" b="1" dirty="0" smtClean="0">
                <a:latin typeface="Times New Roman" panose="02020603050405020304" pitchFamily="18" charset="0"/>
                <a:cs typeface="Times New Roman" panose="02020603050405020304" pitchFamily="18" charset="0"/>
              </a:rPr>
              <a:t>)</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∀x = man (x) ----------&gt; mortal (x)s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B V RAMANA</a:t>
            </a:r>
          </a:p>
        </p:txBody>
      </p:sp>
      <p:sp>
        <p:nvSpPr>
          <p:cNvPr id="7" name="Slide Number Placeholder 5"/>
          <p:cNvSpPr txBox="1"/>
          <p:nvPr/>
        </p:nvSpPr>
        <p:spPr>
          <a:xfrm>
            <a:off x="0" y="152400"/>
            <a:ext cx="457200" cy="4572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12</a:t>
            </a:fld>
            <a:endParaRPr lang="en-US" sz="2000" dirty="0">
              <a:solidFill>
                <a:srgbClr val="0000FF"/>
              </a:solidFill>
            </a:endParaRPr>
          </a:p>
        </p:txBody>
      </p:sp>
      <p:sp>
        <p:nvSpPr>
          <p:cNvPr id="10" name="Rectangle 9"/>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5" name="TextBox 6"/>
          <p:cNvSpPr txBox="1"/>
          <p:nvPr/>
        </p:nvSpPr>
        <p:spPr>
          <a:xfrm>
            <a:off x="381000" y="1066800"/>
            <a:ext cx="8534400" cy="4308872"/>
          </a:xfrm>
          <a:prstGeom prst="rect">
            <a:avLst/>
          </a:prstGeom>
          <a:noFill/>
        </p:spPr>
        <p:txBody>
          <a:bodyPr wrap="square" rtlCol="0">
            <a:spAutoFit/>
          </a:bodyPr>
          <a:lstStyle/>
          <a:p>
            <a:pPr algn="just"/>
            <a:r>
              <a:rPr lang="en-US" sz="2800" b="1" dirty="0" smtClean="0">
                <a:latin typeface="Times New Roman" panose="02020603050405020304" pitchFamily="18" charset="0"/>
                <a:cs typeface="Times New Roman" panose="02020603050405020304" pitchFamily="18" charset="0"/>
              </a:rPr>
              <a:t>4. Procedural knowledge</a:t>
            </a:r>
            <a:r>
              <a:rPr lang="en-US" sz="2800" b="1" dirty="0" smtClean="0">
                <a:latin typeface="Times New Roman" panose="02020603050405020304" pitchFamily="18" charset="0"/>
                <a:cs typeface="Times New Roman" panose="02020603050405020304" pitchFamily="18" charset="0"/>
              </a:rPr>
              <a:t>:</a:t>
            </a:r>
          </a:p>
          <a:p>
            <a:pPr algn="just"/>
            <a:endParaRPr lang="en-US" sz="28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Procedural knowledge approach uses small programs and codes which describes how to do specific things, and how to proceed.</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 this approach, one important rule is used which is </a:t>
            </a:r>
            <a:r>
              <a:rPr lang="en-US" sz="2400" b="1" dirty="0" smtClean="0">
                <a:latin typeface="Times New Roman" panose="02020603050405020304" pitchFamily="18" charset="0"/>
                <a:cs typeface="Times New Roman" panose="02020603050405020304" pitchFamily="18" charset="0"/>
              </a:rPr>
              <a:t>If-Then rule</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 this knowledge, we can use various coding languages such as </a:t>
            </a:r>
            <a:r>
              <a:rPr lang="en-US" sz="2400" b="1" dirty="0" smtClean="0">
                <a:latin typeface="Times New Roman" panose="02020603050405020304" pitchFamily="18" charset="0"/>
                <a:cs typeface="Times New Roman" panose="02020603050405020304" pitchFamily="18" charset="0"/>
              </a:rPr>
              <a:t>LISP language</a:t>
            </a:r>
            <a:r>
              <a:rPr lang="en-US" sz="2400" dirty="0" smtClean="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Prolog language</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We can easily represent heuristic or domain-specific knowledge using this approach.</a:t>
            </a:r>
          </a:p>
          <a:p>
            <a:pPr algn="just">
              <a:buFont typeface="Wingdings" panose="05000000000000000000" pitchFamily="2" charset="2"/>
              <a:buChar char="ü"/>
            </a:pPr>
            <a:endParaRPr lang="en-IN" sz="2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graphicFrame>
        <p:nvGraphicFramePr>
          <p:cNvPr id="14" name="Content Placeholder 13"/>
          <p:cNvGraphicFramePr>
            <a:graphicFrameLocks noGrp="1"/>
          </p:cNvGraphicFramePr>
          <p:nvPr>
            <p:ph idx="1"/>
          </p:nvPr>
        </p:nvGraphicFramePr>
        <p:xfrm>
          <a:off x="533400" y="3429000"/>
          <a:ext cx="8229600" cy="2057400"/>
        </p:xfrm>
        <a:graphic>
          <a:graphicData uri="http://schemas.openxmlformats.org/drawingml/2006/table">
            <a:tbl>
              <a:tblPr firstRow="1" bandRow="1">
                <a:tableStyleId>{073A0DAA-6AF3-43AB-8588-CEC1D06C72B9}</a:tableStyleId>
              </a:tblPr>
              <a:tblGrid>
                <a:gridCol w="2743200"/>
                <a:gridCol w="2743200"/>
                <a:gridCol w="2743200"/>
              </a:tblGrid>
              <a:tr h="685800">
                <a:tc>
                  <a:txBody>
                    <a:bodyPr/>
                    <a:lstStyle/>
                    <a:p>
                      <a:endParaRPr lang="en-US" dirty="0"/>
                    </a:p>
                  </a:txBody>
                  <a:tcPr/>
                </a:tc>
                <a:tc>
                  <a:txBody>
                    <a:bodyPr/>
                    <a:lstStyle/>
                    <a:p>
                      <a:endParaRPr lang="en-US"/>
                    </a:p>
                  </a:txBody>
                  <a:tcPr/>
                </a:tc>
                <a:tc>
                  <a:txBody>
                    <a:bodyPr/>
                    <a:lstStyle/>
                    <a:p>
                      <a:endParaRPr lang="en-US"/>
                    </a:p>
                  </a:txBody>
                  <a:tcPr/>
                </a:tc>
              </a:tr>
              <a:tr h="685800">
                <a:tc>
                  <a:txBody>
                    <a:bodyPr/>
                    <a:lstStyle/>
                    <a:p>
                      <a:endParaRPr lang="en-US"/>
                    </a:p>
                  </a:txBody>
                  <a:tcPr/>
                </a:tc>
                <a:tc>
                  <a:txBody>
                    <a:bodyPr/>
                    <a:lstStyle/>
                    <a:p>
                      <a:endParaRPr lang="en-US"/>
                    </a:p>
                  </a:txBody>
                  <a:tcPr/>
                </a:tc>
                <a:tc>
                  <a:txBody>
                    <a:bodyPr/>
                    <a:lstStyle/>
                    <a:p>
                      <a:endParaRPr lang="en-US"/>
                    </a:p>
                  </a:txBody>
                  <a:tcPr/>
                </a:tc>
              </a:tr>
              <a:tr h="68580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4" name="Picture 3" descr="PPT VISKA.jpg"/>
          <p:cNvPicPr>
            <a:picLocks noChangeAspect="1"/>
          </p:cNvPicPr>
          <p:nvPr/>
        </p:nvPicPr>
        <p:blipFill>
          <a:blip r:embed="rId2" cstate="print"/>
          <a:stretch>
            <a:fillRect/>
          </a:stretch>
        </p:blipFill>
        <p:spPr>
          <a:xfrm>
            <a:off x="-101600" y="0"/>
            <a:ext cx="9245600" cy="6934200"/>
          </a:xfrm>
          <a:prstGeom prst="rect">
            <a:avLst/>
          </a:prstGeom>
        </p:spPr>
      </p:pic>
      <p:sp>
        <p:nvSpPr>
          <p:cNvPr id="5" name="Slide Number Placeholder 5"/>
          <p:cNvSpPr txBox="1"/>
          <p:nvPr/>
        </p:nvSpPr>
        <p:spPr>
          <a:xfrm>
            <a:off x="-228600" y="152400"/>
            <a:ext cx="533400" cy="4572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13</a:t>
            </a:fld>
            <a:endParaRPr lang="en-US" sz="2000" dirty="0">
              <a:solidFill>
                <a:srgbClr val="0000FF"/>
              </a:solidFill>
            </a:endParaRPr>
          </a:p>
        </p:txBody>
      </p:sp>
      <p:sp>
        <p:nvSpPr>
          <p:cNvPr id="6" name="Rectangle 5"/>
          <p:cNvSpPr/>
          <p:nvPr/>
        </p:nvSpPr>
        <p:spPr>
          <a:xfrm>
            <a:off x="6096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11" name="Rectangle 10"/>
          <p:cNvSpPr/>
          <p:nvPr/>
        </p:nvSpPr>
        <p:spPr>
          <a:xfrm>
            <a:off x="395536" y="872708"/>
            <a:ext cx="8424936" cy="276999"/>
          </a:xfrm>
          <a:prstGeom prst="rect">
            <a:avLst/>
          </a:prstGeom>
        </p:spPr>
        <p:txBody>
          <a:bodyPr wrap="square">
            <a:spAutoFit/>
          </a:bodyPr>
          <a:lstStyle/>
          <a:p>
            <a:endParaRPr lang="en-IN" sz="1200" dirty="0"/>
          </a:p>
        </p:txBody>
      </p:sp>
      <p:sp>
        <p:nvSpPr>
          <p:cNvPr id="7" name="TextBox 6"/>
          <p:cNvSpPr txBox="1"/>
          <p:nvPr/>
        </p:nvSpPr>
        <p:spPr>
          <a:xfrm>
            <a:off x="2211457" y="3284090"/>
            <a:ext cx="4621694" cy="1200329"/>
          </a:xfrm>
          <a:prstGeom prst="rect">
            <a:avLst/>
          </a:prstGeom>
          <a:noFill/>
        </p:spPr>
        <p:txBody>
          <a:bodyPr wrap="square">
            <a:spAutoFit/>
          </a:bodyPr>
          <a:lstStyle/>
          <a:p>
            <a:endParaRPr lang="en-IN" b="0" i="0" dirty="0">
              <a:solidFill>
                <a:srgbClr val="757575"/>
              </a:solidFill>
              <a:effectLst/>
              <a:latin typeface="sohne"/>
            </a:endParaRPr>
          </a:p>
          <a:p>
            <a:endParaRPr lang="en-IN" dirty="0">
              <a:solidFill>
                <a:srgbClr val="757575"/>
              </a:solidFill>
              <a:latin typeface="sohne"/>
            </a:endParaRPr>
          </a:p>
          <a:p>
            <a:endParaRPr lang="en-IN" b="0" i="0" dirty="0">
              <a:solidFill>
                <a:srgbClr val="757575"/>
              </a:solidFill>
              <a:effectLst/>
              <a:latin typeface="sohne"/>
            </a:endParaRPr>
          </a:p>
          <a:p>
            <a:endParaRPr lang="en-US" dirty="0"/>
          </a:p>
        </p:txBody>
      </p:sp>
      <p:sp>
        <p:nvSpPr>
          <p:cNvPr id="12" name="Rectangle 11"/>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9" name="Rectangle 8"/>
          <p:cNvSpPr/>
          <p:nvPr/>
        </p:nvSpPr>
        <p:spPr>
          <a:xfrm>
            <a:off x="152401" y="1143000"/>
            <a:ext cx="8763000" cy="4707890"/>
          </a:xfrm>
          <a:prstGeom prst="rect">
            <a:avLst/>
          </a:prstGeom>
        </p:spPr>
        <p:txBody>
          <a:bodyPr wrap="square">
            <a:spAutoFit/>
          </a:bodyPr>
          <a:lstStyle/>
          <a:p>
            <a:r>
              <a:rPr lang="en-IN" altLang="en-US" sz="2400" b="1" dirty="0" smtClean="0">
                <a:solidFill>
                  <a:srgbClr val="FF0000"/>
                </a:solidFill>
                <a:latin typeface="Times New Roman" panose="02020603050405020304" pitchFamily="18" charset="0"/>
                <a:cs typeface="Times New Roman" panose="02020603050405020304" pitchFamily="18" charset="0"/>
              </a:rPr>
              <a:t>Properties of </a:t>
            </a:r>
            <a:r>
              <a:rPr lang="en-US" sz="2400" b="1" dirty="0" smtClean="0">
                <a:solidFill>
                  <a:srgbClr val="FF0000"/>
                </a:solidFill>
                <a:latin typeface="Times New Roman" panose="02020603050405020304" pitchFamily="18" charset="0"/>
                <a:cs typeface="Times New Roman" panose="02020603050405020304" pitchFamily="18" charset="0"/>
              </a:rPr>
              <a:t>knowledge Representation :</a:t>
            </a:r>
            <a:endParaRPr lang="en-US" sz="2000" b="1" dirty="0" smtClean="0">
              <a:latin typeface="Times New Roman" panose="02020603050405020304" pitchFamily="18" charset="0"/>
              <a:cs typeface="Times New Roman" panose="02020603050405020304" pitchFamily="18" charset="0"/>
            </a:endParaRPr>
          </a:p>
          <a:p>
            <a:r>
              <a:rPr lang="en-US" sz="2300" b="1" dirty="0" smtClean="0">
                <a:latin typeface="Times New Roman" panose="02020603050405020304" pitchFamily="18" charset="0"/>
                <a:cs typeface="Times New Roman" panose="02020603050405020304" pitchFamily="18" charset="0"/>
              </a:rPr>
              <a:t>1. Representational Accuracy:</a:t>
            </a:r>
            <a:r>
              <a:rPr lang="en-US" sz="2300" dirty="0" smtClean="0">
                <a:latin typeface="Times New Roman" panose="02020603050405020304" pitchFamily="18" charset="0"/>
                <a:cs typeface="Times New Roman" panose="02020603050405020304" pitchFamily="18" charset="0"/>
              </a:rPr>
              <a:t/>
            </a:r>
            <a:br>
              <a:rPr lang="en-US" sz="2300" dirty="0" smtClean="0">
                <a:latin typeface="Times New Roman" panose="02020603050405020304" pitchFamily="18" charset="0"/>
                <a:cs typeface="Times New Roman" panose="02020603050405020304" pitchFamily="18" charset="0"/>
              </a:rPr>
            </a:br>
            <a:r>
              <a:rPr lang="en-IN" alt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KR system should have the ability to represent all kind of required knowledge.</a:t>
            </a:r>
          </a:p>
          <a:p>
            <a:r>
              <a:rPr lang="en-US" sz="2300" b="1" dirty="0" smtClean="0">
                <a:latin typeface="Times New Roman" panose="02020603050405020304" pitchFamily="18" charset="0"/>
                <a:cs typeface="Times New Roman" panose="02020603050405020304" pitchFamily="18" charset="0"/>
              </a:rPr>
              <a:t>2. Inferential Adequacy:</a:t>
            </a:r>
            <a:r>
              <a:rPr lang="en-US" sz="2300" dirty="0" smtClean="0">
                <a:latin typeface="Times New Roman" panose="02020603050405020304" pitchFamily="18" charset="0"/>
                <a:cs typeface="Times New Roman" panose="02020603050405020304" pitchFamily="18" charset="0"/>
              </a:rPr>
              <a:t/>
            </a:r>
            <a:br>
              <a:rPr lang="en-US" sz="2300" dirty="0" smtClean="0">
                <a:latin typeface="Times New Roman" panose="02020603050405020304" pitchFamily="18" charset="0"/>
                <a:cs typeface="Times New Roman" panose="02020603050405020304" pitchFamily="18" charset="0"/>
              </a:rPr>
            </a:br>
            <a:r>
              <a:rPr lang="en-IN" alt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KR system should have ability to manipulate the representational structures to produce new knowledge corresponding to existing structure.</a:t>
            </a:r>
          </a:p>
          <a:p>
            <a:r>
              <a:rPr lang="en-US" sz="2300" b="1" dirty="0" smtClean="0">
                <a:latin typeface="Times New Roman" panose="02020603050405020304" pitchFamily="18" charset="0"/>
                <a:cs typeface="Times New Roman" panose="02020603050405020304" pitchFamily="18" charset="0"/>
              </a:rPr>
              <a:t>3. Inferential Efficiency:</a:t>
            </a:r>
            <a:r>
              <a:rPr lang="en-US" sz="2300" dirty="0" smtClean="0">
                <a:latin typeface="Times New Roman" panose="02020603050405020304" pitchFamily="18" charset="0"/>
                <a:cs typeface="Times New Roman" panose="02020603050405020304" pitchFamily="18" charset="0"/>
              </a:rPr>
              <a:t/>
            </a:r>
            <a:br>
              <a:rPr lang="en-US" sz="2300" dirty="0" smtClean="0">
                <a:latin typeface="Times New Roman" panose="02020603050405020304" pitchFamily="18" charset="0"/>
                <a:cs typeface="Times New Roman" panose="02020603050405020304" pitchFamily="18" charset="0"/>
              </a:rPr>
            </a:br>
            <a:r>
              <a:rPr lang="en-IN" alt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ability to direct the inferential knowledge mechanism into the most productive directions by storing appropriate guides.</a:t>
            </a:r>
          </a:p>
          <a:p>
            <a:r>
              <a:rPr lang="en-US" sz="2300" b="1" dirty="0" smtClean="0">
                <a:latin typeface="Times New Roman" panose="02020603050405020304" pitchFamily="18" charset="0"/>
                <a:cs typeface="Times New Roman" panose="02020603050405020304" pitchFamily="18" charset="0"/>
              </a:rPr>
              <a:t>4. </a:t>
            </a:r>
            <a:r>
              <a:rPr lang="en-US" sz="2300" b="1" dirty="0" err="1" smtClean="0">
                <a:latin typeface="Times New Roman" panose="02020603050405020304" pitchFamily="18" charset="0"/>
                <a:cs typeface="Times New Roman" panose="02020603050405020304" pitchFamily="18" charset="0"/>
              </a:rPr>
              <a:t>Acquisitional</a:t>
            </a:r>
            <a:r>
              <a:rPr lang="en-US" sz="2300" b="1" dirty="0" smtClean="0">
                <a:latin typeface="Times New Roman" panose="02020603050405020304" pitchFamily="18" charset="0"/>
                <a:cs typeface="Times New Roman" panose="02020603050405020304" pitchFamily="18" charset="0"/>
              </a:rPr>
              <a:t> efficiency</a:t>
            </a:r>
            <a:r>
              <a:rPr lang="en-IN" altLang="en-US" sz="2300" b="1" dirty="0" smtClean="0">
                <a:latin typeface="Times New Roman" panose="02020603050405020304" pitchFamily="18" charset="0"/>
                <a:cs typeface="Times New Roman" panose="02020603050405020304" pitchFamily="18" charset="0"/>
              </a:rPr>
              <a:t>:</a:t>
            </a:r>
          </a:p>
          <a:p>
            <a:pPr indent="457200"/>
            <a:r>
              <a:rPr lang="en-US" sz="2300" dirty="0" smtClean="0">
                <a:latin typeface="Times New Roman" panose="02020603050405020304" pitchFamily="18" charset="0"/>
                <a:cs typeface="Times New Roman" panose="02020603050405020304" pitchFamily="18" charset="0"/>
              </a:rPr>
              <a:t>The ability to acquire the new knowledge easily using automatic methods. </a:t>
            </a:r>
            <a:endParaRPr lang="en-US" sz="23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457200" y="6412468"/>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14</a:t>
            </a:fld>
            <a:endParaRPr lang="en-US" sz="2000" b="1" dirty="0">
              <a:solidFill>
                <a:srgbClr val="0000FF"/>
              </a:solidFill>
            </a:endParaRPr>
          </a:p>
        </p:txBody>
      </p:sp>
      <p:sp>
        <p:nvSpPr>
          <p:cNvPr id="8" name="Rectangle 7"/>
          <p:cNvSpPr/>
          <p:nvPr/>
        </p:nvSpPr>
        <p:spPr>
          <a:xfrm>
            <a:off x="304800" y="914400"/>
            <a:ext cx="8610600" cy="6062345"/>
          </a:xfrm>
          <a:prstGeom prst="rect">
            <a:avLst/>
          </a:prstGeom>
        </p:spPr>
        <p:txBody>
          <a:bodyPr wrap="square">
            <a:spAutoFit/>
          </a:bodyPr>
          <a:lstStyle/>
          <a:p>
            <a:pPr algn="just"/>
            <a:r>
              <a:rPr lang="en-IN" altLang="en-US" sz="2800" b="1" dirty="0" smtClean="0">
                <a:solidFill>
                  <a:srgbClr val="FF0000"/>
                </a:solidFill>
                <a:latin typeface="Times New Roman" panose="02020603050405020304" pitchFamily="18" charset="0"/>
                <a:cs typeface="Times New Roman" panose="02020603050405020304" pitchFamily="18" charset="0"/>
                <a:sym typeface="+mn-ea"/>
              </a:rPr>
              <a:t>K</a:t>
            </a:r>
            <a:r>
              <a:rPr lang="en-US" sz="2800" b="1" dirty="0" smtClean="0">
                <a:solidFill>
                  <a:srgbClr val="FF0000"/>
                </a:solidFill>
                <a:latin typeface="Times New Roman" panose="02020603050405020304" pitchFamily="18" charset="0"/>
                <a:cs typeface="Times New Roman" panose="02020603050405020304" pitchFamily="18" charset="0"/>
                <a:sym typeface="+mn-ea"/>
              </a:rPr>
              <a:t>nowledge Representation</a:t>
            </a:r>
            <a:r>
              <a:rPr lang="en-IN" altLang="en-US" sz="2800" b="1" dirty="0" smtClean="0">
                <a:solidFill>
                  <a:srgbClr val="FF0000"/>
                </a:solidFill>
                <a:latin typeface="Times New Roman" panose="02020603050405020304" pitchFamily="18" charset="0"/>
                <a:cs typeface="Times New Roman" panose="02020603050405020304" pitchFamily="18" charset="0"/>
                <a:sym typeface="+mn-ea"/>
              </a:rPr>
              <a:t> Using Sematic network</a:t>
            </a:r>
          </a:p>
          <a:p>
            <a:pPr algn="just"/>
            <a:r>
              <a:rPr lang="en-IN" altLang="en-US" sz="2400" i="0" dirty="0">
                <a:solidFill>
                  <a:srgbClr val="610B38"/>
                </a:solidFill>
                <a:effectLst/>
                <a:latin typeface="Times New Roman" panose="02020603050405020304" pitchFamily="18" charset="0"/>
                <a:cs typeface="Times New Roman" panose="02020603050405020304" pitchFamily="18" charset="0"/>
              </a:rPr>
              <a:t>The Information is stored in by interconnecting nodes with lablled arcs.</a:t>
            </a:r>
          </a:p>
          <a:p>
            <a:pPr algn="just"/>
            <a:endParaRPr lang="en-IN" altLang="en-US" sz="2800" i="0" dirty="0">
              <a:solidFill>
                <a:srgbClr val="610B38"/>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r>
              <a:rPr lang="en-IN" altLang="en-US" sz="2400" i="0" dirty="0">
                <a:effectLst/>
                <a:latin typeface="Times New Roman" panose="02020603050405020304" pitchFamily="18" charset="0"/>
                <a:cs typeface="Times New Roman" panose="02020603050405020304" pitchFamily="18" charset="0"/>
              </a:rPr>
              <a:t>Every human and animal is living thing who can breathe and eat.</a:t>
            </a:r>
          </a:p>
          <a:p>
            <a:pPr marL="342900" indent="-342900" algn="just">
              <a:buFont typeface="Wingdings" panose="05000000000000000000" charset="0"/>
              <a:buChar char="ü"/>
            </a:pPr>
            <a:r>
              <a:rPr lang="en-IN" altLang="en-US" sz="2400" dirty="0">
                <a:effectLst/>
                <a:latin typeface="Times New Roman" panose="02020603050405020304" pitchFamily="18" charset="0"/>
                <a:cs typeface="Times New Roman" panose="02020603050405020304" pitchFamily="18" charset="0"/>
                <a:sym typeface="+mn-ea"/>
              </a:rPr>
              <a:t>Every men and women are human who have two legs.</a:t>
            </a:r>
          </a:p>
          <a:p>
            <a:pPr marL="342900" indent="-342900" algn="just">
              <a:buFont typeface="Wingdings" panose="05000000000000000000" charset="0"/>
              <a:buChar char="ü"/>
            </a:pPr>
            <a:r>
              <a:rPr lang="en-IN" altLang="en-US" sz="2400" dirty="0">
                <a:effectLst/>
                <a:latin typeface="Times New Roman" panose="02020603050405020304" pitchFamily="18" charset="0"/>
                <a:cs typeface="Times New Roman" panose="02020603050405020304" pitchFamily="18" charset="0"/>
                <a:sym typeface="+mn-ea"/>
              </a:rPr>
              <a:t>A cat has fur and is an animal.</a:t>
            </a:r>
          </a:p>
          <a:p>
            <a:pPr marL="342900" indent="-342900" algn="just">
              <a:buFont typeface="Wingdings" panose="05000000000000000000" charset="0"/>
              <a:buChar char="ü"/>
            </a:pPr>
            <a:r>
              <a:rPr lang="en-IN" altLang="en-US" sz="2400" dirty="0">
                <a:effectLst/>
                <a:latin typeface="Times New Roman" panose="02020603050405020304" pitchFamily="18" charset="0"/>
                <a:cs typeface="Times New Roman" panose="02020603050405020304" pitchFamily="18" charset="0"/>
                <a:sym typeface="+mn-ea"/>
              </a:rPr>
              <a:t>All animals have skin and can move.</a:t>
            </a:r>
          </a:p>
          <a:p>
            <a:pPr marL="342900" indent="-342900" algn="just">
              <a:buFont typeface="Wingdings" panose="05000000000000000000" charset="0"/>
              <a:buChar char="ü"/>
            </a:pPr>
            <a:r>
              <a:rPr lang="en-IN" altLang="en-US" sz="2400" dirty="0">
                <a:effectLst/>
                <a:latin typeface="Times New Roman" panose="02020603050405020304" pitchFamily="18" charset="0"/>
                <a:cs typeface="Times New Roman" panose="02020603050405020304" pitchFamily="18" charset="0"/>
                <a:sym typeface="+mn-ea"/>
              </a:rPr>
              <a:t>A girafee is an animal and has long legsand is tall.</a:t>
            </a:r>
          </a:p>
          <a:p>
            <a:pPr marL="342900" indent="-342900" algn="just">
              <a:buFont typeface="Wingdings" panose="05000000000000000000" charset="0"/>
              <a:buChar char="ü"/>
            </a:pPr>
            <a:r>
              <a:rPr lang="en-IN" altLang="en-US" sz="2400" dirty="0">
                <a:effectLst/>
                <a:latin typeface="Times New Roman" panose="02020603050405020304" pitchFamily="18" charset="0"/>
                <a:cs typeface="Times New Roman" panose="02020603050405020304" pitchFamily="18" charset="0"/>
                <a:sym typeface="+mn-ea"/>
              </a:rPr>
              <a:t> A parrot is a bird and is green in colour. </a:t>
            </a:r>
          </a:p>
          <a:p>
            <a:pPr marL="342900" indent="-342900" algn="just">
              <a:buFont typeface="Wingdings" panose="05000000000000000000" charset="0"/>
              <a:buChar char="ü"/>
            </a:pPr>
            <a:endParaRPr lang="en-IN" altLang="en-US" sz="2400" i="0" dirty="0">
              <a:solidFill>
                <a:srgbClr val="610B38"/>
              </a:solidFill>
              <a:effectLst/>
              <a:latin typeface="Times New Roman" panose="02020603050405020304" pitchFamily="18" charset="0"/>
              <a:cs typeface="Times New Roman" panose="02020603050405020304" pitchFamily="18" charset="0"/>
            </a:endParaRPr>
          </a:p>
          <a:p>
            <a:pPr algn="just"/>
            <a:endParaRPr lang="en-IN" altLang="en-US" sz="2400" i="0" dirty="0">
              <a:solidFill>
                <a:srgbClr val="610B38"/>
              </a:solidFill>
              <a:effectLst/>
              <a:latin typeface="Times New Roman" panose="02020603050405020304" pitchFamily="18" charset="0"/>
              <a:cs typeface="Times New Roman" panose="02020603050405020304" pitchFamily="18" charset="0"/>
            </a:endParaRPr>
          </a:p>
          <a:p>
            <a:pPr indent="457200" algn="just"/>
            <a:r>
              <a:rPr lang="en-US" sz="2400" i="0" dirty="0">
                <a:solidFill>
                  <a:srgbClr val="610B38"/>
                </a:solidFill>
                <a:effectLst/>
                <a:latin typeface="Times New Roman" panose="02020603050405020304" pitchFamily="18" charset="0"/>
                <a:cs typeface="Times New Roman" panose="02020603050405020304" pitchFamily="18" charset="0"/>
              </a:rPr>
              <a:t> </a:t>
            </a:r>
          </a:p>
          <a:p>
            <a:pPr algn="just"/>
            <a:endParaRPr lang="en-US" sz="2400" i="0" dirty="0">
              <a:solidFill>
                <a:srgbClr val="610B38"/>
              </a:solidFill>
              <a:effectLst/>
              <a:latin typeface="Times New Roman" panose="02020603050405020304" pitchFamily="18" charset="0"/>
              <a:cs typeface="Times New Roman" panose="02020603050405020304" pitchFamily="18" charset="0"/>
            </a:endParaRPr>
          </a:p>
          <a:p>
            <a:pPr algn="just"/>
            <a:endParaRPr lang="en-US" i="0" dirty="0">
              <a:solidFill>
                <a:srgbClr val="610B38"/>
              </a:solidFill>
              <a:effectLst/>
            </a:endParaRPr>
          </a:p>
          <a:p>
            <a:pPr algn="just"/>
            <a:endParaRPr lang="en-US" i="0" dirty="0">
              <a:solidFill>
                <a:srgbClr val="610B38"/>
              </a:solidFill>
              <a:effectLst/>
            </a:endParaRPr>
          </a:p>
        </p:txBody>
      </p:sp>
      <p:sp>
        <p:nvSpPr>
          <p:cNvPr id="10" name="Rectangle 9"/>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15</a:t>
            </a:fld>
            <a:endParaRPr lang="en-US" sz="2000" b="1" dirty="0">
              <a:solidFill>
                <a:srgbClr val="0000FF"/>
              </a:solidFill>
            </a:endParaRP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10" name="Rectangle 9"/>
          <p:cNvSpPr/>
          <p:nvPr/>
        </p:nvSpPr>
        <p:spPr>
          <a:xfrm>
            <a:off x="304800" y="914400"/>
            <a:ext cx="8610600" cy="4419600"/>
          </a:xfrm>
          <a:prstGeom prst="rect">
            <a:avLst/>
          </a:prstGeom>
        </p:spPr>
        <p:txBody>
          <a:bodyPr wrap="square">
            <a:noAutofit/>
          </a:bodyPr>
          <a:lstStyle/>
          <a:p>
            <a:pPr marL="342900" indent="-342900" algn="just">
              <a:buFont typeface="Wingdings" panose="05000000000000000000" charset="0"/>
              <a:buChar char="ü"/>
            </a:pPr>
            <a:endParaRPr lang="en-IN" altLang="en-US" sz="2400" i="0" dirty="0" smtClean="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r>
              <a:rPr lang="en-IN" altLang="en-US" sz="2400" i="0" dirty="0" smtClean="0">
                <a:effectLst/>
                <a:latin typeface="Times New Roman" panose="02020603050405020304" pitchFamily="18" charset="0"/>
                <a:cs typeface="Times New Roman" panose="02020603050405020304" pitchFamily="18" charset="0"/>
              </a:rPr>
              <a:t>We </a:t>
            </a:r>
            <a:r>
              <a:rPr lang="en-IN" altLang="en-US" sz="2400" i="0" dirty="0">
                <a:effectLst/>
                <a:latin typeface="Times New Roman" panose="02020603050405020304" pitchFamily="18" charset="0"/>
                <a:cs typeface="Times New Roman" panose="02020603050405020304" pitchFamily="18" charset="0"/>
              </a:rPr>
              <a:t>can represent such knowledge using a structure called a semantic network( or Semantic Net).</a:t>
            </a:r>
          </a:p>
          <a:p>
            <a:pPr marL="342900" indent="-342900" algn="just">
              <a:buFont typeface="Wingdings" panose="05000000000000000000" charset="0"/>
              <a:buChar char="ü"/>
            </a:pPr>
            <a:r>
              <a:rPr lang="en-IN" altLang="en-US" sz="2400" i="0" dirty="0">
                <a:effectLst/>
                <a:latin typeface="Times New Roman" panose="02020603050405020304" pitchFamily="18" charset="0"/>
                <a:cs typeface="Times New Roman" panose="02020603050405020304" pitchFamily="18" charset="0"/>
              </a:rPr>
              <a:t>Nodes represent concepts or objects.</a:t>
            </a:r>
          </a:p>
          <a:p>
            <a:pPr marL="342900" indent="-342900" algn="just">
              <a:buFont typeface="Wingdings" panose="05000000000000000000" charset="0"/>
              <a:buChar char="ü"/>
            </a:pPr>
            <a:r>
              <a:rPr lang="en-IN" altLang="en-US" sz="2400" i="0" dirty="0">
                <a:effectLst/>
                <a:latin typeface="Times New Roman" panose="02020603050405020304" pitchFamily="18" charset="0"/>
                <a:cs typeface="Times New Roman" panose="02020603050405020304" pitchFamily="18" charset="0"/>
              </a:rPr>
              <a:t>Arcs represent relation between two object</a:t>
            </a:r>
            <a:r>
              <a:rPr lang="en-IN" altLang="en-US" sz="2400" i="0" dirty="0" smtClean="0">
                <a:effectLst/>
                <a:latin typeface="Times New Roman" panose="02020603050405020304" pitchFamily="18" charset="0"/>
                <a:cs typeface="Times New Roman" panose="02020603050405020304" pitchFamily="18" charset="0"/>
              </a:rPr>
              <a:t>.</a:t>
            </a:r>
          </a:p>
          <a:p>
            <a:pPr marL="342900" indent="-342900" algn="just"/>
            <a:endParaRPr lang="en-IN" altLang="en-US" sz="2400" i="0" dirty="0" smtClean="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endParaRPr lang="en-IN" altLang="en-US" sz="2400" i="0" dirty="0" smtClean="0">
              <a:effectLst/>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en-IN" altLang="en-US" sz="2400" b="1" dirty="0" err="1" smtClean="0">
                <a:latin typeface="Times New Roman" panose="02020603050405020304" pitchFamily="18" charset="0"/>
                <a:cs typeface="Times New Roman" panose="02020603050405020304" pitchFamily="18" charset="0"/>
              </a:rPr>
              <a:t>isa</a:t>
            </a:r>
            <a:r>
              <a:rPr lang="en-IN" altLang="en-US" sz="2400" dirty="0" smtClean="0">
                <a:solidFill>
                  <a:srgbClr val="610B4B"/>
                </a:solidFill>
                <a:latin typeface="Times New Roman" panose="02020603050405020304" pitchFamily="18" charset="0"/>
                <a:cs typeface="Times New Roman" panose="02020603050405020304" pitchFamily="18" charset="0"/>
              </a:rPr>
              <a:t> - This relation connect two </a:t>
            </a:r>
            <a:r>
              <a:rPr lang="en-IN" altLang="en-US" sz="2400" dirty="0" err="1" smtClean="0">
                <a:solidFill>
                  <a:srgbClr val="610B4B"/>
                </a:solidFill>
                <a:latin typeface="Times New Roman" panose="02020603050405020304" pitchFamily="18" charset="0"/>
                <a:cs typeface="Times New Roman" panose="02020603050405020304" pitchFamily="18" charset="0"/>
              </a:rPr>
              <a:t>classes.Ex</a:t>
            </a:r>
            <a:r>
              <a:rPr lang="en-IN" altLang="en-US" sz="2400" dirty="0" smtClean="0">
                <a:solidFill>
                  <a:srgbClr val="610B4B"/>
                </a:solidFill>
                <a:latin typeface="Times New Roman" panose="02020603050405020304" pitchFamily="18" charset="0"/>
                <a:cs typeface="Times New Roman" panose="02020603050405020304" pitchFamily="18" charset="0"/>
              </a:rPr>
              <a:t>: Man </a:t>
            </a:r>
            <a:r>
              <a:rPr lang="en-IN" altLang="en-US" sz="2400" dirty="0" err="1" smtClean="0">
                <a:solidFill>
                  <a:srgbClr val="610B4B"/>
                </a:solidFill>
                <a:latin typeface="Times New Roman" panose="02020603050405020304" pitchFamily="18" charset="0"/>
                <a:cs typeface="Times New Roman" panose="02020603050405020304" pitchFamily="18" charset="0"/>
              </a:rPr>
              <a:t>isa</a:t>
            </a:r>
            <a:r>
              <a:rPr lang="en-IN" altLang="en-US" sz="2400" dirty="0" smtClean="0">
                <a:solidFill>
                  <a:srgbClr val="610B4B"/>
                </a:solidFill>
                <a:latin typeface="Times New Roman" panose="02020603050405020304" pitchFamily="18" charset="0"/>
                <a:cs typeface="Times New Roman" panose="02020603050405020304" pitchFamily="18" charset="0"/>
              </a:rPr>
              <a:t> Human, that is Man subclass of the Human.  </a:t>
            </a:r>
          </a:p>
          <a:p>
            <a:pPr indent="0" algn="just">
              <a:buFont typeface="Wingdings" panose="05000000000000000000" charset="0"/>
              <a:buNone/>
            </a:pPr>
            <a:r>
              <a:rPr lang="en-IN" altLang="en-US" sz="2400" b="1" dirty="0" smtClean="0">
                <a:latin typeface="Times New Roman" panose="02020603050405020304" pitchFamily="18" charset="0"/>
                <a:cs typeface="Times New Roman" panose="02020603050405020304" pitchFamily="18" charset="0"/>
              </a:rPr>
              <a:t>inst</a:t>
            </a:r>
            <a:r>
              <a:rPr lang="en-IN" altLang="en-US" sz="2400" dirty="0" smtClean="0">
                <a:solidFill>
                  <a:srgbClr val="610B4B"/>
                </a:solidFill>
                <a:latin typeface="Times New Roman" panose="02020603050405020304" pitchFamily="18" charset="0"/>
                <a:cs typeface="Times New Roman" panose="02020603050405020304" pitchFamily="18" charset="0"/>
              </a:rPr>
              <a:t>- This relation relates specific members of a </a:t>
            </a:r>
            <a:r>
              <a:rPr lang="en-IN" altLang="en-US" sz="2400" dirty="0" err="1" smtClean="0">
                <a:solidFill>
                  <a:srgbClr val="610B4B"/>
                </a:solidFill>
                <a:latin typeface="Times New Roman" panose="02020603050405020304" pitchFamily="18" charset="0"/>
                <a:cs typeface="Times New Roman" panose="02020603050405020304" pitchFamily="18" charset="0"/>
              </a:rPr>
              <a:t>class,such</a:t>
            </a:r>
            <a:r>
              <a:rPr lang="en-IN" altLang="en-US" sz="2400" dirty="0" smtClean="0">
                <a:solidFill>
                  <a:srgbClr val="610B4B"/>
                </a:solidFill>
                <a:latin typeface="Times New Roman" panose="02020603050405020304" pitchFamily="18" charset="0"/>
                <a:cs typeface="Times New Roman" panose="02020603050405020304" pitchFamily="18" charset="0"/>
              </a:rPr>
              <a:t> as </a:t>
            </a:r>
            <a:r>
              <a:rPr lang="en-IN" altLang="en-US" sz="2400" dirty="0" err="1" smtClean="0">
                <a:solidFill>
                  <a:srgbClr val="610B4B"/>
                </a:solidFill>
                <a:latin typeface="Times New Roman" panose="02020603050405020304" pitchFamily="18" charset="0"/>
                <a:cs typeface="Times New Roman" panose="02020603050405020304" pitchFamily="18" charset="0"/>
              </a:rPr>
              <a:t>Jhon</a:t>
            </a:r>
            <a:r>
              <a:rPr lang="en-IN" altLang="en-US" sz="2400" dirty="0" smtClean="0">
                <a:solidFill>
                  <a:srgbClr val="610B4B"/>
                </a:solidFill>
                <a:latin typeface="Times New Roman" panose="02020603050405020304" pitchFamily="18" charset="0"/>
                <a:cs typeface="Times New Roman" panose="02020603050405020304" pitchFamily="18" charset="0"/>
              </a:rPr>
              <a:t> is an instance of Man.</a:t>
            </a:r>
          </a:p>
          <a:p>
            <a:pPr marL="342900" indent="-342900" algn="just">
              <a:buFont typeface="Wingdings" panose="05000000000000000000" charset="0"/>
              <a:buChar char="ü"/>
            </a:pPr>
            <a:endParaRPr lang="en-IN" alt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endParaRPr lang="en-IN" altLang="en-US" sz="2400" i="0" dirty="0" smtClean="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endParaRPr lang="en-IN" altLang="en-US" sz="240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endParaRPr lang="en-IN" altLang="en-US" sz="2400" i="0" dirty="0">
              <a:solidFill>
                <a:srgbClr val="610B4B"/>
              </a:solidFill>
              <a:effectLst/>
              <a:latin typeface="Times New Roman" panose="02020603050405020304" pitchFamily="18" charset="0"/>
              <a:cs typeface="Times New Roman" panose="02020603050405020304" pitchFamily="18" charset="0"/>
            </a:endParaRPr>
          </a:p>
          <a:p>
            <a:pPr indent="0" algn="just">
              <a:buFont typeface="Wingdings" panose="05000000000000000000" charset="0"/>
              <a:buNone/>
            </a:pPr>
            <a:endParaRPr lang="en-IN" altLang="en-US" sz="2400" i="0" dirty="0">
              <a:solidFill>
                <a:srgbClr val="610B4B"/>
              </a:solidFill>
              <a:effectLst/>
              <a:latin typeface="Times New Roman" panose="02020603050405020304" pitchFamily="18" charset="0"/>
              <a:cs typeface="Times New Roman" panose="02020603050405020304" pitchFamily="18" charset="0"/>
            </a:endParaRPr>
          </a:p>
          <a:p>
            <a:pPr algn="just"/>
            <a:endParaRPr lang="en-IN" altLang="en-US" sz="2000"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16</a:t>
            </a:fld>
            <a:endParaRPr lang="en-US" sz="2000" b="1" dirty="0">
              <a:solidFill>
                <a:srgbClr val="0000FF"/>
              </a:solidFill>
            </a:endParaRPr>
          </a:p>
        </p:txBody>
      </p:sp>
      <p:sp>
        <p:nvSpPr>
          <p:cNvPr id="8" name="Rectangle 7"/>
          <p:cNvSpPr/>
          <p:nvPr/>
        </p:nvSpPr>
        <p:spPr>
          <a:xfrm>
            <a:off x="152400" y="914400"/>
            <a:ext cx="8763000" cy="1445260"/>
          </a:xfrm>
          <a:prstGeom prst="rect">
            <a:avLst/>
          </a:prstGeom>
        </p:spPr>
        <p:txBody>
          <a:bodyPr wrap="square">
            <a:spAutoFit/>
          </a:bodyPr>
          <a:lstStyle/>
          <a:p>
            <a:pPr algn="just"/>
            <a:endParaRPr lang="en-IN" altLang="en-US" sz="3600" b="1" i="0" dirty="0" smtClean="0">
              <a:solidFill>
                <a:srgbClr val="610B38"/>
              </a:solidFill>
              <a:effectLst/>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400" b="1" i="0" dirty="0">
              <a:solidFill>
                <a:srgbClr val="610B38"/>
              </a:solidFill>
              <a:effectLst/>
              <a:latin typeface="Times New Roman" panose="02020603050405020304" pitchFamily="18" charset="0"/>
              <a:cs typeface="Times New Roman" panose="02020603050405020304" pitchFamily="18" charset="0"/>
            </a:endParaRPr>
          </a:p>
        </p:txBody>
      </p:sp>
      <p:sp>
        <p:nvSpPr>
          <p:cNvPr id="9" name="Rectangle 4"/>
          <p:cNvSpPr/>
          <p:nvPr/>
        </p:nvSpPr>
        <p:spPr>
          <a:xfrm>
            <a:off x="152400" y="914400"/>
            <a:ext cx="8763000" cy="5631180"/>
          </a:xfrm>
          <a:prstGeom prst="rect">
            <a:avLst/>
          </a:prstGeom>
        </p:spPr>
        <p:txBody>
          <a:bodyPr wrap="square">
            <a:spAutoFit/>
          </a:bodyPr>
          <a:lstStyle/>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r>
              <a:rPr lang="en-IN" altLang="en-US" sz="2400" b="1" dirty="0" smtClean="0">
                <a:solidFill>
                  <a:srgbClr val="FF0000"/>
                </a:solidFill>
                <a:latin typeface="Times New Roman" panose="02020603050405020304" pitchFamily="18" charset="0"/>
                <a:cs typeface="Times New Roman" panose="02020603050405020304" pitchFamily="18" charset="0"/>
                <a:sym typeface="+mn-ea"/>
              </a:rPr>
              <a:t>   </a:t>
            </a:r>
          </a:p>
          <a:p>
            <a:pPr algn="ctr"/>
            <a:r>
              <a:rPr lang="en-IN" altLang="en-US" sz="2400" b="1" dirty="0" smtClean="0">
                <a:solidFill>
                  <a:srgbClr val="FF0000"/>
                </a:solidFill>
                <a:latin typeface="Times New Roman" panose="02020603050405020304" pitchFamily="18" charset="0"/>
                <a:cs typeface="Times New Roman" panose="02020603050405020304" pitchFamily="18" charset="0"/>
                <a:sym typeface="+mn-ea"/>
              </a:rPr>
              <a:t> K</a:t>
            </a:r>
            <a:r>
              <a:rPr lang="en-US" sz="2400" b="1" dirty="0" smtClean="0">
                <a:solidFill>
                  <a:srgbClr val="FF0000"/>
                </a:solidFill>
                <a:latin typeface="Times New Roman" panose="02020603050405020304" pitchFamily="18" charset="0"/>
                <a:cs typeface="Times New Roman" panose="02020603050405020304" pitchFamily="18" charset="0"/>
                <a:sym typeface="+mn-ea"/>
              </a:rPr>
              <a:t>nowledge Representation</a:t>
            </a:r>
            <a:r>
              <a:rPr lang="en-IN" altLang="en-US" sz="2400" b="1" dirty="0" smtClean="0">
                <a:solidFill>
                  <a:srgbClr val="FF0000"/>
                </a:solidFill>
                <a:latin typeface="Times New Roman" panose="02020603050405020304" pitchFamily="18" charset="0"/>
                <a:cs typeface="Times New Roman" panose="02020603050405020304" pitchFamily="18" charset="0"/>
                <a:sym typeface="+mn-ea"/>
              </a:rPr>
              <a:t> Using Sematic network</a:t>
            </a:r>
            <a:endParaRPr lang="en-IN" altLang="en-US" sz="2400" b="1" i="0" dirty="0" smtClean="0">
              <a:solidFill>
                <a:srgbClr val="610B38"/>
              </a:solidFill>
              <a:effectLst/>
              <a:latin typeface="Times New Roman" panose="02020603050405020304" pitchFamily="18" charset="0"/>
              <a:cs typeface="Times New Roman" panose="02020603050405020304" pitchFamily="18" charset="0"/>
            </a:endParaRPr>
          </a:p>
          <a:p>
            <a:pPr algn="ctr"/>
            <a:endParaRPr lang="en-US" sz="2400" b="1" i="0" dirty="0">
              <a:solidFill>
                <a:srgbClr val="610B38"/>
              </a:solidFill>
              <a:effectLst/>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3"/>
          <a:stretch>
            <a:fillRect/>
          </a:stretch>
        </p:blipFill>
        <p:spPr>
          <a:xfrm>
            <a:off x="230505" y="979170"/>
            <a:ext cx="8804275" cy="462216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89535"/>
            <a:ext cx="9296400" cy="6961505"/>
          </a:xfrm>
          <a:prstGeom prst="rect">
            <a:avLst/>
          </a:prstGeom>
        </p:spPr>
      </p:pic>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17</a:t>
            </a:fld>
            <a:endParaRPr lang="en-US" sz="2000" b="1" dirty="0">
              <a:solidFill>
                <a:srgbClr val="0000FF"/>
              </a:solidFill>
            </a:endParaRP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5" name="Rectangle 4"/>
          <p:cNvSpPr/>
          <p:nvPr/>
        </p:nvSpPr>
        <p:spPr>
          <a:xfrm>
            <a:off x="152400" y="914400"/>
            <a:ext cx="8763000" cy="5200650"/>
          </a:xfrm>
          <a:prstGeom prst="rect">
            <a:avLst/>
          </a:prstGeom>
        </p:spPr>
        <p:txBody>
          <a:bodyPr wrap="square">
            <a:spAutoFit/>
          </a:bodyPr>
          <a:lstStyle/>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endParaRPr lang="en-IN" altLang="en-US" sz="2400" b="1" dirty="0" smtClean="0">
              <a:solidFill>
                <a:srgbClr val="FF0000"/>
              </a:solidFill>
              <a:latin typeface="Times New Roman" panose="02020603050405020304" pitchFamily="18" charset="0"/>
              <a:cs typeface="Times New Roman" panose="02020603050405020304" pitchFamily="18" charset="0"/>
              <a:sym typeface="+mn-ea"/>
            </a:endParaRPr>
          </a:p>
          <a:p>
            <a:pPr algn="ctr"/>
            <a:r>
              <a:rPr lang="en-IN" altLang="en-US" sz="2400" b="1" dirty="0" smtClean="0">
                <a:solidFill>
                  <a:srgbClr val="FF0000"/>
                </a:solidFill>
                <a:latin typeface="Times New Roman" panose="02020603050405020304" pitchFamily="18" charset="0"/>
                <a:cs typeface="Times New Roman" panose="02020603050405020304" pitchFamily="18" charset="0"/>
                <a:sym typeface="+mn-ea"/>
              </a:rPr>
              <a:t>    </a:t>
            </a:r>
            <a:r>
              <a:rPr lang="en-IN" altLang="en-US" sz="2000" b="1" dirty="0" smtClean="0">
                <a:solidFill>
                  <a:srgbClr val="FF0000"/>
                </a:solidFill>
                <a:latin typeface="Times New Roman" panose="02020603050405020304" pitchFamily="18" charset="0"/>
                <a:cs typeface="Times New Roman" panose="02020603050405020304" pitchFamily="18" charset="0"/>
                <a:sym typeface="+mn-ea"/>
              </a:rPr>
              <a:t>K</a:t>
            </a:r>
            <a:r>
              <a:rPr lang="en-US" sz="2000" b="1" dirty="0" smtClean="0">
                <a:solidFill>
                  <a:srgbClr val="FF0000"/>
                </a:solidFill>
                <a:latin typeface="Times New Roman" panose="02020603050405020304" pitchFamily="18" charset="0"/>
                <a:cs typeface="Times New Roman" panose="02020603050405020304" pitchFamily="18" charset="0"/>
                <a:sym typeface="+mn-ea"/>
              </a:rPr>
              <a:t>nowledge Representation</a:t>
            </a:r>
            <a:r>
              <a:rPr lang="en-IN" altLang="en-US" sz="2000" b="1" dirty="0" smtClean="0">
                <a:solidFill>
                  <a:srgbClr val="FF0000"/>
                </a:solidFill>
                <a:latin typeface="Times New Roman" panose="02020603050405020304" pitchFamily="18" charset="0"/>
                <a:cs typeface="Times New Roman" panose="02020603050405020304" pitchFamily="18" charset="0"/>
                <a:sym typeface="+mn-ea"/>
              </a:rPr>
              <a:t> Using Sematic network with prop link</a:t>
            </a:r>
            <a:endParaRPr lang="en-IN" altLang="en-US" sz="2000" b="1" i="0" dirty="0" smtClean="0">
              <a:solidFill>
                <a:srgbClr val="610B38"/>
              </a:solidFill>
              <a:effectLst/>
              <a:latin typeface="Times New Roman" panose="02020603050405020304" pitchFamily="18" charset="0"/>
              <a:cs typeface="Times New Roman" panose="02020603050405020304" pitchFamily="18" charset="0"/>
            </a:endParaRPr>
          </a:p>
          <a:p>
            <a:pPr algn="ctr"/>
            <a:endParaRPr lang="en-IN" altLang="en-US" sz="2000" b="1" i="0" dirty="0" smtClean="0">
              <a:solidFill>
                <a:srgbClr val="610B38"/>
              </a:solidFill>
              <a:effectLst/>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3"/>
          <a:stretch>
            <a:fillRect/>
          </a:stretch>
        </p:blipFill>
        <p:spPr>
          <a:xfrm>
            <a:off x="571500" y="1123315"/>
            <a:ext cx="8300085" cy="40716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152400" y="914400"/>
            <a:ext cx="8763000" cy="2122805"/>
          </a:xfrm>
          <a:prstGeom prst="rect">
            <a:avLst/>
          </a:prstGeom>
        </p:spPr>
        <p:txBody>
          <a:bodyPr wrap="square">
            <a:spAutoFit/>
          </a:bodyPr>
          <a:lstStyle/>
          <a:p>
            <a:pPr marL="0" lvl="1" algn="just"/>
            <a:r>
              <a:rPr lang="en-IN" altLang="en-US" sz="2800" b="1" dirty="0" smtClean="0">
                <a:solidFill>
                  <a:srgbClr val="610B38"/>
                </a:solidFill>
                <a:latin typeface="Times New Roman" panose="02020603050405020304" pitchFamily="18" charset="0"/>
                <a:cs typeface="Times New Roman" panose="02020603050405020304" pitchFamily="18" charset="0"/>
              </a:rPr>
              <a:t>Forward Chaining(Data-driven search)</a:t>
            </a:r>
          </a:p>
          <a:p>
            <a:pPr marL="0" lvl="1" algn="just"/>
            <a:endParaRPr lang="en-IN" altLang="en-US" sz="2800" b="1" dirty="0" smtClean="0">
              <a:solidFill>
                <a:srgbClr val="610B38"/>
              </a:solidFill>
              <a:latin typeface="Times New Roman" panose="02020603050405020304" pitchFamily="18" charset="0"/>
              <a:cs typeface="Times New Roman" panose="02020603050405020304" pitchFamily="18" charset="0"/>
            </a:endParaRPr>
          </a:p>
          <a:p>
            <a:pPr algn="just"/>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400" b="1" i="0" dirty="0">
              <a:solidFill>
                <a:srgbClr val="610B38"/>
              </a:solidFill>
              <a:effectLst/>
              <a:latin typeface="Times New Roman" panose="02020603050405020304" pitchFamily="18" charset="0"/>
              <a:cs typeface="Times New Roman" panose="02020603050405020304" pitchFamily="18" charset="0"/>
            </a:endParaRPr>
          </a:p>
        </p:txBody>
      </p:sp>
      <p:sp>
        <p:nvSpPr>
          <p:cNvPr id="8" name="Slide Number Placeholder 5"/>
          <p:cNvSpPr txBox="1"/>
          <p:nvPr/>
        </p:nvSpPr>
        <p:spPr>
          <a:xfrm>
            <a:off x="38100" y="152400"/>
            <a:ext cx="438150" cy="34988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200" smtClean="0">
                <a:solidFill>
                  <a:srgbClr val="0000FF"/>
                </a:solidFill>
              </a:rPr>
              <a:pPr/>
              <a:t>18</a:t>
            </a:fld>
            <a:endParaRPr lang="en-US" sz="2200" dirty="0">
              <a:solidFill>
                <a:srgbClr val="0000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152400" y="914400"/>
            <a:ext cx="8763000" cy="2122805"/>
          </a:xfrm>
          <a:prstGeom prst="rect">
            <a:avLst/>
          </a:prstGeom>
        </p:spPr>
        <p:txBody>
          <a:bodyPr wrap="square">
            <a:spAutoFit/>
          </a:bodyPr>
          <a:lstStyle/>
          <a:p>
            <a:pPr marL="0" lvl="1" algn="just"/>
            <a:r>
              <a:rPr lang="en-IN" altLang="en-US" sz="2800" b="1" dirty="0" smtClean="0">
                <a:solidFill>
                  <a:srgbClr val="610B38"/>
                </a:solidFill>
                <a:latin typeface="Times New Roman" panose="02020603050405020304" pitchFamily="18" charset="0"/>
                <a:cs typeface="Times New Roman" panose="02020603050405020304" pitchFamily="18" charset="0"/>
              </a:rPr>
              <a:t>Backward Chaining(Goal-driven search)</a:t>
            </a:r>
          </a:p>
          <a:p>
            <a:pPr marL="0" lvl="1" algn="just"/>
            <a:endParaRPr lang="en-IN" altLang="en-US" sz="2800" b="1" dirty="0" smtClean="0">
              <a:solidFill>
                <a:srgbClr val="610B38"/>
              </a:solidFill>
              <a:latin typeface="Times New Roman" panose="02020603050405020304" pitchFamily="18" charset="0"/>
              <a:cs typeface="Times New Roman" panose="02020603050405020304" pitchFamily="18" charset="0"/>
            </a:endParaRPr>
          </a:p>
          <a:p>
            <a:pPr algn="just"/>
            <a:endParaRPr lang="en-US" sz="2400" b="0" i="0" dirty="0">
              <a:solidFill>
                <a:srgbClr val="610B38"/>
              </a:solidFill>
              <a:effectLst/>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400" b="1" i="0" dirty="0">
              <a:solidFill>
                <a:srgbClr val="610B38"/>
              </a:solidFill>
              <a:effectLst/>
              <a:latin typeface="Times New Roman" panose="02020603050405020304" pitchFamily="18" charset="0"/>
              <a:cs typeface="Times New Roman" panose="02020603050405020304" pitchFamily="18" charset="0"/>
            </a:endParaRPr>
          </a:p>
        </p:txBody>
      </p:sp>
      <p:sp>
        <p:nvSpPr>
          <p:cNvPr id="8"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200" smtClean="0">
                <a:solidFill>
                  <a:srgbClr val="0000FF"/>
                </a:solidFill>
              </a:rPr>
              <a:pPr/>
              <a:t>19</a:t>
            </a:fld>
            <a:endParaRPr lang="en-US" sz="2200"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8"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a:t>
            </a:fld>
            <a:endParaRPr lang="en-US" sz="2000" dirty="0">
              <a:solidFill>
                <a:srgbClr val="0000FF"/>
              </a:solidFill>
            </a:endParaRPr>
          </a:p>
        </p:txBody>
      </p:sp>
      <p:sp>
        <p:nvSpPr>
          <p:cNvPr id="9" name="TextBox 8"/>
          <p:cNvSpPr txBox="1"/>
          <p:nvPr/>
        </p:nvSpPr>
        <p:spPr>
          <a:xfrm>
            <a:off x="1066800" y="1295401"/>
            <a:ext cx="6705600" cy="1384995"/>
          </a:xfrm>
          <a:prstGeom prst="rect">
            <a:avLst/>
          </a:prstGeom>
          <a:noFill/>
        </p:spPr>
        <p:txBody>
          <a:bodyPr wrap="square" rtlCol="0">
            <a:spAutoFit/>
          </a:bodyPr>
          <a:lstStyle/>
          <a:p>
            <a:endParaRPr lang="en-IN" sz="2800" b="1" dirty="0">
              <a:latin typeface="Times New Roman" panose="02020603050405020304" pitchFamily="18" charset="0"/>
              <a:ea typeface="Times New Roman" panose="02020603050405020304"/>
              <a:cs typeface="Times New Roman" panose="02020603050405020304" pitchFamily="18" charset="0"/>
            </a:endParaRPr>
          </a:p>
          <a:p>
            <a:endParaRPr lang="en-US" sz="2800" b="1" dirty="0">
              <a:latin typeface="+mj-lt"/>
            </a:endParaRPr>
          </a:p>
          <a:p>
            <a:endParaRPr lang="en-US" sz="2800" b="1" dirty="0">
              <a:latin typeface="+mj-lt"/>
            </a:endParaRPr>
          </a:p>
        </p:txBody>
      </p:sp>
      <p:sp>
        <p:nvSpPr>
          <p:cNvPr id="10" name="TextBox 9"/>
          <p:cNvSpPr txBox="1"/>
          <p:nvPr/>
        </p:nvSpPr>
        <p:spPr>
          <a:xfrm>
            <a:off x="1219200" y="1447801"/>
            <a:ext cx="6705600" cy="1384995"/>
          </a:xfrm>
          <a:prstGeom prst="rect">
            <a:avLst/>
          </a:prstGeom>
          <a:noFill/>
        </p:spPr>
        <p:txBody>
          <a:bodyPr wrap="square" rtlCol="0">
            <a:spAutoFit/>
          </a:bodyPr>
          <a:lstStyle/>
          <a:p>
            <a:endParaRPr lang="en-IN" sz="2800" b="1" dirty="0">
              <a:latin typeface="Times New Roman" panose="02020603050405020304" pitchFamily="18" charset="0"/>
              <a:ea typeface="Times New Roman" panose="02020603050405020304"/>
              <a:cs typeface="Times New Roman" panose="02020603050405020304" pitchFamily="18" charset="0"/>
            </a:endParaRPr>
          </a:p>
          <a:p>
            <a:endParaRPr lang="en-US" sz="2800" b="1" dirty="0">
              <a:latin typeface="+mj-lt"/>
            </a:endParaRPr>
          </a:p>
          <a:p>
            <a:endParaRPr lang="en-US" sz="2800" b="1" dirty="0">
              <a:latin typeface="+mj-lt"/>
            </a:endParaRPr>
          </a:p>
        </p:txBody>
      </p:sp>
      <p:sp>
        <p:nvSpPr>
          <p:cNvPr id="14" name="Rectangle 13"/>
          <p:cNvSpPr/>
          <p:nvPr/>
        </p:nvSpPr>
        <p:spPr>
          <a:xfrm>
            <a:off x="228600" y="838200"/>
            <a:ext cx="8686800" cy="4030980"/>
          </a:xfrm>
          <a:prstGeom prst="rect">
            <a:avLst/>
          </a:prstGeom>
        </p:spPr>
        <p:txBody>
          <a:bodyPr wrap="square">
            <a:spAutoFit/>
          </a:bodyPr>
          <a:lstStyle/>
          <a:p>
            <a:pPr indent="0" algn="just">
              <a:buFont typeface="Wingdings" panose="05000000000000000000" pitchFamily="2" charset="2"/>
              <a:buNone/>
            </a:pPr>
            <a:r>
              <a:rPr lang="en-US" sz="3200" b="1" dirty="0" smtClean="0">
                <a:solidFill>
                  <a:srgbClr val="FF0000"/>
                </a:solidFill>
                <a:latin typeface="Times New Roman" panose="02020603050405020304" pitchFamily="18" charset="0"/>
                <a:cs typeface="Times New Roman" panose="02020603050405020304" pitchFamily="18" charset="0"/>
                <a:sym typeface="+mn-ea"/>
              </a:rPr>
              <a:t>Knowledge representation:</a:t>
            </a:r>
            <a:endParaRPr lang="en-US" sz="3200" b="1" dirty="0" smtClean="0">
              <a:solidFill>
                <a:srgbClr val="FF0000"/>
              </a:solidFill>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sz="3200" b="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sym typeface="+mn-ea"/>
              </a:rPr>
              <a:t>Humans are best at understanding, reasoning, and interpreting knowledge.</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sym typeface="+mn-ea"/>
              </a:rPr>
              <a:t> Human knows things, which is knowledge and as per their knowledge they perform various actions in the real world.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1" dirty="0" smtClean="0">
                <a:latin typeface="Times New Roman" panose="02020603050405020304" pitchFamily="18" charset="0"/>
                <a:cs typeface="Times New Roman" panose="02020603050405020304" pitchFamily="18" charset="0"/>
                <a:sym typeface="+mn-ea"/>
              </a:rPr>
              <a:t>But how machines do all these things comes under knowledge representation and reasoning</a:t>
            </a:r>
            <a:r>
              <a:rPr lang="en-US" sz="2400" dirty="0" smtClean="0">
                <a:latin typeface="Times New Roman" panose="02020603050405020304" pitchFamily="18" charset="0"/>
                <a:cs typeface="Times New Roman" panose="02020603050405020304" pitchFamily="18" charset="0"/>
                <a:sym typeface="+mn-ea"/>
              </a:rPr>
              <a:t>.</a:t>
            </a:r>
            <a:endParaRPr lang="en-US" sz="2400" b="1"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charset="0"/>
              <a:buChar char="ü"/>
            </a:pPr>
            <a:endParaRPr lang="en-US" alt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685800" y="6412468"/>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11" name="Rectangle 10"/>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Slide Number Placeholder 5"/>
          <p:cNvSpPr txBox="1"/>
          <p:nvPr/>
        </p:nvSpPr>
        <p:spPr>
          <a:xfrm>
            <a:off x="0" y="228600"/>
            <a:ext cx="457200" cy="3048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20</a:t>
            </a:fld>
            <a:endParaRPr lang="en-US" sz="2000" dirty="0">
              <a:solidFill>
                <a:srgbClr val="0000FF"/>
              </a:solidFill>
            </a:endParaRPr>
          </a:p>
        </p:txBody>
      </p:sp>
      <p:sp>
        <p:nvSpPr>
          <p:cNvPr id="7" name="Rectangle 6"/>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10" name="Rectangle 9"/>
          <p:cNvSpPr/>
          <p:nvPr/>
        </p:nvSpPr>
        <p:spPr>
          <a:xfrm>
            <a:off x="304800" y="914400"/>
            <a:ext cx="8610600" cy="1630045"/>
          </a:xfrm>
          <a:prstGeom prst="rect">
            <a:avLst/>
          </a:prstGeom>
        </p:spPr>
        <p:txBody>
          <a:bodyPr wrap="square">
            <a:spAutoFit/>
          </a:bodyPr>
          <a:lstStyle/>
          <a:p>
            <a:pPr algn="just"/>
            <a:r>
              <a:rPr lang="en-IN" altLang="en-US" sz="3600" b="1" i="0" dirty="0">
                <a:solidFill>
                  <a:srgbClr val="FF0000"/>
                </a:solidFill>
                <a:effectLst/>
                <a:latin typeface="Times New Roman" panose="02020603050405020304" pitchFamily="18" charset="0"/>
                <a:cs typeface="Times New Roman" panose="02020603050405020304" pitchFamily="18" charset="0"/>
              </a:rPr>
              <a:t>Characteristics of </a:t>
            </a:r>
            <a:r>
              <a:rPr lang="en-IN" altLang="en-US" sz="3600" b="1" i="0" dirty="0" smtClean="0">
                <a:solidFill>
                  <a:srgbClr val="FF0000"/>
                </a:solidFill>
                <a:effectLst/>
                <a:latin typeface="Times New Roman" panose="02020603050405020304" pitchFamily="18" charset="0"/>
                <a:cs typeface="Times New Roman" panose="02020603050405020304" pitchFamily="18" charset="0"/>
              </a:rPr>
              <a:t>Problem</a:t>
            </a:r>
          </a:p>
          <a:p>
            <a:pPr algn="just"/>
            <a:endParaRPr lang="en-IN" altLang="en-US" sz="3600" b="1" i="0" dirty="0">
              <a:solidFill>
                <a:srgbClr val="FF0000"/>
              </a:solidFill>
              <a:effectLst/>
              <a:latin typeface="Times New Roman" panose="02020603050405020304" pitchFamily="18" charset="0"/>
              <a:cs typeface="Times New Roman" panose="02020603050405020304" pitchFamily="18" charset="0"/>
            </a:endParaRPr>
          </a:p>
          <a:p>
            <a:pPr algn="just"/>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21</a:t>
            </a:fld>
            <a:endParaRPr lang="en-US" sz="2000" b="1" dirty="0">
              <a:solidFill>
                <a:srgbClr val="0000FF"/>
              </a:solidFill>
            </a:endParaRPr>
          </a:p>
        </p:txBody>
      </p:sp>
      <p:sp>
        <p:nvSpPr>
          <p:cNvPr id="10" name="Rectangle 9"/>
          <p:cNvSpPr/>
          <p:nvPr/>
        </p:nvSpPr>
        <p:spPr>
          <a:xfrm>
            <a:off x="304800" y="914400"/>
            <a:ext cx="8610600" cy="1630045"/>
          </a:xfrm>
          <a:prstGeom prst="rect">
            <a:avLst/>
          </a:prstGeom>
        </p:spPr>
        <p:txBody>
          <a:bodyPr wrap="square">
            <a:spAutoFit/>
          </a:bodyPr>
          <a:lstStyle/>
          <a:p>
            <a:pPr algn="just"/>
            <a:r>
              <a:rPr lang="en-IN" altLang="en-US" sz="3600" b="1" i="0" dirty="0">
                <a:solidFill>
                  <a:srgbClr val="FF0000"/>
                </a:solidFill>
                <a:effectLst/>
                <a:latin typeface="Times New Roman" panose="02020603050405020304" pitchFamily="18" charset="0"/>
                <a:cs typeface="Times New Roman" panose="02020603050405020304" pitchFamily="18" charset="0"/>
              </a:rPr>
              <a:t>Characteristics of </a:t>
            </a:r>
            <a:r>
              <a:rPr lang="en-IN" altLang="en-US" sz="3600" b="1" i="0" dirty="0" smtClean="0">
                <a:solidFill>
                  <a:srgbClr val="FF0000"/>
                </a:solidFill>
                <a:effectLst/>
                <a:latin typeface="Times New Roman" panose="02020603050405020304" pitchFamily="18" charset="0"/>
                <a:cs typeface="Times New Roman" panose="02020603050405020304" pitchFamily="18" charset="0"/>
              </a:rPr>
              <a:t>Problem</a:t>
            </a:r>
          </a:p>
          <a:p>
            <a:pPr algn="just"/>
            <a:endParaRPr lang="en-IN" altLang="en-US" sz="3600" b="1" i="0" dirty="0">
              <a:solidFill>
                <a:srgbClr val="FF0000"/>
              </a:solidFill>
              <a:effectLst/>
              <a:latin typeface="Times New Roman" panose="02020603050405020304" pitchFamily="18" charset="0"/>
              <a:cs typeface="Times New Roman" panose="02020603050405020304" pitchFamily="18" charset="0"/>
            </a:endParaRPr>
          </a:p>
          <a:p>
            <a:pPr algn="just"/>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22</a:t>
            </a:fld>
            <a:endParaRPr lang="en-US" sz="2000" b="1" dirty="0">
              <a:solidFill>
                <a:srgbClr val="0000FF"/>
              </a:solidFill>
            </a:endParaRPr>
          </a:p>
        </p:txBody>
      </p:sp>
      <p:sp>
        <p:nvSpPr>
          <p:cNvPr id="10" name="Rectangle 9"/>
          <p:cNvSpPr/>
          <p:nvPr/>
        </p:nvSpPr>
        <p:spPr>
          <a:xfrm>
            <a:off x="304800" y="914400"/>
            <a:ext cx="8610600" cy="1630045"/>
          </a:xfrm>
          <a:prstGeom prst="rect">
            <a:avLst/>
          </a:prstGeom>
        </p:spPr>
        <p:txBody>
          <a:bodyPr wrap="square">
            <a:spAutoFit/>
          </a:bodyPr>
          <a:lstStyle/>
          <a:p>
            <a:pPr algn="just"/>
            <a:r>
              <a:rPr lang="en-IN" altLang="en-US" sz="3600" b="1" i="0" dirty="0">
                <a:solidFill>
                  <a:srgbClr val="FF0000"/>
                </a:solidFill>
                <a:effectLst/>
                <a:latin typeface="Times New Roman" panose="02020603050405020304" pitchFamily="18" charset="0"/>
                <a:cs typeface="Times New Roman" panose="02020603050405020304" pitchFamily="18" charset="0"/>
              </a:rPr>
              <a:t>Characteristics of </a:t>
            </a:r>
            <a:r>
              <a:rPr lang="en-IN" altLang="en-US" sz="3600" b="1" i="0" dirty="0" smtClean="0">
                <a:solidFill>
                  <a:srgbClr val="FF0000"/>
                </a:solidFill>
                <a:effectLst/>
                <a:latin typeface="Times New Roman" panose="02020603050405020304" pitchFamily="18" charset="0"/>
                <a:cs typeface="Times New Roman" panose="02020603050405020304" pitchFamily="18" charset="0"/>
              </a:rPr>
              <a:t>Problem</a:t>
            </a:r>
          </a:p>
          <a:p>
            <a:pPr algn="just"/>
            <a:endParaRPr lang="en-IN" altLang="en-US" sz="3600" b="1" i="0" dirty="0" smtClean="0">
              <a:solidFill>
                <a:srgbClr val="FF0000"/>
              </a:solidFill>
              <a:effectLst/>
              <a:latin typeface="Times New Roman" panose="02020603050405020304" pitchFamily="18" charset="0"/>
              <a:cs typeface="Times New Roman" panose="02020603050405020304" pitchFamily="18" charset="0"/>
            </a:endParaRPr>
          </a:p>
          <a:p>
            <a:pPr algn="just"/>
            <a:endParaRPr lang="en-IN" altLang="en-US" sz="2800" b="1" dirty="0" smtClean="0">
              <a:solidFill>
                <a:srgbClr val="610B4B"/>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23</a:t>
            </a:fld>
            <a:endParaRPr lang="en-US" sz="2000" b="1" dirty="0">
              <a:solidFill>
                <a:srgbClr val="0000FF"/>
              </a:solidFill>
            </a:endParaRPr>
          </a:p>
        </p:txBody>
      </p:sp>
      <p:sp>
        <p:nvSpPr>
          <p:cNvPr id="8" name="Rectangle 7"/>
          <p:cNvSpPr/>
          <p:nvPr/>
        </p:nvSpPr>
        <p:spPr>
          <a:xfrm>
            <a:off x="304800" y="914400"/>
            <a:ext cx="8610600" cy="2306955"/>
          </a:xfrm>
          <a:prstGeom prst="rect">
            <a:avLst/>
          </a:prstGeom>
        </p:spPr>
        <p:txBody>
          <a:bodyPr wrap="square">
            <a:spAutoFit/>
          </a:bodyPr>
          <a:lstStyle/>
          <a:p>
            <a:pPr algn="just"/>
            <a:r>
              <a:rPr lang="en-IN" altLang="en-US" sz="3600" b="1" i="0" dirty="0">
                <a:solidFill>
                  <a:srgbClr val="FF0000"/>
                </a:solidFill>
                <a:effectLst/>
                <a:latin typeface="Times New Roman" panose="02020603050405020304" pitchFamily="18" charset="0"/>
                <a:cs typeface="Times New Roman" panose="02020603050405020304" pitchFamily="18" charset="0"/>
              </a:rPr>
              <a:t>Characteristics of </a:t>
            </a:r>
            <a:r>
              <a:rPr lang="en-IN" altLang="en-US" sz="3600" b="1" i="0" dirty="0" smtClean="0">
                <a:solidFill>
                  <a:srgbClr val="FF0000"/>
                </a:solidFill>
                <a:effectLst/>
                <a:latin typeface="Times New Roman" panose="02020603050405020304" pitchFamily="18" charset="0"/>
                <a:cs typeface="Times New Roman" panose="02020603050405020304" pitchFamily="18" charset="0"/>
              </a:rPr>
              <a:t>Problem</a:t>
            </a:r>
          </a:p>
          <a:p>
            <a:pPr algn="just"/>
            <a:endParaRPr lang="en-IN" altLang="en-US" sz="2800" b="1" dirty="0" smtClean="0">
              <a:effectLst/>
              <a:latin typeface="Times New Roman" panose="02020603050405020304" pitchFamily="18" charset="0"/>
              <a:cs typeface="Times New Roman" panose="02020603050405020304" pitchFamily="18" charset="0"/>
              <a:sym typeface="+mn-ea"/>
            </a:endParaRPr>
          </a:p>
          <a:p>
            <a:pPr algn="just"/>
            <a:r>
              <a:rPr lang="en-IN" altLang="en-US" sz="2400" b="1" dirty="0" smtClean="0">
                <a:latin typeface="Times New Roman" panose="02020603050405020304" pitchFamily="18" charset="0"/>
                <a:cs typeface="Times New Roman" panose="02020603050405020304" pitchFamily="18" charset="0"/>
                <a:sym typeface="+mn-ea"/>
              </a:rPr>
              <a:t> </a:t>
            </a:r>
            <a:endParaRPr lang="en-IN" altLang="en-US" sz="2400" b="1" dirty="0" smtClean="0">
              <a:effectLst/>
              <a:latin typeface="Times New Roman" panose="02020603050405020304" pitchFamily="18" charset="0"/>
              <a:cs typeface="Times New Roman" panose="02020603050405020304" pitchFamily="18" charset="0"/>
              <a:sym typeface="+mn-ea"/>
            </a:endParaRPr>
          </a:p>
          <a:p>
            <a:pPr algn="just"/>
            <a:endParaRPr lang="en-IN" altLang="en-US" sz="2800" b="1" i="0" dirty="0">
              <a:effectLst/>
              <a:latin typeface="Times New Roman" panose="02020603050405020304" pitchFamily="18" charset="0"/>
              <a:cs typeface="Times New Roman" panose="02020603050405020304" pitchFamily="18" charset="0"/>
            </a:endParaRPr>
          </a:p>
          <a:p>
            <a:pPr algn="just"/>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24</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152400" y="914400"/>
            <a:ext cx="8763000" cy="1568450"/>
          </a:xfrm>
          <a:prstGeom prst="rect">
            <a:avLst/>
          </a:prstGeom>
        </p:spPr>
        <p:txBody>
          <a:bodyPr wrap="square">
            <a:spAutoFit/>
          </a:bodyPr>
          <a:lstStyle/>
          <a:p>
            <a:pPr algn="just"/>
            <a:endParaRPr lang="en-US" sz="2400" b="1" dirty="0">
              <a:solidFill>
                <a:srgbClr val="000000"/>
              </a:solidFill>
              <a:latin typeface="Times New Roman" panose="02020603050405020304" pitchFamily="18" charset="0"/>
              <a:cs typeface="Times New Roman" panose="02020603050405020304" pitchFamily="18" charset="0"/>
            </a:endParaRPr>
          </a:p>
          <a:p>
            <a:pPr algn="just"/>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1" dirty="0">
              <a:solidFill>
                <a:srgbClr val="000000"/>
              </a:solidFill>
              <a:latin typeface="Times New Roman" panose="02020603050405020304" pitchFamily="18" charset="0"/>
              <a:cs typeface="Times New Roman" panose="02020603050405020304" pitchFamily="18" charset="0"/>
            </a:endParaRPr>
          </a:p>
          <a:p>
            <a:pPr algn="just"/>
            <a:endParaRPr lang="en-US"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304800" y="914400"/>
            <a:ext cx="8610600" cy="1568450"/>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Search Algorithms in Artificial Intelligence</a:t>
            </a:r>
          </a:p>
          <a:p>
            <a:endParaRPr lang="en-US" sz="3600" dirty="0" smtClean="0">
              <a:latin typeface="Times New Roman" panose="02020603050405020304" pitchFamily="18" charset="0"/>
              <a:cs typeface="Times New Roman" panose="02020603050405020304" pitchFamily="18" charset="0"/>
            </a:endParaRPr>
          </a:p>
          <a:p>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79468"/>
            <a:ext cx="8610600" cy="737235"/>
          </a:xfrm>
          <a:prstGeom prst="rect">
            <a:avLst/>
          </a:prstGeom>
        </p:spPr>
        <p:txBody>
          <a:bodyPr wrap="square">
            <a:spAutoFit/>
          </a:bodyPr>
          <a:lstStyle/>
          <a:p>
            <a:pPr algn="just"/>
            <a:r>
              <a:rPr lang="en-US" sz="2200" b="1" dirty="0" smtClean="0">
                <a:latin typeface="Times New Roman" panose="02020603050405020304" pitchFamily="18" charset="0"/>
                <a:cs typeface="Times New Roman" panose="02020603050405020304" pitchFamily="18" charset="0"/>
              </a:rPr>
              <a:t>Search tree:</a:t>
            </a:r>
            <a:r>
              <a:rPr lang="en-US" sz="2200" dirty="0" smtClean="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ü"/>
            </a:pPr>
            <a:endParaRPr lang="en-IN" altLang="en-US" sz="2000" b="1" i="0" dirty="0">
              <a:solidFill>
                <a:srgbClr val="610B4B"/>
              </a:solidFill>
              <a:effectLst/>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25</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322070"/>
          </a:xfrm>
          <a:prstGeom prst="rect">
            <a:avLst/>
          </a:prstGeom>
        </p:spPr>
        <p:txBody>
          <a:bodyPr wrap="square">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Properties of Search Algorithms</a:t>
            </a:r>
          </a:p>
          <a:p>
            <a:endParaRPr lang="en-US" sz="2800" b="1" dirty="0" smtClean="0">
              <a:solidFill>
                <a:srgbClr val="FF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26</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27</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28</a:t>
            </a:fld>
            <a:endParaRPr lang="en-US" sz="2000" dirty="0">
              <a:solidFill>
                <a:srgbClr val="0000FF"/>
              </a:solidFill>
            </a:endParaRPr>
          </a:p>
        </p:txBody>
      </p:sp>
      <p:sp>
        <p:nvSpPr>
          <p:cNvPr id="8" name="Rectangle 7"/>
          <p:cNvSpPr/>
          <p:nvPr/>
        </p:nvSpPr>
        <p:spPr>
          <a:xfrm>
            <a:off x="304800" y="914400"/>
            <a:ext cx="8610600" cy="1291590"/>
          </a:xfrm>
          <a:prstGeom prst="rect">
            <a:avLst/>
          </a:prstGeom>
        </p:spPr>
        <p:txBody>
          <a:bodyPr wrap="square">
            <a:spAutoFit/>
          </a:bodyPr>
          <a:lstStyle/>
          <a:p>
            <a:endParaRPr lang="en-US" sz="2800" b="1" dirty="0" smtClean="0"/>
          </a:p>
          <a:p>
            <a:r>
              <a:rPr lang="en-US" sz="2800" b="1" dirty="0" smtClean="0"/>
              <a:t>Uninformed/Blind Search</a:t>
            </a: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04800" y="914400"/>
            <a:ext cx="8610600" cy="95313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Informed Search</a:t>
            </a:r>
            <a:endParaRPr lang="en-US" sz="2800" b="1" dirty="0" smtClean="0"/>
          </a:p>
          <a:p>
            <a:pPr algn="just">
              <a:buFont typeface="Wingdings" panose="05000000000000000000" pitchFamily="2" charset="2"/>
              <a:buChar char="ü"/>
            </a:pPr>
            <a:endParaRPr lang="en-US" sz="2400" b="1" dirty="0">
              <a:latin typeface="Times New Roman" panose="02020603050405020304" pitchFamily="18" charset="0"/>
              <a:cs typeface="Times New Roman" panose="02020603050405020304" pitchFamily="18" charset="0"/>
            </a:endParaRPr>
          </a:p>
        </p:txBody>
      </p:sp>
      <p:sp>
        <p:nvSpPr>
          <p:cNvPr id="8"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29</a:t>
            </a:fld>
            <a:endParaRPr lang="en-US" sz="2000"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234950" y="1014730"/>
            <a:ext cx="8604250" cy="4629150"/>
          </a:xfrm>
          <a:prstGeom prst="rect">
            <a:avLst/>
          </a:prstGeom>
        </p:spPr>
        <p:txBody>
          <a:bodyPr wrap="square">
            <a:noAutofit/>
          </a:bodyPr>
          <a:lstStyle/>
          <a:p>
            <a:endParaRPr lang="en-US" sz="3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sym typeface="+mn-ea"/>
              </a:rPr>
              <a:t>It is responsible for representing information about the real world so that a computer can understand and can utilize this knowledge to solve the complex real world problems</a:t>
            </a:r>
            <a:r>
              <a:rPr lang="en-IN" altLang="en-US" sz="2400" dirty="0" smtClean="0">
                <a:latin typeface="Times New Roman" panose="02020603050405020304" pitchFamily="18" charset="0"/>
                <a:cs typeface="Times New Roman" panose="02020603050405020304" pitchFamily="18" charset="0"/>
                <a:sym typeface="+mn-ea"/>
              </a:rPr>
              <a:t>.</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sym typeface="+mn-ea"/>
              </a:rPr>
              <a:t> </a:t>
            </a:r>
            <a:r>
              <a:rPr lang="en-IN" altLang="en-US" sz="2400" dirty="0" smtClean="0">
                <a:latin typeface="Times New Roman" panose="02020603050405020304" pitchFamily="18" charset="0"/>
                <a:cs typeface="Times New Roman" panose="02020603050405020304" pitchFamily="18" charset="0"/>
                <a:sym typeface="+mn-ea"/>
              </a:rPr>
              <a:t>S</a:t>
            </a:r>
            <a:r>
              <a:rPr lang="en-US" sz="2400" dirty="0" smtClean="0">
                <a:latin typeface="Times New Roman" panose="02020603050405020304" pitchFamily="18" charset="0"/>
                <a:cs typeface="Times New Roman" panose="02020603050405020304" pitchFamily="18" charset="0"/>
                <a:sym typeface="+mn-ea"/>
              </a:rPr>
              <a:t>uch as diagnosis a medical condition or communicating with humans in natural language.</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sym typeface="+mn-ea"/>
              </a:rPr>
              <a:t>It is also a way which describes how we can represent knowledge in artificial intelligence. </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sym typeface="+mn-ea"/>
              </a:rPr>
              <a:t>Knowledge representation is not just storing data into some database, but it also enables an intelligent machine to learn from that knowledge and experiences so that it can behave intelligently like a huma</a:t>
            </a:r>
            <a:r>
              <a:rPr lang="en-IN" altLang="en-US" sz="2400" dirty="0" smtClean="0">
                <a:latin typeface="Times New Roman" panose="02020603050405020304" pitchFamily="18" charset="0"/>
                <a:cs typeface="Times New Roman" panose="02020603050405020304" pitchFamily="18" charset="0"/>
                <a:sym typeface="+mn-ea"/>
              </a:rPr>
              <a:t>n</a:t>
            </a:r>
            <a:endParaRPr lang="en-IN" altLang="en-US" sz="2400" b="0" i="0" dirty="0" smtClean="0">
              <a:solidFill>
                <a:srgbClr val="000000"/>
              </a:solidFill>
              <a:effectLst/>
              <a:latin typeface="Times New Roman" panose="02020603050405020304" pitchFamily="18" charset="0"/>
              <a:cs typeface="Times New Roman" panose="02020603050405020304" pitchFamily="18" charset="0"/>
              <a:sym typeface="+mn-ea"/>
            </a:endParaRPr>
          </a:p>
        </p:txBody>
      </p:sp>
      <p:sp>
        <p:nvSpPr>
          <p:cNvPr id="7" name="Rectangle 6"/>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a:t>
            </a:fld>
            <a:endParaRPr lang="en-US" sz="2000" dirty="0">
              <a:solidFill>
                <a:srgbClr val="0000FF"/>
              </a:solidFill>
            </a:endParaRP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014730"/>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Uninformed/Blind Search</a:t>
            </a:r>
          </a:p>
          <a:p>
            <a:endParaRPr lang="en-IN" altLang="en-US" sz="2400" b="1" i="0" dirty="0">
              <a:solidFill>
                <a:srgbClr val="610B4B"/>
              </a:solidFill>
              <a:effectLst/>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30</a:t>
            </a:fld>
            <a:endParaRPr lang="en-US" sz="2000" b="1"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891540"/>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Advantages:</a:t>
            </a:r>
          </a:p>
          <a:p>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31</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077218"/>
          </a:xfrm>
          <a:prstGeom prst="rect">
            <a:avLst/>
          </a:prstGeom>
        </p:spPr>
        <p:txBody>
          <a:bodyPr wrap="square">
            <a:spAutoFit/>
          </a:bodyPr>
          <a:lstStyle/>
          <a:p>
            <a:pPr algn="just"/>
            <a:r>
              <a:rPr lang="en-IN" altLang="en-US" sz="3600" b="1" i="0" dirty="0" smtClean="0">
                <a:solidFill>
                  <a:srgbClr val="FF0000"/>
                </a:solidFill>
                <a:effectLst/>
                <a:latin typeface="Times New Roman" panose="02020603050405020304" pitchFamily="18" charset="0"/>
                <a:cs typeface="Times New Roman" panose="02020603050405020304" pitchFamily="18" charset="0"/>
              </a:rPr>
              <a:t>Ex :</a:t>
            </a:r>
            <a:endParaRPr lang="en-IN" altLang="en-US" sz="3600" b="1" i="0" dirty="0">
              <a:solidFill>
                <a:srgbClr val="FF0000"/>
              </a:solidFill>
              <a:effectLst/>
              <a:latin typeface="Times New Roman" panose="02020603050405020304" pitchFamily="18" charset="0"/>
              <a:cs typeface="Times New Roman" panose="02020603050405020304" pitchFamily="18" charset="0"/>
            </a:endParaRPr>
          </a:p>
          <a:p>
            <a:pPr algn="just"/>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32</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838200"/>
            <a:ext cx="8610600" cy="1445260"/>
          </a:xfrm>
          <a:prstGeom prst="rect">
            <a:avLst/>
          </a:prstGeom>
        </p:spPr>
        <p:txBody>
          <a:bodyPr wrap="square">
            <a:spAutoFit/>
          </a:bodyPr>
          <a:lstStyle/>
          <a:p>
            <a:pPr algn="just"/>
            <a:endParaRPr lang="en-US" sz="2200" b="1"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Time Complexity:</a:t>
            </a:r>
          </a:p>
          <a:p>
            <a:pPr algn="just"/>
            <a:endParaRPr lang="en-US" sz="2200" b="1"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endParaRPr lang="en-US" sz="2200" dirty="0" smtClean="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33</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34</a:t>
            </a:fld>
            <a:endParaRPr lang="en-US" sz="2000" dirty="0">
              <a:solidFill>
                <a:srgbClr val="0000FF"/>
              </a:solidFill>
            </a:endParaRPr>
          </a:p>
        </p:txBody>
      </p:sp>
      <p:sp>
        <p:nvSpPr>
          <p:cNvPr id="7" name="Rectangle 6"/>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Rectangle 7"/>
          <p:cNvSpPr/>
          <p:nvPr/>
        </p:nvSpPr>
        <p:spPr>
          <a:xfrm>
            <a:off x="304800" y="838200"/>
            <a:ext cx="8610600" cy="1137285"/>
          </a:xfrm>
          <a:prstGeom prst="rect">
            <a:avLst/>
          </a:prstGeom>
        </p:spPr>
        <p:txBody>
          <a:bodyPr wrap="square">
            <a:spAutoFit/>
          </a:bodyPr>
          <a:lstStyle/>
          <a:p>
            <a:pPr algn="just"/>
            <a:endParaRPr lang="en-US" sz="2200" b="1"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Completeness:</a:t>
            </a:r>
            <a:r>
              <a:rPr lang="en-US" sz="2200" dirty="0" smtClean="0">
                <a:latin typeface="Times New Roman" panose="02020603050405020304" pitchFamily="18" charset="0"/>
                <a:cs typeface="Times New Roman" panose="02020603050405020304" pitchFamily="18" charset="0"/>
              </a:rPr>
              <a:t> </a:t>
            </a:r>
          </a:p>
          <a:p>
            <a:pPr algn="just"/>
            <a:endParaRPr lang="en-IN" altLang="en-US" sz="24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568450"/>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Depth-first Search</a:t>
            </a:r>
          </a:p>
          <a:p>
            <a:endParaRPr lang="en-US" sz="3600" dirty="0" smtClean="0">
              <a:latin typeface="Times New Roman" panose="02020603050405020304" pitchFamily="18" charset="0"/>
              <a:cs typeface="Times New Roman" panose="02020603050405020304" pitchFamily="18" charset="0"/>
            </a:endParaRPr>
          </a:p>
          <a:p>
            <a:pPr algn="just"/>
            <a:endParaRPr lang="en-IN" altLang="en-US" sz="2400" b="1" i="0" dirty="0">
              <a:solidFill>
                <a:srgbClr val="610B4B"/>
              </a:solidFill>
              <a:effectLst/>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35</a:t>
            </a:fld>
            <a:endParaRPr lang="en-US" sz="2000"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26047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Advantage:</a:t>
            </a:r>
          </a:p>
          <a:p>
            <a:endParaRPr lang="en-US" sz="2400" dirty="0" smtClean="0">
              <a:latin typeface="Times New Roman" panose="02020603050405020304" pitchFamily="18" charset="0"/>
              <a:cs typeface="Times New Roman" panose="02020603050405020304" pitchFamily="18" charset="0"/>
            </a:endParaRPr>
          </a:p>
          <a:p>
            <a:pPr algn="just"/>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36</a:t>
            </a:fld>
            <a:endParaRPr lang="en-US" sz="2000" b="1" dirty="0">
              <a:solidFill>
                <a:srgbClr val="0000FF"/>
              </a:solidFill>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37</a:t>
            </a:fld>
            <a:endParaRPr lang="en-US" sz="2000" dirty="0">
              <a:solidFill>
                <a:srgbClr val="0000FF"/>
              </a:solidFill>
            </a:endParaRPr>
          </a:p>
        </p:txBody>
      </p:sp>
      <p:pic>
        <p:nvPicPr>
          <p:cNvPr id="5" name="Picture 4"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304800" y="914400"/>
            <a:ext cx="8610600" cy="523220"/>
          </a:xfrm>
          <a:prstGeom prst="rect">
            <a:avLst/>
          </a:prstGeom>
        </p:spPr>
        <p:txBody>
          <a:bodyPr wrap="square">
            <a:spAutoFit/>
          </a:bodyPr>
          <a:lstStyle/>
          <a:p>
            <a:pPr algn="just"/>
            <a:r>
              <a:rPr lang="en-IN" altLang="en-US" sz="2800" b="1" i="0" dirty="0" smtClean="0">
                <a:solidFill>
                  <a:srgbClr val="FF0000"/>
                </a:solidFill>
                <a:effectLst/>
                <a:latin typeface="Times New Roman" panose="02020603050405020304" pitchFamily="18" charset="0"/>
                <a:cs typeface="Times New Roman" panose="02020603050405020304" pitchFamily="18" charset="0"/>
              </a:rPr>
              <a:t>Ex :</a:t>
            </a:r>
            <a:endParaRPr lang="en-IN" altLang="en-US" sz="2800" b="1" i="0" dirty="0">
              <a:solidFill>
                <a:srgbClr val="FF0000"/>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12"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37</a:t>
            </a:fld>
            <a:endParaRPr lang="en-US" sz="2000" b="1" dirty="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38</a:t>
            </a:fld>
            <a:endParaRPr lang="en-US" sz="2000" b="1" dirty="0">
              <a:solidFill>
                <a:srgbClr val="0000FF"/>
              </a:solidFill>
            </a:endParaRPr>
          </a:p>
        </p:txBody>
      </p:sp>
      <p:sp>
        <p:nvSpPr>
          <p:cNvPr id="8" name="Rectangle 7"/>
          <p:cNvSpPr/>
          <p:nvPr/>
        </p:nvSpPr>
        <p:spPr>
          <a:xfrm>
            <a:off x="304800" y="914400"/>
            <a:ext cx="8610600" cy="1198880"/>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Completeness:</a:t>
            </a:r>
            <a:r>
              <a:rPr lang="en-US" sz="2400" dirty="0" smtClean="0">
                <a:latin typeface="Times New Roman" panose="02020603050405020304" pitchFamily="18" charset="0"/>
                <a:cs typeface="Times New Roman" panose="02020603050405020304" pitchFamily="18" charset="0"/>
              </a:rPr>
              <a:t> </a:t>
            </a:r>
          </a:p>
          <a:p>
            <a:pPr algn="just"/>
            <a:endParaRPr lang="en-IN" altLang="en-US" sz="24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39</a:t>
            </a:fld>
            <a:endParaRPr lang="en-US" sz="2000" b="1" dirty="0">
              <a:solidFill>
                <a:srgbClr val="0000FF"/>
              </a:solidFill>
            </a:endParaRPr>
          </a:p>
        </p:txBody>
      </p:sp>
      <p:sp>
        <p:nvSpPr>
          <p:cNvPr id="8" name="Rectangle 7"/>
          <p:cNvSpPr/>
          <p:nvPr/>
        </p:nvSpPr>
        <p:spPr>
          <a:xfrm>
            <a:off x="304800" y="914400"/>
            <a:ext cx="8610600" cy="891540"/>
          </a:xfrm>
          <a:prstGeom prst="rect">
            <a:avLst/>
          </a:prstGeom>
        </p:spPr>
        <p:txBody>
          <a:bodyPr wrap="square">
            <a:spAutoFit/>
          </a:bodyPr>
          <a:lstStyle/>
          <a:p>
            <a:pPr algn="just"/>
            <a:r>
              <a:rPr lang="en-US" sz="2800" b="1" dirty="0" smtClean="0">
                <a:latin typeface="Times New Roman" panose="02020603050405020304" pitchFamily="18" charset="0"/>
                <a:cs typeface="Times New Roman" panose="02020603050405020304" pitchFamily="18" charset="0"/>
              </a:rPr>
              <a:t>Depth-Limited Search Algorithm</a:t>
            </a:r>
            <a:r>
              <a:rPr lang="en-US" sz="28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4</a:t>
            </a:fld>
            <a:endParaRPr lang="en-US" sz="2000" dirty="0">
              <a:solidFill>
                <a:srgbClr val="0000FF"/>
              </a:solidFill>
            </a:endParaRP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10" name="Rectangle 9"/>
          <p:cNvSpPr/>
          <p:nvPr/>
        </p:nvSpPr>
        <p:spPr>
          <a:xfrm>
            <a:off x="228600" y="1066661"/>
            <a:ext cx="8763000" cy="4769485"/>
          </a:xfrm>
          <a:prstGeom prst="rect">
            <a:avLst/>
          </a:prstGeom>
        </p:spPr>
        <p:txBody>
          <a:bodyPr wrap="square">
            <a:spAutoFit/>
          </a:bodyPr>
          <a:lstStyle/>
          <a:p>
            <a:pPr algn="just"/>
            <a:r>
              <a:rPr lang="en-US" sz="2800" b="1" dirty="0" smtClean="0">
                <a:solidFill>
                  <a:srgbClr val="FF0000"/>
                </a:solidFill>
                <a:latin typeface="Times New Roman" panose="02020603050405020304" pitchFamily="18" charset="0"/>
                <a:cs typeface="Times New Roman" panose="02020603050405020304" pitchFamily="18" charset="0"/>
                <a:sym typeface="+mn-ea"/>
              </a:rPr>
              <a:t>What to Represent:</a:t>
            </a:r>
            <a:r>
              <a:rPr lang="en-US" sz="3200" b="1" dirty="0" smtClean="0">
                <a:solidFill>
                  <a:srgbClr val="FF0000"/>
                </a:solidFill>
                <a:latin typeface="Times New Roman" panose="02020603050405020304" pitchFamily="18" charset="0"/>
                <a:cs typeface="Times New Roman" panose="02020603050405020304" pitchFamily="18" charset="0"/>
                <a:sym typeface="+mn-ea"/>
              </a:rPr>
              <a:t> </a:t>
            </a:r>
          </a:p>
          <a:p>
            <a:pPr algn="just"/>
            <a:endParaRPr lang="en-US" sz="3200" b="1" dirty="0" smtClean="0">
              <a:solidFill>
                <a:srgbClr val="FF0000"/>
              </a:solidFill>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sym typeface="+mn-ea"/>
              </a:rPr>
              <a:t>Object:</a:t>
            </a:r>
          </a:p>
          <a:p>
            <a:pPr indent="457200" algn="just"/>
            <a:r>
              <a:rPr lang="en-US" sz="2000" dirty="0" smtClean="0">
                <a:latin typeface="Times New Roman" panose="02020603050405020304" pitchFamily="18" charset="0"/>
                <a:cs typeface="Times New Roman" panose="02020603050405020304" pitchFamily="18" charset="0"/>
                <a:sym typeface="+mn-ea"/>
              </a:rPr>
              <a:t> All the facts about objects in our world domain. </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sym typeface="+mn-ea"/>
              </a:rPr>
              <a:t>Events:</a:t>
            </a:r>
            <a:r>
              <a:rPr lang="en-US" sz="2000" dirty="0" smtClean="0">
                <a:latin typeface="Times New Roman" panose="02020603050405020304" pitchFamily="18" charset="0"/>
                <a:cs typeface="Times New Roman" panose="02020603050405020304" pitchFamily="18" charset="0"/>
                <a:sym typeface="+mn-ea"/>
              </a:rPr>
              <a:t> </a:t>
            </a:r>
          </a:p>
          <a:p>
            <a:pPr indent="457200" algn="just"/>
            <a:r>
              <a:rPr lang="en-US" sz="2000" dirty="0" smtClean="0">
                <a:latin typeface="Times New Roman" panose="02020603050405020304" pitchFamily="18" charset="0"/>
                <a:cs typeface="Times New Roman" panose="02020603050405020304" pitchFamily="18" charset="0"/>
                <a:sym typeface="+mn-ea"/>
              </a:rPr>
              <a:t>Events are the actions which occur in our world.</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sym typeface="+mn-ea"/>
              </a:rPr>
              <a:t>Performance:</a:t>
            </a:r>
            <a:r>
              <a:rPr lang="en-US" sz="2000" dirty="0" smtClean="0">
                <a:latin typeface="Times New Roman" panose="02020603050405020304" pitchFamily="18" charset="0"/>
                <a:cs typeface="Times New Roman" panose="02020603050405020304" pitchFamily="18" charset="0"/>
                <a:sym typeface="+mn-ea"/>
              </a:rPr>
              <a:t> </a:t>
            </a:r>
          </a:p>
          <a:p>
            <a:pPr indent="457200" algn="just"/>
            <a:r>
              <a:rPr lang="en-US" sz="2000" dirty="0" smtClean="0">
                <a:latin typeface="Times New Roman" panose="02020603050405020304" pitchFamily="18" charset="0"/>
                <a:cs typeface="Times New Roman" panose="02020603050405020304" pitchFamily="18" charset="0"/>
                <a:sym typeface="+mn-ea"/>
              </a:rPr>
              <a:t>It describe behavior which involves knowledge about how to do things.</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sym typeface="+mn-ea"/>
              </a:rPr>
              <a:t>Meta-knowledge:</a:t>
            </a:r>
            <a:r>
              <a:rPr lang="en-US" sz="2000" dirty="0" smtClean="0">
                <a:latin typeface="Times New Roman" panose="02020603050405020304" pitchFamily="18" charset="0"/>
                <a:cs typeface="Times New Roman" panose="02020603050405020304" pitchFamily="18" charset="0"/>
                <a:sym typeface="+mn-ea"/>
              </a:rPr>
              <a:t> </a:t>
            </a:r>
          </a:p>
          <a:p>
            <a:pPr indent="457200" algn="just"/>
            <a:r>
              <a:rPr lang="en-US" sz="2000" dirty="0" smtClean="0">
                <a:latin typeface="Times New Roman" panose="02020603050405020304" pitchFamily="18" charset="0"/>
                <a:cs typeface="Times New Roman" panose="02020603050405020304" pitchFamily="18" charset="0"/>
                <a:sym typeface="+mn-ea"/>
              </a:rPr>
              <a:t>It is knowledge about what we know.</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sym typeface="+mn-ea"/>
              </a:rPr>
              <a:t>Facts:</a:t>
            </a:r>
            <a:r>
              <a:rPr lang="en-US" sz="2000" dirty="0" smtClean="0">
                <a:latin typeface="Times New Roman" panose="02020603050405020304" pitchFamily="18" charset="0"/>
                <a:cs typeface="Times New Roman" panose="02020603050405020304" pitchFamily="18" charset="0"/>
                <a:sym typeface="+mn-ea"/>
              </a:rPr>
              <a:t> Facts are the truths about the real world and what we represent.</a:t>
            </a: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sym typeface="+mn-ea"/>
              </a:rPr>
              <a:t>Knowledge-Base:</a:t>
            </a:r>
            <a:r>
              <a:rPr lang="en-US" sz="2000" dirty="0" smtClean="0">
                <a:latin typeface="Times New Roman" panose="02020603050405020304" pitchFamily="18" charset="0"/>
                <a:cs typeface="Times New Roman" panose="02020603050405020304" pitchFamily="18" charset="0"/>
                <a:sym typeface="+mn-ea"/>
              </a:rPr>
              <a:t> </a:t>
            </a:r>
          </a:p>
          <a:p>
            <a:pPr indent="457200" algn="just"/>
            <a:r>
              <a:rPr lang="en-US" sz="2000" dirty="0" smtClean="0">
                <a:latin typeface="Times New Roman" panose="02020603050405020304" pitchFamily="18" charset="0"/>
                <a:cs typeface="Times New Roman" panose="02020603050405020304" pitchFamily="18" charset="0"/>
                <a:sym typeface="+mn-ea"/>
              </a:rPr>
              <a:t>The central component of the knowledge-based m</a:t>
            </a:r>
            <a:r>
              <a:rPr lang="en-US" sz="2000" dirty="0" smtClean="0">
                <a:latin typeface="Times New Roman" panose="02020603050405020304" pitchFamily="18" charset="0"/>
                <a:cs typeface="Times New Roman" panose="02020603050405020304" pitchFamily="18" charset="0"/>
                <a:sym typeface="+mn-ea"/>
              </a:rPr>
              <a:t>achine</a:t>
            </a:r>
            <a:r>
              <a:rPr lang="en-US" sz="2000" dirty="0" smtClean="0">
                <a:latin typeface="Times New Roman" panose="02020603050405020304" pitchFamily="18" charset="0"/>
                <a:cs typeface="Times New Roman" panose="02020603050405020304" pitchFamily="18" charset="0"/>
                <a:sym typeface="+mn-ea"/>
              </a:rPr>
              <a:t>. </a:t>
            </a:r>
            <a:r>
              <a:rPr lang="en-US" sz="2000" dirty="0" smtClean="0">
                <a:latin typeface="Times New Roman" panose="02020603050405020304" pitchFamily="18" charset="0"/>
                <a:cs typeface="Times New Roman" panose="02020603050405020304" pitchFamily="18" charset="0"/>
                <a:sym typeface="+mn-ea"/>
              </a:rPr>
              <a:t>It is represented as KB. The </a:t>
            </a:r>
            <a:r>
              <a:rPr lang="en-US" sz="2000" dirty="0" smtClean="0">
                <a:latin typeface="Times New Roman" panose="02020603050405020304" pitchFamily="18" charset="0"/>
                <a:cs typeface="Times New Roman" panose="02020603050405020304" pitchFamily="18" charset="0"/>
                <a:sym typeface="+mn-ea"/>
              </a:rPr>
              <a:t>Knowledge base </a:t>
            </a:r>
            <a:r>
              <a:rPr lang="en-US" sz="2000" dirty="0" smtClean="0">
                <a:latin typeface="Times New Roman" panose="02020603050405020304" pitchFamily="18" charset="0"/>
                <a:cs typeface="Times New Roman" panose="02020603050405020304" pitchFamily="18" charset="0"/>
                <a:sym typeface="+mn-ea"/>
              </a:rPr>
              <a:t>is a group of the Sentences.</a:t>
            </a:r>
            <a:endParaRPr lang="en-US" sz="2000" b="0" i="0" dirty="0" smtClean="0">
              <a:solidFill>
                <a:srgbClr val="000000"/>
              </a:solidFill>
              <a:effectLst/>
              <a:latin typeface="Times New Roman" panose="02020603050405020304" pitchFamily="18" charset="0"/>
              <a:cs typeface="Times New Roman" panose="02020603050405020304" pitchFamily="18" charset="0"/>
              <a:sym typeface="+mn-ea"/>
            </a:endParaRP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40</a:t>
            </a:fld>
            <a:endParaRPr lang="en-US" sz="2000" b="1" dirty="0">
              <a:solidFill>
                <a:srgbClr val="0000FF"/>
              </a:solidFill>
            </a:endParaRPr>
          </a:p>
        </p:txBody>
      </p:sp>
      <p:sp>
        <p:nvSpPr>
          <p:cNvPr id="8" name="Rectangle 7"/>
          <p:cNvSpPr/>
          <p:nvPr/>
        </p:nvSpPr>
        <p:spPr>
          <a:xfrm>
            <a:off x="304800" y="914400"/>
            <a:ext cx="8610600" cy="1938020"/>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endParaRPr lang="en-US" sz="2400" b="1" dirty="0" smtClean="0"/>
          </a:p>
          <a:p>
            <a:r>
              <a:rPr lang="en-US" sz="2400" b="1" dirty="0" smtClean="0"/>
              <a:t>Advantages:</a:t>
            </a:r>
          </a:p>
          <a:p>
            <a:endParaRPr lang="en-US" sz="2400" dirty="0" smtClean="0"/>
          </a:p>
          <a:p>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41</a:t>
            </a:fld>
            <a:endParaRPr lang="en-US" sz="2000" b="1" dirty="0">
              <a:solidFill>
                <a:srgbClr val="0000FF"/>
              </a:solidFill>
            </a:endParaRPr>
          </a:p>
        </p:txBody>
      </p:sp>
      <p:sp>
        <p:nvSpPr>
          <p:cNvPr id="8" name="Rectangle 7"/>
          <p:cNvSpPr/>
          <p:nvPr/>
        </p:nvSpPr>
        <p:spPr>
          <a:xfrm>
            <a:off x="304800" y="914400"/>
            <a:ext cx="8610600" cy="461665"/>
          </a:xfrm>
          <a:prstGeom prst="rect">
            <a:avLst/>
          </a:prstGeom>
        </p:spPr>
        <p:txBody>
          <a:bodyPr wrap="square">
            <a:spAutoFit/>
          </a:bodyPr>
          <a:lstStyle/>
          <a:p>
            <a:pPr algn="just"/>
            <a:r>
              <a:rPr lang="en-US" sz="2400" b="1" dirty="0" smtClean="0">
                <a:solidFill>
                  <a:srgbClr val="FF0000"/>
                </a:solidFill>
                <a:latin typeface="Times New Roman" panose="02020603050405020304" pitchFamily="18" charset="0"/>
                <a:cs typeface="Times New Roman" panose="02020603050405020304" pitchFamily="18" charset="0"/>
              </a:rPr>
              <a:t>Ex :</a:t>
            </a:r>
            <a:r>
              <a:rPr lang="en-US" sz="2400" dirty="0" smtClean="0">
                <a:latin typeface="Times New Roman" panose="02020603050405020304" pitchFamily="18" charset="0"/>
                <a:cs typeface="Times New Roman" panose="02020603050405020304" pitchFamily="18" charset="0"/>
              </a:rPr>
              <a:t> </a:t>
            </a:r>
            <a:endParaRPr lang="en-IN" altLang="en-US" sz="2800" b="1" i="0" dirty="0">
              <a:solidFill>
                <a:srgbClr val="610B4B"/>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descr="PPT VISKA.jpg"/>
          <p:cNvPicPr>
            <a:picLocks noChangeAspect="1"/>
          </p:cNvPicPr>
          <p:nvPr/>
        </p:nvPicPr>
        <p:blipFill>
          <a:blip r:embed="rId2" cstate="print"/>
          <a:stretch>
            <a:fillRect/>
          </a:stretch>
        </p:blipFill>
        <p:spPr>
          <a:xfrm>
            <a:off x="0" y="0"/>
            <a:ext cx="9144000" cy="6858000"/>
          </a:xfrm>
          <a:prstGeom prst="rect">
            <a:avLst/>
          </a:prstGeom>
        </p:spPr>
      </p:pic>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42</a:t>
            </a:fld>
            <a:endParaRPr lang="en-US" sz="2000" b="1" dirty="0">
              <a:solidFill>
                <a:srgbClr val="0000FF"/>
              </a:solidFill>
            </a:endParaRPr>
          </a:p>
        </p:txBody>
      </p:sp>
      <p:sp>
        <p:nvSpPr>
          <p:cNvPr id="9" name="Rectangle 8"/>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10" name="Rectangle 9"/>
          <p:cNvSpPr/>
          <p:nvPr/>
        </p:nvSpPr>
        <p:spPr>
          <a:xfrm>
            <a:off x="304800" y="914400"/>
            <a:ext cx="8610600" cy="1198880"/>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Completeness:</a:t>
            </a:r>
          </a:p>
          <a:p>
            <a:pPr algn="just"/>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260475"/>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Iterative deepening depth-first Search(IDDFS)</a:t>
            </a:r>
          </a:p>
          <a:p>
            <a:endParaRPr lang="en-US" sz="2400" dirty="0" smtClean="0"/>
          </a:p>
          <a:p>
            <a:pPr algn="just"/>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43</a:t>
            </a:fld>
            <a:endParaRPr lang="en-US" sz="2000" b="1" dirty="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260475"/>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Advantages:</a:t>
            </a:r>
          </a:p>
          <a:p>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200" smtClean="0">
                <a:solidFill>
                  <a:srgbClr val="0000FF"/>
                </a:solidFill>
              </a:rPr>
              <a:pPr/>
              <a:t>44</a:t>
            </a:fld>
            <a:endParaRPr lang="en-US" sz="2200" dirty="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568450"/>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Example:</a:t>
            </a:r>
          </a:p>
          <a:p>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45</a:t>
            </a:fld>
            <a:endParaRPr lang="en-US" sz="2000" b="1" dirty="0">
              <a:solidFill>
                <a:srgbClr val="0000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46</a:t>
            </a:fld>
            <a:endParaRPr lang="en-US" sz="2000" b="1" dirty="0">
              <a:solidFill>
                <a:srgbClr val="0000FF"/>
              </a:solidFill>
            </a:endParaRP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260475"/>
          </a:xfrm>
          <a:prstGeom prst="rect">
            <a:avLst/>
          </a:prstGeom>
        </p:spPr>
        <p:txBody>
          <a:bodyPr wrap="square">
            <a:spAutoFit/>
          </a:bodyPr>
          <a:lstStyle/>
          <a:p>
            <a:pPr algn="just"/>
            <a:r>
              <a:rPr lang="en-US" sz="2800" b="1" dirty="0" smtClean="0">
                <a:latin typeface="Times New Roman" panose="02020603050405020304" pitchFamily="18" charset="0"/>
                <a:cs typeface="Times New Roman" panose="02020603050405020304" pitchFamily="18" charset="0"/>
              </a:rPr>
              <a:t>Completeness:</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47</a:t>
            </a:fld>
            <a:endParaRPr lang="en-US" sz="2000" b="1" dirty="0">
              <a:solidFill>
                <a:srgbClr val="00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829945"/>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7" name="Rectangle 6"/>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48</a:t>
            </a:fld>
            <a:endParaRPr lang="en-US" sz="2000" b="1" dirty="0">
              <a:solidFill>
                <a:srgbClr val="0000FF"/>
              </a:solidFill>
            </a:endParaRP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49</a:t>
            </a:fld>
            <a:endParaRPr lang="en-US" sz="2000" b="1" dirty="0">
              <a:solidFill>
                <a:srgbClr val="0000FF"/>
              </a:solidFill>
            </a:endParaRP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8"/>
          <p:cNvSpPr/>
          <p:nvPr/>
        </p:nvSpPr>
        <p:spPr>
          <a:xfrm>
            <a:off x="304800" y="914400"/>
            <a:ext cx="8610600" cy="1691640"/>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Bidirectional Search Algorithm</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5</a:t>
            </a:fld>
            <a:endParaRPr lang="en-US" sz="2000" dirty="0">
              <a:solidFill>
                <a:srgbClr val="0000FF"/>
              </a:solidFill>
            </a:endParaRP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11" name="Rectangle 10"/>
          <p:cNvSpPr/>
          <p:nvPr/>
        </p:nvSpPr>
        <p:spPr>
          <a:xfrm>
            <a:off x="152400" y="1066801"/>
            <a:ext cx="8686800" cy="1568450"/>
          </a:xfrm>
          <a:prstGeom prst="rect">
            <a:avLst/>
          </a:prstGeom>
        </p:spPr>
        <p:txBody>
          <a:bodyPr wrap="square">
            <a:spAutoFit/>
          </a:bodyPr>
          <a:lstStyle/>
          <a:p>
            <a:pPr marL="342900" indent="-342900" algn="just">
              <a:buFont typeface="Wingdings" panose="05000000000000000000" charset="0"/>
              <a:buChar char="ü"/>
            </a:pPr>
            <a:endParaRPr lang="en-IN" alt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endParaRPr lang="en-IN"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Rectangle 4"/>
          <p:cNvSpPr/>
          <p:nvPr/>
        </p:nvSpPr>
        <p:spPr>
          <a:xfrm>
            <a:off x="304800" y="914400"/>
            <a:ext cx="8610600" cy="3538220"/>
          </a:xfrm>
          <a:prstGeom prst="rect">
            <a:avLst/>
          </a:prstGeom>
        </p:spPr>
        <p:txBody>
          <a:bodyPr wrap="square">
            <a:spAutoFit/>
          </a:bodyPr>
          <a:lstStyle/>
          <a:p>
            <a:endParaRPr lang="en-US" sz="2800" b="1" dirty="0" smtClean="0">
              <a:latin typeface="Times New Roman" panose="02020603050405020304" pitchFamily="18" charset="0"/>
              <a:cs typeface="Times New Roman" panose="02020603050405020304" pitchFamily="18" charset="0"/>
              <a:sym typeface="+mn-ea"/>
            </a:endParaRPr>
          </a:p>
          <a:p>
            <a:endParaRPr lang="en-US" sz="2800" b="1" dirty="0" smtClean="0">
              <a:latin typeface="Times New Roman" panose="02020603050405020304" pitchFamily="18" charset="0"/>
              <a:cs typeface="Times New Roman" panose="02020603050405020304" pitchFamily="18" charset="0"/>
              <a:sym typeface="+mn-ea"/>
            </a:endParaRPr>
          </a:p>
          <a:p>
            <a:endParaRPr lang="en-US" sz="2800" b="1" dirty="0" smtClean="0">
              <a:latin typeface="Times New Roman" panose="02020603050405020304" pitchFamily="18" charset="0"/>
              <a:cs typeface="Times New Roman" panose="02020603050405020304" pitchFamily="18" charset="0"/>
              <a:sym typeface="+mn-ea"/>
            </a:endParaRPr>
          </a:p>
          <a:p>
            <a:r>
              <a:rPr lang="en-US" sz="2800" b="1" dirty="0" smtClean="0">
                <a:latin typeface="Times New Roman" panose="02020603050405020304" pitchFamily="18" charset="0"/>
                <a:cs typeface="Times New Roman" panose="02020603050405020304" pitchFamily="18" charset="0"/>
                <a:sym typeface="+mn-ea"/>
              </a:rPr>
              <a:t>Knowledge:</a:t>
            </a:r>
            <a:r>
              <a:rPr lang="en-US" sz="2800" dirty="0" smtClean="0">
                <a:latin typeface="Times New Roman" panose="02020603050405020304" pitchFamily="18" charset="0"/>
                <a:cs typeface="Times New Roman" panose="02020603050405020304" pitchFamily="18" charset="0"/>
                <a:sym typeface="+mn-ea"/>
              </a:rPr>
              <a:t>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sym typeface="+mn-ea"/>
              </a:rPr>
              <a:t>Knowledge is awareness or familiarity gained by experiences of facts, data, and situations. </a:t>
            </a:r>
            <a:endParaRPr sz="2400" b="1" dirty="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50</a:t>
            </a:fld>
            <a:endParaRPr lang="en-US" sz="2000" b="1" dirty="0">
              <a:solidFill>
                <a:srgbClr val="0000FF"/>
              </a:solidFill>
            </a:endParaRP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8"/>
          <p:cNvSpPr/>
          <p:nvPr/>
        </p:nvSpPr>
        <p:spPr>
          <a:xfrm>
            <a:off x="304800" y="914400"/>
            <a:ext cx="8610600" cy="1568450"/>
          </a:xfrm>
          <a:prstGeom prst="rect">
            <a:avLst/>
          </a:prstGeom>
        </p:spPr>
        <p:txBody>
          <a:bodyPr wrap="square">
            <a:spAutoFit/>
          </a:bodyPr>
          <a:lstStyle/>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Advantages:</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51</a:t>
            </a:fld>
            <a:endParaRPr lang="en-US" sz="2000" b="1" dirty="0">
              <a:solidFill>
                <a:srgbClr val="0000FF"/>
              </a:solidFill>
            </a:endParaRPr>
          </a:p>
        </p:txBody>
      </p:sp>
      <p:sp>
        <p:nvSpPr>
          <p:cNvPr id="7" name="Rectangle 6"/>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52</a:t>
            </a:fld>
            <a:endParaRPr lang="en-US" sz="2000" b="1" dirty="0">
              <a:solidFill>
                <a:srgbClr val="0000FF"/>
              </a:solidFill>
            </a:endParaRPr>
          </a:p>
        </p:txBody>
      </p:sp>
      <p:sp>
        <p:nvSpPr>
          <p:cNvPr id="7" name="Rectangle 6"/>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Rectangle 7"/>
          <p:cNvSpPr/>
          <p:nvPr/>
        </p:nvSpPr>
        <p:spPr>
          <a:xfrm>
            <a:off x="304800" y="914400"/>
            <a:ext cx="8610600" cy="1198880"/>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Completeness:</a:t>
            </a:r>
          </a:p>
          <a:p>
            <a:endParaRPr lang="en-US" sz="2400" b="1" dirty="0" smtClean="0">
              <a:latin typeface="Times New Roman" panose="02020603050405020304" pitchFamily="18" charset="0"/>
              <a:cs typeface="Times New Roman" panose="02020603050405020304" pitchFamily="18" charset="0"/>
            </a:endParaRPr>
          </a:p>
          <a:p>
            <a:pPr indent="0">
              <a:buFont typeface="Wingdings" panose="05000000000000000000" pitchFamily="2" charset="2"/>
              <a:buNone/>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53</a:t>
            </a:fld>
            <a:endParaRPr lang="en-US" sz="2000" b="1" dirty="0">
              <a:solidFill>
                <a:srgbClr val="0000FF"/>
              </a:solidFill>
            </a:endParaRPr>
          </a:p>
        </p:txBody>
      </p:sp>
      <p:sp>
        <p:nvSpPr>
          <p:cNvPr id="9" name="Rectangle 8"/>
          <p:cNvSpPr/>
          <p:nvPr/>
        </p:nvSpPr>
        <p:spPr>
          <a:xfrm>
            <a:off x="304800" y="914400"/>
            <a:ext cx="8610600" cy="953135"/>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Heuristics function:</a:t>
            </a:r>
            <a:r>
              <a:rPr lang="en-US" sz="3200" dirty="0" smtClean="0">
                <a:latin typeface="Times New Roman" panose="02020603050405020304" pitchFamily="18" charset="0"/>
                <a:cs typeface="Times New Roman" panose="02020603050405020304" pitchFamily="18" charset="0"/>
              </a:rPr>
              <a:t> </a:t>
            </a:r>
          </a:p>
          <a:p>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54</a:t>
            </a:fld>
            <a:endParaRPr lang="en-US" sz="2000" b="1" dirty="0">
              <a:solidFill>
                <a:srgbClr val="0000FF"/>
              </a:solidFill>
            </a:endParaRP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55</a:t>
            </a:fld>
            <a:endParaRPr lang="en-US" sz="2000" b="1" dirty="0">
              <a:solidFill>
                <a:srgbClr val="0000FF"/>
              </a:solidFill>
            </a:endParaRPr>
          </a:p>
        </p:txBody>
      </p:sp>
      <p:sp>
        <p:nvSpPr>
          <p:cNvPr id="8" name="Rectangle 7"/>
          <p:cNvSpPr/>
          <p:nvPr/>
        </p:nvSpPr>
        <p:spPr>
          <a:xfrm>
            <a:off x="304800" y="933271"/>
            <a:ext cx="8610600" cy="1198880"/>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A* Search Algorithm</a:t>
            </a:r>
          </a:p>
          <a:p>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56</a:t>
            </a:fld>
            <a:endParaRPr lang="en-US" sz="2000" b="1" dirty="0">
              <a:solidFill>
                <a:srgbClr val="0000FF"/>
              </a:solidFill>
            </a:endParaRPr>
          </a:p>
        </p:txBody>
      </p:sp>
      <p:sp>
        <p:nvSpPr>
          <p:cNvPr id="8" name="Rectangle 7"/>
          <p:cNvSpPr/>
          <p:nvPr/>
        </p:nvSpPr>
        <p:spPr>
          <a:xfrm>
            <a:off x="304800" y="914400"/>
            <a:ext cx="8610600" cy="113728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Algorithm of A* search</a:t>
            </a:r>
          </a:p>
          <a:p>
            <a:endParaRPr lang="en-US" sz="2400" b="1"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57</a:t>
            </a:fld>
            <a:endParaRPr lang="en-US" sz="2000" b="1" dirty="0">
              <a:solidFill>
                <a:srgbClr val="0000FF"/>
              </a:solidFill>
            </a:endParaRPr>
          </a:p>
        </p:txBody>
      </p:sp>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58</a:t>
            </a:fld>
            <a:endParaRPr lang="en-US" sz="2000" b="1" dirty="0">
              <a:solidFill>
                <a:srgbClr val="0000FF"/>
              </a:solidFill>
            </a:endParaRPr>
          </a:p>
        </p:txBody>
      </p:sp>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Rectangle 7"/>
          <p:cNvSpPr/>
          <p:nvPr/>
        </p:nvSpPr>
        <p:spPr>
          <a:xfrm>
            <a:off x="304800" y="914400"/>
            <a:ext cx="8610600" cy="2061210"/>
          </a:xfrm>
          <a:prstGeom prst="rect">
            <a:avLst/>
          </a:prstGeom>
        </p:spPr>
        <p:txBody>
          <a:bodyPr wrap="square">
            <a:spAutoFit/>
          </a:bodyPr>
          <a:lstStyle/>
          <a:p>
            <a:endParaRPr lang="en-US" sz="2800" b="1" dirty="0" smtClean="0"/>
          </a:p>
          <a:p>
            <a:r>
              <a:rPr lang="en-US" sz="2800" b="1" dirty="0" smtClean="0">
                <a:latin typeface="Times New Roman" panose="02020603050405020304" pitchFamily="18" charset="0"/>
                <a:cs typeface="Times New Roman" panose="02020603050405020304" pitchFamily="18" charset="0"/>
              </a:rPr>
              <a:t>Solution:</a:t>
            </a:r>
          </a:p>
          <a:p>
            <a:endParaRPr lang="en-US" sz="2400" b="1"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59</a:t>
            </a:fld>
            <a:endParaRPr lang="en-US" sz="2000" b="1" dirty="0">
              <a:solidFill>
                <a:srgbClr val="0000FF"/>
              </a:solidFill>
            </a:endParaRPr>
          </a:p>
        </p:txBody>
      </p:sp>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Rectangle 7"/>
          <p:cNvSpPr/>
          <p:nvPr/>
        </p:nvSpPr>
        <p:spPr>
          <a:xfrm>
            <a:off x="304800" y="914400"/>
            <a:ext cx="8610600" cy="1691640"/>
          </a:xfrm>
          <a:prstGeom prst="rect">
            <a:avLst/>
          </a:prstGeom>
        </p:spPr>
        <p:txBody>
          <a:bodyPr wrap="square">
            <a:spAutoFit/>
          </a:bodyPr>
          <a:lstStyle/>
          <a:p>
            <a:endParaRPr lang="en-US" sz="2800" b="1" dirty="0" smtClean="0"/>
          </a:p>
          <a:p>
            <a:pPr algn="just"/>
            <a:r>
              <a:rPr lang="en-US" sz="2800" b="1" dirty="0" smtClean="0">
                <a:latin typeface="Times New Roman" panose="02020603050405020304" pitchFamily="18" charset="0"/>
                <a:cs typeface="Times New Roman" panose="02020603050405020304" pitchFamily="18" charset="0"/>
              </a:rPr>
              <a:t>Advantages:</a:t>
            </a:r>
          </a:p>
          <a:p>
            <a:pPr algn="just"/>
            <a:endParaRPr lang="en-US" sz="2400"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6</a:t>
            </a:fld>
            <a:endParaRPr lang="en-US" sz="2000" dirty="0">
              <a:solidFill>
                <a:srgbClr val="0000FF"/>
              </a:solidFill>
            </a:endParaRPr>
          </a:p>
        </p:txBody>
      </p:sp>
      <p:sp>
        <p:nvSpPr>
          <p:cNvPr id="7" name="Rectangle 6"/>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Rectangle 7"/>
          <p:cNvSpPr/>
          <p:nvPr/>
        </p:nvSpPr>
        <p:spPr>
          <a:xfrm>
            <a:off x="304800" y="990600"/>
            <a:ext cx="8534400" cy="521970"/>
          </a:xfrm>
          <a:prstGeom prst="rect">
            <a:avLst/>
          </a:prstGeom>
        </p:spPr>
        <p:txBody>
          <a:bodyPr wrap="square">
            <a:spAutoFit/>
          </a:bodyPr>
          <a:lstStyle/>
          <a:p>
            <a:r>
              <a:rPr lang="en-US" sz="2800" b="1" dirty="0" smtClean="0">
                <a:sym typeface="+mn-ea"/>
              </a:rPr>
              <a:t>Types of knowledge</a:t>
            </a:r>
            <a:endParaRPr lang="en-IN" altLang="en-US" sz="24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pic>
        <p:nvPicPr>
          <p:cNvPr id="25602" name="Picture 2" descr="Knowledge Representation in Artificial intelligence"/>
          <p:cNvPicPr>
            <a:picLocks noGrp="1" noChangeAspect="1" noChangeArrowheads="1"/>
          </p:cNvPicPr>
          <p:nvPr>
            <p:ph idx="1"/>
          </p:nvPr>
        </p:nvPicPr>
        <p:blipFill>
          <a:blip r:embed="rId3"/>
          <a:srcRect/>
          <a:stretch>
            <a:fillRect/>
          </a:stretch>
        </p:blipFill>
        <p:spPr bwMode="auto">
          <a:xfrm>
            <a:off x="1143000" y="1776730"/>
            <a:ext cx="6508750" cy="386588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04800" y="914400"/>
            <a:ext cx="8610600" cy="1630045"/>
          </a:xfrm>
          <a:prstGeom prst="rect">
            <a:avLst/>
          </a:prstGeom>
        </p:spPr>
        <p:txBody>
          <a:bodyPr wrap="square">
            <a:spAutoFit/>
          </a:bodyPr>
          <a:lstStyle/>
          <a:p>
            <a:endParaRPr lang="en-US" sz="2400" dirty="0" smtClean="0"/>
          </a:p>
          <a:p>
            <a:pPr algn="just"/>
            <a:r>
              <a:rPr lang="en-US" sz="2800" b="1" dirty="0" smtClean="0">
                <a:latin typeface="Times New Roman" panose="02020603050405020304" pitchFamily="18" charset="0"/>
                <a:cs typeface="Times New Roman" panose="02020603050405020304" pitchFamily="18" charset="0"/>
              </a:rPr>
              <a:t>Disadvantages:</a:t>
            </a:r>
          </a:p>
          <a:p>
            <a:pPr algn="just"/>
            <a:endParaRPr lang="en-US" sz="2400"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60</a:t>
            </a:fld>
            <a:endParaRPr lang="en-US" sz="2000" b="1" dirty="0">
              <a:solidFill>
                <a:srgbClr val="0000FF"/>
              </a:solidFill>
            </a:endParaRPr>
          </a:p>
        </p:txBody>
      </p:sp>
      <p:sp>
        <p:nvSpPr>
          <p:cNvPr id="8" name="Rectangle 7"/>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61</a:t>
            </a:fld>
            <a:endParaRPr lang="en-US" sz="2000" b="1" dirty="0">
              <a:solidFill>
                <a:srgbClr val="0000FF"/>
              </a:solidFill>
            </a:endParaRPr>
          </a:p>
        </p:txBody>
      </p:sp>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197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62</a:t>
            </a:fld>
            <a:endParaRPr lang="en-US" sz="2000" b="1" dirty="0">
              <a:solidFill>
                <a:srgbClr val="0000FF"/>
              </a:solidFill>
            </a:endParaRP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2183765"/>
          </a:xfrm>
          <a:prstGeom prst="rect">
            <a:avLst/>
          </a:prstGeom>
        </p:spPr>
        <p:txBody>
          <a:bodyPr wrap="square">
            <a:spAutoFit/>
          </a:bodyPr>
          <a:lstStyle/>
          <a:p>
            <a:r>
              <a:rPr lang="en-IN" altLang="en-US" sz="2800" b="1" dirty="0">
                <a:latin typeface="Times New Roman" panose="02020603050405020304" pitchFamily="18" charset="0"/>
                <a:cs typeface="Times New Roman" panose="02020603050405020304" pitchFamily="18" charset="0"/>
                <a:sym typeface="+mn-ea"/>
              </a:rPr>
              <a:t>I</a:t>
            </a:r>
            <a:r>
              <a:rPr lang="en-US" sz="2800" b="1" dirty="0">
                <a:latin typeface="Times New Roman" panose="02020603050405020304" pitchFamily="18" charset="0"/>
                <a:cs typeface="Times New Roman" panose="02020603050405020304" pitchFamily="18" charset="0"/>
                <a:sym typeface="+mn-ea"/>
              </a:rPr>
              <a:t>terative deepening </a:t>
            </a:r>
            <a:r>
              <a:rPr lang="en-IN" altLang="en-US" sz="2800" b="1" dirty="0">
                <a:latin typeface="Times New Roman" panose="02020603050405020304" pitchFamily="18" charset="0"/>
                <a:cs typeface="Times New Roman" panose="02020603050405020304" pitchFamily="18" charset="0"/>
                <a:sym typeface="+mn-ea"/>
              </a:rPr>
              <a:t>A</a:t>
            </a:r>
            <a:r>
              <a:rPr lang="en-US" sz="2800" b="1" dirty="0">
                <a:latin typeface="Times New Roman" panose="02020603050405020304" pitchFamily="18" charset="0"/>
                <a:cs typeface="Times New Roman" panose="02020603050405020304" pitchFamily="18" charset="0"/>
                <a:sym typeface="+mn-ea"/>
              </a:rPr>
              <a:t>*</a:t>
            </a:r>
            <a:r>
              <a:rPr lang="en-IN" altLang="en-US" sz="2800" b="1" dirty="0">
                <a:latin typeface="Times New Roman" panose="02020603050405020304" pitchFamily="18" charset="0"/>
                <a:cs typeface="Times New Roman" panose="02020603050405020304" pitchFamily="18" charset="0"/>
                <a:sym typeface="+mn-ea"/>
              </a:rPr>
              <a:t> (IDA *)</a:t>
            </a:r>
          </a:p>
          <a:p>
            <a:endParaRPr lang="en-IN" altLang="en-US" sz="2800" b="1"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charset="0"/>
              <a:buChar char="ü"/>
            </a:pPr>
            <a:endParaRPr lang="en-IN" altLang="en-US" sz="2800" b="1" dirty="0">
              <a:latin typeface="Times New Roman" panose="02020603050405020304" pitchFamily="18" charset="0"/>
              <a:cs typeface="Times New Roman" panose="02020603050405020304" pitchFamily="18" charset="0"/>
              <a:sym typeface="+mn-ea"/>
            </a:endParaRPr>
          </a:p>
          <a:p>
            <a:endParaRPr lang="en-US" sz="2800" b="1" dirty="0">
              <a:latin typeface="Times New Roman" panose="02020603050405020304" pitchFamily="18" charset="0"/>
              <a:cs typeface="Times New Roman" panose="02020603050405020304" pitchFamily="18" charset="0"/>
              <a:sym typeface="+mn-ea"/>
            </a:endParaRPr>
          </a:p>
          <a:p>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197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63</a:t>
            </a:fld>
            <a:endParaRPr lang="en-US" sz="2000" b="1" dirty="0">
              <a:solidFill>
                <a:srgbClr val="0000FF"/>
              </a:solidFill>
            </a:endParaRP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1691640"/>
          </a:xfrm>
          <a:prstGeom prst="rect">
            <a:avLst/>
          </a:prstGeom>
        </p:spPr>
        <p:txBody>
          <a:bodyPr wrap="square">
            <a:spAutoFit/>
          </a:bodyPr>
          <a:lstStyle/>
          <a:p>
            <a:endParaRPr lang="en-IN" altLang="en-US" sz="2800" b="1" dirty="0">
              <a:latin typeface="Times New Roman" panose="02020603050405020304" pitchFamily="18" charset="0"/>
              <a:cs typeface="Times New Roman" panose="02020603050405020304" pitchFamily="18" charset="0"/>
              <a:sym typeface="+mn-ea"/>
            </a:endParaRPr>
          </a:p>
          <a:p>
            <a:r>
              <a:rPr lang="en-IN" altLang="en-US" sz="2800" b="1" dirty="0">
                <a:latin typeface="Times New Roman" panose="02020603050405020304" pitchFamily="18" charset="0"/>
                <a:cs typeface="Times New Roman" panose="02020603050405020304" pitchFamily="18" charset="0"/>
                <a:sym typeface="+mn-ea"/>
              </a:rPr>
              <a:t>IDA * Algorithm</a:t>
            </a:r>
          </a:p>
          <a:p>
            <a:endParaRPr lang="en-US" sz="2400"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197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64</a:t>
            </a:fld>
            <a:endParaRPr lang="en-US" sz="2000" b="1" dirty="0">
              <a:solidFill>
                <a:srgbClr val="0000FF"/>
              </a:solidFill>
            </a:endParaRP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65</a:t>
            </a:fld>
            <a:endParaRPr lang="en-US" sz="2000" b="1" dirty="0">
              <a:solidFill>
                <a:srgbClr val="0000FF"/>
              </a:solidFill>
            </a:endParaRP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829945"/>
          </a:xfrm>
          <a:prstGeom prst="rect">
            <a:avLst/>
          </a:prstGeom>
        </p:spPr>
        <p:txBody>
          <a:bodyPr wrap="square">
            <a:spAutoFit/>
          </a:bodyPr>
          <a:lstStyle/>
          <a:p>
            <a:endParaRPr lang="en-US" sz="2400" dirty="0" smtClean="0"/>
          </a:p>
          <a:p>
            <a:endParaRPr lang="en-US" sz="24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66</a:t>
            </a:fld>
            <a:endParaRPr lang="en-US" sz="2000" b="1" dirty="0">
              <a:solidFill>
                <a:srgbClr val="0000FF"/>
              </a:solidFill>
            </a:endParaRP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sym typeface="+mn-ea"/>
              </a:rPr>
              <a:t>Constraint Satisfaction</a:t>
            </a:r>
            <a:r>
              <a:rPr lang="en-IN" altLang="en-US" sz="2400" b="1" dirty="0">
                <a:latin typeface="Times New Roman" panose="02020603050405020304" pitchFamily="18" charset="0"/>
                <a:cs typeface="Times New Roman" panose="02020603050405020304" pitchFamily="18" charset="0"/>
                <a:sym typeface="+mn-ea"/>
              </a:rPr>
              <a:t>  Problems(CSP)</a:t>
            </a:r>
          </a:p>
          <a:p>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798830"/>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Constraint Satisfaction Problems (CSP) </a:t>
            </a:r>
            <a:r>
              <a:rPr lang="en-IN" altLang="en-US" sz="2400" b="1" dirty="0" smtClean="0">
                <a:latin typeface="Times New Roman" panose="02020603050405020304" pitchFamily="18" charset="0"/>
                <a:cs typeface="Times New Roman" panose="02020603050405020304" pitchFamily="18" charset="0"/>
              </a:rPr>
              <a:t>R</a:t>
            </a:r>
            <a:r>
              <a:rPr lang="en-US" sz="2400" b="1" dirty="0" smtClean="0">
                <a:latin typeface="Times New Roman" panose="02020603050405020304" pitchFamily="18" charset="0"/>
                <a:cs typeface="Times New Roman" panose="02020603050405020304" pitchFamily="18" charset="0"/>
              </a:rPr>
              <a:t>epresentation</a:t>
            </a:r>
          </a:p>
          <a:p>
            <a:endParaRPr lang="en-US" sz="2200" dirty="0" smtClean="0">
              <a:latin typeface="Times New Roman" panose="02020603050405020304" pitchFamily="18" charset="0"/>
              <a:cs typeface="Times New Roman" panose="02020603050405020304" pitchFamily="18" charset="0"/>
            </a:endParaRP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67</a:t>
            </a:fld>
            <a:endParaRPr lang="en-US" sz="2000" b="1" dirty="0">
              <a:solidFill>
                <a:srgbClr val="0000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829945"/>
          </a:xfrm>
          <a:prstGeom prst="rect">
            <a:avLst/>
          </a:prstGeom>
        </p:spPr>
        <p:txBody>
          <a:bodyPr wrap="square">
            <a:spAutoFit/>
          </a:bodyPr>
          <a:lstStyle/>
          <a:p>
            <a:r>
              <a:rPr lang="en-IN" altLang="en-US" sz="2400" b="1" dirty="0" smtClean="0">
                <a:latin typeface="Times New Roman" panose="02020603050405020304" pitchFamily="18" charset="0"/>
                <a:cs typeface="Times New Roman" panose="02020603050405020304" pitchFamily="18" charset="0"/>
              </a:rPr>
              <a:t>A Cryptography problem</a:t>
            </a:r>
          </a:p>
          <a:p>
            <a:pPr marL="342900" indent="-342900" algn="just">
              <a:buFont typeface="Wingdings" panose="05000000000000000000" charset="0"/>
              <a:buChar char="ü"/>
            </a:pPr>
            <a:endParaRPr lang="en-IN" altLang="en-US" sz="2400" dirty="0" smtClean="0">
              <a:latin typeface="Times New Roman" panose="02020603050405020304" pitchFamily="18" charset="0"/>
              <a:cs typeface="Times New Roman" panose="02020603050405020304" pitchFamily="18" charset="0"/>
            </a:endParaRP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68</a:t>
            </a:fld>
            <a:endParaRPr lang="en-US" sz="2000" b="1" dirty="0">
              <a:solidFill>
                <a:srgbClr val="0000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4"/>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8"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9" name="Rectangle 4"/>
          <p:cNvSpPr/>
          <p:nvPr/>
        </p:nvSpPr>
        <p:spPr>
          <a:xfrm>
            <a:off x="304800" y="914400"/>
            <a:ext cx="8610600" cy="1198880"/>
          </a:xfrm>
          <a:prstGeom prst="rect">
            <a:avLst/>
          </a:prstGeom>
        </p:spPr>
        <p:txBody>
          <a:bodyPr wrap="square">
            <a:spAutoFit/>
          </a:bodyPr>
          <a:lstStyle/>
          <a:p>
            <a:r>
              <a:rPr lang="en-IN" altLang="en-US" sz="2400" b="1" dirty="0" smtClean="0">
                <a:latin typeface="Times New Roman" panose="02020603050405020304" pitchFamily="18" charset="0"/>
                <a:cs typeface="Times New Roman" panose="02020603050405020304" pitchFamily="18" charset="0"/>
              </a:rPr>
              <a:t>The n-Queen problem</a:t>
            </a:r>
          </a:p>
          <a:p>
            <a:endParaRPr lang="en-US" sz="2400"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p:txBody>
      </p:sp>
      <p:sp>
        <p:nvSpPr>
          <p:cNvPr id="7"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69</a:t>
            </a:fld>
            <a:endParaRPr lang="en-US" sz="2000" b="1"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Slide Number Placeholder 5"/>
          <p:cNvSpPr txBox="1"/>
          <p:nvPr/>
        </p:nvSpPr>
        <p:spPr>
          <a:xfrm>
            <a:off x="91440" y="152400"/>
            <a:ext cx="2895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7</a:t>
            </a:fld>
            <a:endParaRPr lang="en-US" sz="2000" dirty="0">
              <a:solidFill>
                <a:srgbClr val="0000FF"/>
              </a:solidFill>
            </a:endParaRPr>
          </a:p>
        </p:txBody>
      </p:sp>
      <p:sp>
        <p:nvSpPr>
          <p:cNvPr id="8" name="Rectangle 7"/>
          <p:cNvSpPr/>
          <p:nvPr/>
        </p:nvSpPr>
        <p:spPr>
          <a:xfrm>
            <a:off x="6858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6" name="Rectangle 5"/>
          <p:cNvSpPr/>
          <p:nvPr/>
        </p:nvSpPr>
        <p:spPr>
          <a:xfrm>
            <a:off x="381000" y="1182231"/>
            <a:ext cx="8458200" cy="1938992"/>
          </a:xfrm>
          <a:prstGeom prst="rect">
            <a:avLst/>
          </a:prstGeom>
        </p:spPr>
        <p:txBody>
          <a:bodyPr wrap="square">
            <a:spAutoFit/>
          </a:bodyPr>
          <a:lstStyle/>
          <a:p>
            <a:pPr algn="just"/>
            <a:endParaRPr lang="en-US" sz="1800" dirty="0">
              <a:effectLst/>
              <a:latin typeface="Calibri" panose="020F0502020204030204" pitchFamily="34" charset="0"/>
              <a:ea typeface="Calibri" panose="020F0502020204030204" pitchFamily="34" charset="0"/>
            </a:endParaRPr>
          </a:p>
          <a:p>
            <a:pPr algn="just"/>
            <a:endParaRPr lang="en-US" sz="3200" b="1" i="0" dirty="0">
              <a:solidFill>
                <a:srgbClr val="610B4B"/>
              </a:solidFill>
              <a:effectLst/>
              <a:latin typeface="erdana"/>
            </a:endParaRPr>
          </a:p>
          <a:p>
            <a:pPr algn="just"/>
            <a:endParaRPr lang="en-US" sz="2400" b="0" i="0" dirty="0">
              <a:solidFill>
                <a:srgbClr val="610B4B"/>
              </a:solidFill>
              <a:effectLst/>
              <a:latin typeface="erdana"/>
            </a:endParaRPr>
          </a:p>
          <a:p>
            <a:pPr algn="just"/>
            <a:endParaRPr lang="en-IN" sz="2400" b="0" i="0" dirty="0">
              <a:solidFill>
                <a:srgbClr val="222222"/>
              </a:solidFill>
              <a:effectLst/>
              <a:latin typeface="Times New Roman" panose="02020603050405020304" pitchFamily="18" charset="0"/>
              <a:cs typeface="Times New Roman" panose="02020603050405020304" pitchFamily="18" charset="0"/>
            </a:endParaRPr>
          </a:p>
          <a:p>
            <a:endParaRPr lang="en-US" sz="2200" b="1" kern="0" dirty="0">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Rectangle 10"/>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7" name="Rectangle 8"/>
          <p:cNvSpPr/>
          <p:nvPr/>
        </p:nvSpPr>
        <p:spPr>
          <a:xfrm>
            <a:off x="304800" y="1066800"/>
            <a:ext cx="8610600" cy="4205126"/>
          </a:xfrm>
          <a:prstGeom prst="rect">
            <a:avLst/>
          </a:prstGeom>
        </p:spPr>
        <p:txBody>
          <a:bodyPr wrap="square">
            <a:spAutoFit/>
          </a:bodyPr>
          <a:lstStyle/>
          <a:p>
            <a:r>
              <a:rPr lang="en-US" sz="3200" b="1" dirty="0" smtClean="0">
                <a:solidFill>
                  <a:srgbClr val="FF0000"/>
                </a:solidFill>
              </a:rPr>
              <a:t>Approaches to knowledge representation:</a:t>
            </a:r>
          </a:p>
          <a:p>
            <a:r>
              <a:rPr lang="en-US" sz="2400" b="1" dirty="0" smtClean="0">
                <a:latin typeface="Times New Roman" panose="02020603050405020304" pitchFamily="18" charset="0"/>
                <a:cs typeface="Times New Roman" panose="02020603050405020304" pitchFamily="18" charset="0"/>
              </a:rPr>
              <a:t>1.Relational </a:t>
            </a:r>
            <a:r>
              <a:rPr lang="en-US" sz="2400" b="1" dirty="0" smtClean="0">
                <a:latin typeface="Times New Roman" panose="02020603050405020304" pitchFamily="18" charset="0"/>
                <a:cs typeface="Times New Roman" panose="02020603050405020304" pitchFamily="18" charset="0"/>
              </a:rPr>
              <a:t>knowledge:</a:t>
            </a:r>
          </a:p>
          <a:p>
            <a:endParaRPr 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It is the simplest way of storing facts which uses the relational method, and each fact about a set of the object is set out systematically in columns.</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approach of knowledge representation is famous in database systems where the relationship between different entities is represented.</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approach has little opportunity for inference. </a:t>
            </a:r>
          </a:p>
          <a:p>
            <a:pPr marL="0" marR="0">
              <a:lnSpc>
                <a:spcPct val="107000"/>
              </a:lnSpc>
              <a:spcBef>
                <a:spcPts val="0"/>
              </a:spcBef>
              <a:spcAft>
                <a:spcPts val="800"/>
              </a:spcAft>
            </a:pPr>
            <a:endParaRPr lang="en-US" dirty="0">
              <a:solidFill>
                <a:srgbClr val="FF0000"/>
              </a:solidFill>
              <a:effectLst/>
              <a:latin typeface="Calibri" panose="020F0502020204030204" pitchFamily="34" charset="0"/>
              <a:ea typeface="Calibri" panose="020F0502020204030204" pitchFamily="34" charset="0"/>
              <a:cs typeface="Gautami" panose="020B0502040204020203"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5" name="Slide Number Placeholder 5"/>
          <p:cNvSpPr txBox="1"/>
          <p:nvPr/>
        </p:nvSpPr>
        <p:spPr>
          <a:xfrm>
            <a:off x="1524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70</a:t>
            </a:fld>
            <a:endParaRPr lang="en-US" sz="2000" b="1" dirty="0">
              <a:solidFill>
                <a:srgbClr val="0000FF"/>
              </a:solidFill>
            </a:endParaRPr>
          </a:p>
        </p:txBody>
      </p:sp>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Rounded Rectangle 12"/>
          <p:cNvSpPr/>
          <p:nvPr/>
        </p:nvSpPr>
        <p:spPr>
          <a:xfrm rot="19541377">
            <a:off x="1669914" y="2730604"/>
            <a:ext cx="6063981"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contourW="12700">
              <a:extrusionClr>
                <a:srgbClr val="FF0000"/>
              </a:extrusionClr>
              <a:contourClr>
                <a:srgbClr val="FF0000"/>
              </a:contourClr>
            </a:sp3d>
          </a:bodyPr>
          <a:lstStyle/>
          <a:p>
            <a:pPr algn="ctr"/>
            <a:r>
              <a:rPr lang="en-US" b="1" dirty="0"/>
              <a:t> </a:t>
            </a:r>
            <a:r>
              <a:rPr lang="en-US" sz="5000" b="1" dirty="0">
                <a:latin typeface="Times New Roman" panose="02020603050405020304" pitchFamily="18" charset="0"/>
                <a:cs typeface="Times New Roman" panose="02020603050405020304" pitchFamily="18" charset="0"/>
              </a:rPr>
              <a:t>Thank you</a:t>
            </a:r>
            <a:endParaRPr lang="en-US" sz="5000" dirty="0"/>
          </a:p>
        </p:txBody>
      </p:sp>
      <p:sp>
        <p:nvSpPr>
          <p:cNvPr id="11" name="Rectangle 10"/>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 name="Slide Number Placeholder 5"/>
          <p:cNvSpPr txBox="1"/>
          <p:nvPr/>
        </p:nvSpPr>
        <p:spPr>
          <a:xfrm>
            <a:off x="0" y="152400"/>
            <a:ext cx="45720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70</a:t>
            </a:fld>
            <a:endParaRPr lang="en-US" sz="2000" dirty="0">
              <a:solidFill>
                <a:srgbClr val="0000FF"/>
              </a:solidFill>
            </a:endParaRPr>
          </a:p>
        </p:txBody>
      </p:sp>
      <p:sp>
        <p:nvSpPr>
          <p:cNvPr id="12" name="Slide Number Placeholder 5"/>
          <p:cNvSpPr txBox="1"/>
          <p:nvPr/>
        </p:nvSpPr>
        <p:spPr>
          <a:xfrm>
            <a:off x="0" y="152400"/>
            <a:ext cx="441960" cy="4419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b="1" smtClean="0">
                <a:solidFill>
                  <a:srgbClr val="0000FF"/>
                </a:solidFill>
              </a:rPr>
              <a:pPr/>
              <a:t>70</a:t>
            </a:fld>
            <a:endParaRPr lang="en-US" sz="2000" b="1" dirty="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7" name="Rectangle 6"/>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Mr.B</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V RAMANA</a:t>
            </a:r>
          </a:p>
        </p:txBody>
      </p:sp>
      <p:sp>
        <p:nvSpPr>
          <p:cNvPr id="8" name="Slide Number Placeholder 5"/>
          <p:cNvSpPr txBox="1"/>
          <p:nvPr/>
        </p:nvSpPr>
        <p:spPr>
          <a:xfrm>
            <a:off x="0" y="152400"/>
            <a:ext cx="457200" cy="4572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8</a:t>
            </a:fld>
            <a:endParaRPr lang="en-US" sz="2000" dirty="0">
              <a:solidFill>
                <a:srgbClr val="0000FF"/>
              </a:solidFill>
            </a:endParaRPr>
          </a:p>
        </p:txBody>
      </p:sp>
      <p:sp>
        <p:nvSpPr>
          <p:cNvPr id="9" name="Rectangle 8"/>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64514" name="AutoShape 2" descr="blob:https://web.whatsapp.com/8f81632d-78da-4c98-a086-a4d13469e89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6" name="AutoShape 4" descr="blob:https://web.whatsapp.com/8f81632d-78da-4c98-a086-a4d13469e89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4518" name="AutoShape 6" descr="blob:https://web.whatsapp.com/8f81632d-78da-4c98-a086-a4d13469e89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4519" name="Picture 7"/>
          <p:cNvPicPr>
            <a:picLocks noChangeAspect="1" noChangeArrowheads="1"/>
          </p:cNvPicPr>
          <p:nvPr/>
        </p:nvPicPr>
        <p:blipFill>
          <a:blip r:embed="rId3"/>
          <a:srcRect/>
          <a:stretch>
            <a:fillRect/>
          </a:stretch>
        </p:blipFill>
        <p:spPr bwMode="auto">
          <a:xfrm>
            <a:off x="304800" y="1447800"/>
            <a:ext cx="85344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Picture 3" descr="PPT VISKA.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533400" y="6400800"/>
            <a:ext cx="2819400" cy="369332"/>
          </a:xfrm>
          <a:prstGeom prst="rect">
            <a:avLst/>
          </a:prstGeom>
        </p:spPr>
        <p:txBody>
          <a:bodyPr wrap="square">
            <a:spAutoFit/>
          </a:bodyPr>
          <a:lstStyle/>
          <a:p>
            <a:pPr algn="ctr"/>
            <a:r>
              <a:rPr lang="en-US" b="1" dirty="0" err="1">
                <a:solidFill>
                  <a:srgbClr val="0000FF"/>
                </a:solidFill>
                <a:effectLst>
                  <a:outerShdw blurRad="38100" dist="38100" dir="2700000" algn="tl">
                    <a:srgbClr val="000000">
                      <a:alpha val="43137"/>
                    </a:srgbClr>
                  </a:outerShdw>
                </a:effectLst>
                <a:latin typeface="Bookman Old Style" panose="02050604050505020204" pitchFamily="18" charset="0"/>
              </a:rPr>
              <a:t>Mr</a:t>
            </a:r>
            <a:r>
              <a:rPr lang="en-US" b="1" dirty="0">
                <a:solidFill>
                  <a:srgbClr val="0000FF"/>
                </a:solidFill>
                <a:effectLst>
                  <a:outerShdw blurRad="38100" dist="38100" dir="2700000" algn="tl">
                    <a:srgbClr val="000000">
                      <a:alpha val="43137"/>
                    </a:srgbClr>
                  </a:outerShdw>
                </a:effectLst>
                <a:latin typeface="Bookman Old Style" panose="02050604050505020204" pitchFamily="18" charset="0"/>
              </a:rPr>
              <a:t> B V RAMANA</a:t>
            </a:r>
          </a:p>
        </p:txBody>
      </p:sp>
      <p:sp>
        <p:nvSpPr>
          <p:cNvPr id="7" name="Slide Number Placeholder 5"/>
          <p:cNvSpPr txBox="1"/>
          <p:nvPr/>
        </p:nvSpPr>
        <p:spPr>
          <a:xfrm>
            <a:off x="0" y="152400"/>
            <a:ext cx="457200" cy="4572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7D9772-6B17-45AC-8D03-16EC34862337}" type="slidenum">
              <a:rPr lang="en-US" sz="2000" smtClean="0">
                <a:solidFill>
                  <a:srgbClr val="0000FF"/>
                </a:solidFill>
              </a:rPr>
              <a:pPr/>
              <a:t>9</a:t>
            </a:fld>
            <a:endParaRPr lang="en-US" sz="2000" dirty="0">
              <a:solidFill>
                <a:srgbClr val="0000FF"/>
              </a:solidFill>
            </a:endParaRPr>
          </a:p>
        </p:txBody>
      </p:sp>
      <p:sp>
        <p:nvSpPr>
          <p:cNvPr id="11" name="Rectangle 10"/>
          <p:cNvSpPr/>
          <p:nvPr/>
        </p:nvSpPr>
        <p:spPr>
          <a:xfrm>
            <a:off x="3962400" y="117157"/>
            <a:ext cx="4800600" cy="523220"/>
          </a:xfrm>
          <a:prstGeom prst="rect">
            <a:avLst/>
          </a:prstGeom>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2" name="Rectangle 6"/>
          <p:cNvSpPr/>
          <p:nvPr/>
        </p:nvSpPr>
        <p:spPr>
          <a:xfrm>
            <a:off x="152400" y="1066800"/>
            <a:ext cx="8839200" cy="4770537"/>
          </a:xfrm>
          <a:prstGeom prst="rect">
            <a:avLst/>
          </a:prstGeom>
        </p:spPr>
        <p:txBody>
          <a:bodyPr wrap="square">
            <a:spAutoFit/>
          </a:bodyPr>
          <a:lstStyle/>
          <a:p>
            <a:r>
              <a:rPr lang="en-US" sz="3200" b="1" dirty="0" smtClean="0"/>
              <a:t>2. Inheritable </a:t>
            </a:r>
            <a:r>
              <a:rPr lang="en-US" sz="3200" b="1" dirty="0" smtClean="0"/>
              <a:t>knowledge</a:t>
            </a:r>
          </a:p>
          <a:p>
            <a:endParaRPr lang="en-US" sz="3200" b="1" dirty="0" smtClean="0"/>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 the inheritable knowledge approach, all data must be stored into a hierarchy of classes.</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All classes should be arranged in a generalized form or a hierarchal manner.</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approach contains inheritable knowledge which shows a relation between instance and class, and it is called instance relation.</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Every individual frame can represent the collection of attributes and its value.</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 this approach, objects and values are represented in Boxed nodes.</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We use Arrows which point from objects to their values.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1351</Words>
  <Application>WPS Presentation</Application>
  <PresentationFormat>On-screen Show (4:3)</PresentationFormat>
  <Paragraphs>436</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Slide 1</vt:lpstr>
      <vt:lpstr>Slide 2</vt:lpstr>
      <vt:lpstr>Slide 3</vt:lpstr>
      <vt:lpstr>Slide 4</vt:lpstr>
      <vt:lpstr>Slide 5</vt:lpstr>
      <vt:lpstr>Slide 6</vt:lpstr>
      <vt:lpstr>Slide 7</vt:lpstr>
      <vt:lpstr> </vt:lpstr>
      <vt:lpstr>Slide 9</vt:lpstr>
      <vt:lpstr>Slide 10</vt:lpstr>
      <vt:lpstr>Slide 11</vt:lpstr>
      <vt:lpstr>Slide 12</vt:lpstr>
      <vt:lpstr>+-</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 </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 </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csedtp</dc:creator>
  <cp:lastModifiedBy>IT</cp:lastModifiedBy>
  <cp:revision>841</cp:revision>
  <dcterms:created xsi:type="dcterms:W3CDTF">2018-06-11T05:09:00Z</dcterms:created>
  <dcterms:modified xsi:type="dcterms:W3CDTF">2023-10-11T03:34:34Z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550C57BE1E064497AEA3FE92E2A542FD_13</vt:lpwstr>
  </property>
  <property fmtid="{D5CDD505-2E9C-101B-9397-08002B2CF9AE}" pid="3" name="KSOProductBuildVer">
    <vt:lpwstr>1033-12.2.0.13215</vt:lpwstr>
  </property>
</Properties>
</file>