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59" r:id="rId4"/>
    <p:sldId id="260" r:id="rId5"/>
    <p:sldId id="261" r:id="rId6"/>
    <p:sldId id="306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263" r:id="rId20"/>
    <p:sldId id="264" r:id="rId21"/>
    <p:sldId id="266" r:id="rId22"/>
    <p:sldId id="267" r:id="rId23"/>
    <p:sldId id="269" r:id="rId24"/>
    <p:sldId id="270" r:id="rId25"/>
    <p:sldId id="271" r:id="rId26"/>
    <p:sldId id="272" r:id="rId27"/>
    <p:sldId id="273" r:id="rId28"/>
    <p:sldId id="274" r:id="rId29"/>
    <p:sldId id="276" r:id="rId30"/>
    <p:sldId id="277" r:id="rId31"/>
    <p:sldId id="286" r:id="rId32"/>
    <p:sldId id="307" r:id="rId33"/>
    <p:sldId id="287" r:id="rId34"/>
    <p:sldId id="288" r:id="rId35"/>
    <p:sldId id="314" r:id="rId36"/>
    <p:sldId id="308" r:id="rId37"/>
    <p:sldId id="309" r:id="rId38"/>
    <p:sldId id="310" r:id="rId39"/>
    <p:sldId id="311" r:id="rId40"/>
    <p:sldId id="312" r:id="rId41"/>
    <p:sldId id="313" r:id="rId42"/>
    <p:sldId id="257" r:id="rId43"/>
    <p:sldId id="292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21B9D-A4EA-4B38-885D-033AB1772BA9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90AD-3D1F-4AD6-91F1-13590C168B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A90AD-3D1F-4AD6-91F1-13590C168B7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C191E-5DFB-4CD4-AF10-F80B217B9527}" type="slidenum">
              <a:rPr lang="en-US"/>
              <a:pPr/>
              <a:t>23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F9555-EEA5-46CA-9ECF-0B164EB0A8D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F9555-EEA5-46CA-9ECF-0B164EB0A8D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F9555-EEA5-46CA-9ECF-0B164EB0A8D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F9555-EEA5-46CA-9ECF-0B164EB0A8D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E59B4-E309-4C4B-8F01-418D0ECBD83C}" type="slidenum">
              <a:rPr lang="en-US"/>
              <a:pPr/>
              <a:t>28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BF74E-D1A7-43A7-9A3B-0575BFB7E9AE}" type="slidenum">
              <a:rPr lang="en-US"/>
              <a:pPr/>
              <a:t>29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BFF48-BAFD-4D5A-9845-8A6E99DB633A}" type="slidenum">
              <a:rPr lang="en-US"/>
              <a:pPr/>
              <a:t>30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F536A-6A3A-4DA6-91BE-8BE9814B3B6F}" type="slidenum">
              <a:rPr lang="en-US"/>
              <a:pPr/>
              <a:t>31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BEA18-266A-4C03-8613-C82CE9BAB5AF}" type="slidenum">
              <a:rPr lang="en-US"/>
              <a:pPr/>
              <a:t>33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41558-BED7-4E4C-9D86-6C0B19F1FCBD}" type="slidenum">
              <a:rPr lang="en-US"/>
              <a:pPr/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1CF63-099C-4AD7-BCF2-4ACF43B5717A}" type="slidenum">
              <a:rPr lang="en-US"/>
              <a:pPr/>
              <a:t>34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37"/>
            <a:fld id="{9C903A22-6158-4EE5-B6B2-8F531F17DDB1}" type="slidenum">
              <a:rPr lang="en-US" smtClean="0"/>
              <a:pPr defTabSz="914437"/>
              <a:t>36</a:t>
            </a:fld>
            <a:endParaRPr lang="en-US" dirty="0" smtClean="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37"/>
            <a:fld id="{F2761119-5D88-44D2-A6EE-BC3E697C1C16}" type="slidenum">
              <a:rPr lang="en-US" smtClean="0"/>
              <a:pPr defTabSz="914437"/>
              <a:t>37</a:t>
            </a:fld>
            <a:endParaRPr lang="en-US" dirty="0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37"/>
            <a:fld id="{EF60EE90-F670-494E-B7B8-68383B681581}" type="slidenum">
              <a:rPr lang="en-US" smtClean="0"/>
              <a:pPr defTabSz="914437"/>
              <a:t>38</a:t>
            </a:fld>
            <a:endParaRPr lang="en-US" dirty="0" smtClean="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37"/>
            <a:fld id="{CCD70F3E-0BFA-459F-B05F-D09AC3D2A1A7}" type="slidenum">
              <a:rPr lang="en-US" smtClean="0"/>
              <a:pPr defTabSz="914437"/>
              <a:t>39</a:t>
            </a:fld>
            <a:endParaRPr lang="en-US" dirty="0" smtClean="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37"/>
            <a:fld id="{1594A4FD-8E09-4344-9C7B-72B41E90E924}" type="slidenum">
              <a:rPr lang="en-US" smtClean="0"/>
              <a:pPr defTabSz="914437"/>
              <a:t>40</a:t>
            </a:fld>
            <a:endParaRPr lang="en-US" dirty="0" smtClean="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37"/>
            <a:fld id="{A65E5D12-4E9C-4041-A6BF-1B06B7E506DE}" type="slidenum">
              <a:rPr lang="en-US" smtClean="0"/>
              <a:pPr defTabSz="914437"/>
              <a:t>41</a:t>
            </a:fld>
            <a:endParaRPr lang="en-US" dirty="0" smtClean="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A90AD-3D1F-4AD6-91F1-13590C168B7D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A90AD-3D1F-4AD6-91F1-13590C168B7D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BC238-BAB6-4562-B1B2-89FD93D8C4F2}" type="slidenum">
              <a:rPr lang="en-US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4FB1A-E795-4B02-8724-874C55FF6E96}" type="slidenum">
              <a:rPr lang="en-US"/>
              <a:pPr/>
              <a:t>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F4BFE-4BA9-427D-A1E1-BFA6E3FD58B8}" type="slidenum">
              <a:rPr lang="en-US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C3375-A76D-4617-A9F6-95DA29D1493A}" type="slidenum">
              <a:rPr lang="en-US"/>
              <a:pPr/>
              <a:t>19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8CADE-BDB0-47A8-B37F-25F8021E276A}" type="slidenum">
              <a:rPr lang="en-US"/>
              <a:pPr/>
              <a:t>20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7D2FA8-3932-4DEF-A94F-E6860430505B}" type="slidenum">
              <a:rPr lang="en-US"/>
              <a:pPr/>
              <a:t>21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0583A-C7BC-4B90-9E95-81BC85557572}" type="slidenum">
              <a:rPr lang="en-US"/>
              <a:pPr/>
              <a:t>22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429000" y="2071688"/>
            <a:ext cx="5459413" cy="156845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44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92550"/>
            <a:ext cx="5459413" cy="1690688"/>
          </a:xfrm>
        </p:spPr>
        <p:txBody>
          <a:bodyPr/>
          <a:lstStyle>
            <a:lvl1pPr marL="0" indent="0">
              <a:buFont typeface="Wingdings 2" pitchFamily="18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421063" y="6132513"/>
            <a:ext cx="2293937" cy="3444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07/10/2013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73888" y="146050"/>
            <a:ext cx="1917700" cy="5957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146050"/>
            <a:ext cx="5602288" cy="5957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0" y="1617663"/>
            <a:ext cx="3759200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0800" y="1617663"/>
            <a:ext cx="3760788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98600" y="146050"/>
            <a:ext cx="7391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17663"/>
            <a:ext cx="767238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1638" y="6400800"/>
            <a:ext cx="4068762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 dirty="0" smtClean="0"/>
            </a:lvl1pPr>
          </a:lstStyle>
          <a:p>
            <a:endParaRPr lang="fr-BE"/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263" y="6400800"/>
            <a:ext cx="8461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1500188" y="6400800"/>
            <a:ext cx="24796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fr-FR" sz="1200" b="1" dirty="0"/>
              <a:t>Y Kermarrec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82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728663" indent="-185738" algn="l" rtl="0" eaLnBrk="1" fontAlgn="base" hangingPunct="1">
        <a:spcBef>
          <a:spcPct val="80000"/>
        </a:spcBef>
        <a:spcAft>
          <a:spcPct val="0"/>
        </a:spcAft>
        <a:buClr>
          <a:schemeClr val="bg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3pPr>
      <a:lvl4pPr marL="1147763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668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240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4812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384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3956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RPC</a:t>
            </a:r>
            <a:br>
              <a:rPr lang="fr-FR" dirty="0" smtClean="0"/>
            </a:b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Call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Dave </a:t>
            </a:r>
            <a:r>
              <a:rPr lang="fr-FR" dirty="0" err="1" smtClean="0"/>
              <a:t>Hollinger</a:t>
            </a:r>
            <a:endParaRPr lang="fr-FR" dirty="0" smtClean="0"/>
          </a:p>
          <a:p>
            <a:r>
              <a:rPr lang="fr-FR" dirty="0" err="1" smtClean="0"/>
              <a:t>Rensselaer</a:t>
            </a:r>
            <a:r>
              <a:rPr lang="fr-FR" dirty="0" smtClean="0"/>
              <a:t> </a:t>
            </a:r>
            <a:r>
              <a:rPr lang="fr-FR" dirty="0" err="1" smtClean="0"/>
              <a:t>Polytechnic</a:t>
            </a:r>
            <a:r>
              <a:rPr lang="fr-FR" dirty="0" smtClean="0"/>
              <a:t> Institute</a:t>
            </a:r>
          </a:p>
          <a:p>
            <a:r>
              <a:rPr lang="fr-FR" dirty="0" smtClean="0"/>
              <a:t>Troy, NY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600200"/>
            <a:ext cx="6858000" cy="4662488"/>
            <a:chOff x="816" y="912"/>
            <a:chExt cx="4320" cy="2937"/>
          </a:xfrm>
        </p:grpSpPr>
        <p:sp>
          <p:nvSpPr>
            <p:cNvPr id="26638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639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640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26641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</p:grpSp>
      <p:sp>
        <p:nvSpPr>
          <p:cNvPr id="266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 functions</a:t>
            </a:r>
          </a:p>
        </p:txBody>
      </p:sp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1050925" y="987425"/>
            <a:ext cx="599598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accent1"/>
                </a:solidFill>
              </a:rPr>
              <a:t>3. Network message sent to server</a:t>
            </a:r>
          </a:p>
        </p:txBody>
      </p:sp>
      <p:sp>
        <p:nvSpPr>
          <p:cNvPr id="567305" name="AutoShape 9"/>
          <p:cNvSpPr>
            <a:spLocks noChangeArrowheads="1"/>
          </p:cNvSpPr>
          <p:nvPr/>
        </p:nvSpPr>
        <p:spPr bwMode="auto">
          <a:xfrm>
            <a:off x="1752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7306" name="AutoShape 10"/>
          <p:cNvSpPr>
            <a:spLocks noChangeArrowheads="1"/>
          </p:cNvSpPr>
          <p:nvPr/>
        </p:nvSpPr>
        <p:spPr bwMode="auto">
          <a:xfrm>
            <a:off x="1752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7307" name="AutoShape 11"/>
          <p:cNvSpPr>
            <a:spLocks noChangeArrowheads="1"/>
          </p:cNvSpPr>
          <p:nvPr/>
        </p:nvSpPr>
        <p:spPr bwMode="auto">
          <a:xfrm>
            <a:off x="3886200" y="48006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67308" name="Rectangle 12"/>
          <p:cNvSpPr>
            <a:spLocks noChangeArrowheads="1"/>
          </p:cNvSpPr>
          <p:nvPr/>
        </p:nvSpPr>
        <p:spPr bwMode="auto">
          <a:xfrm>
            <a:off x="13716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client functions</a:t>
            </a:r>
          </a:p>
        </p:txBody>
      </p:sp>
      <p:sp>
        <p:nvSpPr>
          <p:cNvPr id="567309" name="Rectangle 13"/>
          <p:cNvSpPr>
            <a:spLocks noChangeArrowheads="1"/>
          </p:cNvSpPr>
          <p:nvPr/>
        </p:nvSpPr>
        <p:spPr bwMode="auto">
          <a:xfrm>
            <a:off x="13716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client stub</a:t>
            </a:r>
          </a:p>
        </p:txBody>
      </p:sp>
      <p:sp>
        <p:nvSpPr>
          <p:cNvPr id="567310" name="Rectangle 14"/>
          <p:cNvSpPr>
            <a:spLocks noChangeArrowheads="1"/>
          </p:cNvSpPr>
          <p:nvPr/>
        </p:nvSpPr>
        <p:spPr bwMode="auto">
          <a:xfrm>
            <a:off x="13716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  <p:sp>
        <p:nvSpPr>
          <p:cNvPr id="567311" name="Rectangle 15"/>
          <p:cNvSpPr>
            <a:spLocks noChangeArrowheads="1"/>
          </p:cNvSpPr>
          <p:nvPr/>
        </p:nvSpPr>
        <p:spPr bwMode="auto">
          <a:xfrm>
            <a:off x="53340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server functions</a:t>
            </a:r>
          </a:p>
        </p:txBody>
      </p:sp>
      <p:sp>
        <p:nvSpPr>
          <p:cNvPr id="567312" name="Rectangle 16"/>
          <p:cNvSpPr>
            <a:spLocks noChangeArrowheads="1"/>
          </p:cNvSpPr>
          <p:nvPr/>
        </p:nvSpPr>
        <p:spPr bwMode="auto">
          <a:xfrm>
            <a:off x="53340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server stub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(skeleton)</a:t>
            </a:r>
          </a:p>
        </p:txBody>
      </p:sp>
      <p:sp>
        <p:nvSpPr>
          <p:cNvPr id="567313" name="Rectangle 17"/>
          <p:cNvSpPr>
            <a:spLocks noChangeArrowheads="1"/>
          </p:cNvSpPr>
          <p:nvPr/>
        </p:nvSpPr>
        <p:spPr bwMode="auto">
          <a:xfrm>
            <a:off x="53340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600200"/>
            <a:ext cx="6858000" cy="4662488"/>
            <a:chOff x="816" y="912"/>
            <a:chExt cx="4320" cy="2937"/>
          </a:xfrm>
        </p:grpSpPr>
        <p:sp>
          <p:nvSpPr>
            <p:cNvPr id="27663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664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665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27666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</p:grpSp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 functions</a:t>
            </a:r>
          </a:p>
        </p:txBody>
      </p:sp>
      <p:sp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1050925" y="987425"/>
            <a:ext cx="562768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accent1"/>
                </a:solidFill>
              </a:rPr>
              <a:t>4. Receive message: send to stub</a:t>
            </a:r>
          </a:p>
        </p:txBody>
      </p:sp>
      <p:sp>
        <p:nvSpPr>
          <p:cNvPr id="568329" name="AutoShape 9"/>
          <p:cNvSpPr>
            <a:spLocks noChangeArrowheads="1"/>
          </p:cNvSpPr>
          <p:nvPr/>
        </p:nvSpPr>
        <p:spPr bwMode="auto">
          <a:xfrm>
            <a:off x="1752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8330" name="AutoShape 10"/>
          <p:cNvSpPr>
            <a:spLocks noChangeArrowheads="1"/>
          </p:cNvSpPr>
          <p:nvPr/>
        </p:nvSpPr>
        <p:spPr bwMode="auto">
          <a:xfrm>
            <a:off x="1752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8331" name="AutoShape 11"/>
          <p:cNvSpPr>
            <a:spLocks noChangeArrowheads="1"/>
          </p:cNvSpPr>
          <p:nvPr/>
        </p:nvSpPr>
        <p:spPr bwMode="auto">
          <a:xfrm>
            <a:off x="3886200" y="48006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68332" name="AutoShape 12"/>
          <p:cNvSpPr>
            <a:spLocks noChangeArrowheads="1"/>
          </p:cNvSpPr>
          <p:nvPr/>
        </p:nvSpPr>
        <p:spPr bwMode="auto">
          <a:xfrm>
            <a:off x="5715000" y="40386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8333" name="Rectangle 13"/>
          <p:cNvSpPr>
            <a:spLocks noChangeArrowheads="1"/>
          </p:cNvSpPr>
          <p:nvPr/>
        </p:nvSpPr>
        <p:spPr bwMode="auto">
          <a:xfrm>
            <a:off x="13716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client functions</a:t>
            </a: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13716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client stub</a:t>
            </a:r>
          </a:p>
        </p:txBody>
      </p:sp>
      <p:sp>
        <p:nvSpPr>
          <p:cNvPr id="568335" name="Rectangle 15"/>
          <p:cNvSpPr>
            <a:spLocks noChangeArrowheads="1"/>
          </p:cNvSpPr>
          <p:nvPr/>
        </p:nvSpPr>
        <p:spPr bwMode="auto">
          <a:xfrm>
            <a:off x="13716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  <p:sp>
        <p:nvSpPr>
          <p:cNvPr id="568336" name="Rectangle 16"/>
          <p:cNvSpPr>
            <a:spLocks noChangeArrowheads="1"/>
          </p:cNvSpPr>
          <p:nvPr/>
        </p:nvSpPr>
        <p:spPr bwMode="auto">
          <a:xfrm>
            <a:off x="53340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server functions</a:t>
            </a:r>
          </a:p>
        </p:txBody>
      </p:sp>
      <p:sp>
        <p:nvSpPr>
          <p:cNvPr id="568337" name="Rectangle 17"/>
          <p:cNvSpPr>
            <a:spLocks noChangeArrowheads="1"/>
          </p:cNvSpPr>
          <p:nvPr/>
        </p:nvSpPr>
        <p:spPr bwMode="auto">
          <a:xfrm>
            <a:off x="53340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server stub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(skeleton)</a:t>
            </a:r>
          </a:p>
        </p:txBody>
      </p:sp>
      <p:sp>
        <p:nvSpPr>
          <p:cNvPr id="568338" name="Rectangle 18"/>
          <p:cNvSpPr>
            <a:spLocks noChangeArrowheads="1"/>
          </p:cNvSpPr>
          <p:nvPr/>
        </p:nvSpPr>
        <p:spPr bwMode="auto">
          <a:xfrm>
            <a:off x="53340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600200"/>
            <a:ext cx="6858000" cy="4662488"/>
            <a:chOff x="816" y="912"/>
            <a:chExt cx="4320" cy="2937"/>
          </a:xfrm>
        </p:grpSpPr>
        <p:sp>
          <p:nvSpPr>
            <p:cNvPr id="28688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89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90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28691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</p:grpSp>
      <p:sp>
        <p:nvSpPr>
          <p:cNvPr id="286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 functions</a:t>
            </a: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1050925" y="987425"/>
            <a:ext cx="71278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accent1"/>
                </a:solidFill>
              </a:rPr>
              <a:t>5. Unmarshal parameters, call server func</a:t>
            </a:r>
          </a:p>
        </p:txBody>
      </p:sp>
      <p:sp>
        <p:nvSpPr>
          <p:cNvPr id="569353" name="AutoShape 9"/>
          <p:cNvSpPr>
            <a:spLocks noChangeArrowheads="1"/>
          </p:cNvSpPr>
          <p:nvPr/>
        </p:nvSpPr>
        <p:spPr bwMode="auto">
          <a:xfrm>
            <a:off x="1752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9354" name="AutoShape 10"/>
          <p:cNvSpPr>
            <a:spLocks noChangeArrowheads="1"/>
          </p:cNvSpPr>
          <p:nvPr/>
        </p:nvSpPr>
        <p:spPr bwMode="auto">
          <a:xfrm>
            <a:off x="1752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9355" name="AutoShape 11"/>
          <p:cNvSpPr>
            <a:spLocks noChangeArrowheads="1"/>
          </p:cNvSpPr>
          <p:nvPr/>
        </p:nvSpPr>
        <p:spPr bwMode="auto">
          <a:xfrm>
            <a:off x="3886200" y="48006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69356" name="AutoShape 12"/>
          <p:cNvSpPr>
            <a:spLocks noChangeArrowheads="1"/>
          </p:cNvSpPr>
          <p:nvPr/>
        </p:nvSpPr>
        <p:spPr bwMode="auto">
          <a:xfrm>
            <a:off x="5715000" y="40386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9357" name="AutoShape 13"/>
          <p:cNvSpPr>
            <a:spLocks noChangeArrowheads="1"/>
          </p:cNvSpPr>
          <p:nvPr/>
        </p:nvSpPr>
        <p:spPr bwMode="auto">
          <a:xfrm>
            <a:off x="5715000" y="2667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9358" name="Rectangle 14"/>
          <p:cNvSpPr>
            <a:spLocks noChangeArrowheads="1"/>
          </p:cNvSpPr>
          <p:nvPr/>
        </p:nvSpPr>
        <p:spPr bwMode="auto">
          <a:xfrm>
            <a:off x="13716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client functions</a:t>
            </a:r>
          </a:p>
        </p:txBody>
      </p:sp>
      <p:sp>
        <p:nvSpPr>
          <p:cNvPr id="569359" name="Rectangle 15"/>
          <p:cNvSpPr>
            <a:spLocks noChangeArrowheads="1"/>
          </p:cNvSpPr>
          <p:nvPr/>
        </p:nvSpPr>
        <p:spPr bwMode="auto">
          <a:xfrm>
            <a:off x="13716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client stub</a:t>
            </a:r>
          </a:p>
        </p:txBody>
      </p:sp>
      <p:sp>
        <p:nvSpPr>
          <p:cNvPr id="569360" name="Rectangle 16"/>
          <p:cNvSpPr>
            <a:spLocks noChangeArrowheads="1"/>
          </p:cNvSpPr>
          <p:nvPr/>
        </p:nvSpPr>
        <p:spPr bwMode="auto">
          <a:xfrm>
            <a:off x="13716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  <p:sp>
        <p:nvSpPr>
          <p:cNvPr id="569361" name="Rectangle 17"/>
          <p:cNvSpPr>
            <a:spLocks noChangeArrowheads="1"/>
          </p:cNvSpPr>
          <p:nvPr/>
        </p:nvSpPr>
        <p:spPr bwMode="auto">
          <a:xfrm>
            <a:off x="53340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server functions</a:t>
            </a:r>
          </a:p>
        </p:txBody>
      </p:sp>
      <p:sp>
        <p:nvSpPr>
          <p:cNvPr id="569362" name="Rectangle 18"/>
          <p:cNvSpPr>
            <a:spLocks noChangeArrowheads="1"/>
          </p:cNvSpPr>
          <p:nvPr/>
        </p:nvSpPr>
        <p:spPr bwMode="auto">
          <a:xfrm>
            <a:off x="53340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server stub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(skeleton)</a:t>
            </a:r>
          </a:p>
        </p:txBody>
      </p:sp>
      <p:sp>
        <p:nvSpPr>
          <p:cNvPr id="569363" name="Rectangle 19"/>
          <p:cNvSpPr>
            <a:spLocks noChangeArrowheads="1"/>
          </p:cNvSpPr>
          <p:nvPr/>
        </p:nvSpPr>
        <p:spPr bwMode="auto">
          <a:xfrm>
            <a:off x="53340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600200"/>
            <a:ext cx="6858000" cy="4662488"/>
            <a:chOff x="816" y="912"/>
            <a:chExt cx="4320" cy="2937"/>
          </a:xfrm>
        </p:grpSpPr>
        <p:sp>
          <p:nvSpPr>
            <p:cNvPr id="29713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4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5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29716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</p:grpSp>
      <p:sp>
        <p:nvSpPr>
          <p:cNvPr id="296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 functions</a:t>
            </a:r>
          </a:p>
        </p:txBody>
      </p:sp>
      <p:sp>
        <p:nvSpPr>
          <p:cNvPr id="29700" name="Text Box 8"/>
          <p:cNvSpPr txBox="1">
            <a:spLocks noChangeArrowheads="1"/>
          </p:cNvSpPr>
          <p:nvPr/>
        </p:nvSpPr>
        <p:spPr bwMode="auto">
          <a:xfrm>
            <a:off x="1050925" y="987425"/>
            <a:ext cx="531018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accent1"/>
                </a:solidFill>
              </a:rPr>
              <a:t>6. Return from server function</a:t>
            </a:r>
            <a:endParaRPr lang="en-US" sz="2800"/>
          </a:p>
        </p:txBody>
      </p:sp>
      <p:sp>
        <p:nvSpPr>
          <p:cNvPr id="570377" name="AutoShape 9"/>
          <p:cNvSpPr>
            <a:spLocks noChangeArrowheads="1"/>
          </p:cNvSpPr>
          <p:nvPr/>
        </p:nvSpPr>
        <p:spPr bwMode="auto">
          <a:xfrm>
            <a:off x="1752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0378" name="AutoShape 10"/>
          <p:cNvSpPr>
            <a:spLocks noChangeArrowheads="1"/>
          </p:cNvSpPr>
          <p:nvPr/>
        </p:nvSpPr>
        <p:spPr bwMode="auto">
          <a:xfrm>
            <a:off x="1752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0379" name="AutoShape 11"/>
          <p:cNvSpPr>
            <a:spLocks noChangeArrowheads="1"/>
          </p:cNvSpPr>
          <p:nvPr/>
        </p:nvSpPr>
        <p:spPr bwMode="auto">
          <a:xfrm>
            <a:off x="3886200" y="48006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70380" name="AutoShape 12"/>
          <p:cNvSpPr>
            <a:spLocks noChangeArrowheads="1"/>
          </p:cNvSpPr>
          <p:nvPr/>
        </p:nvSpPr>
        <p:spPr bwMode="auto">
          <a:xfrm>
            <a:off x="5715000" y="40386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0381" name="AutoShape 13"/>
          <p:cNvSpPr>
            <a:spLocks noChangeArrowheads="1"/>
          </p:cNvSpPr>
          <p:nvPr/>
        </p:nvSpPr>
        <p:spPr bwMode="auto">
          <a:xfrm>
            <a:off x="5715000" y="2667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0382" name="AutoShape 14"/>
          <p:cNvSpPr>
            <a:spLocks noChangeArrowheads="1"/>
          </p:cNvSpPr>
          <p:nvPr/>
        </p:nvSpPr>
        <p:spPr bwMode="auto">
          <a:xfrm>
            <a:off x="7086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0383" name="Rectangle 15"/>
          <p:cNvSpPr>
            <a:spLocks noChangeArrowheads="1"/>
          </p:cNvSpPr>
          <p:nvPr/>
        </p:nvSpPr>
        <p:spPr bwMode="auto">
          <a:xfrm>
            <a:off x="13716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client functions</a:t>
            </a:r>
          </a:p>
        </p:txBody>
      </p:sp>
      <p:sp>
        <p:nvSpPr>
          <p:cNvPr id="570384" name="Rectangle 16"/>
          <p:cNvSpPr>
            <a:spLocks noChangeArrowheads="1"/>
          </p:cNvSpPr>
          <p:nvPr/>
        </p:nvSpPr>
        <p:spPr bwMode="auto">
          <a:xfrm>
            <a:off x="13716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client stub</a:t>
            </a:r>
          </a:p>
        </p:txBody>
      </p:sp>
      <p:sp>
        <p:nvSpPr>
          <p:cNvPr id="570385" name="Rectangle 17"/>
          <p:cNvSpPr>
            <a:spLocks noChangeArrowheads="1"/>
          </p:cNvSpPr>
          <p:nvPr/>
        </p:nvSpPr>
        <p:spPr bwMode="auto">
          <a:xfrm>
            <a:off x="13716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  <p:sp>
        <p:nvSpPr>
          <p:cNvPr id="570386" name="Rectangle 18"/>
          <p:cNvSpPr>
            <a:spLocks noChangeArrowheads="1"/>
          </p:cNvSpPr>
          <p:nvPr/>
        </p:nvSpPr>
        <p:spPr bwMode="auto">
          <a:xfrm>
            <a:off x="53340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server functions</a:t>
            </a:r>
          </a:p>
        </p:txBody>
      </p:sp>
      <p:sp>
        <p:nvSpPr>
          <p:cNvPr id="570387" name="Rectangle 19"/>
          <p:cNvSpPr>
            <a:spLocks noChangeArrowheads="1"/>
          </p:cNvSpPr>
          <p:nvPr/>
        </p:nvSpPr>
        <p:spPr bwMode="auto">
          <a:xfrm>
            <a:off x="53340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server stub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(skeleton)</a:t>
            </a:r>
          </a:p>
        </p:txBody>
      </p:sp>
      <p:sp>
        <p:nvSpPr>
          <p:cNvPr id="570388" name="Rectangle 20"/>
          <p:cNvSpPr>
            <a:spLocks noChangeArrowheads="1"/>
          </p:cNvSpPr>
          <p:nvPr/>
        </p:nvSpPr>
        <p:spPr bwMode="auto">
          <a:xfrm>
            <a:off x="53340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600200"/>
            <a:ext cx="6858000" cy="4662488"/>
            <a:chOff x="816" y="912"/>
            <a:chExt cx="4320" cy="2937"/>
          </a:xfrm>
        </p:grpSpPr>
        <p:sp>
          <p:nvSpPr>
            <p:cNvPr id="30738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739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740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30741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</p:grpSp>
      <p:sp>
        <p:nvSpPr>
          <p:cNvPr id="307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 functions</a:t>
            </a: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1050925" y="987425"/>
            <a:ext cx="70818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accent1"/>
                </a:solidFill>
              </a:rPr>
              <a:t>7. Marshal return value and send message</a:t>
            </a:r>
            <a:endParaRPr lang="en-US" sz="2800"/>
          </a:p>
        </p:txBody>
      </p:sp>
      <p:sp>
        <p:nvSpPr>
          <p:cNvPr id="571401" name="AutoShape 9"/>
          <p:cNvSpPr>
            <a:spLocks noChangeArrowheads="1"/>
          </p:cNvSpPr>
          <p:nvPr/>
        </p:nvSpPr>
        <p:spPr bwMode="auto">
          <a:xfrm>
            <a:off x="1752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1402" name="AutoShape 10"/>
          <p:cNvSpPr>
            <a:spLocks noChangeArrowheads="1"/>
          </p:cNvSpPr>
          <p:nvPr/>
        </p:nvSpPr>
        <p:spPr bwMode="auto">
          <a:xfrm>
            <a:off x="1752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1403" name="AutoShape 11"/>
          <p:cNvSpPr>
            <a:spLocks noChangeArrowheads="1"/>
          </p:cNvSpPr>
          <p:nvPr/>
        </p:nvSpPr>
        <p:spPr bwMode="auto">
          <a:xfrm>
            <a:off x="3886200" y="48006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71404" name="AutoShape 12"/>
          <p:cNvSpPr>
            <a:spLocks noChangeArrowheads="1"/>
          </p:cNvSpPr>
          <p:nvPr/>
        </p:nvSpPr>
        <p:spPr bwMode="auto">
          <a:xfrm>
            <a:off x="5715000" y="40386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1405" name="AutoShape 13"/>
          <p:cNvSpPr>
            <a:spLocks noChangeArrowheads="1"/>
          </p:cNvSpPr>
          <p:nvPr/>
        </p:nvSpPr>
        <p:spPr bwMode="auto">
          <a:xfrm>
            <a:off x="5715000" y="2667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1406" name="AutoShape 14"/>
          <p:cNvSpPr>
            <a:spLocks noChangeArrowheads="1"/>
          </p:cNvSpPr>
          <p:nvPr/>
        </p:nvSpPr>
        <p:spPr bwMode="auto">
          <a:xfrm>
            <a:off x="7086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1407" name="AutoShape 15"/>
          <p:cNvSpPr>
            <a:spLocks noChangeArrowheads="1"/>
          </p:cNvSpPr>
          <p:nvPr/>
        </p:nvSpPr>
        <p:spPr bwMode="auto">
          <a:xfrm>
            <a:off x="7086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1408" name="Rectangle 16"/>
          <p:cNvSpPr>
            <a:spLocks noChangeArrowheads="1"/>
          </p:cNvSpPr>
          <p:nvPr/>
        </p:nvSpPr>
        <p:spPr bwMode="auto">
          <a:xfrm>
            <a:off x="13716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client functions</a:t>
            </a:r>
          </a:p>
        </p:txBody>
      </p:sp>
      <p:sp>
        <p:nvSpPr>
          <p:cNvPr id="571409" name="Rectangle 17"/>
          <p:cNvSpPr>
            <a:spLocks noChangeArrowheads="1"/>
          </p:cNvSpPr>
          <p:nvPr/>
        </p:nvSpPr>
        <p:spPr bwMode="auto">
          <a:xfrm>
            <a:off x="13716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client stub</a:t>
            </a:r>
          </a:p>
        </p:txBody>
      </p:sp>
      <p:sp>
        <p:nvSpPr>
          <p:cNvPr id="571410" name="Rectangle 18"/>
          <p:cNvSpPr>
            <a:spLocks noChangeArrowheads="1"/>
          </p:cNvSpPr>
          <p:nvPr/>
        </p:nvSpPr>
        <p:spPr bwMode="auto">
          <a:xfrm>
            <a:off x="13716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  <p:sp>
        <p:nvSpPr>
          <p:cNvPr id="571411" name="Rectangle 19"/>
          <p:cNvSpPr>
            <a:spLocks noChangeArrowheads="1"/>
          </p:cNvSpPr>
          <p:nvPr/>
        </p:nvSpPr>
        <p:spPr bwMode="auto">
          <a:xfrm>
            <a:off x="53340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server functions</a:t>
            </a:r>
          </a:p>
        </p:txBody>
      </p:sp>
      <p:sp>
        <p:nvSpPr>
          <p:cNvPr id="571412" name="Rectangle 20"/>
          <p:cNvSpPr>
            <a:spLocks noChangeArrowheads="1"/>
          </p:cNvSpPr>
          <p:nvPr/>
        </p:nvSpPr>
        <p:spPr bwMode="auto">
          <a:xfrm>
            <a:off x="53340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server stub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(skeleton)</a:t>
            </a:r>
          </a:p>
        </p:txBody>
      </p:sp>
      <p:sp>
        <p:nvSpPr>
          <p:cNvPr id="571413" name="Rectangle 21"/>
          <p:cNvSpPr>
            <a:spLocks noChangeArrowheads="1"/>
          </p:cNvSpPr>
          <p:nvPr/>
        </p:nvSpPr>
        <p:spPr bwMode="auto">
          <a:xfrm>
            <a:off x="53340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600200"/>
            <a:ext cx="6858000" cy="4662488"/>
            <a:chOff x="816" y="912"/>
            <a:chExt cx="4320" cy="2937"/>
          </a:xfrm>
        </p:grpSpPr>
        <p:sp>
          <p:nvSpPr>
            <p:cNvPr id="31763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64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65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31766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</p:grpSp>
      <p:sp>
        <p:nvSpPr>
          <p:cNvPr id="317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 functions</a:t>
            </a:r>
          </a:p>
        </p:txBody>
      </p:sp>
      <p:sp>
        <p:nvSpPr>
          <p:cNvPr id="31748" name="Text Box 8"/>
          <p:cNvSpPr txBox="1">
            <a:spLocks noChangeArrowheads="1"/>
          </p:cNvSpPr>
          <p:nvPr/>
        </p:nvSpPr>
        <p:spPr bwMode="auto">
          <a:xfrm>
            <a:off x="1050925" y="987425"/>
            <a:ext cx="586581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accent1"/>
                </a:solidFill>
              </a:rPr>
              <a:t>8. Transfer message over network</a:t>
            </a:r>
            <a:endParaRPr lang="en-US" sz="2800"/>
          </a:p>
        </p:txBody>
      </p:sp>
      <p:sp>
        <p:nvSpPr>
          <p:cNvPr id="572425" name="AutoShape 9"/>
          <p:cNvSpPr>
            <a:spLocks noChangeArrowheads="1"/>
          </p:cNvSpPr>
          <p:nvPr/>
        </p:nvSpPr>
        <p:spPr bwMode="auto">
          <a:xfrm>
            <a:off x="1752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2426" name="AutoShape 10"/>
          <p:cNvSpPr>
            <a:spLocks noChangeArrowheads="1"/>
          </p:cNvSpPr>
          <p:nvPr/>
        </p:nvSpPr>
        <p:spPr bwMode="auto">
          <a:xfrm>
            <a:off x="1752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2427" name="AutoShape 11"/>
          <p:cNvSpPr>
            <a:spLocks noChangeArrowheads="1"/>
          </p:cNvSpPr>
          <p:nvPr/>
        </p:nvSpPr>
        <p:spPr bwMode="auto">
          <a:xfrm>
            <a:off x="3886200" y="48006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72428" name="AutoShape 12"/>
          <p:cNvSpPr>
            <a:spLocks noChangeArrowheads="1"/>
          </p:cNvSpPr>
          <p:nvPr/>
        </p:nvSpPr>
        <p:spPr bwMode="auto">
          <a:xfrm>
            <a:off x="5715000" y="40386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2429" name="AutoShape 13"/>
          <p:cNvSpPr>
            <a:spLocks noChangeArrowheads="1"/>
          </p:cNvSpPr>
          <p:nvPr/>
        </p:nvSpPr>
        <p:spPr bwMode="auto">
          <a:xfrm>
            <a:off x="5715000" y="2667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2430" name="AutoShape 14"/>
          <p:cNvSpPr>
            <a:spLocks noChangeArrowheads="1"/>
          </p:cNvSpPr>
          <p:nvPr/>
        </p:nvSpPr>
        <p:spPr bwMode="auto">
          <a:xfrm>
            <a:off x="7086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2431" name="AutoShape 15"/>
          <p:cNvSpPr>
            <a:spLocks noChangeArrowheads="1"/>
          </p:cNvSpPr>
          <p:nvPr/>
        </p:nvSpPr>
        <p:spPr bwMode="auto">
          <a:xfrm>
            <a:off x="7086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2432" name="AutoShape 16"/>
          <p:cNvSpPr>
            <a:spLocks noChangeArrowheads="1"/>
          </p:cNvSpPr>
          <p:nvPr/>
        </p:nvSpPr>
        <p:spPr bwMode="auto">
          <a:xfrm flipH="1">
            <a:off x="3886200" y="51054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72433" name="Rectangle 17"/>
          <p:cNvSpPr>
            <a:spLocks noChangeArrowheads="1"/>
          </p:cNvSpPr>
          <p:nvPr/>
        </p:nvSpPr>
        <p:spPr bwMode="auto">
          <a:xfrm>
            <a:off x="13716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client functions</a:t>
            </a:r>
          </a:p>
        </p:txBody>
      </p:sp>
      <p:sp>
        <p:nvSpPr>
          <p:cNvPr id="572434" name="Rectangle 18"/>
          <p:cNvSpPr>
            <a:spLocks noChangeArrowheads="1"/>
          </p:cNvSpPr>
          <p:nvPr/>
        </p:nvSpPr>
        <p:spPr bwMode="auto">
          <a:xfrm>
            <a:off x="13716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client stub</a:t>
            </a:r>
          </a:p>
        </p:txBody>
      </p:sp>
      <p:sp>
        <p:nvSpPr>
          <p:cNvPr id="572435" name="Rectangle 19"/>
          <p:cNvSpPr>
            <a:spLocks noChangeArrowheads="1"/>
          </p:cNvSpPr>
          <p:nvPr/>
        </p:nvSpPr>
        <p:spPr bwMode="auto">
          <a:xfrm>
            <a:off x="13716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  <p:sp>
        <p:nvSpPr>
          <p:cNvPr id="572436" name="Rectangle 20"/>
          <p:cNvSpPr>
            <a:spLocks noChangeArrowheads="1"/>
          </p:cNvSpPr>
          <p:nvPr/>
        </p:nvSpPr>
        <p:spPr bwMode="auto">
          <a:xfrm>
            <a:off x="53340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server functions</a:t>
            </a:r>
          </a:p>
        </p:txBody>
      </p:sp>
      <p:sp>
        <p:nvSpPr>
          <p:cNvPr id="572437" name="Rectangle 21"/>
          <p:cNvSpPr>
            <a:spLocks noChangeArrowheads="1"/>
          </p:cNvSpPr>
          <p:nvPr/>
        </p:nvSpPr>
        <p:spPr bwMode="auto">
          <a:xfrm>
            <a:off x="53340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server stub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(skeleton)</a:t>
            </a:r>
          </a:p>
        </p:txBody>
      </p:sp>
      <p:sp>
        <p:nvSpPr>
          <p:cNvPr id="572438" name="Rectangle 22"/>
          <p:cNvSpPr>
            <a:spLocks noChangeArrowheads="1"/>
          </p:cNvSpPr>
          <p:nvPr/>
        </p:nvSpPr>
        <p:spPr bwMode="auto">
          <a:xfrm>
            <a:off x="53340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600200"/>
            <a:ext cx="6858000" cy="4662488"/>
            <a:chOff x="816" y="912"/>
            <a:chExt cx="4320" cy="2937"/>
          </a:xfrm>
        </p:grpSpPr>
        <p:sp>
          <p:nvSpPr>
            <p:cNvPr id="32788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2789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2790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32791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</p:grpSp>
      <p:sp>
        <p:nvSpPr>
          <p:cNvPr id="327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 functions</a:t>
            </a:r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1050925" y="987425"/>
            <a:ext cx="58896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accent1"/>
                </a:solidFill>
              </a:rPr>
              <a:t>9. Receive message: direct to stub</a:t>
            </a:r>
            <a:endParaRPr lang="en-US" sz="2800"/>
          </a:p>
        </p:txBody>
      </p:sp>
      <p:sp>
        <p:nvSpPr>
          <p:cNvPr id="573449" name="AutoShape 9"/>
          <p:cNvSpPr>
            <a:spLocks noChangeArrowheads="1"/>
          </p:cNvSpPr>
          <p:nvPr/>
        </p:nvSpPr>
        <p:spPr bwMode="auto">
          <a:xfrm>
            <a:off x="1752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3450" name="AutoShape 10"/>
          <p:cNvSpPr>
            <a:spLocks noChangeArrowheads="1"/>
          </p:cNvSpPr>
          <p:nvPr/>
        </p:nvSpPr>
        <p:spPr bwMode="auto">
          <a:xfrm>
            <a:off x="1752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3451" name="AutoShape 11"/>
          <p:cNvSpPr>
            <a:spLocks noChangeArrowheads="1"/>
          </p:cNvSpPr>
          <p:nvPr/>
        </p:nvSpPr>
        <p:spPr bwMode="auto">
          <a:xfrm>
            <a:off x="3886200" y="48006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452" name="AutoShape 12"/>
          <p:cNvSpPr>
            <a:spLocks noChangeArrowheads="1"/>
          </p:cNvSpPr>
          <p:nvPr/>
        </p:nvSpPr>
        <p:spPr bwMode="auto">
          <a:xfrm>
            <a:off x="5715000" y="40386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3453" name="AutoShape 13"/>
          <p:cNvSpPr>
            <a:spLocks noChangeArrowheads="1"/>
          </p:cNvSpPr>
          <p:nvPr/>
        </p:nvSpPr>
        <p:spPr bwMode="auto">
          <a:xfrm>
            <a:off x="5715000" y="2667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3454" name="AutoShape 14"/>
          <p:cNvSpPr>
            <a:spLocks noChangeArrowheads="1"/>
          </p:cNvSpPr>
          <p:nvPr/>
        </p:nvSpPr>
        <p:spPr bwMode="auto">
          <a:xfrm>
            <a:off x="7086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3455" name="AutoShape 15"/>
          <p:cNvSpPr>
            <a:spLocks noChangeArrowheads="1"/>
          </p:cNvSpPr>
          <p:nvPr/>
        </p:nvSpPr>
        <p:spPr bwMode="auto">
          <a:xfrm>
            <a:off x="7086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3456" name="AutoShape 16"/>
          <p:cNvSpPr>
            <a:spLocks noChangeArrowheads="1"/>
          </p:cNvSpPr>
          <p:nvPr/>
        </p:nvSpPr>
        <p:spPr bwMode="auto">
          <a:xfrm flipH="1">
            <a:off x="3886200" y="51054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457" name="AutoShape 17"/>
          <p:cNvSpPr>
            <a:spLocks noChangeArrowheads="1"/>
          </p:cNvSpPr>
          <p:nvPr/>
        </p:nvSpPr>
        <p:spPr bwMode="auto">
          <a:xfrm>
            <a:off x="3200400" y="40386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3458" name="Rectangle 18"/>
          <p:cNvSpPr>
            <a:spLocks noChangeArrowheads="1"/>
          </p:cNvSpPr>
          <p:nvPr/>
        </p:nvSpPr>
        <p:spPr bwMode="auto">
          <a:xfrm>
            <a:off x="13716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client functions</a:t>
            </a:r>
          </a:p>
        </p:txBody>
      </p:sp>
      <p:sp>
        <p:nvSpPr>
          <p:cNvPr id="573459" name="Rectangle 19"/>
          <p:cNvSpPr>
            <a:spLocks noChangeArrowheads="1"/>
          </p:cNvSpPr>
          <p:nvPr/>
        </p:nvSpPr>
        <p:spPr bwMode="auto">
          <a:xfrm>
            <a:off x="13716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client stub</a:t>
            </a:r>
          </a:p>
        </p:txBody>
      </p:sp>
      <p:sp>
        <p:nvSpPr>
          <p:cNvPr id="573460" name="Rectangle 20"/>
          <p:cNvSpPr>
            <a:spLocks noChangeArrowheads="1"/>
          </p:cNvSpPr>
          <p:nvPr/>
        </p:nvSpPr>
        <p:spPr bwMode="auto">
          <a:xfrm>
            <a:off x="13716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  <p:sp>
        <p:nvSpPr>
          <p:cNvPr id="573461" name="Rectangle 21"/>
          <p:cNvSpPr>
            <a:spLocks noChangeArrowheads="1"/>
          </p:cNvSpPr>
          <p:nvPr/>
        </p:nvSpPr>
        <p:spPr bwMode="auto">
          <a:xfrm>
            <a:off x="53340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server functions</a:t>
            </a:r>
          </a:p>
        </p:txBody>
      </p:sp>
      <p:sp>
        <p:nvSpPr>
          <p:cNvPr id="573462" name="Rectangle 22"/>
          <p:cNvSpPr>
            <a:spLocks noChangeArrowheads="1"/>
          </p:cNvSpPr>
          <p:nvPr/>
        </p:nvSpPr>
        <p:spPr bwMode="auto">
          <a:xfrm>
            <a:off x="53340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server stub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(skeleton)</a:t>
            </a:r>
          </a:p>
        </p:txBody>
      </p:sp>
      <p:sp>
        <p:nvSpPr>
          <p:cNvPr id="573463" name="Rectangle 23"/>
          <p:cNvSpPr>
            <a:spLocks noChangeArrowheads="1"/>
          </p:cNvSpPr>
          <p:nvPr/>
        </p:nvSpPr>
        <p:spPr bwMode="auto">
          <a:xfrm>
            <a:off x="53340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600200"/>
            <a:ext cx="6858000" cy="4662488"/>
            <a:chOff x="816" y="912"/>
            <a:chExt cx="4320" cy="2937"/>
          </a:xfrm>
        </p:grpSpPr>
        <p:sp>
          <p:nvSpPr>
            <p:cNvPr id="33813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3814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3815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33816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</p:grpSp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 functions</a:t>
            </a:r>
          </a:p>
        </p:txBody>
      </p:sp>
      <p:sp>
        <p:nvSpPr>
          <p:cNvPr id="33796" name="Text Box 8"/>
          <p:cNvSpPr txBox="1">
            <a:spLocks noChangeArrowheads="1"/>
          </p:cNvSpPr>
          <p:nvPr/>
        </p:nvSpPr>
        <p:spPr bwMode="auto">
          <a:xfrm>
            <a:off x="1050925" y="987425"/>
            <a:ext cx="73279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accent1"/>
                </a:solidFill>
              </a:rPr>
              <a:t>10. Unmarshal return, return to client code</a:t>
            </a:r>
            <a:endParaRPr lang="en-US" sz="2800"/>
          </a:p>
        </p:txBody>
      </p:sp>
      <p:sp>
        <p:nvSpPr>
          <p:cNvPr id="574473" name="AutoShape 9"/>
          <p:cNvSpPr>
            <a:spLocks noChangeArrowheads="1"/>
          </p:cNvSpPr>
          <p:nvPr/>
        </p:nvSpPr>
        <p:spPr bwMode="auto">
          <a:xfrm>
            <a:off x="1752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4474" name="AutoShape 10"/>
          <p:cNvSpPr>
            <a:spLocks noChangeArrowheads="1"/>
          </p:cNvSpPr>
          <p:nvPr/>
        </p:nvSpPr>
        <p:spPr bwMode="auto">
          <a:xfrm>
            <a:off x="1752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4475" name="AutoShape 11"/>
          <p:cNvSpPr>
            <a:spLocks noChangeArrowheads="1"/>
          </p:cNvSpPr>
          <p:nvPr/>
        </p:nvSpPr>
        <p:spPr bwMode="auto">
          <a:xfrm>
            <a:off x="3886200" y="48006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74476" name="AutoShape 12"/>
          <p:cNvSpPr>
            <a:spLocks noChangeArrowheads="1"/>
          </p:cNvSpPr>
          <p:nvPr/>
        </p:nvSpPr>
        <p:spPr bwMode="auto">
          <a:xfrm>
            <a:off x="5715000" y="40386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4477" name="AutoShape 13"/>
          <p:cNvSpPr>
            <a:spLocks noChangeArrowheads="1"/>
          </p:cNvSpPr>
          <p:nvPr/>
        </p:nvSpPr>
        <p:spPr bwMode="auto">
          <a:xfrm>
            <a:off x="5715000" y="2667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4478" name="AutoShape 14"/>
          <p:cNvSpPr>
            <a:spLocks noChangeArrowheads="1"/>
          </p:cNvSpPr>
          <p:nvPr/>
        </p:nvSpPr>
        <p:spPr bwMode="auto">
          <a:xfrm>
            <a:off x="7086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4479" name="AutoShape 15"/>
          <p:cNvSpPr>
            <a:spLocks noChangeArrowheads="1"/>
          </p:cNvSpPr>
          <p:nvPr/>
        </p:nvSpPr>
        <p:spPr bwMode="auto">
          <a:xfrm>
            <a:off x="7086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4480" name="AutoShape 16"/>
          <p:cNvSpPr>
            <a:spLocks noChangeArrowheads="1"/>
          </p:cNvSpPr>
          <p:nvPr/>
        </p:nvSpPr>
        <p:spPr bwMode="auto">
          <a:xfrm flipH="1">
            <a:off x="3886200" y="510540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3200400" y="40386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4482" name="AutoShape 18"/>
          <p:cNvSpPr>
            <a:spLocks noChangeArrowheads="1"/>
          </p:cNvSpPr>
          <p:nvPr/>
        </p:nvSpPr>
        <p:spPr bwMode="auto">
          <a:xfrm>
            <a:off x="3200400" y="2667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74483" name="Rectangle 19"/>
          <p:cNvSpPr>
            <a:spLocks noChangeArrowheads="1"/>
          </p:cNvSpPr>
          <p:nvPr/>
        </p:nvSpPr>
        <p:spPr bwMode="auto">
          <a:xfrm>
            <a:off x="13716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client functions</a:t>
            </a:r>
          </a:p>
        </p:txBody>
      </p:sp>
      <p:sp>
        <p:nvSpPr>
          <p:cNvPr id="574484" name="Rectangle 20"/>
          <p:cNvSpPr>
            <a:spLocks noChangeArrowheads="1"/>
          </p:cNvSpPr>
          <p:nvPr/>
        </p:nvSpPr>
        <p:spPr bwMode="auto">
          <a:xfrm>
            <a:off x="13716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client stub</a:t>
            </a:r>
          </a:p>
        </p:txBody>
      </p:sp>
      <p:sp>
        <p:nvSpPr>
          <p:cNvPr id="574485" name="Rectangle 21"/>
          <p:cNvSpPr>
            <a:spLocks noChangeArrowheads="1"/>
          </p:cNvSpPr>
          <p:nvPr/>
        </p:nvSpPr>
        <p:spPr bwMode="auto">
          <a:xfrm>
            <a:off x="13716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  <p:sp>
        <p:nvSpPr>
          <p:cNvPr id="574486" name="Rectangle 22"/>
          <p:cNvSpPr>
            <a:spLocks noChangeArrowheads="1"/>
          </p:cNvSpPr>
          <p:nvPr/>
        </p:nvSpPr>
        <p:spPr bwMode="auto">
          <a:xfrm>
            <a:off x="53340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server functions</a:t>
            </a:r>
          </a:p>
        </p:txBody>
      </p:sp>
      <p:sp>
        <p:nvSpPr>
          <p:cNvPr id="574487" name="Rectangle 23"/>
          <p:cNvSpPr>
            <a:spLocks noChangeArrowheads="1"/>
          </p:cNvSpPr>
          <p:nvPr/>
        </p:nvSpPr>
        <p:spPr bwMode="auto">
          <a:xfrm>
            <a:off x="53340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server stub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(skeleton)</a:t>
            </a:r>
          </a:p>
        </p:txBody>
      </p:sp>
      <p:sp>
        <p:nvSpPr>
          <p:cNvPr id="574488" name="Rectangle 24"/>
          <p:cNvSpPr>
            <a:spLocks noChangeArrowheads="1"/>
          </p:cNvSpPr>
          <p:nvPr/>
        </p:nvSpPr>
        <p:spPr bwMode="auto">
          <a:xfrm>
            <a:off x="53340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RPCL : an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i="1" dirty="0" smtClean="0"/>
              <a:t>program </a:t>
            </a:r>
            <a:r>
              <a:rPr lang="fr-FR" i="1" dirty="0" smtClean="0"/>
              <a:t>MESSAGE_PROG </a:t>
            </a:r>
            <a:r>
              <a:rPr lang="fr-FR" dirty="0" smtClean="0"/>
              <a:t>{</a:t>
            </a:r>
          </a:p>
          <a:p>
            <a:pPr marL="917575" lvl="2" indent="-457200">
              <a:buNone/>
            </a:pPr>
            <a:r>
              <a:rPr lang="fr-FR" i="1" dirty="0" smtClean="0"/>
              <a:t>version MESSAGE_VERS </a:t>
            </a:r>
            <a:r>
              <a:rPr lang="fr-FR" dirty="0" smtClean="0"/>
              <a:t>{</a:t>
            </a:r>
            <a:endParaRPr lang="fr-FR" dirty="0" smtClean="0"/>
          </a:p>
          <a:p>
            <a:pPr marL="917575" lvl="2" indent="-457200">
              <a:buNone/>
            </a:pPr>
            <a:r>
              <a:rPr lang="fr-FR" dirty="0" err="1" smtClean="0"/>
              <a:t>int</a:t>
            </a:r>
            <a:r>
              <a:rPr lang="fr-FR" dirty="0" smtClean="0"/>
              <a:t> PRINT_MESSAGE (string) = 1 ;</a:t>
            </a:r>
          </a:p>
          <a:p>
            <a:pPr marL="917575" lvl="2" indent="-457200">
              <a:buNone/>
            </a:pPr>
            <a:r>
              <a:rPr lang="fr-FR" dirty="0" smtClean="0"/>
              <a:t>} = 1 ;</a:t>
            </a:r>
          </a:p>
          <a:p>
            <a:pPr>
              <a:buNone/>
            </a:pPr>
            <a:r>
              <a:rPr lang="fr-FR" dirty="0" smtClean="0"/>
              <a:t>} = 0x 2000 0001 ;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7171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92356D1-5693-4A9C-BBAB-AD291940BB1A}" type="slidenum">
              <a:rPr lang="en-US"/>
              <a:pPr/>
              <a:t>19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Procedure Arguments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reduce the complexity of the interface specification,  Sun RPC includes support for a single argument to a remote procedure.*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Typically the single argument is a structure that contains a number of values (the parameters).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* </a:t>
            </a:r>
            <a:r>
              <a:rPr lang="en-US" sz="2800" dirty="0" smtClean="0">
                <a:solidFill>
                  <a:schemeClr val="tx2"/>
                </a:solidFill>
              </a:rPr>
              <a:t>Newer versions can handle multiple </a:t>
            </a:r>
            <a:r>
              <a:rPr lang="en-US" sz="2800" dirty="0" err="1" smtClean="0">
                <a:solidFill>
                  <a:schemeClr val="tx2"/>
                </a:solidFill>
              </a:rPr>
              <a:t>args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2051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649D50A-6D4A-4046-8917-CF951FECEED5}" type="slidenum">
              <a:rPr lang="en-US"/>
              <a:pPr/>
              <a:t>2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Distributed Program Design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Communication-Oriented Design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Design protocol first.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Build programs that adhere to the protocol.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Application-Oriented Design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Build application(s).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Divide programs up and add communication protocols.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 rot="20100000">
            <a:off x="7140575" y="1284288"/>
            <a:ext cx="170973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8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Typical </a:t>
            </a:r>
          </a:p>
          <a:p>
            <a:pPr>
              <a:defRPr/>
            </a:pPr>
            <a:r>
              <a:rPr lang="en-US" sz="28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Sockets</a:t>
            </a:r>
          </a:p>
          <a:p>
            <a:pPr>
              <a:defRPr/>
            </a:pPr>
            <a:r>
              <a:rPr lang="en-US" sz="28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Approach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 rot="20100000">
            <a:off x="6610350" y="4111625"/>
            <a:ext cx="93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8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RPC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8195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ACA7940-4DA0-46DB-9EE6-4CB3314FCDB5}" type="slidenum">
              <a:rPr lang="en-US"/>
              <a:pPr/>
              <a:t>20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Procedure Identification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2209800"/>
          </a:xfrm>
          <a:noFill/>
        </p:spPr>
        <p:txBody>
          <a:bodyPr/>
          <a:lstStyle/>
          <a:p>
            <a:r>
              <a:rPr lang="en-US" smtClean="0"/>
              <a:t>Each procedure is identified by:</a:t>
            </a:r>
          </a:p>
          <a:p>
            <a:pPr lvl="1"/>
            <a:r>
              <a:rPr lang="en-US" smtClean="0"/>
              <a:t>Hostname (IP Address)</a:t>
            </a:r>
          </a:p>
          <a:p>
            <a:pPr lvl="1"/>
            <a:r>
              <a:rPr lang="en-US" smtClean="0"/>
              <a:t>Program identifier (32 bit integer)</a:t>
            </a:r>
          </a:p>
          <a:p>
            <a:pPr lvl="1"/>
            <a:r>
              <a:rPr lang="en-US" smtClean="0"/>
              <a:t>Procedure identifier (32 bit integer)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14400" y="39624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en-US" sz="2800" dirty="0"/>
              <a:t>Program Version identifier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»"/>
            </a:pPr>
            <a:r>
              <a:rPr lang="en-US" dirty="0"/>
              <a:t>for testing and </a:t>
            </a:r>
            <a:r>
              <a:rPr lang="en-US" dirty="0" smtClean="0"/>
              <a:t>migration 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»"/>
            </a:pPr>
            <a:r>
              <a:rPr lang="en-US" dirty="0" smtClean="0"/>
              <a:t>Used also to detect out dated version of a server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10243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872AB1C-E3D4-4143-A880-D3436F76137B}" type="slidenum">
              <a:rPr lang="en-US"/>
              <a:pPr/>
              <a:t>21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Procedure Identifiers &amp;</a:t>
            </a:r>
            <a:br>
              <a:rPr lang="en-US" smtClean="0"/>
            </a:br>
            <a:r>
              <a:rPr lang="en-US" smtClean="0"/>
              <a:t>Program Version Numbers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Procedure Identifiers usually start at 1 and are numbered sequentially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Version Numbers typically start at 1 and are numbered sequentially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Service number is coded on 32 bits</a:t>
            </a:r>
          </a:p>
          <a:p>
            <a:pPr lvl="1"/>
            <a:r>
              <a:rPr lang="fr-FR" dirty="0" smtClean="0"/>
              <a:t>Possible user value range : 0x </a:t>
            </a:r>
            <a:r>
              <a:rPr lang="fr-FR" dirty="0" smtClean="0"/>
              <a:t>2000 0000 à 0x 3fff </a:t>
            </a:r>
            <a:r>
              <a:rPr lang="fr-FR" dirty="0" err="1" smtClean="0"/>
              <a:t>ffff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11267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5720E39-5FFC-468E-99BC-F999F00FC985}" type="slidenum">
              <a:rPr lang="en-US"/>
              <a:pPr/>
              <a:t>22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Iterative Server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Sun RPC specifies that at </a:t>
            </a:r>
            <a:r>
              <a:rPr lang="en-US" i="1" dirty="0" smtClean="0"/>
              <a:t>most</a:t>
            </a:r>
            <a:r>
              <a:rPr lang="en-US" dirty="0" smtClean="0"/>
              <a:t> one remote procedure within a program can be invoked at any given time.</a:t>
            </a:r>
          </a:p>
          <a:p>
            <a:endParaRPr lang="en-US" dirty="0" smtClean="0"/>
          </a:p>
          <a:p>
            <a:r>
              <a:rPr lang="en-US" dirty="0" smtClean="0"/>
              <a:t>If a 2nd procedure is called, the call blocks until the 1st procedure has completed.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13315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677A2D0-206F-457C-A66C-B6AFC97558D0}" type="slidenum">
              <a:rPr lang="en-US"/>
              <a:pPr/>
              <a:t>23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Call Semantics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What does it mean to call a local procedure?</a:t>
            </a:r>
          </a:p>
          <a:p>
            <a:pPr lvl="1"/>
            <a:r>
              <a:rPr lang="en-US" smtClean="0"/>
              <a:t>the procedure is run exactly one time.</a:t>
            </a:r>
          </a:p>
          <a:p>
            <a:pPr lvl="1"/>
            <a:endParaRPr lang="en-US" smtClean="0"/>
          </a:p>
          <a:p>
            <a:r>
              <a:rPr lang="en-US" smtClean="0"/>
              <a:t>What does it mean to call a remote procedure?</a:t>
            </a:r>
          </a:p>
          <a:p>
            <a:pPr lvl="1"/>
            <a:r>
              <a:rPr lang="en-US" smtClean="0"/>
              <a:t>It might not mean "run exactly once"!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14339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3D56B17-D6DE-4FF5-8607-63E6E305D868}" type="slidenum">
              <a:rPr lang="en-US"/>
              <a:pPr/>
              <a:t>24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Call Semantics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act like a local procedure (exactly one invocation per call) - a reliable transport (TCP) is necessary.</a:t>
            </a:r>
          </a:p>
          <a:p>
            <a:r>
              <a:rPr lang="en-US" dirty="0" smtClean="0"/>
              <a:t>Sun RPC does not support reliable call semantics. 	</a:t>
            </a:r>
          </a:p>
          <a:p>
            <a:r>
              <a:rPr lang="en-US" dirty="0" smtClean="0"/>
              <a:t>"At Least Once" Semantics</a:t>
            </a:r>
          </a:p>
          <a:p>
            <a:r>
              <a:rPr lang="en-US" dirty="0" smtClean="0"/>
              <a:t>"Zero or More" Semantics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15363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0E6D9CC-60A0-4E28-A965-D85CD6272E62}" type="slidenum">
              <a:rPr lang="en-US"/>
              <a:pPr/>
              <a:t>25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Sun RPC Call Semantics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At Least Once Semantics</a:t>
            </a:r>
          </a:p>
          <a:p>
            <a:pPr lvl="1"/>
            <a:r>
              <a:rPr lang="en-US" smtClean="0"/>
              <a:t>if we get a response (a return value)</a:t>
            </a:r>
          </a:p>
          <a:p>
            <a:endParaRPr lang="en-US" smtClean="0"/>
          </a:p>
          <a:p>
            <a:r>
              <a:rPr lang="en-US" smtClean="0"/>
              <a:t>Zero or More Semantics</a:t>
            </a:r>
          </a:p>
          <a:p>
            <a:pPr lvl="1"/>
            <a:r>
              <a:rPr lang="en-US" smtClean="0"/>
              <a:t>if we don't hear back from the remote subroutine.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16387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7CA57E3-34B2-401A-96C5-6192717E6C92}" type="slidenum">
              <a:rPr lang="en-US"/>
              <a:pPr/>
              <a:t>26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Procedure deposit()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deposit(DavesAccount,$100)</a:t>
            </a:r>
          </a:p>
          <a:p>
            <a:pPr algn="ctr">
              <a:buFont typeface="Wingdings" pitchFamily="2" charset="2"/>
              <a:buNone/>
            </a:pPr>
            <a:endParaRPr lang="en-US" b="1" smtClean="0">
              <a:latin typeface="Courier New" pitchFamily="49" charset="0"/>
            </a:endParaRPr>
          </a:p>
          <a:p>
            <a:r>
              <a:rPr lang="en-US" smtClean="0"/>
              <a:t>Always remember that you don't </a:t>
            </a:r>
            <a:r>
              <a:rPr lang="en-US" i="1" smtClean="0"/>
              <a:t>know</a:t>
            </a:r>
            <a:r>
              <a:rPr lang="en-US" smtClean="0"/>
              <a:t>  how many times the remote procedure was run!</a:t>
            </a:r>
          </a:p>
          <a:p>
            <a:pPr lvl="1"/>
            <a:r>
              <a:rPr lang="en-US" smtClean="0"/>
              <a:t>The net can duplicate the request (UDP).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17411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B47324B-B891-4183-BB7E-5BEC3D0DB785}" type="slidenum">
              <a:rPr lang="en-US"/>
              <a:pPr/>
              <a:t>27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Communication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actual network communication is nothing new - it's just TCP/IP.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Many RPC implementations are built upon the sockets library.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RPC library does all the work!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programmer may select UDP or TCP based on his/her requirements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18435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5622376-C9A0-49AD-847B-DB0D0AEDC976}" type="slidenum">
              <a:rPr lang="en-US"/>
              <a:pPr/>
              <a:t>28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Dynamic Port Mapping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to determine where the server is waiting requests 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Servers  </a:t>
            </a:r>
            <a:r>
              <a:rPr lang="en-US" dirty="0" smtClean="0"/>
              <a:t>typically do not use well known protocol </a:t>
            </a:r>
            <a:r>
              <a:rPr lang="en-US" dirty="0" smtClean="0"/>
              <a:t>ports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Clients know the Program ID (and  host IP address).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RPC includes support for looking up the port number of a </a:t>
            </a:r>
            <a:r>
              <a:rPr lang="en-US" i="1" dirty="0" smtClean="0"/>
              <a:t>remote program.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20483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8ADB1A0-99D4-459E-8024-DC2A5BB02CC1}" type="slidenum">
              <a:rPr lang="en-US"/>
              <a:pPr/>
              <a:t>29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The portmapper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Each system which will support RPC servers  runs a </a:t>
            </a:r>
            <a:r>
              <a:rPr lang="en-US" i="1" smtClean="0"/>
              <a:t>port mapper </a:t>
            </a:r>
            <a:r>
              <a:rPr lang="en-US" smtClean="0"/>
              <a:t>server that provides a central registry for RPC services.</a:t>
            </a:r>
          </a:p>
          <a:p>
            <a:r>
              <a:rPr lang="en-US" smtClean="0"/>
              <a:t>Servers tell the port mapper what services they offer.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3075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4BBAE8B-8BB2-4D34-827D-D163F2E1844B}" type="slidenum">
              <a:rPr lang="en-US"/>
              <a:pPr/>
              <a:t>3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RPC</a:t>
            </a:r>
            <a:br>
              <a:rPr lang="en-US" smtClean="0"/>
            </a:br>
            <a:r>
              <a:rPr lang="en-US" smtClean="0"/>
              <a:t>Remote Procedure Call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Call a procedure (subroutine) that is running on another machine.</a:t>
            </a:r>
          </a:p>
          <a:p>
            <a:r>
              <a:rPr lang="en-US" smtClean="0"/>
              <a:t>Issues:</a:t>
            </a:r>
          </a:p>
          <a:p>
            <a:pPr lvl="1"/>
            <a:r>
              <a:rPr lang="en-US" smtClean="0"/>
              <a:t>identifying and accessing the remote procedure</a:t>
            </a:r>
          </a:p>
          <a:p>
            <a:pPr lvl="1"/>
            <a:r>
              <a:rPr lang="en-US" smtClean="0"/>
              <a:t>parameters</a:t>
            </a:r>
          </a:p>
          <a:p>
            <a:pPr lvl="1"/>
            <a:r>
              <a:rPr lang="en-US" smtClean="0"/>
              <a:t>return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21507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453317C-2F38-4271-9094-C771682F688C}" type="slidenum">
              <a:rPr lang="en-US"/>
              <a:pPr/>
              <a:t>30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More on the portmapper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Clients ask a remote port mapper for the port number corresponding to Remote Program ID.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The portmapper is itself an RPC server!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The portmapper is available on a well-known port (111).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30723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40B14C0-D19D-4EBF-8C13-4CFCE01B962C}" type="slidenum">
              <a:rPr lang="en-US"/>
              <a:pPr/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RPCGEN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There is a tool for automating the creation of RPC clients and servers.</a:t>
            </a:r>
          </a:p>
          <a:p>
            <a:r>
              <a:rPr lang="en-US" smtClean="0"/>
              <a:t>The program </a:t>
            </a:r>
            <a:r>
              <a:rPr lang="en-US" i="1" smtClean="0"/>
              <a:t>rpcgen </a:t>
            </a:r>
            <a:r>
              <a:rPr lang="en-US" smtClean="0"/>
              <a:t>does most of the work for you.</a:t>
            </a:r>
          </a:p>
          <a:p>
            <a:r>
              <a:rPr lang="en-US" smtClean="0"/>
              <a:t>The input to rpcgen is a  </a:t>
            </a:r>
            <a:r>
              <a:rPr lang="en-US" i="1" smtClean="0"/>
              <a:t>protocol definition </a:t>
            </a:r>
            <a:r>
              <a:rPr lang="en-US" smtClean="0"/>
              <a:t>in the form of a list of remote procedures and parameter types.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Definition: </a:t>
            </a:r>
            <a:r>
              <a:rPr lang="en-US" b="1" smtClean="0">
                <a:latin typeface="Courier New" pitchFamily="49" charset="0"/>
              </a:rPr>
              <a:t>simp.x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operands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program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SIMP</a:t>
            </a:r>
            <a:r>
              <a:rPr lang="en-US" b="1" dirty="0" smtClean="0">
                <a:latin typeface="Courier New" pitchFamily="49" charset="0"/>
              </a:rPr>
              <a:t>_PROG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version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SIMP</a:t>
            </a:r>
            <a:r>
              <a:rPr lang="en-US" b="1" dirty="0" smtClean="0">
                <a:latin typeface="Courier New" pitchFamily="49" charset="0"/>
              </a:rPr>
              <a:t>_VERSION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ADD(operands) 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SUB(operands) =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} = VERSION_NUMBER;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} = 555555555;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RPC </a:t>
            </a:r>
            <a:r>
              <a:rPr lang="en-US" dirty="0"/>
              <a:t>Programming</a:t>
            </a:r>
          </a:p>
        </p:txBody>
      </p:sp>
      <p:sp>
        <p:nvSpPr>
          <p:cNvPr id="675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2E1AF8-E7A9-4C25-94A9-1DF4BEF0CD3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31747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EC5AB07-7763-4258-955E-35BEBBB5B926}" type="slidenum">
              <a:rPr lang="en-US"/>
              <a:pPr/>
              <a:t>33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RPCGEN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822700" y="1612900"/>
            <a:ext cx="1498600" cy="508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Input File</a:t>
            </a:r>
          </a:p>
        </p:txBody>
      </p:sp>
      <p:sp>
        <p:nvSpPr>
          <p:cNvPr id="31750" name="AutoShape 4"/>
          <p:cNvSpPr>
            <a:spLocks noChangeArrowheads="1"/>
          </p:cNvSpPr>
          <p:nvPr/>
        </p:nvSpPr>
        <p:spPr bwMode="auto">
          <a:xfrm>
            <a:off x="3746500" y="2908300"/>
            <a:ext cx="1651000" cy="812800"/>
          </a:xfrm>
          <a:prstGeom prst="cube">
            <a:avLst>
              <a:gd name="adj" fmla="val 24995"/>
            </a:avLst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rpcgen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98500" y="5054600"/>
            <a:ext cx="1816100" cy="508000"/>
          </a:xfrm>
          <a:prstGeom prst="rect">
            <a:avLst/>
          </a:prstGeom>
          <a:solidFill>
            <a:srgbClr val="60C9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Client Stubs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2755900" y="5041900"/>
            <a:ext cx="1663700" cy="520700"/>
          </a:xfrm>
          <a:prstGeom prst="rect">
            <a:avLst/>
          </a:prstGeom>
          <a:solidFill>
            <a:srgbClr val="60C9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XDR filters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4508500" y="5041900"/>
            <a:ext cx="1663700" cy="520700"/>
          </a:xfrm>
          <a:prstGeom prst="rect">
            <a:avLst/>
          </a:prstGeom>
          <a:solidFill>
            <a:srgbClr val="60C9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header file</a:t>
            </a:r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6337300" y="5029200"/>
            <a:ext cx="2425700" cy="533400"/>
          </a:xfrm>
          <a:prstGeom prst="rect">
            <a:avLst/>
          </a:prstGeom>
          <a:solidFill>
            <a:srgbClr val="60C9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Server skeleton</a:t>
            </a:r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4572000" y="2133600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 flipH="1">
            <a:off x="1828800" y="3810000"/>
            <a:ext cx="190500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 flipH="1">
            <a:off x="3429000" y="3886200"/>
            <a:ext cx="6096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8" name="Line 12"/>
          <p:cNvSpPr>
            <a:spLocks noChangeShapeType="1"/>
          </p:cNvSpPr>
          <p:nvPr/>
        </p:nvSpPr>
        <p:spPr bwMode="auto">
          <a:xfrm>
            <a:off x="4724400" y="3962400"/>
            <a:ext cx="5334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5334000" y="3886200"/>
            <a:ext cx="16764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2895600" y="5562600"/>
            <a:ext cx="2959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Source Code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1371600" y="1524000"/>
            <a:ext cx="2214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Protocol</a:t>
            </a:r>
          </a:p>
          <a:p>
            <a:pPr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Description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32771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63E08B6-2830-4EF4-8AD0-BFE4711FE596}" type="slidenum">
              <a:rPr lang="en-US"/>
              <a:pPr/>
              <a:t>34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rpcgen Output Files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&gt; rpcgen –C foo.x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foo_clnt.c    (client stubs)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foo_svc.c     (server main)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foo_xdr.c     (xdr  filters)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foo.h            (shared header file)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RPC </a:t>
            </a:r>
            <a:r>
              <a:rPr lang="en-US" dirty="0" smtClean="0"/>
              <a:t>compiler in action</a:t>
            </a:r>
            <a:endParaRPr lang="en-US" dirty="0" smtClean="0"/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152400" y="3276600"/>
            <a:ext cx="1143000" cy="6858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IDL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08100" y="3048000"/>
            <a:ext cx="2120900" cy="1147763"/>
            <a:chOff x="872" y="1920"/>
            <a:chExt cx="1336" cy="723"/>
          </a:xfrm>
        </p:grpSpPr>
        <p:sp>
          <p:nvSpPr>
            <p:cNvPr id="593925" name="Oval 5"/>
            <p:cNvSpPr>
              <a:spLocks noChangeArrowheads="1"/>
            </p:cNvSpPr>
            <p:nvPr/>
          </p:nvSpPr>
          <p:spPr bwMode="auto">
            <a:xfrm>
              <a:off x="1152" y="1920"/>
              <a:ext cx="1056" cy="72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dirty="0"/>
                <a:t>RPC</a:t>
              </a:r>
              <a:r>
                <a:rPr lang="en-US" sz="2800" dirty="0"/>
                <a:t/>
              </a:r>
              <a:br>
                <a:rPr lang="en-US" sz="2800" dirty="0"/>
              </a:br>
              <a:r>
                <a:rPr lang="en-US" dirty="0"/>
                <a:t>compiler</a:t>
              </a:r>
            </a:p>
          </p:txBody>
        </p:sp>
        <p:cxnSp>
          <p:nvCxnSpPr>
            <p:cNvPr id="53295" name="AutoShape 6"/>
            <p:cNvCxnSpPr>
              <a:cxnSpLocks noChangeShapeType="1"/>
              <a:stCxn id="593923" idx="3"/>
              <a:endCxn id="593925" idx="2"/>
            </p:cNvCxnSpPr>
            <p:nvPr/>
          </p:nvCxnSpPr>
          <p:spPr bwMode="auto">
            <a:xfrm>
              <a:off x="872" y="2280"/>
              <a:ext cx="272" cy="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</p:spPr>
        </p:cxnSp>
      </p:grpSp>
      <p:sp>
        <p:nvSpPr>
          <p:cNvPr id="593927" name="Rectangle 7"/>
          <p:cNvSpPr>
            <a:spLocks noChangeArrowheads="1"/>
          </p:cNvSpPr>
          <p:nvPr/>
        </p:nvSpPr>
        <p:spPr bwMode="auto">
          <a:xfrm>
            <a:off x="3276600" y="1066800"/>
            <a:ext cx="2430463" cy="5334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client code (main)</a:t>
            </a:r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auto">
          <a:xfrm>
            <a:off x="3276600" y="5638800"/>
            <a:ext cx="2430463" cy="5334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server functions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90800" y="1828800"/>
            <a:ext cx="3200400" cy="1206500"/>
            <a:chOff x="1680" y="1152"/>
            <a:chExt cx="2016" cy="760"/>
          </a:xfrm>
        </p:grpSpPr>
        <p:sp>
          <p:nvSpPr>
            <p:cNvPr id="593930" name="Rectangle 10"/>
            <p:cNvSpPr>
              <a:spLocks noChangeArrowheads="1"/>
            </p:cNvSpPr>
            <p:nvPr/>
          </p:nvSpPr>
          <p:spPr bwMode="auto">
            <a:xfrm>
              <a:off x="2400" y="1152"/>
              <a:ext cx="1296" cy="336"/>
            </a:xfrm>
            <a:prstGeom prst="rect">
              <a:avLst/>
            </a:prstGeom>
            <a:solidFill>
              <a:srgbClr val="0000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client stub</a:t>
              </a:r>
            </a:p>
          </p:txBody>
        </p:sp>
        <p:cxnSp>
          <p:nvCxnSpPr>
            <p:cNvPr id="53293" name="AutoShape 11"/>
            <p:cNvCxnSpPr>
              <a:cxnSpLocks noChangeShapeType="1"/>
              <a:stCxn id="593925" idx="0"/>
              <a:endCxn id="593930" idx="1"/>
            </p:cNvCxnSpPr>
            <p:nvPr/>
          </p:nvCxnSpPr>
          <p:spPr bwMode="auto">
            <a:xfrm flipV="1">
              <a:off x="1680" y="1320"/>
              <a:ext cx="712" cy="5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41700" y="3352800"/>
            <a:ext cx="2349500" cy="533400"/>
            <a:chOff x="2216" y="2112"/>
            <a:chExt cx="1480" cy="336"/>
          </a:xfrm>
        </p:grpSpPr>
        <p:sp>
          <p:nvSpPr>
            <p:cNvPr id="593933" name="Rectangle 13"/>
            <p:cNvSpPr>
              <a:spLocks noChangeArrowheads="1"/>
            </p:cNvSpPr>
            <p:nvPr/>
          </p:nvSpPr>
          <p:spPr bwMode="auto">
            <a:xfrm>
              <a:off x="2400" y="2112"/>
              <a:ext cx="1296" cy="336"/>
            </a:xfrm>
            <a:prstGeom prst="rect">
              <a:avLst/>
            </a:prstGeom>
            <a:solidFill>
              <a:srgbClr val="0000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headers</a:t>
              </a:r>
            </a:p>
          </p:txBody>
        </p:sp>
        <p:cxnSp>
          <p:nvCxnSpPr>
            <p:cNvPr id="53291" name="AutoShape 14"/>
            <p:cNvCxnSpPr>
              <a:cxnSpLocks noChangeShapeType="1"/>
              <a:stCxn id="593925" idx="6"/>
              <a:endCxn id="593933" idx="1"/>
            </p:cNvCxnSpPr>
            <p:nvPr/>
          </p:nvCxnSpPr>
          <p:spPr bwMode="auto">
            <a:xfrm flipV="1">
              <a:off x="2216" y="2280"/>
              <a:ext cx="176" cy="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590800" y="4208463"/>
            <a:ext cx="3200400" cy="1201737"/>
            <a:chOff x="1680" y="2651"/>
            <a:chExt cx="2016" cy="757"/>
          </a:xfrm>
        </p:grpSpPr>
        <p:sp>
          <p:nvSpPr>
            <p:cNvPr id="593936" name="Rectangle 16"/>
            <p:cNvSpPr>
              <a:spLocks noChangeArrowheads="1"/>
            </p:cNvSpPr>
            <p:nvPr/>
          </p:nvSpPr>
          <p:spPr bwMode="auto">
            <a:xfrm>
              <a:off x="2400" y="3072"/>
              <a:ext cx="1296" cy="336"/>
            </a:xfrm>
            <a:prstGeom prst="rect">
              <a:avLst/>
            </a:prstGeom>
            <a:solidFill>
              <a:srgbClr val="0000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server skeleton</a:t>
              </a:r>
            </a:p>
          </p:txBody>
        </p:sp>
        <p:cxnSp>
          <p:nvCxnSpPr>
            <p:cNvPr id="53289" name="AutoShape 17"/>
            <p:cNvCxnSpPr>
              <a:cxnSpLocks noChangeShapeType="1"/>
              <a:stCxn id="593925" idx="4"/>
              <a:endCxn id="593936" idx="1"/>
            </p:cNvCxnSpPr>
            <p:nvPr/>
          </p:nvCxnSpPr>
          <p:spPr bwMode="auto">
            <a:xfrm>
              <a:off x="1680" y="2651"/>
              <a:ext cx="712" cy="5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182938" y="2590800"/>
            <a:ext cx="2608262" cy="2057400"/>
            <a:chOff x="2053" y="1632"/>
            <a:chExt cx="1643" cy="1296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053" y="2545"/>
              <a:ext cx="1643" cy="383"/>
              <a:chOff x="2053" y="2545"/>
              <a:chExt cx="1643" cy="383"/>
            </a:xfrm>
          </p:grpSpPr>
          <p:sp>
            <p:nvSpPr>
              <p:cNvPr id="593940" name="Rectangle 20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1296" cy="336"/>
              </a:xfrm>
              <a:prstGeom prst="rect">
                <a:avLst/>
              </a:prstGeom>
              <a:solidFill>
                <a:srgbClr val="0000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/>
                  <a:t>data conv.</a:t>
                </a:r>
              </a:p>
            </p:txBody>
          </p:sp>
          <p:cxnSp>
            <p:nvCxnSpPr>
              <p:cNvPr id="53287" name="AutoShape 21"/>
              <p:cNvCxnSpPr>
                <a:cxnSpLocks noChangeShapeType="1"/>
                <a:stCxn id="593925" idx="5"/>
                <a:endCxn id="593940" idx="1"/>
              </p:cNvCxnSpPr>
              <p:nvPr/>
            </p:nvCxnSpPr>
            <p:spPr bwMode="auto">
              <a:xfrm>
                <a:off x="2053" y="2545"/>
                <a:ext cx="339" cy="21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2053" y="1632"/>
              <a:ext cx="1643" cy="386"/>
              <a:chOff x="2053" y="1632"/>
              <a:chExt cx="1643" cy="386"/>
            </a:xfrm>
          </p:grpSpPr>
          <p:sp>
            <p:nvSpPr>
              <p:cNvPr id="593943" name="Rectangle 23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1296" cy="336"/>
              </a:xfrm>
              <a:prstGeom prst="rect">
                <a:avLst/>
              </a:prstGeom>
              <a:solidFill>
                <a:srgbClr val="0000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/>
                  <a:t>data conv.</a:t>
                </a:r>
              </a:p>
            </p:txBody>
          </p:sp>
          <p:cxnSp>
            <p:nvCxnSpPr>
              <p:cNvPr id="53285" name="AutoShape 24"/>
              <p:cNvCxnSpPr>
                <a:cxnSpLocks noChangeShapeType="1"/>
                <a:stCxn id="593925" idx="7"/>
                <a:endCxn id="593943" idx="1"/>
              </p:cNvCxnSpPr>
              <p:nvPr/>
            </p:nvCxnSpPr>
            <p:spPr bwMode="auto">
              <a:xfrm flipV="1">
                <a:off x="2053" y="1800"/>
                <a:ext cx="339" cy="21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</p:grp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5719763" y="1333500"/>
            <a:ext cx="1747837" cy="2286000"/>
            <a:chOff x="3651" y="840"/>
            <a:chExt cx="1101" cy="1440"/>
          </a:xfrm>
        </p:grpSpPr>
        <p:sp>
          <p:nvSpPr>
            <p:cNvPr id="593946" name="Oval 26"/>
            <p:cNvSpPr>
              <a:spLocks noChangeArrowheads="1"/>
            </p:cNvSpPr>
            <p:nvPr/>
          </p:nvSpPr>
          <p:spPr bwMode="auto">
            <a:xfrm>
              <a:off x="3840" y="1488"/>
              <a:ext cx="912" cy="62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compiler</a:t>
              </a:r>
            </a:p>
          </p:txBody>
        </p:sp>
        <p:cxnSp>
          <p:nvCxnSpPr>
            <p:cNvPr id="53278" name="AutoShape 27"/>
            <p:cNvCxnSpPr>
              <a:cxnSpLocks noChangeShapeType="1"/>
              <a:stCxn id="593933" idx="3"/>
              <a:endCxn id="593946" idx="3"/>
            </p:cNvCxnSpPr>
            <p:nvPr/>
          </p:nvCxnSpPr>
          <p:spPr bwMode="auto">
            <a:xfrm flipV="1">
              <a:off x="3704" y="2029"/>
              <a:ext cx="270" cy="25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53279" name="AutoShape 28"/>
            <p:cNvCxnSpPr>
              <a:cxnSpLocks noChangeShapeType="1"/>
              <a:stCxn id="593943" idx="3"/>
              <a:endCxn id="593946" idx="2"/>
            </p:cNvCxnSpPr>
            <p:nvPr/>
          </p:nvCxnSpPr>
          <p:spPr bwMode="auto">
            <a:xfrm>
              <a:off x="3704" y="1800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53280" name="AutoShape 29"/>
            <p:cNvCxnSpPr>
              <a:cxnSpLocks noChangeShapeType="1"/>
              <a:stCxn id="593930" idx="3"/>
              <a:endCxn id="593946" idx="1"/>
            </p:cNvCxnSpPr>
            <p:nvPr/>
          </p:nvCxnSpPr>
          <p:spPr bwMode="auto">
            <a:xfrm>
              <a:off x="3704" y="1320"/>
              <a:ext cx="270" cy="25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53281" name="AutoShape 30"/>
            <p:cNvCxnSpPr>
              <a:cxnSpLocks noChangeShapeType="1"/>
              <a:stCxn id="593927" idx="3"/>
              <a:endCxn id="593946" idx="0"/>
            </p:cNvCxnSpPr>
            <p:nvPr/>
          </p:nvCxnSpPr>
          <p:spPr bwMode="auto">
            <a:xfrm>
              <a:off x="3651" y="840"/>
              <a:ext cx="645" cy="6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5719763" y="3619500"/>
            <a:ext cx="1747837" cy="2286000"/>
            <a:chOff x="3651" y="2280"/>
            <a:chExt cx="1101" cy="1440"/>
          </a:xfrm>
        </p:grpSpPr>
        <p:sp>
          <p:nvSpPr>
            <p:cNvPr id="593952" name="Oval 32"/>
            <p:cNvSpPr>
              <a:spLocks noChangeArrowheads="1"/>
            </p:cNvSpPr>
            <p:nvPr/>
          </p:nvSpPr>
          <p:spPr bwMode="auto">
            <a:xfrm>
              <a:off x="3840" y="2400"/>
              <a:ext cx="912" cy="62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compiler</a:t>
              </a:r>
            </a:p>
          </p:txBody>
        </p:sp>
        <p:cxnSp>
          <p:nvCxnSpPr>
            <p:cNvPr id="53273" name="AutoShape 33"/>
            <p:cNvCxnSpPr>
              <a:cxnSpLocks noChangeShapeType="1"/>
              <a:stCxn id="593933" idx="3"/>
              <a:endCxn id="593952" idx="1"/>
            </p:cNvCxnSpPr>
            <p:nvPr/>
          </p:nvCxnSpPr>
          <p:spPr bwMode="auto">
            <a:xfrm>
              <a:off x="3704" y="2280"/>
              <a:ext cx="27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53274" name="AutoShape 34"/>
            <p:cNvCxnSpPr>
              <a:cxnSpLocks noChangeShapeType="1"/>
              <a:stCxn id="593940" idx="3"/>
              <a:endCxn id="593952" idx="2"/>
            </p:cNvCxnSpPr>
            <p:nvPr/>
          </p:nvCxnSpPr>
          <p:spPr bwMode="auto">
            <a:xfrm flipV="1">
              <a:off x="3704" y="2712"/>
              <a:ext cx="12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53275" name="AutoShape 35"/>
            <p:cNvCxnSpPr>
              <a:cxnSpLocks noChangeShapeType="1"/>
              <a:stCxn id="593936" idx="3"/>
              <a:endCxn id="593952" idx="3"/>
            </p:cNvCxnSpPr>
            <p:nvPr/>
          </p:nvCxnSpPr>
          <p:spPr bwMode="auto">
            <a:xfrm flipV="1">
              <a:off x="3704" y="2941"/>
              <a:ext cx="270" cy="2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53276" name="AutoShape 36"/>
            <p:cNvCxnSpPr>
              <a:cxnSpLocks noChangeShapeType="1"/>
              <a:stCxn id="593928" idx="3"/>
              <a:endCxn id="593952" idx="4"/>
            </p:cNvCxnSpPr>
            <p:nvPr/>
          </p:nvCxnSpPr>
          <p:spPr bwMode="auto">
            <a:xfrm flipV="1">
              <a:off x="3651" y="3032"/>
              <a:ext cx="645" cy="6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7480300" y="3962400"/>
            <a:ext cx="1511300" cy="685800"/>
            <a:chOff x="4760" y="2496"/>
            <a:chExt cx="952" cy="432"/>
          </a:xfrm>
        </p:grpSpPr>
        <p:sp>
          <p:nvSpPr>
            <p:cNvPr id="593958" name="Rectangle 38"/>
            <p:cNvSpPr>
              <a:spLocks noChangeArrowheads="1"/>
            </p:cNvSpPr>
            <p:nvPr/>
          </p:nvSpPr>
          <p:spPr bwMode="auto">
            <a:xfrm>
              <a:off x="4992" y="2496"/>
              <a:ext cx="720" cy="432"/>
            </a:xfrm>
            <a:prstGeom prst="rect">
              <a:avLst/>
            </a:prstGeom>
            <a:solidFill>
              <a:srgbClr val="FF33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  <p:cxnSp>
          <p:nvCxnSpPr>
            <p:cNvPr id="53271" name="AutoShape 39"/>
            <p:cNvCxnSpPr>
              <a:cxnSpLocks noChangeShapeType="1"/>
              <a:stCxn id="593952" idx="6"/>
              <a:endCxn id="593958" idx="1"/>
            </p:cNvCxnSpPr>
            <p:nvPr/>
          </p:nvCxnSpPr>
          <p:spPr bwMode="auto">
            <a:xfrm>
              <a:off x="4760" y="2712"/>
              <a:ext cx="22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7480300" y="2514600"/>
            <a:ext cx="1511300" cy="685800"/>
            <a:chOff x="4760" y="1584"/>
            <a:chExt cx="952" cy="432"/>
          </a:xfrm>
        </p:grpSpPr>
        <p:sp>
          <p:nvSpPr>
            <p:cNvPr id="593961" name="Rectangle 41"/>
            <p:cNvSpPr>
              <a:spLocks noChangeArrowheads="1"/>
            </p:cNvSpPr>
            <p:nvPr/>
          </p:nvSpPr>
          <p:spPr bwMode="auto">
            <a:xfrm>
              <a:off x="4992" y="1584"/>
              <a:ext cx="720" cy="432"/>
            </a:xfrm>
            <a:prstGeom prst="rect">
              <a:avLst/>
            </a:prstGeom>
            <a:solidFill>
              <a:srgbClr val="FF33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cxnSp>
          <p:nvCxnSpPr>
            <p:cNvPr id="53269" name="AutoShape 42"/>
            <p:cNvCxnSpPr>
              <a:cxnSpLocks noChangeShapeType="1"/>
              <a:stCxn id="593946" idx="6"/>
              <a:endCxn id="593961" idx="1"/>
            </p:cNvCxnSpPr>
            <p:nvPr/>
          </p:nvCxnSpPr>
          <p:spPr bwMode="auto">
            <a:xfrm>
              <a:off x="4760" y="1800"/>
              <a:ext cx="22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231775" y="5445224"/>
            <a:ext cx="3116089" cy="872108"/>
            <a:chOff x="6334781" y="5622708"/>
            <a:chExt cx="3307018" cy="800750"/>
          </a:xfrm>
        </p:grpSpPr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6334781" y="5622708"/>
              <a:ext cx="345936" cy="31775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fr-FR" sz="2000">
                <a:solidFill>
                  <a:schemeClr val="bg1"/>
                </a:solidFill>
              </a:endParaRP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 flipH="1">
              <a:off x="6334781" y="6086635"/>
              <a:ext cx="341176" cy="309814"/>
            </a:xfrm>
            <a:prstGeom prst="rect">
              <a:avLst/>
            </a:prstGeom>
            <a:solidFill>
              <a:srgbClr val="0000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fr-FR" sz="2000"/>
            </a:p>
          </p:txBody>
        </p:sp>
        <p:sp>
          <p:nvSpPr>
            <p:cNvPr id="53266" name="TextBox 47"/>
            <p:cNvSpPr txBox="1">
              <a:spLocks noChangeArrowheads="1"/>
            </p:cNvSpPr>
            <p:nvPr/>
          </p:nvSpPr>
          <p:spPr bwMode="auto">
            <a:xfrm>
              <a:off x="6691027" y="5638194"/>
              <a:ext cx="15987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Code you write</a:t>
              </a:r>
            </a:p>
          </p:txBody>
        </p:sp>
        <p:sp>
          <p:nvSpPr>
            <p:cNvPr id="53267" name="TextBox 48"/>
            <p:cNvSpPr txBox="1">
              <a:spLocks noChangeArrowheads="1"/>
            </p:cNvSpPr>
            <p:nvPr/>
          </p:nvSpPr>
          <p:spPr bwMode="auto">
            <a:xfrm>
              <a:off x="6688547" y="6084904"/>
              <a:ext cx="29532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Code RPC compiler generates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XDR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10538" cy="4648200"/>
          </a:xfrm>
        </p:spPr>
        <p:txBody>
          <a:bodyPr/>
          <a:lstStyle/>
          <a:p>
            <a:r>
              <a:rPr lang="en-US" smtClean="0"/>
              <a:t>Powerful paradigm for creation and transfer of complex data structures</a:t>
            </a:r>
          </a:p>
          <a:p>
            <a:endParaRPr lang="en-US" smtClean="0"/>
          </a:p>
          <a:p>
            <a:r>
              <a:rPr lang="en-US" smtClean="0"/>
              <a:t>XDR provides a service associated with the OSI Presentation Layer.</a:t>
            </a:r>
          </a:p>
          <a:p>
            <a:pPr lvl="1"/>
            <a:r>
              <a:rPr lang="en-US" smtClean="0"/>
              <a:t>Common data representation</a:t>
            </a:r>
          </a:p>
          <a:p>
            <a:pPr lvl="1"/>
            <a:r>
              <a:rPr lang="en-US" smtClean="0"/>
              <a:t>Library</a:t>
            </a:r>
          </a:p>
          <a:p>
            <a:pPr lvl="2"/>
            <a:r>
              <a:rPr lang="en-US" smtClean="0"/>
              <a:t>not part of the O.S.</a:t>
            </a:r>
          </a:p>
          <a:p>
            <a:pPr lvl="1"/>
            <a:r>
              <a:rPr lang="en-US" smtClean="0"/>
              <a:t>Easy to port to new architectures</a:t>
            </a:r>
          </a:p>
          <a:p>
            <a:pPr lvl="1"/>
            <a:r>
              <a:rPr lang="en-US" smtClean="0"/>
              <a:t>Independence from transport layer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XDR</a:t>
            </a:r>
            <a:endParaRPr lang="en-US" dirty="0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C13036-A2B9-425C-92F0-95554C86A564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Data Conversion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Asymmetric Data Conversion</a:t>
            </a:r>
          </a:p>
          <a:p>
            <a:pPr lvl="1"/>
            <a:r>
              <a:rPr lang="en-US" smtClean="0"/>
              <a:t>client always converts to the server’s data representation.</a:t>
            </a:r>
          </a:p>
          <a:p>
            <a:pPr lvl="1"/>
            <a:endParaRPr lang="en-US" smtClean="0"/>
          </a:p>
          <a:p>
            <a:r>
              <a:rPr lang="en-US" smtClean="0"/>
              <a:t>Symmetric Data Conversion</a:t>
            </a:r>
          </a:p>
          <a:p>
            <a:pPr lvl="1"/>
            <a:r>
              <a:rPr lang="en-US" smtClean="0"/>
              <a:t>both client and server convert to/from some standard representation.</a:t>
            </a:r>
          </a:p>
          <a:p>
            <a:pPr lvl="1"/>
            <a:endParaRPr lang="en-US" smtClean="0"/>
          </a:p>
          <a:p>
            <a:pPr algn="ctr">
              <a:buFont typeface="Wingdings" pitchFamily="2" charset="2"/>
              <a:buNone/>
            </a:pPr>
            <a:r>
              <a:rPr lang="en-US" smtClean="0"/>
              <a:t>XDR is Symmetric Data Conversion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XDR</a:t>
            </a:r>
            <a:endParaRPr lang="en-US" dirty="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4D9A35-A44D-4BC3-B1FD-22EA44A82F0F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Implicit vs. Explicit Typing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Explicit typing</a:t>
            </a:r>
            <a:endParaRPr lang="en-US" smtClean="0"/>
          </a:p>
          <a:p>
            <a:pPr lvl="1"/>
            <a:r>
              <a:rPr lang="en-US" smtClean="0"/>
              <a:t>each piece of data includes information about the type</a:t>
            </a:r>
          </a:p>
          <a:p>
            <a:pPr lvl="1"/>
            <a:endParaRPr lang="en-US" smtClean="0"/>
          </a:p>
          <a:p>
            <a:r>
              <a:rPr lang="en-US" i="1" smtClean="0"/>
              <a:t>Implicit typing</a:t>
            </a:r>
          </a:p>
          <a:p>
            <a:pPr lvl="1"/>
            <a:r>
              <a:rPr lang="en-US" smtClean="0"/>
              <a:t>the sender and receiver must agree on the order and type of all data</a:t>
            </a:r>
          </a:p>
          <a:p>
            <a:endParaRPr lang="en-US" smtClean="0"/>
          </a:p>
          <a:p>
            <a:pPr algn="ctr">
              <a:buFont typeface="Wingdings" pitchFamily="2" charset="2"/>
              <a:buNone/>
            </a:pPr>
            <a:r>
              <a:rPr lang="en-US" smtClean="0"/>
              <a:t> XDR uses Implicit Typing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dirty="0"/>
              <a:t>XDR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A71F21-7E4C-4314-9857-F8CDB31C05B5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XDR Data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boolean</a:t>
            </a:r>
          </a:p>
          <a:p>
            <a:r>
              <a:rPr lang="en-US" smtClean="0"/>
              <a:t>char</a:t>
            </a:r>
          </a:p>
          <a:p>
            <a:r>
              <a:rPr lang="en-US" smtClean="0"/>
              <a:t>short</a:t>
            </a:r>
          </a:p>
          <a:p>
            <a:r>
              <a:rPr lang="en-US" smtClean="0"/>
              <a:t>int </a:t>
            </a:r>
          </a:p>
          <a:p>
            <a:r>
              <a:rPr lang="en-US" smtClean="0"/>
              <a:t>long</a:t>
            </a:r>
          </a:p>
          <a:p>
            <a:r>
              <a:rPr lang="en-US" smtClean="0"/>
              <a:t>float</a:t>
            </a:r>
          </a:p>
          <a:p>
            <a:r>
              <a:rPr lang="en-US" smtClean="0"/>
              <a:t>double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XDR</a:t>
            </a:r>
            <a:endParaRPr lang="en-US" dirty="0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85748D-75CF-4543-9114-50879090ADE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1570038"/>
            <a:ext cx="5308600" cy="4165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800" dirty="0">
                <a:latin typeface="+mn-lt"/>
              </a:rPr>
              <a:t>enumeration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800" dirty="0">
                <a:latin typeface="+mn-lt"/>
              </a:rPr>
              <a:t>structure</a:t>
            </a: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800" dirty="0">
                <a:latin typeface="+mn-lt"/>
              </a:rPr>
              <a:t>string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800" dirty="0">
                <a:latin typeface="+mn-lt"/>
              </a:rPr>
              <a:t>fixed length array  (1-D)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800" dirty="0">
                <a:latin typeface="+mn-lt"/>
              </a:rPr>
              <a:t>variable length array (1-D)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800" dirty="0">
                <a:latin typeface="+mn-lt"/>
              </a:rPr>
              <a:t>union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800" dirty="0">
                <a:latin typeface="+mn-lt"/>
              </a:rPr>
              <a:t>opaque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4099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805798D-8B7E-499A-95EC-DF1896A5C3F5}" type="slidenum">
              <a:rPr lang="en-US"/>
              <a:pPr/>
              <a:t>4</a:t>
            </a:fld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33400" y="1981200"/>
            <a:ext cx="2641600" cy="363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blah, blah, blah</a:t>
            </a:r>
          </a:p>
          <a:p>
            <a:pPr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bar = foo(a,b);</a:t>
            </a:r>
          </a:p>
          <a:p>
            <a:pPr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blah, blah, blah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029200" y="2438400"/>
            <a:ext cx="3937000" cy="28829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sz="2000" b="1">
                <a:solidFill>
                  <a:schemeClr val="bg2"/>
                </a:solidFill>
                <a:latin typeface="Courier New" pitchFamily="49" charset="0"/>
              </a:rPr>
              <a:t>int foo(int x, int y ) {</a:t>
            </a:r>
          </a:p>
          <a:p>
            <a:pPr>
              <a:defRPr/>
            </a:pPr>
            <a:r>
              <a:rPr lang="en-US" sz="2000" b="1">
                <a:solidFill>
                  <a:schemeClr val="bg2"/>
                </a:solidFill>
                <a:latin typeface="Courier New" pitchFamily="49" charset="0"/>
              </a:rPr>
              <a:t>  if (x&gt;100)</a:t>
            </a:r>
          </a:p>
          <a:p>
            <a:pPr>
              <a:defRPr/>
            </a:pPr>
            <a:r>
              <a:rPr lang="en-US" sz="2000" b="1">
                <a:solidFill>
                  <a:schemeClr val="bg2"/>
                </a:solidFill>
                <a:latin typeface="Courier New" pitchFamily="49" charset="0"/>
              </a:rPr>
              <a:t>	return(y-2);</a:t>
            </a:r>
          </a:p>
          <a:p>
            <a:pPr>
              <a:defRPr/>
            </a:pPr>
            <a:r>
              <a:rPr lang="en-US" sz="2000" b="1">
                <a:solidFill>
                  <a:schemeClr val="bg2"/>
                </a:solidFill>
                <a:latin typeface="Courier New" pitchFamily="49" charset="0"/>
              </a:rPr>
              <a:t>  else if (x&gt;10)</a:t>
            </a:r>
          </a:p>
          <a:p>
            <a:pPr>
              <a:defRPr/>
            </a:pPr>
            <a:r>
              <a:rPr lang="en-US" sz="2000" b="1">
                <a:solidFill>
                  <a:schemeClr val="bg2"/>
                </a:solidFill>
                <a:latin typeface="Courier New" pitchFamily="49" charset="0"/>
              </a:rPr>
              <a:t>	return(y-x);</a:t>
            </a:r>
          </a:p>
          <a:p>
            <a:pPr>
              <a:defRPr/>
            </a:pPr>
            <a:r>
              <a:rPr lang="en-US" sz="2000" b="1">
                <a:solidFill>
                  <a:schemeClr val="bg2"/>
                </a:solidFill>
                <a:latin typeface="Courier New" pitchFamily="49" charset="0"/>
              </a:rPr>
              <a:t>  else </a:t>
            </a:r>
          </a:p>
          <a:p>
            <a:pPr>
              <a:defRPr/>
            </a:pPr>
            <a:r>
              <a:rPr lang="en-US" sz="2000" b="1">
                <a:solidFill>
                  <a:schemeClr val="bg2"/>
                </a:solidFill>
                <a:latin typeface="Courier New" pitchFamily="49" charset="0"/>
              </a:rPr>
              <a:t>	return(x+y);</a:t>
            </a:r>
          </a:p>
          <a:p>
            <a:pPr>
              <a:defRPr/>
            </a:pPr>
            <a:r>
              <a:rPr lang="en-US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 flipV="1">
            <a:off x="2895600" y="2819400"/>
            <a:ext cx="2057400" cy="762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103" name="Line 5"/>
          <p:cNvSpPr>
            <a:spLocks noChangeShapeType="1"/>
          </p:cNvSpPr>
          <p:nvPr/>
        </p:nvSpPr>
        <p:spPr bwMode="auto">
          <a:xfrm flipH="1" flipV="1">
            <a:off x="2895600" y="3886200"/>
            <a:ext cx="2286000" cy="1219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143000" y="1295400"/>
            <a:ext cx="109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Client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324600" y="1828800"/>
            <a:ext cx="1233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Server</a:t>
            </a:r>
          </a:p>
        </p:txBody>
      </p:sp>
      <p:sp>
        <p:nvSpPr>
          <p:cNvPr id="4106" name="Text Box 8"/>
          <p:cNvSpPr txBox="1">
            <a:spLocks noChangeArrowheads="1"/>
          </p:cNvSpPr>
          <p:nvPr/>
        </p:nvSpPr>
        <p:spPr bwMode="auto">
          <a:xfrm rot="-1376622">
            <a:off x="3352800" y="2667000"/>
            <a:ext cx="1401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Helvetica" pitchFamily="34" charset="0"/>
              </a:rPr>
              <a:t>protocol</a:t>
            </a:r>
          </a:p>
        </p:txBody>
      </p:sp>
      <p:sp>
        <p:nvSpPr>
          <p:cNvPr id="4107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Remote Subroutine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XDR Programming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05788" cy="4648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mtClean="0"/>
              <a:t>XDR libraries are based on a </a:t>
            </a:r>
            <a:r>
              <a:rPr lang="en-US" i="1" smtClean="0"/>
              <a:t>stream </a:t>
            </a:r>
            <a:r>
              <a:rPr lang="en-US" smtClean="0"/>
              <a:t>paradigm</a:t>
            </a:r>
          </a:p>
          <a:p>
            <a:pPr>
              <a:spcBef>
                <a:spcPts val="1800"/>
              </a:spcBef>
            </a:pPr>
            <a:r>
              <a:rPr lang="en-US" smtClean="0"/>
              <a:t>The process of converting local data to XDR also puts the data in the XDR stream</a:t>
            </a:r>
          </a:p>
          <a:p>
            <a:pPr>
              <a:spcBef>
                <a:spcPts val="1800"/>
              </a:spcBef>
            </a:pPr>
            <a:r>
              <a:rPr lang="en-US" smtClean="0"/>
              <a:t>When extracting an item from a stream, conversion is done to the local representation</a:t>
            </a:r>
          </a:p>
          <a:p>
            <a:pPr>
              <a:spcBef>
                <a:spcPts val="1800"/>
              </a:spcBef>
            </a:pPr>
            <a:r>
              <a:rPr lang="en-US" smtClean="0"/>
              <a:t>Streams can be attached to a file, pipe, socket or memory</a:t>
            </a:r>
          </a:p>
          <a:p>
            <a:pPr lvl="1"/>
            <a:r>
              <a:rPr lang="en-US" smtClean="0"/>
              <a:t>Individual data items are added to (removed from) the stream one at a time</a:t>
            </a:r>
          </a:p>
          <a:p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XDR</a:t>
            </a:r>
            <a:endParaRPr lang="en-US" dirty="0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D0D589-FB3A-42D9-882D-DACCA16C595C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Conversion Terminology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mtClean="0"/>
              <a:t>Converting from local representation to XDR representation is called </a:t>
            </a:r>
            <a:r>
              <a:rPr lang="en-US" i="1" smtClean="0"/>
              <a:t>Encoding.</a:t>
            </a:r>
          </a:p>
          <a:p>
            <a:pPr>
              <a:spcBef>
                <a:spcPts val="1200"/>
              </a:spcBef>
            </a:pPr>
            <a:r>
              <a:rPr lang="en-US" smtClean="0"/>
              <a:t>Converting from XDR representation to local representation is called </a:t>
            </a:r>
            <a:r>
              <a:rPr lang="en-US" i="1" smtClean="0"/>
              <a:t>Decoding.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XDR</a:t>
            </a:r>
            <a:endParaRPr lang="en-US" dirty="0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A77066-C242-4FC4-9F80-D0E6E9DD186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17500" y="4540250"/>
            <a:ext cx="1270000" cy="10414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/>
              <a:t>Sender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162800" y="4540250"/>
            <a:ext cx="1422400" cy="1041400"/>
          </a:xfrm>
          <a:prstGeom prst="rect">
            <a:avLst/>
          </a:prstGeom>
          <a:solidFill>
            <a:srgbClr val="A1F59F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/>
              <a:t>Receiver</a:t>
            </a:r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1600200" y="5060950"/>
            <a:ext cx="457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304800" y="4267200"/>
            <a:ext cx="838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010025" y="4819650"/>
            <a:ext cx="854075" cy="482600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i="1"/>
              <a:t>XDR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4876800" y="5060950"/>
            <a:ext cx="533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2057400" y="4832350"/>
            <a:ext cx="1371600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rgbClr val="00FFFF"/>
              </a:gs>
            </a:gsLst>
            <a:lin ang="0" scaled="1"/>
          </a:gradFill>
          <a:ln w="254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/>
              <a:t>ENCODE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429000" y="5060950"/>
            <a:ext cx="533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5410200" y="4832350"/>
            <a:ext cx="1371600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A1F59F"/>
              </a:gs>
            </a:gsLst>
            <a:lin ang="0" scaled="1"/>
          </a:gradFill>
          <a:ln w="254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/>
              <a:t>DECODE</a:t>
            </a:r>
          </a:p>
        </p:txBody>
      </p:sp>
      <p:sp>
        <p:nvSpPr>
          <p:cNvPr id="37903" name="Line 8"/>
          <p:cNvSpPr>
            <a:spLocks noChangeShapeType="1"/>
          </p:cNvSpPr>
          <p:nvPr/>
        </p:nvSpPr>
        <p:spPr bwMode="auto">
          <a:xfrm>
            <a:off x="6705600" y="506095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Information for the </a:t>
            </a:r>
            <a:r>
              <a:rPr lang="fr-FR" dirty="0" err="1" smtClean="0"/>
              <a:t>labs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going to experiment :</a:t>
            </a:r>
          </a:p>
          <a:p>
            <a:pPr lvl="1"/>
            <a:r>
              <a:rPr lang="en-US" dirty="0" smtClean="0"/>
              <a:t>how to go from a classic procedure call to an RPC</a:t>
            </a:r>
          </a:p>
          <a:p>
            <a:pPr lvl="1"/>
            <a:r>
              <a:rPr lang="en-US" dirty="0" smtClean="0"/>
              <a:t>How to run a server and activate clients calls</a:t>
            </a:r>
          </a:p>
          <a:p>
            <a:pPr lvl="1"/>
            <a:r>
              <a:rPr lang="en-US" dirty="0" smtClean="0"/>
              <a:t>What is the magic (the work of </a:t>
            </a:r>
            <a:r>
              <a:rPr lang="en-US" i="1" dirty="0" err="1" smtClean="0"/>
              <a:t>rpcgen</a:t>
            </a:r>
            <a:r>
              <a:rPr lang="en-US" dirty="0" smtClean="0"/>
              <a:t>) behind the scene in terms of socket management, connections, errors and fault detection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Get</a:t>
            </a:r>
            <a:r>
              <a:rPr lang="fr-FR" dirty="0" smtClean="0"/>
              <a:t> the initial insights for all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paradigms</a:t>
            </a:r>
            <a:r>
              <a:rPr lang="fr-FR" dirty="0" smtClean="0"/>
              <a:t> (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, Java RMI, web services…) </a:t>
            </a:r>
            <a:r>
              <a:rPr lang="fr-FR" dirty="0" err="1" smtClean="0"/>
              <a:t>work</a:t>
            </a:r>
            <a:r>
              <a:rPr lang="fr-FR" dirty="0" smtClean="0"/>
              <a:t> and are </a:t>
            </a:r>
            <a:r>
              <a:rPr lang="fr-FR" dirty="0" err="1" smtClean="0"/>
              <a:t>handled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Survey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RPC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powerful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to program </a:t>
            </a:r>
            <a:r>
              <a:rPr lang="fr-FR" dirty="0" err="1" smtClean="0"/>
              <a:t>distributed</a:t>
            </a:r>
            <a:r>
              <a:rPr lang="fr-FR" dirty="0" smtClean="0"/>
              <a:t> system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endParaRPr lang="fr-FR" dirty="0" smtClean="0"/>
          </a:p>
          <a:p>
            <a:r>
              <a:rPr lang="fr-FR" dirty="0" smtClean="0"/>
              <a:t>It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initialy</a:t>
            </a:r>
            <a:r>
              <a:rPr lang="fr-FR" dirty="0" smtClean="0"/>
              <a:t> an OS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has been </a:t>
            </a:r>
            <a:r>
              <a:rPr lang="fr-FR" dirty="0" err="1" smtClean="0"/>
              <a:t>moved</a:t>
            </a:r>
            <a:r>
              <a:rPr lang="fr-FR" dirty="0" smtClean="0"/>
              <a:t> to the </a:t>
            </a:r>
            <a:r>
              <a:rPr lang="fr-FR" dirty="0" err="1" smtClean="0"/>
              <a:t>programmer’s</a:t>
            </a:r>
            <a:r>
              <a:rPr lang="fr-FR" dirty="0" smtClean="0"/>
              <a:t> world</a:t>
            </a:r>
          </a:p>
          <a:p>
            <a:r>
              <a:rPr lang="fr-FR" dirty="0" err="1" smtClean="0"/>
              <a:t>Numerous</a:t>
            </a:r>
            <a:r>
              <a:rPr lang="fr-FR" dirty="0" smtClean="0"/>
              <a:t> </a:t>
            </a:r>
            <a:r>
              <a:rPr lang="fr-FR" dirty="0" err="1" smtClean="0"/>
              <a:t>benefits</a:t>
            </a:r>
            <a:r>
              <a:rPr lang="fr-FR" dirty="0" smtClean="0"/>
              <a:t> in </a:t>
            </a:r>
            <a:r>
              <a:rPr lang="fr-FR" dirty="0" err="1" smtClean="0"/>
              <a:t>terms</a:t>
            </a:r>
            <a:r>
              <a:rPr lang="fr-FR" dirty="0" smtClean="0"/>
              <a:t> of </a:t>
            </a:r>
            <a:r>
              <a:rPr lang="fr-FR" dirty="0" err="1" smtClean="0"/>
              <a:t>transparencies</a:t>
            </a:r>
            <a:r>
              <a:rPr lang="fr-FR" dirty="0" smtClean="0"/>
              <a:t> and </a:t>
            </a:r>
            <a:r>
              <a:rPr lang="fr-FR" dirty="0" err="1" smtClean="0"/>
              <a:t>above</a:t>
            </a:r>
            <a:r>
              <a:rPr lang="fr-FR" dirty="0" smtClean="0"/>
              <a:t> all </a:t>
            </a:r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tolerance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Netprog:  RPC Overview</a:t>
            </a:r>
          </a:p>
        </p:txBody>
      </p:sp>
      <p:sp>
        <p:nvSpPr>
          <p:cNvPr id="5123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4304D22-1FC4-4260-9114-6B538A0FE460}" type="slidenum">
              <a:rPr lang="en-US"/>
              <a:pPr/>
              <a:t>5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Sun RPC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There are a number of popular RPC specifications.</a:t>
            </a:r>
          </a:p>
          <a:p>
            <a:r>
              <a:rPr lang="en-US" dirty="0" smtClean="0"/>
              <a:t>Sun RPC (ONC RPC) is widely used.</a:t>
            </a:r>
          </a:p>
          <a:p>
            <a:r>
              <a:rPr lang="en-US" dirty="0" smtClean="0"/>
              <a:t>NFS (Network File System) is RPC based.</a:t>
            </a:r>
          </a:p>
          <a:p>
            <a:r>
              <a:rPr lang="en-US" dirty="0" smtClean="0"/>
              <a:t>Rich set of support tools.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Classic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Call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Call </a:t>
            </a:r>
            <a:r>
              <a:rPr lang="fr-FR" dirty="0" err="1" smtClean="0"/>
              <a:t>Stack</a:t>
            </a:r>
            <a:endParaRPr lang="fr-FR" dirty="0" smtClean="0"/>
          </a:p>
          <a:p>
            <a:r>
              <a:rPr lang="fr-FR" dirty="0" err="1" smtClean="0"/>
              <a:t>Parameter</a:t>
            </a:r>
            <a:r>
              <a:rPr lang="fr-FR" dirty="0" smtClean="0"/>
              <a:t> Passing</a:t>
            </a:r>
          </a:p>
          <a:p>
            <a:r>
              <a:rPr lang="fr-FR" dirty="0" err="1" smtClean="0"/>
              <a:t>Error</a:t>
            </a:r>
            <a:r>
              <a:rPr lang="fr-FR" dirty="0" smtClean="0"/>
              <a:t> and exception</a:t>
            </a:r>
          </a:p>
          <a:p>
            <a:r>
              <a:rPr lang="fr-FR" dirty="0" err="1" smtClean="0"/>
              <a:t>Semantics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RPC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Seems to be complex as we need to go through the network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The </a:t>
            </a:r>
            <a:r>
              <a:rPr lang="en-US" dirty="0" smtClean="0"/>
              <a:t>trick</a:t>
            </a:r>
            <a:r>
              <a:rPr lang="en-US" dirty="0" smtClean="0"/>
              <a:t>:</a:t>
            </a:r>
            <a:endParaRPr lang="en-US" dirty="0" smtClean="0"/>
          </a:p>
          <a:p>
            <a:pPr marL="465138" lvl="1" indent="-7938"/>
            <a:r>
              <a:rPr lang="en-US" dirty="0" smtClean="0"/>
              <a:t> Create </a:t>
            </a:r>
            <a:r>
              <a:rPr lang="en-US" b="1" dirty="0" smtClean="0">
                <a:solidFill>
                  <a:schemeClr val="accent1"/>
                </a:solidFill>
              </a:rPr>
              <a:t>stub functions</a:t>
            </a:r>
            <a:r>
              <a:rPr lang="en-US" dirty="0" smtClean="0"/>
              <a:t> to make it appear to the user that the call is </a:t>
            </a:r>
            <a:r>
              <a:rPr lang="en-US" dirty="0" smtClean="0"/>
              <a:t>local</a:t>
            </a:r>
          </a:p>
          <a:p>
            <a:pPr marL="465138" lvl="1" indent="-7938"/>
            <a:r>
              <a:rPr lang="en-US" dirty="0" smtClean="0"/>
              <a:t>Stub </a:t>
            </a:r>
            <a:r>
              <a:rPr lang="en-US" dirty="0" smtClean="0"/>
              <a:t>function contains the function’s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600200"/>
            <a:ext cx="6858000" cy="4662488"/>
            <a:chOff x="816" y="912"/>
            <a:chExt cx="4320" cy="2937"/>
          </a:xfrm>
        </p:grpSpPr>
        <p:sp>
          <p:nvSpPr>
            <p:cNvPr id="24589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590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591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24592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</p:grpSp>
      <p:sp>
        <p:nvSpPr>
          <p:cNvPr id="245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 functions</a:t>
            </a:r>
          </a:p>
        </p:txBody>
      </p:sp>
      <p:sp>
        <p:nvSpPr>
          <p:cNvPr id="565256" name="Rectangle 8"/>
          <p:cNvSpPr>
            <a:spLocks noChangeArrowheads="1"/>
          </p:cNvSpPr>
          <p:nvPr/>
        </p:nvSpPr>
        <p:spPr bwMode="auto">
          <a:xfrm>
            <a:off x="13716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  <p:sp>
        <p:nvSpPr>
          <p:cNvPr id="565257" name="Rectangle 9"/>
          <p:cNvSpPr>
            <a:spLocks noChangeArrowheads="1"/>
          </p:cNvSpPr>
          <p:nvPr/>
        </p:nvSpPr>
        <p:spPr bwMode="auto">
          <a:xfrm>
            <a:off x="5334000" y="191135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server functions</a:t>
            </a:r>
          </a:p>
        </p:txBody>
      </p:sp>
      <p:sp>
        <p:nvSpPr>
          <p:cNvPr id="565258" name="Rectangle 10"/>
          <p:cNvSpPr>
            <a:spLocks noChangeArrowheads="1"/>
          </p:cNvSpPr>
          <p:nvPr/>
        </p:nvSpPr>
        <p:spPr bwMode="auto">
          <a:xfrm>
            <a:off x="5334000" y="328295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server stub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(skeleton)</a:t>
            </a:r>
          </a:p>
        </p:txBody>
      </p:sp>
      <p:sp>
        <p:nvSpPr>
          <p:cNvPr id="565259" name="Rectangle 11"/>
          <p:cNvSpPr>
            <a:spLocks noChangeArrowheads="1"/>
          </p:cNvSpPr>
          <p:nvPr/>
        </p:nvSpPr>
        <p:spPr bwMode="auto">
          <a:xfrm>
            <a:off x="53340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1050925" y="987425"/>
            <a:ext cx="62039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accent1"/>
                </a:solidFill>
              </a:rPr>
              <a:t>1. Client calls stub (params on stack)</a:t>
            </a:r>
          </a:p>
        </p:txBody>
      </p:sp>
      <p:sp>
        <p:nvSpPr>
          <p:cNvPr id="565261" name="AutoShape 13"/>
          <p:cNvSpPr>
            <a:spLocks noChangeArrowheads="1"/>
          </p:cNvSpPr>
          <p:nvPr/>
        </p:nvSpPr>
        <p:spPr bwMode="auto">
          <a:xfrm>
            <a:off x="1752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5262" name="Rectangle 14"/>
          <p:cNvSpPr>
            <a:spLocks noChangeArrowheads="1"/>
          </p:cNvSpPr>
          <p:nvPr/>
        </p:nvSpPr>
        <p:spPr bwMode="auto">
          <a:xfrm>
            <a:off x="13716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client functions</a:t>
            </a:r>
          </a:p>
        </p:txBody>
      </p: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13716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client stub</a:t>
            </a:r>
          </a:p>
        </p:txBody>
      </p:sp>
      <p:sp>
        <p:nvSpPr>
          <p:cNvPr id="24588" name="Line 16"/>
          <p:cNvSpPr>
            <a:spLocks noChangeShapeType="1"/>
          </p:cNvSpPr>
          <p:nvPr/>
        </p:nvSpPr>
        <p:spPr bwMode="auto">
          <a:xfrm>
            <a:off x="4038600" y="5029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600200"/>
            <a:ext cx="6858000" cy="4662488"/>
            <a:chOff x="816" y="912"/>
            <a:chExt cx="4320" cy="2937"/>
          </a:xfrm>
        </p:grpSpPr>
        <p:sp>
          <p:nvSpPr>
            <p:cNvPr id="25613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5614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5615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25616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</p:grpSp>
      <p:sp>
        <p:nvSpPr>
          <p:cNvPr id="256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 functions</a:t>
            </a:r>
          </a:p>
        </p:txBody>
      </p:sp>
      <p:sp>
        <p:nvSpPr>
          <p:cNvPr id="566280" name="Rectangle 8"/>
          <p:cNvSpPr>
            <a:spLocks noChangeArrowheads="1"/>
          </p:cNvSpPr>
          <p:nvPr/>
        </p:nvSpPr>
        <p:spPr bwMode="auto">
          <a:xfrm>
            <a:off x="53340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server functions</a:t>
            </a:r>
          </a:p>
        </p:txBody>
      </p:sp>
      <p:sp>
        <p:nvSpPr>
          <p:cNvPr id="566281" name="Rectangle 9"/>
          <p:cNvSpPr>
            <a:spLocks noChangeArrowheads="1"/>
          </p:cNvSpPr>
          <p:nvPr/>
        </p:nvSpPr>
        <p:spPr bwMode="auto">
          <a:xfrm>
            <a:off x="53340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server stub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(skeleton)</a:t>
            </a:r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53340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1050925" y="987425"/>
            <a:ext cx="68580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accent1"/>
                </a:solidFill>
              </a:rPr>
              <a:t>2. Stub marshals params to net message</a:t>
            </a: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1752600" y="2667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6285" name="AutoShape 13"/>
          <p:cNvSpPr>
            <a:spLocks noChangeArrowheads="1"/>
          </p:cNvSpPr>
          <p:nvPr/>
        </p:nvSpPr>
        <p:spPr bwMode="auto">
          <a:xfrm>
            <a:off x="1752600" y="4038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566286" name="Rectangle 14"/>
          <p:cNvSpPr>
            <a:spLocks noChangeArrowheads="1"/>
          </p:cNvSpPr>
          <p:nvPr/>
        </p:nvSpPr>
        <p:spPr bwMode="auto">
          <a:xfrm>
            <a:off x="1371600" y="19050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client functions</a:t>
            </a:r>
          </a:p>
        </p:txBody>
      </p:sp>
      <p:sp>
        <p:nvSpPr>
          <p:cNvPr id="566287" name="Rectangle 15"/>
          <p:cNvSpPr>
            <a:spLocks noChangeArrowheads="1"/>
          </p:cNvSpPr>
          <p:nvPr/>
        </p:nvSpPr>
        <p:spPr bwMode="auto">
          <a:xfrm>
            <a:off x="1371600" y="32766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client stub</a:t>
            </a:r>
          </a:p>
        </p:txBody>
      </p:sp>
      <p:sp>
        <p:nvSpPr>
          <p:cNvPr id="566288" name="Rectangle 16"/>
          <p:cNvSpPr>
            <a:spLocks noChangeArrowheads="1"/>
          </p:cNvSpPr>
          <p:nvPr/>
        </p:nvSpPr>
        <p:spPr bwMode="auto">
          <a:xfrm>
            <a:off x="1371600" y="464820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>
                <a:solidFill>
                  <a:schemeClr val="bg1"/>
                </a:solidFill>
              </a:rPr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support_de_cours">
  <a:themeElements>
    <a:clrScheme name="">
      <a:dk1>
        <a:srgbClr val="1A171B"/>
      </a:dk1>
      <a:lt1>
        <a:srgbClr val="6D5047"/>
      </a:lt1>
      <a:dk2>
        <a:srgbClr val="FFFFFF"/>
      </a:dk2>
      <a:lt2>
        <a:srgbClr val="B2BB2B"/>
      </a:lt2>
      <a:accent1>
        <a:srgbClr val="D37830"/>
      </a:accent1>
      <a:accent2>
        <a:srgbClr val="00537D"/>
      </a:accent2>
      <a:accent3>
        <a:srgbClr val="BAB3B1"/>
      </a:accent3>
      <a:accent4>
        <a:srgbClr val="141215"/>
      </a:accent4>
      <a:accent5>
        <a:srgbClr val="E6BEAD"/>
      </a:accent5>
      <a:accent6>
        <a:srgbClr val="004A71"/>
      </a:accent6>
      <a:hlink>
        <a:srgbClr val="910234"/>
      </a:hlink>
      <a:folHlink>
        <a:srgbClr val="4B2913"/>
      </a:folHlink>
    </a:clrScheme>
    <a:fontScheme name="Modèle de support de cou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de support de cou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14">
        <a:dk1>
          <a:srgbClr val="1A171B"/>
        </a:dk1>
        <a:lt1>
          <a:srgbClr val="FFFFFF"/>
        </a:lt1>
        <a:dk2>
          <a:srgbClr val="FFFFFF"/>
        </a:dk2>
        <a:lt2>
          <a:srgbClr val="6A5B5A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15">
        <a:dk1>
          <a:srgbClr val="1A171B"/>
        </a:dk1>
        <a:lt1>
          <a:srgbClr val="FFFFFF"/>
        </a:lt1>
        <a:dk2>
          <a:srgbClr val="FFFFFF"/>
        </a:dk2>
        <a:lt2>
          <a:srgbClr val="847573"/>
        </a:lt2>
        <a:accent1>
          <a:srgbClr val="6A5B5A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B9B5B5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modele-ppt</Template>
  <TotalTime>92</TotalTime>
  <Words>1595</Words>
  <Application>Microsoft Office PowerPoint</Application>
  <PresentationFormat>Affichage à l'écran (4:3)</PresentationFormat>
  <Paragraphs>423</Paragraphs>
  <Slides>43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Modele_support_de_cours</vt:lpstr>
      <vt:lpstr>RPC Remote Procedure Call</vt:lpstr>
      <vt:lpstr>Distributed Program Design</vt:lpstr>
      <vt:lpstr>RPC Remote Procedure Call</vt:lpstr>
      <vt:lpstr>Remote Subroutine</vt:lpstr>
      <vt:lpstr>Sun RPC</vt:lpstr>
      <vt:lpstr>Classic Procedure Call </vt:lpstr>
      <vt:lpstr>Implementing RPC</vt:lpstr>
      <vt:lpstr>Stub functions</vt:lpstr>
      <vt:lpstr>Stub functions</vt:lpstr>
      <vt:lpstr>Stub functions</vt:lpstr>
      <vt:lpstr>Stub functions</vt:lpstr>
      <vt:lpstr>Stub functions</vt:lpstr>
      <vt:lpstr>Stub functions</vt:lpstr>
      <vt:lpstr>Stub functions</vt:lpstr>
      <vt:lpstr>Stub functions</vt:lpstr>
      <vt:lpstr>Stub functions</vt:lpstr>
      <vt:lpstr>Stub functions</vt:lpstr>
      <vt:lpstr>RPCL : an example</vt:lpstr>
      <vt:lpstr>Procedure Arguments</vt:lpstr>
      <vt:lpstr>Procedure Identification</vt:lpstr>
      <vt:lpstr>Procedure Identifiers &amp; Program Version Numbers</vt:lpstr>
      <vt:lpstr>Iterative Server</vt:lpstr>
      <vt:lpstr>Call Semantics</vt:lpstr>
      <vt:lpstr>Remote Call Semantics</vt:lpstr>
      <vt:lpstr>Sun RPC Call Semantics</vt:lpstr>
      <vt:lpstr>Remote Procedure deposit()</vt:lpstr>
      <vt:lpstr>Network Communication</vt:lpstr>
      <vt:lpstr>Dynamic Port Mapping</vt:lpstr>
      <vt:lpstr>The portmapper</vt:lpstr>
      <vt:lpstr>More on the portmapper</vt:lpstr>
      <vt:lpstr>RPCGEN</vt:lpstr>
      <vt:lpstr>Protocol Definition: simp.x</vt:lpstr>
      <vt:lpstr>RPCGEN</vt:lpstr>
      <vt:lpstr>rpcgen Output Files</vt:lpstr>
      <vt:lpstr>RPC compiler in action</vt:lpstr>
      <vt:lpstr>XDR</vt:lpstr>
      <vt:lpstr>Data Conversion</vt:lpstr>
      <vt:lpstr>Implicit vs. Explicit Typing</vt:lpstr>
      <vt:lpstr>XDR Data Types</vt:lpstr>
      <vt:lpstr>XDR Programming</vt:lpstr>
      <vt:lpstr>Conversion Terminology</vt:lpstr>
      <vt:lpstr>Information for the labs </vt:lpstr>
      <vt:lpstr>Survey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RPC Remote Procedure Call</dc:title>
  <cp:lastModifiedBy>Yvon</cp:lastModifiedBy>
  <cp:revision>3</cp:revision>
  <dcterms:modified xsi:type="dcterms:W3CDTF">2013-10-07T19:54:08Z</dcterms:modified>
</cp:coreProperties>
</file>