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CA81A9-5AE8-4CEF-B89B-7CB0E320C41C}" type="datetimeFigureOut">
              <a:rPr lang="en-US" smtClean="0"/>
              <a:t>6/19/2020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323348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CA81A9-5AE8-4CEF-B89B-7CB0E320C41C}"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194612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CA81A9-5AE8-4CEF-B89B-7CB0E320C41C}"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367773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CA81A9-5AE8-4CEF-B89B-7CB0E320C41C}"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71637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A81A9-5AE8-4CEF-B89B-7CB0E320C41C}"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2819676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CA81A9-5AE8-4CEF-B89B-7CB0E320C41C}"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553314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CA81A9-5AE8-4CEF-B89B-7CB0E320C41C}" type="datetimeFigureOut">
              <a:rPr lang="en-US" smtClean="0"/>
              <a:t>6/19/2020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2426326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FCA81A9-5AE8-4CEF-B89B-7CB0E320C41C}"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3455245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FCA81A9-5AE8-4CEF-B89B-7CB0E320C41C}"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87545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A81A9-5AE8-4CEF-B89B-7CB0E320C41C}"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288234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A81A9-5AE8-4CEF-B89B-7CB0E320C41C}"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41282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CA81A9-5AE8-4CEF-B89B-7CB0E320C41C}"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219403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CA81A9-5AE8-4CEF-B89B-7CB0E320C41C}"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97005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CA81A9-5AE8-4CEF-B89B-7CB0E320C41C}" type="datetimeFigureOut">
              <a:rPr lang="en-US" smtClean="0"/>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189246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A81A9-5AE8-4CEF-B89B-7CB0E320C41C}"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6443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CA81A9-5AE8-4CEF-B89B-7CB0E320C41C}"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392646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CA81A9-5AE8-4CEF-B89B-7CB0E320C41C}"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CE83AB-63E1-43F6-A12A-8F8B295C3B82}" type="slidenum">
              <a:rPr lang="en-US" smtClean="0"/>
              <a:t>‹#›</a:t>
            </a:fld>
            <a:endParaRPr lang="en-US"/>
          </a:p>
        </p:txBody>
      </p:sp>
    </p:spTree>
    <p:extLst>
      <p:ext uri="{BB962C8B-B14F-4D97-AF65-F5344CB8AC3E}">
        <p14:creationId xmlns:p14="http://schemas.microsoft.com/office/powerpoint/2010/main" val="225107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FCA81A9-5AE8-4CEF-B89B-7CB0E320C41C}" type="datetimeFigureOut">
              <a:rPr lang="en-US" smtClean="0"/>
              <a:t>6/19/2020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BCE83AB-63E1-43F6-A12A-8F8B295C3B82}" type="slidenum">
              <a:rPr lang="en-US" smtClean="0"/>
              <a:t>‹#›</a:t>
            </a:fld>
            <a:endParaRPr lang="en-US"/>
          </a:p>
        </p:txBody>
      </p:sp>
    </p:spTree>
    <p:extLst>
      <p:ext uri="{BB962C8B-B14F-4D97-AF65-F5344CB8AC3E}">
        <p14:creationId xmlns:p14="http://schemas.microsoft.com/office/powerpoint/2010/main" val="15572768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E0FB-B1D9-44CF-B428-B1D682D22263}"/>
              </a:ext>
            </a:extLst>
          </p:cNvPr>
          <p:cNvSpPr>
            <a:spLocks noGrp="1"/>
          </p:cNvSpPr>
          <p:nvPr>
            <p:ph type="ctrTitle"/>
          </p:nvPr>
        </p:nvSpPr>
        <p:spPr/>
        <p:txBody>
          <a:bodyPr/>
          <a:lstStyle/>
          <a:p>
            <a:r>
              <a:rPr lang="en-US" dirty="0"/>
              <a:t>Applied Data Science Capstone Project	</a:t>
            </a:r>
          </a:p>
        </p:txBody>
      </p:sp>
      <p:sp>
        <p:nvSpPr>
          <p:cNvPr id="3" name="Subtitle 2">
            <a:extLst>
              <a:ext uri="{FF2B5EF4-FFF2-40B4-BE49-F238E27FC236}">
                <a16:creationId xmlns:a16="http://schemas.microsoft.com/office/drawing/2014/main" id="{6B013E69-9A0D-40B0-89C3-B6A475144A94}"/>
              </a:ext>
            </a:extLst>
          </p:cNvPr>
          <p:cNvSpPr>
            <a:spLocks noGrp="1"/>
          </p:cNvSpPr>
          <p:nvPr>
            <p:ph type="subTitle" idx="1"/>
          </p:nvPr>
        </p:nvSpPr>
        <p:spPr/>
        <p:txBody>
          <a:bodyPr/>
          <a:lstStyle/>
          <a:p>
            <a:r>
              <a:rPr lang="en-US" dirty="0"/>
              <a:t>The Battle Of the neighborhoods</a:t>
            </a:r>
          </a:p>
        </p:txBody>
      </p:sp>
    </p:spTree>
    <p:extLst>
      <p:ext uri="{BB962C8B-B14F-4D97-AF65-F5344CB8AC3E}">
        <p14:creationId xmlns:p14="http://schemas.microsoft.com/office/powerpoint/2010/main" val="116740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DBF3-A939-4E31-A734-602D662D930B}"/>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D715E34D-C4F2-42E3-941F-54462DC7D805}"/>
              </a:ext>
            </a:extLst>
          </p:cNvPr>
          <p:cNvSpPr>
            <a:spLocks noGrp="1"/>
          </p:cNvSpPr>
          <p:nvPr>
            <p:ph idx="1"/>
          </p:nvPr>
        </p:nvSpPr>
        <p:spPr/>
        <p:txBody>
          <a:bodyPr/>
          <a:lstStyle/>
          <a:p>
            <a:r>
              <a:rPr lang="en-US" dirty="0"/>
              <a:t>Where can we put the Bakery “Get Baked” where there are no other Bakeries around?</a:t>
            </a:r>
          </a:p>
          <a:p>
            <a:endParaRPr lang="en-US" dirty="0"/>
          </a:p>
          <a:p>
            <a:r>
              <a:rPr lang="en-US" dirty="0"/>
              <a:t>Meet the criteria given to you by the client or Bakery could fail.</a:t>
            </a:r>
          </a:p>
          <a:p>
            <a:endParaRPr lang="en-US" dirty="0"/>
          </a:p>
          <a:p>
            <a:r>
              <a:rPr lang="en-US" dirty="0"/>
              <a:t>Client is relying on a Data Scientist to help him solve this problem.</a:t>
            </a:r>
          </a:p>
        </p:txBody>
      </p:sp>
    </p:spTree>
    <p:extLst>
      <p:ext uri="{BB962C8B-B14F-4D97-AF65-F5344CB8AC3E}">
        <p14:creationId xmlns:p14="http://schemas.microsoft.com/office/powerpoint/2010/main" val="303168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FAA4-ED65-451E-90F0-832B46A3D12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2BD8854-ACC2-4B52-A134-6F09EEAFD9CA}"/>
              </a:ext>
            </a:extLst>
          </p:cNvPr>
          <p:cNvSpPr>
            <a:spLocks noGrp="1"/>
          </p:cNvSpPr>
          <p:nvPr>
            <p:ph idx="1"/>
          </p:nvPr>
        </p:nvSpPr>
        <p:spPr/>
        <p:txBody>
          <a:bodyPr>
            <a:normAutofit/>
          </a:bodyPr>
          <a:lstStyle/>
          <a:p>
            <a:r>
              <a:rPr lang="en-US" dirty="0"/>
              <a:t>Toronto Postal Code Data: </a:t>
            </a:r>
            <a:r>
              <a:rPr lang="en-US" u="sng" dirty="0">
                <a:hlinkClick r:id="rId2"/>
              </a:rPr>
              <a:t>https://en.wikipedia.org/wiki/List_of_postal_codes_of_Canada:_M</a:t>
            </a:r>
            <a:endParaRPr lang="en-US" dirty="0"/>
          </a:p>
          <a:p>
            <a:r>
              <a:rPr lang="en-US" dirty="0"/>
              <a:t>Toronto Geographical Coordinates Data: </a:t>
            </a:r>
            <a:r>
              <a:rPr lang="en-US" u="sng" dirty="0">
                <a:hlinkClick r:id="rId3"/>
              </a:rPr>
              <a:t>https://cocl.us/Geospatial_data</a:t>
            </a:r>
            <a:endParaRPr lang="en-US" dirty="0"/>
          </a:p>
          <a:p>
            <a:r>
              <a:rPr lang="en-US" dirty="0"/>
              <a:t>Foursquare</a:t>
            </a:r>
          </a:p>
          <a:p>
            <a:r>
              <a:rPr lang="en-US" dirty="0"/>
              <a:t>Other Libraries such as Pandas, </a:t>
            </a:r>
            <a:r>
              <a:rPr lang="en-US" dirty="0" err="1"/>
              <a:t>Geopy</a:t>
            </a:r>
            <a:r>
              <a:rPr lang="en-US" dirty="0"/>
              <a:t>, </a:t>
            </a:r>
            <a:r>
              <a:rPr lang="en-US" dirty="0" err="1"/>
              <a:t>BeautifulSoup</a:t>
            </a:r>
            <a:r>
              <a:rPr lang="en-US" dirty="0"/>
              <a:t>, and Folium to create charts, grab data from websites, and manipulate/clean data into proper </a:t>
            </a:r>
            <a:r>
              <a:rPr lang="en-US" dirty="0" err="1"/>
              <a:t>dataframes</a:t>
            </a:r>
            <a:r>
              <a:rPr lang="en-US" dirty="0"/>
              <a:t> so we can use </a:t>
            </a:r>
            <a:r>
              <a:rPr lang="en-US" dirty="0" err="1"/>
              <a:t>Kmeans</a:t>
            </a:r>
            <a:r>
              <a:rPr lang="en-US" dirty="0"/>
              <a:t> Clustering to get our final results.</a:t>
            </a:r>
          </a:p>
          <a:p>
            <a:pPr lvl="1"/>
            <a:endParaRPr lang="en-US" dirty="0"/>
          </a:p>
          <a:p>
            <a:pPr lvl="1"/>
            <a:endParaRPr lang="en-US" dirty="0"/>
          </a:p>
        </p:txBody>
      </p:sp>
    </p:spTree>
    <p:extLst>
      <p:ext uri="{BB962C8B-B14F-4D97-AF65-F5344CB8AC3E}">
        <p14:creationId xmlns:p14="http://schemas.microsoft.com/office/powerpoint/2010/main" val="139254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10F3-D61E-4210-88F4-330B0F1343DD}"/>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Methodology</a:t>
            </a:r>
          </a:p>
        </p:txBody>
      </p:sp>
      <p:sp>
        <p:nvSpPr>
          <p:cNvPr id="6" name="Content Placeholder 5">
            <a:extLst>
              <a:ext uri="{FF2B5EF4-FFF2-40B4-BE49-F238E27FC236}">
                <a16:creationId xmlns:a16="http://schemas.microsoft.com/office/drawing/2014/main" id="{4115751D-8695-43A2-8FCE-3E35541E535B}"/>
              </a:ext>
            </a:extLst>
          </p:cNvPr>
          <p:cNvSpPr>
            <a:spLocks noGrp="1"/>
          </p:cNvSpPr>
          <p:nvPr>
            <p:ph idx="1"/>
          </p:nvPr>
        </p:nvSpPr>
        <p:spPr>
          <a:xfrm>
            <a:off x="648931" y="2438400"/>
            <a:ext cx="4166509" cy="3785419"/>
          </a:xfrm>
        </p:spPr>
        <p:txBody>
          <a:bodyPr>
            <a:normAutofit/>
          </a:bodyPr>
          <a:lstStyle/>
          <a:p>
            <a:r>
              <a:rPr lang="en-US" dirty="0"/>
              <a:t>Pull Raw Data Into Data Frame Using Pandas</a:t>
            </a:r>
          </a:p>
          <a:p>
            <a:r>
              <a:rPr lang="en-US" dirty="0"/>
              <a:t>Clean Data And Filter Into Results</a:t>
            </a:r>
          </a:p>
          <a:p>
            <a:r>
              <a:rPr lang="en-US" dirty="0"/>
              <a:t>Utilize Folium And Other Repositories To Create Graphs And Maps To Make Sense Of Results</a:t>
            </a:r>
          </a:p>
        </p:txBody>
      </p:sp>
      <p:pic>
        <p:nvPicPr>
          <p:cNvPr id="4" name="Picture 3">
            <a:extLst>
              <a:ext uri="{FF2B5EF4-FFF2-40B4-BE49-F238E27FC236}">
                <a16:creationId xmlns:a16="http://schemas.microsoft.com/office/drawing/2014/main" id="{AA140288-52AA-4B75-8667-387D359129CB}"/>
              </a:ext>
            </a:extLst>
          </p:cNvPr>
          <p:cNvPicPr>
            <a:picLocks noChangeAspect="1"/>
          </p:cNvPicPr>
          <p:nvPr/>
        </p:nvPicPr>
        <p:blipFill>
          <a:blip r:embed="rId2"/>
          <a:stretch>
            <a:fillRect/>
          </a:stretch>
        </p:blipFill>
        <p:spPr>
          <a:xfrm>
            <a:off x="5840990" y="2251587"/>
            <a:ext cx="5455083" cy="4222705"/>
          </a:xfrm>
          <a:prstGeom prst="rect">
            <a:avLst/>
          </a:prstGeom>
        </p:spPr>
      </p:pic>
    </p:spTree>
    <p:extLst>
      <p:ext uri="{BB962C8B-B14F-4D97-AF65-F5344CB8AC3E}">
        <p14:creationId xmlns:p14="http://schemas.microsoft.com/office/powerpoint/2010/main" val="317457201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10F3-D61E-4210-88F4-330B0F1343DD}"/>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Results</a:t>
            </a:r>
          </a:p>
        </p:txBody>
      </p:sp>
      <p:sp>
        <p:nvSpPr>
          <p:cNvPr id="6" name="Content Placeholder 5">
            <a:extLst>
              <a:ext uri="{FF2B5EF4-FFF2-40B4-BE49-F238E27FC236}">
                <a16:creationId xmlns:a16="http://schemas.microsoft.com/office/drawing/2014/main" id="{4115751D-8695-43A2-8FCE-3E35541E535B}"/>
              </a:ext>
            </a:extLst>
          </p:cNvPr>
          <p:cNvSpPr>
            <a:spLocks noGrp="1"/>
          </p:cNvSpPr>
          <p:nvPr>
            <p:ph idx="1"/>
          </p:nvPr>
        </p:nvSpPr>
        <p:spPr>
          <a:xfrm>
            <a:off x="648931" y="2438400"/>
            <a:ext cx="4166509" cy="3785419"/>
          </a:xfrm>
        </p:spPr>
        <p:txBody>
          <a:bodyPr>
            <a:normAutofit/>
          </a:bodyPr>
          <a:lstStyle/>
          <a:p>
            <a:r>
              <a:rPr lang="en-US" dirty="0"/>
              <a:t>Comparing the results and different clusters, it appears that one of the 6 different clusters stands out among the rest as far as Bakery Frequency. The other clusters vary in size and all seem to have at least one Bakery around.</a:t>
            </a:r>
          </a:p>
        </p:txBody>
      </p:sp>
      <p:pic>
        <p:nvPicPr>
          <p:cNvPr id="10" name="Picture 9">
            <a:extLst>
              <a:ext uri="{FF2B5EF4-FFF2-40B4-BE49-F238E27FC236}">
                <a16:creationId xmlns:a16="http://schemas.microsoft.com/office/drawing/2014/main" id="{16008886-FE94-4FCA-AFC3-E7667465F955}"/>
              </a:ext>
            </a:extLst>
          </p:cNvPr>
          <p:cNvPicPr/>
          <p:nvPr/>
        </p:nvPicPr>
        <p:blipFill>
          <a:blip r:embed="rId2"/>
          <a:stretch>
            <a:fillRect/>
          </a:stretch>
        </p:blipFill>
        <p:spPr>
          <a:xfrm>
            <a:off x="5550544" y="2520286"/>
            <a:ext cx="5992525" cy="2836805"/>
          </a:xfrm>
          <a:prstGeom prst="rect">
            <a:avLst/>
          </a:prstGeom>
        </p:spPr>
      </p:pic>
    </p:spTree>
    <p:extLst>
      <p:ext uri="{BB962C8B-B14F-4D97-AF65-F5344CB8AC3E}">
        <p14:creationId xmlns:p14="http://schemas.microsoft.com/office/powerpoint/2010/main" val="19493740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10F3-D61E-4210-88F4-330B0F1343DD}"/>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Discussion</a:t>
            </a:r>
          </a:p>
        </p:txBody>
      </p:sp>
      <p:sp>
        <p:nvSpPr>
          <p:cNvPr id="6" name="Content Placeholder 5">
            <a:extLst>
              <a:ext uri="{FF2B5EF4-FFF2-40B4-BE49-F238E27FC236}">
                <a16:creationId xmlns:a16="http://schemas.microsoft.com/office/drawing/2014/main" id="{4115751D-8695-43A2-8FCE-3E35541E535B}"/>
              </a:ext>
            </a:extLst>
          </p:cNvPr>
          <p:cNvSpPr>
            <a:spLocks noGrp="1"/>
          </p:cNvSpPr>
          <p:nvPr>
            <p:ph idx="1"/>
          </p:nvPr>
        </p:nvSpPr>
        <p:spPr>
          <a:xfrm>
            <a:off x="648931" y="2438400"/>
            <a:ext cx="10296160" cy="3785419"/>
          </a:xfrm>
        </p:spPr>
        <p:txBody>
          <a:bodyPr>
            <a:normAutofit/>
          </a:bodyPr>
          <a:lstStyle/>
          <a:p>
            <a:r>
              <a:rPr lang="en-US" dirty="0"/>
              <a:t>When comparing the clusters, is it really a good thing to place a Bakery where there are none around? Is there a reason for this? Should we maybe change our criteria and find out what is causing there to be no bakeries around? Will we make money here with a new Bakery or will it fail?</a:t>
            </a:r>
          </a:p>
          <a:p>
            <a:pPr marL="0" indent="0">
              <a:buNone/>
            </a:pPr>
            <a:endParaRPr lang="en-US" dirty="0">
              <a:solidFill>
                <a:srgbClr val="EBEBEB"/>
              </a:solidFill>
            </a:endParaRPr>
          </a:p>
        </p:txBody>
      </p:sp>
    </p:spTree>
    <p:extLst>
      <p:ext uri="{BB962C8B-B14F-4D97-AF65-F5344CB8AC3E}">
        <p14:creationId xmlns:p14="http://schemas.microsoft.com/office/powerpoint/2010/main" val="415551182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E292-155E-4C76-BC15-86ACC1DC45FC}"/>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Conclusion</a:t>
            </a:r>
          </a:p>
        </p:txBody>
      </p:sp>
      <p:sp>
        <p:nvSpPr>
          <p:cNvPr id="8" name="Content Placeholder 7">
            <a:extLst>
              <a:ext uri="{FF2B5EF4-FFF2-40B4-BE49-F238E27FC236}">
                <a16:creationId xmlns:a16="http://schemas.microsoft.com/office/drawing/2014/main" id="{D2626E9B-1E0E-4AD9-A03C-8AED2DC433FC}"/>
              </a:ext>
            </a:extLst>
          </p:cNvPr>
          <p:cNvSpPr>
            <a:spLocks noGrp="1"/>
          </p:cNvSpPr>
          <p:nvPr>
            <p:ph idx="1"/>
          </p:nvPr>
        </p:nvSpPr>
        <p:spPr>
          <a:xfrm>
            <a:off x="4692072" y="2438400"/>
            <a:ext cx="6326909" cy="3785419"/>
          </a:xfrm>
        </p:spPr>
        <p:txBody>
          <a:bodyPr>
            <a:normAutofit/>
          </a:bodyPr>
          <a:lstStyle/>
          <a:p>
            <a:r>
              <a:rPr lang="en-US" dirty="0"/>
              <a:t>Out of the 6 different clusters, only one of the clusters (Cluster 3) has results where there are no Bakeries at all. Judging by this it appears that anywhere in this cluster it would be the best area to put a Bakery as our client is wanting to place the bakery in an area where no other bakeries are located if possible.</a:t>
            </a:r>
          </a:p>
        </p:txBody>
      </p:sp>
      <p:pic>
        <p:nvPicPr>
          <p:cNvPr id="9" name="Picture 8">
            <a:extLst>
              <a:ext uri="{FF2B5EF4-FFF2-40B4-BE49-F238E27FC236}">
                <a16:creationId xmlns:a16="http://schemas.microsoft.com/office/drawing/2014/main" id="{29B5D5F6-0F61-4E98-BB0B-D1BD68A14E00}"/>
              </a:ext>
            </a:extLst>
          </p:cNvPr>
          <p:cNvPicPr/>
          <p:nvPr/>
        </p:nvPicPr>
        <p:blipFill>
          <a:blip r:embed="rId2"/>
          <a:stretch>
            <a:fillRect/>
          </a:stretch>
        </p:blipFill>
        <p:spPr>
          <a:xfrm>
            <a:off x="1050842" y="2251587"/>
            <a:ext cx="3205596" cy="3892450"/>
          </a:xfrm>
          <a:prstGeom prst="rect">
            <a:avLst/>
          </a:prstGeom>
        </p:spPr>
      </p:pic>
    </p:spTree>
    <p:extLst>
      <p:ext uri="{BB962C8B-B14F-4D97-AF65-F5344CB8AC3E}">
        <p14:creationId xmlns:p14="http://schemas.microsoft.com/office/powerpoint/2010/main" val="274456251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TotalTime>
  <Words>349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Applied Data Science Capstone Project </vt:lpstr>
      <vt:lpstr>Business Problem</vt:lpstr>
      <vt:lpstr>Data</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stahl.john.mitch@gmail.com</dc:creator>
  <cp:lastModifiedBy>Brandon Overton</cp:lastModifiedBy>
  <cp:revision>5</cp:revision>
  <dcterms:created xsi:type="dcterms:W3CDTF">2020-06-07T22:36:57Z</dcterms:created>
  <dcterms:modified xsi:type="dcterms:W3CDTF">2020-06-19T18:56:51Z</dcterms:modified>
</cp:coreProperties>
</file>