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03f45d79f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03f45d79f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03f45d79f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03f45d79f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1750b9af5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1750b9af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03f45d79f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03f45d79f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2e891188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2e891188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2e891188d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2e891188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2e891188d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2e891188d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2e891188d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2e891188d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03f45d79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03f45d7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fcf52d56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fcf52d56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ec0a9273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ec0a9273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fcf52d56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fcf52d56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fd76f9c9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fd76f9c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2e891188d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2e891188d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fcf52d56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fcf52d56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fcf52d56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fcf52d56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43aeeb7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43aeeb7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Pergunta ao público</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03f45d79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03f45d79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ec0a9273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ec0a9273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1750b9af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1750b9af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0312c612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0312c612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fcf52d5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fcf52d5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fcf52d56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fcf52d56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drive.google.com/file/d/10udaaPlifpM4i2wTS6qJ-Cz-Isj9js2H/vie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drive.google.com/file/d/1u0NFqa_ufdaBljkbKcbxRtBM9uMlsKxv/vie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drive.google.com/file/d/16oeEhzufPaXf69ea8OP7qelwmKr5LI1t/view"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hyperlink" Target="http://drive.google.com/file/d/1MQ-5Jwt1_IMr3tSwOzmszqa0zLsZoSqf/view"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pagedout.institute/download/PagedOut_001_beta1.pdf" TargetMode="External"/><Relationship Id="rId7" Type="http://schemas.openxmlformats.org/officeDocument/2006/relationships/hyperlink" Target="https://github.com/zodiacon/AllTool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pluralsight.com/authors/pavel-yosifovich" TargetMode="External"/><Relationship Id="rId5" Type="http://schemas.openxmlformats.org/officeDocument/2006/relationships/hyperlink" Target="https://github.com/hugsy/defcon_27_windbg_workshop/" TargetMode="External"/><Relationship Id="rId4" Type="http://schemas.openxmlformats.org/officeDocument/2006/relationships/hyperlink" Target="https://www.trustwave.com/en-us/resources/blogs/spiderlabs-blog/windows-debugging-exploiting-part-1-environment-setu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zodiacon/AllTool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windows-hardware/drivers/devtest/boot-parameters-to-enable-debugging" TargetMode="External"/><Relationship Id="rId7" Type="http://schemas.openxmlformats.org/officeDocument/2006/relationships/hyperlink" Target="https://www.trustwave.com/en-us/resources/blogs/spiderlabs-blog/windows-debugging-exploiting-part-1-environment-setup/"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ocs.microsoft.com/en-us/windows-hardware/drivers/debugger/performing-local-kernel-debugg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windows-hardware/drivers/debugger/-objec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Windows Objects Exploitation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0000"/>
                </a:solidFill>
              </a:rPr>
              <a:t>H2HC 16th Edition</a:t>
            </a:r>
            <a:endParaRPr sz="3000">
              <a:solidFill>
                <a:srgbClr val="FF0000"/>
              </a:solidFill>
            </a:endParaRPr>
          </a:p>
          <a:p>
            <a:pPr marL="0" lvl="0" indent="0" algn="ctr" rtl="0">
              <a:spcBef>
                <a:spcPts val="0"/>
              </a:spcBef>
              <a:spcAft>
                <a:spcPts val="0"/>
              </a:spcAft>
              <a:buNone/>
            </a:pPr>
            <a:r>
              <a:rPr lang="en" sz="2000">
                <a:solidFill>
                  <a:srgbClr val="FF9900"/>
                </a:solidFill>
              </a:rPr>
              <a:t>Bruno Gonçalves de Oliveira - Trustwave’s SpiderLabs</a:t>
            </a:r>
            <a:endParaRPr sz="2000">
              <a:solidFill>
                <a:srgbClr val="FF9900"/>
              </a:solidFill>
            </a:endParaRPr>
          </a:p>
          <a:p>
            <a:pPr marL="0" lvl="0" indent="0" algn="ctr" rtl="0">
              <a:spcBef>
                <a:spcPts val="0"/>
              </a:spcBef>
              <a:spcAft>
                <a:spcPts val="0"/>
              </a:spcAft>
              <a:buNone/>
            </a:pPr>
            <a:r>
              <a:rPr lang="en" sz="2000">
                <a:solidFill>
                  <a:srgbClr val="FF9900"/>
                </a:solidFill>
              </a:rPr>
              <a:t>mphx2</a:t>
            </a:r>
            <a:endParaRPr sz="20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Objects</a:t>
            </a:r>
            <a:endParaRPr/>
          </a:p>
        </p:txBody>
      </p:sp>
      <p:sp>
        <p:nvSpPr>
          <p:cNvPr id="132" name="Google Shape;132;p22"/>
          <p:cNvSpPr/>
          <p:nvPr/>
        </p:nvSpPr>
        <p:spPr>
          <a:xfrm>
            <a:off x="1567000" y="1628375"/>
            <a:ext cx="2003400" cy="2393700"/>
          </a:xfrm>
          <a:prstGeom prst="plus">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rPr>
              <a:t>Token</a:t>
            </a:r>
            <a:endParaRPr sz="1600">
              <a:solidFill>
                <a:srgbClr val="FFFFFF"/>
              </a:solidFill>
            </a:endParaRPr>
          </a:p>
        </p:txBody>
      </p:sp>
      <p:sp>
        <p:nvSpPr>
          <p:cNvPr id="133" name="Google Shape;133;p22"/>
          <p:cNvSpPr/>
          <p:nvPr/>
        </p:nvSpPr>
        <p:spPr>
          <a:xfrm>
            <a:off x="3570300" y="1628375"/>
            <a:ext cx="2003400" cy="2393700"/>
          </a:xfrm>
          <a:prstGeom prst="plus">
            <a:avLst>
              <a:gd name="adj" fmla="val 25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rPr>
              <a:t>Job</a:t>
            </a:r>
            <a:endParaRPr sz="1600">
              <a:solidFill>
                <a:srgbClr val="FFFFFF"/>
              </a:solidFill>
            </a:endParaRPr>
          </a:p>
        </p:txBody>
      </p:sp>
      <p:sp>
        <p:nvSpPr>
          <p:cNvPr id="134" name="Google Shape;134;p22"/>
          <p:cNvSpPr/>
          <p:nvPr/>
        </p:nvSpPr>
        <p:spPr>
          <a:xfrm>
            <a:off x="5573600" y="1628375"/>
            <a:ext cx="2003400" cy="2393700"/>
          </a:xfrm>
          <a:prstGeom prst="plus">
            <a:avLst>
              <a:gd name="adj" fmla="val 25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rPr>
              <a:t>Process</a:t>
            </a:r>
            <a:endParaRPr sz="1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10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Token Object</a:t>
            </a:r>
            <a:endParaRPr/>
          </a:p>
        </p:txBody>
      </p:sp>
      <p:sp>
        <p:nvSpPr>
          <p:cNvPr id="140" name="Google Shape;140;p23"/>
          <p:cNvSpPr txBox="1">
            <a:spLocks noGrp="1"/>
          </p:cNvSpPr>
          <p:nvPr>
            <p:ph type="body" idx="1"/>
          </p:nvPr>
        </p:nvSpPr>
        <p:spPr>
          <a:xfrm>
            <a:off x="311700" y="1102163"/>
            <a:ext cx="8520600" cy="330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urier New"/>
              <a:buChar char="●"/>
            </a:pPr>
            <a:r>
              <a:rPr lang="en" sz="1200">
                <a:latin typeface="Courier New"/>
                <a:ea typeface="Courier New"/>
                <a:cs typeface="Courier New"/>
                <a:sym typeface="Courier New"/>
              </a:rPr>
              <a:t>This object describe the ACLs on a specific object.</a:t>
            </a:r>
            <a:endParaRPr sz="1200">
              <a:latin typeface="Courier New"/>
              <a:ea typeface="Courier New"/>
              <a:cs typeface="Courier New"/>
              <a:sym typeface="Courier New"/>
            </a:endParaRPr>
          </a:p>
        </p:txBody>
      </p:sp>
      <p:sp>
        <p:nvSpPr>
          <p:cNvPr id="141" name="Google Shape;141;p23"/>
          <p:cNvSpPr txBox="1"/>
          <p:nvPr/>
        </p:nvSpPr>
        <p:spPr>
          <a:xfrm>
            <a:off x="249625" y="1572275"/>
            <a:ext cx="4069800" cy="33471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FFFF"/>
                </a:solidFill>
                <a:latin typeface="Courier New"/>
                <a:ea typeface="Courier New"/>
                <a:cs typeface="Courier New"/>
                <a:sym typeface="Courier New"/>
              </a:rPr>
              <a:t>lkd&gt; !process 0 0 cmd.exe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PROCESS ffffb504cf18d080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SessionId: 1  Cid: 27c8    Peb: 4c23638000  ParentCid: 130c</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DirBase: 68800002  ObjectTable: ffffdc0c68389ac0  HandleCount:  46.</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Image: cmd.exe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lkd&gt; !process ffffb504cf18d080 1</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PROCESS ffffb504cf18d080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SessionId: 1  Cid: 27c8    Peb: 4c23638000  ParentCid: 130c</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DirBase: 68800002  ObjectTable: ffffdc0c68389ac0  HandleCount:  46.</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Image: cmd.exe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VadRoot ffffb504cf29ad10 Vads 31 Clone 0 Private 161. Modified 0. Locked 8.</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DeviceMap ffffdc0c65eb21e0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Token                             </a:t>
            </a:r>
            <a:r>
              <a:rPr lang="en" sz="700" b="1">
                <a:solidFill>
                  <a:srgbClr val="FFFFFF"/>
                </a:solidFill>
                <a:latin typeface="Courier New"/>
                <a:ea typeface="Courier New"/>
                <a:cs typeface="Courier New"/>
                <a:sym typeface="Courier New"/>
              </a:rPr>
              <a:t>ffffdc0c64dec970</a:t>
            </a:r>
            <a:endParaRPr sz="7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ElapsedTime                       00:00:56.547</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UserTime                          00:00:00.000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KernelTime                        00:00:00.000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QuotaPoolUsage[PagedPool]         29784</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QuotaPoolUsage[NonPagedPool]      4672</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Working Set Sizes (now,min,max)  (773, 50, 345) (3092KB, 200KB, 1380KB)</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PeakWorkingSetSize                1020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VirtualSize                       2101299 Mb</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PeakVirtualSize                   2101307 Mb</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PageFaultCount                    1191</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MemoryPriority                    BACKGROUND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BasePriority                      8</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CommitCharge                      996</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
        <p:nvSpPr>
          <p:cNvPr id="142" name="Google Shape;142;p23"/>
          <p:cNvSpPr txBox="1"/>
          <p:nvPr/>
        </p:nvSpPr>
        <p:spPr>
          <a:xfrm>
            <a:off x="4372600" y="0"/>
            <a:ext cx="4513500" cy="55929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Courier New"/>
                <a:ea typeface="Courier New"/>
                <a:cs typeface="Courier New"/>
                <a:sym typeface="Courier New"/>
              </a:rPr>
              <a:t>lkd&gt; !exts.token -n </a:t>
            </a:r>
            <a:r>
              <a:rPr lang="en" sz="600">
                <a:solidFill>
                  <a:schemeClr val="dk1"/>
                </a:solidFill>
                <a:latin typeface="Courier New"/>
                <a:ea typeface="Courier New"/>
                <a:cs typeface="Courier New"/>
                <a:sym typeface="Courier New"/>
              </a:rPr>
              <a:t>ffffdc0c64dec970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_TOKEN 0x</a:t>
            </a:r>
            <a:r>
              <a:rPr lang="en" sz="600">
                <a:solidFill>
                  <a:schemeClr val="dk1"/>
                </a:solidFill>
                <a:latin typeface="Courier New"/>
                <a:ea typeface="Courier New"/>
                <a:cs typeface="Courier New"/>
                <a:sym typeface="Courier New"/>
              </a:rPr>
              <a:t>ffffdc0c64dec970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TS Session ID: 0x1</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User: S-1-5-21-3125529031-1994031880-777778863-1000 (User: DESKTOP-L1TSJSG\mphx2)</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User Groups: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00 S-1-5-21-3125529031-1994031880-777778863-513 (Group: DESKTOP-L1TSJSG\None)</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01 S-1-1-0 (Well Known Group: localhost\Todos)</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02 S-1-5-114 (Well Known Group: AUTORIDADE NT\Conta local e membro do grupo de Administradores)</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DenyOnly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03 S-1-5-32-544 (Alias: BUILTIN\Administradores)</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DenyOnly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04 S-1-5-32-545 (Alias: BUILTIN\Usuários)</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05 S-1-5-32-559 (Alias: BUILTIN\Usuários de log de desempenho)</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06 S-1-5-4 (Well Known Group: AUTORIDADE NT\INTERATIVO)</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07 S-1-2-1 (Well Known Group: localhost\LOGON de CONSOLE)</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08 S-1-5-11 (Well Known Group: AUTORIDADE NT\Usuários autenticados)</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09 S-1-5-15 (Well Known Group: AUTORIDADE NT\Esta organização)</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10 S-1-5-113 (Well Known Group: AUTORIDADE NT\Conta local)</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11 S-1-5-5-0-189810 Unrecognized SID</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LogonId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12 S-1-2-0 (Well Known Group: localhost\LOCAL)</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13 S-1-5-64-10 (Well Known Group: AUTORIDADE NT\Autenticação NTLM)</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Mandatory Default 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14 S-1-16-8192 (Label: Rótulo Obrigatório\Nível Obrigatório Médio)</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Attributes - GroupIntegrity GroupIntegrityEnabled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Primary Group: S-1-5-21-3125529031-1994031880-777778863-513 (Group: DESKTOP-L1TSJSG\None)</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Privs: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19 0x000000013 SeShutdownPrivilege               Attributes -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23 0x000000017 SeChangeNotifyPrivilege           Attributes - Enabled Default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25 0x000000019 SeUndockPrivilege                 Attributes -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33 0x000000021 SeIncreaseWorkingSetPrivilege     Attributes -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34 0x000000022 SeTimeZonePrivilege               Attributes -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Authentication ID:         (0,2e60b)</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Impersonation Level:       Anonymous</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TokenType:                 Primary</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Source: User32             TokenFlags: 0x2a00 ( Token in use )</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Token ID: 1748a6           ParentToken ID: 2e60e</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Modified ID:               (0, 2e617)</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RestrictedSidCount: 0      RestrictedSids: 0x0000000000000000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OriginatingLogonSession: 3e7</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PackageSid: (null)</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CapabilityCount: 0      Capabilities: 0x0000000000000000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LowboxNumberEntry: 0x0000000000000000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Security Attributes:</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Unable to get the offset of nt!_AUTHZBASEP_SECURITY_ATTRIBUTE.ListLink</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Process Token TrustLevelSid: (null)</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fade">
                                      <p:cBhvr>
                                        <p:cTn id="12" dur="1000"/>
                                        <p:tgtEl>
                                          <p:spTgt spid="1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_SEP_Token_Privileges Compromise</a:t>
            </a:r>
            <a:endParaRPr/>
          </a:p>
        </p:txBody>
      </p:sp>
      <p:sp>
        <p:nvSpPr>
          <p:cNvPr id="148" name="Google Shape;148;p24"/>
          <p:cNvSpPr txBox="1"/>
          <p:nvPr/>
        </p:nvSpPr>
        <p:spPr>
          <a:xfrm>
            <a:off x="552000" y="1345600"/>
            <a:ext cx="3669900" cy="28959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FFFF"/>
                </a:solidFill>
                <a:latin typeface="Courier New"/>
                <a:ea typeface="Courier New"/>
                <a:cs typeface="Courier New"/>
                <a:sym typeface="Courier New"/>
              </a:rPr>
              <a:t>lkd&gt; dt _token ffff9f00`754e797f</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nt!_TOKEN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+0x000 TokenSource      : _TOKEN_SOURCE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+0x010 TokenId          : _LUID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+0x018 AuthenticationId : _LUID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+0x020 ParentTokenId    : _LUID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+0x028 ExpirationTime   : _LARGE_INTEGER 0x40650ff</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+0x030 TokenLock        : 0x00000602`88000000 _ERESOURCE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+0x038 ModifiedId       : _LUID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b="1">
                <a:solidFill>
                  <a:srgbClr val="FFFFFF"/>
                </a:solidFill>
                <a:latin typeface="Courier New"/>
                <a:ea typeface="Courier New"/>
                <a:cs typeface="Courier New"/>
                <a:sym typeface="Courier New"/>
              </a:rPr>
              <a:t>   +0x040 Privileges       : _SEP_TOKEN_PRIVILEGES</a:t>
            </a:r>
            <a:endParaRPr sz="7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+0x058 AuditPolicy      : _SEP_AUDIT_POLICY</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+0x078 SessionId        : 0x100000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+0x07c UserAndGroupCount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+0x080 RestrictedSidCount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+0x084 VariableLength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+0x088 DynamicCharged   : 0x4e7e0000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+0x08c DynamicAvailable : 0xff9f0075</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+0x090 DefaultOwnerIndex : 0xff</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+0x098 UserAndGroups    : 0xff9f0076`8023e000 _SID_AND_ATTRIBUTES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+0x0a0 RestrictedSids   : 0xff9f0076`8023e0ff _SID_AND_ATTRIBUTES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+0x0a8 PrimaryGroup     : 0xff9f0076`8023fcff Void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+0x0b0 DynamicPart      : 0x00000000`000001ff  -&gt;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+0x0b8 DefaultDacl      : 0xffbd0100`002a0000 _ACL</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
        <p:nvSpPr>
          <p:cNvPr id="149" name="Google Shape;149;p24"/>
          <p:cNvSpPr txBox="1"/>
          <p:nvPr/>
        </p:nvSpPr>
        <p:spPr>
          <a:xfrm>
            <a:off x="4772925" y="1345600"/>
            <a:ext cx="3297600" cy="2805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FFFF"/>
                </a:solidFill>
                <a:latin typeface="Courier New"/>
                <a:ea typeface="Courier New"/>
                <a:cs typeface="Courier New"/>
                <a:sym typeface="Courier New"/>
              </a:rPr>
              <a:t>lkd&gt; dt _SEP_TOKEN_PRIVILEGES ffff9f00`754e797f+0x40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nt!_SEP_TOKEN_PRIVILEGES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b="1">
                <a:solidFill>
                  <a:srgbClr val="FFFFFF"/>
                </a:solidFill>
                <a:latin typeface="Courier New"/>
                <a:ea typeface="Courier New"/>
                <a:cs typeface="Courier New"/>
                <a:sym typeface="Courier New"/>
              </a:rPr>
              <a:t>   +0x000 Present          : 0x00000080`00000000</a:t>
            </a:r>
            <a:endParaRPr sz="7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+0x008 Enabled          : 0x00004080`00000000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+0x010 EnabledByDefault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
        <p:nvSpPr>
          <p:cNvPr id="150" name="Google Shape;150;p24"/>
          <p:cNvSpPr txBox="1">
            <a:spLocks noGrp="1"/>
          </p:cNvSpPr>
          <p:nvPr>
            <p:ph type="body" idx="1"/>
          </p:nvPr>
        </p:nvSpPr>
        <p:spPr>
          <a:xfrm>
            <a:off x="259325" y="4706763"/>
            <a:ext cx="8520600" cy="330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urier New"/>
              <a:buChar char="●"/>
            </a:pPr>
            <a:r>
              <a:rPr lang="en" sz="1200">
                <a:latin typeface="Courier New"/>
                <a:ea typeface="Courier New"/>
                <a:cs typeface="Courier New"/>
                <a:sym typeface="Courier New"/>
              </a:rPr>
              <a:t>The attack is based on modifying the bitmap at </a:t>
            </a:r>
            <a:r>
              <a:rPr lang="en" sz="1200">
                <a:solidFill>
                  <a:srgbClr val="FF0000"/>
                </a:solidFill>
                <a:latin typeface="Courier New"/>
                <a:ea typeface="Courier New"/>
                <a:cs typeface="Courier New"/>
                <a:sym typeface="Courier New"/>
              </a:rPr>
              <a:t>Token+0x40 (_SEP_Token_Privileges)</a:t>
            </a:r>
            <a:endParaRPr sz="1200">
              <a:solidFill>
                <a:srgbClr val="FF0000"/>
              </a:solidFill>
              <a:latin typeface="Courier New"/>
              <a:ea typeface="Courier New"/>
              <a:cs typeface="Courier New"/>
              <a:sym typeface="Courier New"/>
            </a:endParaRPr>
          </a:p>
        </p:txBody>
      </p:sp>
      <p:sp>
        <p:nvSpPr>
          <p:cNvPr id="151" name="Google Shape;151;p24"/>
          <p:cNvSpPr txBox="1">
            <a:spLocks noGrp="1"/>
          </p:cNvSpPr>
          <p:nvPr>
            <p:ph type="body" idx="1"/>
          </p:nvPr>
        </p:nvSpPr>
        <p:spPr>
          <a:xfrm>
            <a:off x="259325" y="4420388"/>
            <a:ext cx="8520600" cy="330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urier New"/>
              <a:buChar char="●"/>
            </a:pPr>
            <a:r>
              <a:rPr lang="en" sz="1200">
                <a:latin typeface="Courier New"/>
                <a:ea typeface="Courier New"/>
                <a:cs typeface="Courier New"/>
                <a:sym typeface="Courier New"/>
              </a:rPr>
              <a:t>Locate the Token in a EPROCESS Object (Win10 offset 0x358)</a:t>
            </a:r>
            <a:endParaRPr sz="1200">
              <a:solidFill>
                <a:srgbClr val="FF0000"/>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10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10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fade">
                                      <p:cBhvr>
                                        <p:cTn id="22"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5" title="Windows 10 x64 - VMware Workstation 2019-09-24 15-10-11.mp4 (00;00;00;00 - 00;02;26;19).mp4">
            <a:hlinkClick r:id="rId3"/>
          </p:cNvPr>
          <p:cNvPicPr preferRelativeResize="0"/>
          <p:nvPr/>
        </p:nvPicPr>
        <p:blipFill>
          <a:blip r:embed="rId4">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 Object</a:t>
            </a:r>
            <a:endParaRPr/>
          </a:p>
        </p:txBody>
      </p:sp>
      <p:sp>
        <p:nvSpPr>
          <p:cNvPr id="162" name="Google Shape;162;p26"/>
          <p:cNvSpPr txBox="1">
            <a:spLocks noGrp="1"/>
          </p:cNvSpPr>
          <p:nvPr>
            <p:ph type="body" idx="1"/>
          </p:nvPr>
        </p:nvSpPr>
        <p:spPr>
          <a:xfrm>
            <a:off x="311700" y="1152475"/>
            <a:ext cx="8520600" cy="53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object allows to manage group of processes.</a:t>
            </a:r>
            <a:endParaRPr/>
          </a:p>
        </p:txBody>
      </p:sp>
      <p:sp>
        <p:nvSpPr>
          <p:cNvPr id="163" name="Google Shape;163;p26"/>
          <p:cNvSpPr/>
          <p:nvPr/>
        </p:nvSpPr>
        <p:spPr>
          <a:xfrm>
            <a:off x="977588" y="3249725"/>
            <a:ext cx="1628400" cy="10776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Thread</a:t>
            </a:r>
            <a:endParaRPr b="1"/>
          </a:p>
        </p:txBody>
      </p:sp>
      <p:sp>
        <p:nvSpPr>
          <p:cNvPr id="164" name="Google Shape;164;p26"/>
          <p:cNvSpPr/>
          <p:nvPr/>
        </p:nvSpPr>
        <p:spPr>
          <a:xfrm>
            <a:off x="3650538" y="1952750"/>
            <a:ext cx="1628400" cy="10776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Process</a:t>
            </a:r>
            <a:endParaRPr b="1"/>
          </a:p>
        </p:txBody>
      </p:sp>
      <p:sp>
        <p:nvSpPr>
          <p:cNvPr id="165" name="Google Shape;165;p26"/>
          <p:cNvSpPr/>
          <p:nvPr/>
        </p:nvSpPr>
        <p:spPr>
          <a:xfrm>
            <a:off x="6401513" y="3249725"/>
            <a:ext cx="1628400" cy="10776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Job</a:t>
            </a:r>
            <a:endParaRPr b="1"/>
          </a:p>
        </p:txBody>
      </p:sp>
      <p:cxnSp>
        <p:nvCxnSpPr>
          <p:cNvPr id="166" name="Google Shape;166;p26"/>
          <p:cNvCxnSpPr>
            <a:stCxn id="163" idx="3"/>
            <a:endCxn id="164" idx="1"/>
          </p:cNvCxnSpPr>
          <p:nvPr/>
        </p:nvCxnSpPr>
        <p:spPr>
          <a:xfrm rot="10800000" flipH="1">
            <a:off x="2605988" y="2491625"/>
            <a:ext cx="1044600" cy="1296900"/>
          </a:xfrm>
          <a:prstGeom prst="curvedConnector3">
            <a:avLst>
              <a:gd name="adj1" fmla="val 49998"/>
            </a:avLst>
          </a:prstGeom>
          <a:noFill/>
          <a:ln w="19050" cap="flat" cmpd="sng">
            <a:solidFill>
              <a:srgbClr val="FF0000"/>
            </a:solidFill>
            <a:prstDash val="solid"/>
            <a:round/>
            <a:headEnd type="none" w="med" len="med"/>
            <a:tailEnd type="none" w="med" len="med"/>
          </a:ln>
        </p:spPr>
      </p:cxnSp>
      <p:cxnSp>
        <p:nvCxnSpPr>
          <p:cNvPr id="167" name="Google Shape;167;p26"/>
          <p:cNvCxnSpPr>
            <a:stCxn id="164" idx="3"/>
            <a:endCxn id="165" idx="1"/>
          </p:cNvCxnSpPr>
          <p:nvPr/>
        </p:nvCxnSpPr>
        <p:spPr>
          <a:xfrm>
            <a:off x="5278938" y="2491550"/>
            <a:ext cx="1122600" cy="1296900"/>
          </a:xfrm>
          <a:prstGeom prst="curvedConnector3">
            <a:avLst>
              <a:gd name="adj1" fmla="val 49999"/>
            </a:avLst>
          </a:prstGeom>
          <a:noFill/>
          <a:ln w="19050" cap="flat" cmpd="sng">
            <a:solidFill>
              <a:srgbClr val="FF0000"/>
            </a:solidFill>
            <a:prstDash val="solid"/>
            <a:round/>
            <a:headEnd type="none" w="med" len="med"/>
            <a:tailEnd type="none" w="med" len="med"/>
          </a:ln>
        </p:spPr>
      </p:cxnSp>
      <p:sp>
        <p:nvSpPr>
          <p:cNvPr id="168" name="Google Shape;168;p26"/>
          <p:cNvSpPr txBox="1"/>
          <p:nvPr/>
        </p:nvSpPr>
        <p:spPr>
          <a:xfrm>
            <a:off x="283850" y="1653025"/>
            <a:ext cx="4464900" cy="34371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FFFF"/>
                </a:solidFill>
                <a:latin typeface="Courier New"/>
                <a:ea typeface="Courier New"/>
                <a:cs typeface="Courier New"/>
                <a:sym typeface="Courier New"/>
              </a:rPr>
              <a:t>lkd&gt; !object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Object: ffff840e4ae18ea0  Type: (ffff9884248c8da0) Directory</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ObjectHeader: ffff840e4ae18e70 (new version)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HandleCount: 0  PointerCount: 57</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Directory Object: 00000000  Name: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Hash Address          Type                      Name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 -------          ----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01  ffff988426d16da0 Mutant                    PendingRenameMutex</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ffff840e4ae04a80 Directory                 ObjectTypes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02  ffff988429b27ca0 FilterConnectionPort      WcnfsPort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ffff988428f29bd0 FilterConnectionPort      storqosfltport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03  ffff98842610d810 FilterConnectionPort      MicrosoftMalwareProtectionRemoteIoPortWD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05  ffff840e4ae28720 SymbolicLink              SystemRoot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06  ffff840e4b700d70 Directory                 Sessions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ffff98842610e810 FilterConnectionPort      MicrosoftMalwareProtectionVeryLowIoPortWD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08  ffff840e4ae28970 Directory                 ArcName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09  ffff988427847d60 FilterConnectionPort      WcifsPort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ffff840e4ae8b980 Directory                 NLS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10  ffff988429150550 Event                     LanmanServerAnnounceEvent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ffff988427ba5b50 ALPC Port                 ThemeApiPort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ffff840e4b723080 Directory                 Windows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ffff840e4ae189b0 Directory                 GLOBAL??</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11  ffff840e4b699a90 Directory                 RPC Control</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ffff988426004970 ALPC Port                 PdcPort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a:t>
            </a:r>
            <a:r>
              <a:rPr lang="en" sz="700" b="1">
                <a:solidFill>
                  <a:srgbClr val="FFFFFF"/>
                </a:solidFill>
                <a:latin typeface="Courier New"/>
                <a:ea typeface="Courier New"/>
                <a:cs typeface="Courier New"/>
                <a:sym typeface="Courier New"/>
              </a:rPr>
              <a:t>12 </a:t>
            </a:r>
            <a:r>
              <a:rPr lang="en" sz="700">
                <a:solidFill>
                  <a:srgbClr val="FFFFFF"/>
                </a:solidFill>
                <a:latin typeface="Courier New"/>
                <a:ea typeface="Courier New"/>
                <a:cs typeface="Courier New"/>
                <a:sym typeface="Courier New"/>
              </a:rPr>
              <a:t> </a:t>
            </a:r>
            <a:r>
              <a:rPr lang="en" sz="700" b="1">
                <a:solidFill>
                  <a:srgbClr val="FFFFFF"/>
                </a:solidFill>
                <a:latin typeface="Courier New"/>
                <a:ea typeface="Courier New"/>
                <a:cs typeface="Courier New"/>
                <a:sym typeface="Courier New"/>
              </a:rPr>
              <a:t>ffff9884263d4080 Job </a:t>
            </a:r>
            <a:r>
              <a:rPr lang="en" sz="700">
                <a:solidFill>
                  <a:srgbClr val="FFFFFF"/>
                </a:solidFill>
                <a:latin typeface="Courier New"/>
                <a:ea typeface="Courier New"/>
                <a:cs typeface="Courier New"/>
                <a:sym typeface="Courier New"/>
              </a:rPr>
              <a:t>                      Container_Microsoft.WinDbg_1.1908.30002.0_neutral__8wekyb3d8bbwe-S-1-5-21-3125529031-1994031880-777778863-1000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13  ffff988426ba0200 Event                     EFSInitEvent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
        <p:nvSpPr>
          <p:cNvPr id="169" name="Google Shape;169;p26"/>
          <p:cNvSpPr txBox="1"/>
          <p:nvPr/>
        </p:nvSpPr>
        <p:spPr>
          <a:xfrm>
            <a:off x="4845050" y="1126275"/>
            <a:ext cx="4169400" cy="38493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FFFF"/>
                </a:solidFill>
                <a:latin typeface="Courier New"/>
                <a:ea typeface="Courier New"/>
                <a:cs typeface="Courier New"/>
                <a:sym typeface="Courier New"/>
              </a:rPr>
              <a:t>lkd&gt; dt _EJOB ffff9884263d4080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nt!_EJOB</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+0x000 Event            : _KEVENT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+0x018 JobLinks         : _LIST_ENTRY [ 0xffff9884`272cf848 - 0xffff9884`2a167078 ]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+0x028 ProcessListHead  : _LIST_ENTRY [ 0xffff9884`263d40a8 - 0xffff9884`263d40a8 ]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+0x038 JobLock          : _ERESOURCE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+0x0a0 TotalUserTime    : _LARGE_INTEGER 0x2625a</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+0x0a8 TotalKernelTime  : _LARGE_INTEGER 0x2625a</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+0x0b0 TotalCycleTime   : _LARGE_INTEGER 0x3c5b3ec</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+0x0b8 ThisPeriodTotalUserTime : _LARGE_INTEGER 0x2625a</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+0x0c0 ThisPeriodTotalKernelTime : _LARGE_INTEGER 0x2625a</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+0x0c8 TotalContextSwitches : 0xdb</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+0x0d0 TotalPageFaultCount : 0x996</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+0x0d4 TotalProcesses   : 3</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+0x0d8 ActiveProcesses  : 2</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+0x0dc TotalTerminatedProcesses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+0x0e0 PerProcessUserTimeLimit : _LARGE_INTEGER 0x0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+0x0e8 PerJobUserTimeLimit : _LARGE_INTEGER 0x0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+0x0f0 MinimumWorkingSetSize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+0x0f8 MaximumWorkingSetSize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+0x100 LimitFlags       : 0x400000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+0x104 ActiveProcessLimit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+0x108 Affinity         : _KAFFINITY_EX</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+0x1b0 AccessState      : (null)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+0x1b8 AccessStateQuotaReference : (null)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+0x1c0 UIRestrictionsClass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+0x1c4 EndOfJobTimeAction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+0x1c8 CompletionPort   : 0xffff9884`2aa07740 Void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+0x1d0 CompletionKey    : 0x000001ec`b3031790 Void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+0x1d8 CompletionCount  : 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+0x1e0 SessionId        : 1</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+0x1e4 SchedulingClass  : 5</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a:t>
            </a:r>
            <a:endParaRPr sz="70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0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fade">
                                      <p:cBhvr>
                                        <p:cTn id="17" dur="1000"/>
                                        <p:tgtEl>
                                          <p:spTgt spid="166"/>
                                        </p:tgtEl>
                                      </p:cBhvr>
                                    </p:animEffect>
                                  </p:childTnLst>
                                </p:cTn>
                              </p:par>
                              <p:par>
                                <p:cTn id="18" presetID="10" presetClass="entr" presetSubtype="0" fill="hold" nodeType="withEffect">
                                  <p:stCondLst>
                                    <p:cond delay="0"/>
                                  </p:stCondLst>
                                  <p:childTnLst>
                                    <p:set>
                                      <p:cBhvr>
                                        <p:cTn id="19" dur="1" fill="hold">
                                          <p:stCondLst>
                                            <p:cond delay="0"/>
                                          </p:stCondLst>
                                        </p:cTn>
                                        <p:tgtEl>
                                          <p:spTgt spid="164"/>
                                        </p:tgtEl>
                                        <p:attrNameLst>
                                          <p:attrName>style.visibility</p:attrName>
                                        </p:attrNameLst>
                                      </p:cBhvr>
                                      <p:to>
                                        <p:strVal val="visible"/>
                                      </p:to>
                                    </p:set>
                                    <p:animEffect transition="in" filter="fade">
                                      <p:cBhvr>
                                        <p:cTn id="20" dur="1000"/>
                                        <p:tgtEl>
                                          <p:spTgt spid="16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5"/>
                                        </p:tgtEl>
                                        <p:attrNameLst>
                                          <p:attrName>style.visibility</p:attrName>
                                        </p:attrNameLst>
                                      </p:cBhvr>
                                      <p:to>
                                        <p:strVal val="visible"/>
                                      </p:to>
                                    </p:set>
                                    <p:animEffect transition="in" filter="fade">
                                      <p:cBhvr>
                                        <p:cTn id="25" dur="1000"/>
                                        <p:tgtEl>
                                          <p:spTgt spid="165"/>
                                        </p:tgtEl>
                                      </p:cBhvr>
                                    </p:animEffect>
                                  </p:childTnLst>
                                </p:cTn>
                              </p:par>
                              <p:par>
                                <p:cTn id="26" presetID="10" presetClass="entr" presetSubtype="0" fill="hold" nodeType="with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fade">
                                      <p:cBhvr>
                                        <p:cTn id="28" dur="1000"/>
                                        <p:tgtEl>
                                          <p:spTgt spid="16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1000"/>
                                        <p:tgtEl>
                                          <p:spTgt spid="163"/>
                                        </p:tgtEl>
                                      </p:cBhvr>
                                    </p:animEffect>
                                    <p:set>
                                      <p:cBhvr>
                                        <p:cTn id="33" dur="1" fill="hold">
                                          <p:stCondLst>
                                            <p:cond delay="1000"/>
                                          </p:stCondLst>
                                        </p:cTn>
                                        <p:tgtEl>
                                          <p:spTgt spid="16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00"/>
                                        <p:tgtEl>
                                          <p:spTgt spid="164"/>
                                        </p:tgtEl>
                                      </p:cBhvr>
                                    </p:animEffect>
                                    <p:set>
                                      <p:cBhvr>
                                        <p:cTn id="36" dur="1" fill="hold">
                                          <p:stCondLst>
                                            <p:cond delay="1000"/>
                                          </p:stCondLst>
                                        </p:cTn>
                                        <p:tgtEl>
                                          <p:spTgt spid="16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00"/>
                                        <p:tgtEl>
                                          <p:spTgt spid="166"/>
                                        </p:tgtEl>
                                      </p:cBhvr>
                                    </p:animEffect>
                                    <p:set>
                                      <p:cBhvr>
                                        <p:cTn id="39" dur="1" fill="hold">
                                          <p:stCondLst>
                                            <p:cond delay="1000"/>
                                          </p:stCondLst>
                                        </p:cTn>
                                        <p:tgtEl>
                                          <p:spTgt spid="166"/>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167"/>
                                        </p:tgtEl>
                                      </p:cBhvr>
                                    </p:animEffect>
                                    <p:set>
                                      <p:cBhvr>
                                        <p:cTn id="42" dur="1" fill="hold">
                                          <p:stCondLst>
                                            <p:cond delay="1000"/>
                                          </p:stCondLst>
                                        </p:cTn>
                                        <p:tgtEl>
                                          <p:spTgt spid="167"/>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165"/>
                                        </p:tgtEl>
                                      </p:cBhvr>
                                    </p:animEffect>
                                    <p:set>
                                      <p:cBhvr>
                                        <p:cTn id="45" dur="1" fill="hold">
                                          <p:stCondLst>
                                            <p:cond delay="1000"/>
                                          </p:stCondLst>
                                        </p:cTn>
                                        <p:tgtEl>
                                          <p:spTgt spid="16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8"/>
                                        </p:tgtEl>
                                        <p:attrNameLst>
                                          <p:attrName>style.visibility</p:attrName>
                                        </p:attrNameLst>
                                      </p:cBhvr>
                                      <p:to>
                                        <p:strVal val="visible"/>
                                      </p:to>
                                    </p:set>
                                    <p:animEffect transition="in" filter="fade">
                                      <p:cBhvr>
                                        <p:cTn id="50" dur="1000"/>
                                        <p:tgtEl>
                                          <p:spTgt spid="16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69"/>
                                        </p:tgtEl>
                                        <p:attrNameLst>
                                          <p:attrName>style.visibility</p:attrName>
                                        </p:attrNameLst>
                                      </p:cBhvr>
                                      <p:to>
                                        <p:strVal val="visible"/>
                                      </p:to>
                                    </p:set>
                                    <p:animEffect transition="in" filter="fade">
                                      <p:cBhvr>
                                        <p:cTn id="55"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Hiding </a:t>
            </a:r>
            <a:r>
              <a:rPr lang="en"/>
              <a:t>Process on SessionId (+0x1e0)</a:t>
            </a:r>
            <a:endParaRPr/>
          </a:p>
        </p:txBody>
      </p:sp>
      <p:sp>
        <p:nvSpPr>
          <p:cNvPr id="175" name="Google Shape;175;p27"/>
          <p:cNvSpPr txBox="1"/>
          <p:nvPr/>
        </p:nvSpPr>
        <p:spPr>
          <a:xfrm>
            <a:off x="150800" y="1372650"/>
            <a:ext cx="4870800" cy="2452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FFFF"/>
                </a:solidFill>
                <a:latin typeface="Courier New"/>
                <a:ea typeface="Courier New"/>
                <a:cs typeface="Courier New"/>
                <a:sym typeface="Courier New"/>
              </a:rPr>
              <a:t>C:\Users\mphx2\Downloads\AllTools-master&gt;winsta.exe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b="1">
                <a:solidFill>
                  <a:srgbClr val="FFFFFF"/>
                </a:solidFill>
                <a:latin typeface="Courier New"/>
                <a:ea typeface="Courier New"/>
                <a:cs typeface="Courier New"/>
                <a:sym typeface="Courier New"/>
              </a:rPr>
              <a:t>Session 0 (Services) Username: NT AUTHORITY\SYSTEM State: Disconnected</a:t>
            </a:r>
            <a:endParaRPr sz="7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b="1">
                <a:solidFill>
                  <a:srgbClr val="FFFFFF"/>
                </a:solidFill>
                <a:latin typeface="Courier New"/>
                <a:ea typeface="Courier New"/>
                <a:cs typeface="Courier New"/>
                <a:sym typeface="Courier New"/>
              </a:rPr>
              <a:t>Session 1 (Console) Username: DESKTOP-L1TSJSG\mphx2 State: Active</a:t>
            </a:r>
            <a:endParaRPr sz="7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Window station: WinSta0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Desktop: Default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HWND: 0x0008007E PID: 0xCB4 (3252) cmd.exe TID: 0x101C (4124): Prompt de Comando - winsta.exe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HWND: 0x0003037C PID: 0x1334 (4916) explorer.exe TID: 0x1564 (5476): Explorador de Arquivos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HWND: 0x00030210 PID: 0x17F4 (6132) DbgX.Shell.exe TID: 0x1924 (6436): KD '', Local Connection  - WinDbg (1.0.1908.30002)</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HWND: 0x000102A4 PID: 0x1D34 (7476) MicrosoftEdgeCP.exe TID: 0x1DB0 (7600): Microsoft Edge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HWND: 0x0001029C PID: 0x1D1C (7452) MicrosoftEdgeCP.exe TID: 0x1DA8 (7592): Microsoft Edge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HWND: 0x00010214 PID: 0x1900 (6400) MicrosoftEdge.exe TID: 0x1978 (6520): Microsoft Edge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HWND: 0x000101B2 PID: 0x1798 (6040) ApplicationFrameHost.exe TID: 0x17D4 (6100): Microsoft Edge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HWND: 0x000100FC PID: 0x1334 (4916) explorer.exe TID: 0x1338 (4920): Program Manager</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
        <p:nvSpPr>
          <p:cNvPr id="176" name="Google Shape;176;p27"/>
          <p:cNvSpPr txBox="1"/>
          <p:nvPr/>
        </p:nvSpPr>
        <p:spPr>
          <a:xfrm>
            <a:off x="4446325" y="1017725"/>
            <a:ext cx="4607100" cy="40014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FFFF"/>
                </a:solidFill>
                <a:latin typeface="Courier New"/>
                <a:ea typeface="Courier New"/>
                <a:cs typeface="Courier New"/>
                <a:sym typeface="Courier New"/>
              </a:rPr>
              <a:t>lkd&gt; !object ffff840e4ae18ba0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Object: ffff840e4ae18ba0  Type: (ffff9884248c8da0) Directory</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ObjectHeader: ffff840e4ae18b70 (new version)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HandleCount: 0  PointerCount: 22</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Directory Object: ffff840e4ae18ea0  Name: KernelObjects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Hash Address          Type                      Name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 -------          ----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00  ffff840e4ae2a6e0 SymbolicLink              MemoryErrors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02  ffff98842495da20 Event                     LowNonPagedPoolCondition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04  ffff988426b66080 Session                   Session1</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28  ffff840e4ae2af60 SymbolicLink              LowMemoryCondition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32  ffff988426ce7bf0 Session                   Session0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ffff98842495db20 Event                     LowPagedPoolCondition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34  ffff988424951ca0 Event                     PrefetchTracesReady</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lkd&gt; !object ffff988426ce7bf0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Object: ffff988426ce7bf0  Type: (ffff98842495dbc0) Session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ObjectHeader: ffff988426ce7bc0 (new version)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HandleCount: 3  PointerCount: 32771</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Directory Object: ffff840e4ae18ba0  Name: </a:t>
            </a:r>
            <a:r>
              <a:rPr lang="en" sz="700" b="1">
                <a:solidFill>
                  <a:srgbClr val="FFFFFF"/>
                </a:solidFill>
                <a:latin typeface="Courier New"/>
                <a:ea typeface="Courier New"/>
                <a:cs typeface="Courier New"/>
                <a:sym typeface="Courier New"/>
              </a:rPr>
              <a:t>Session0</a:t>
            </a:r>
            <a:endParaRPr sz="7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lkd&gt; !object ffff988426b66080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Object: ffff988426b66080  Type: (ffff98842495dbc0) Session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ObjectHeader: ffff988426b66050 (new version)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HandleCount: 12  PointerCount: 33500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Directory Object: ffff840e4ae18ba0  Name: </a:t>
            </a:r>
            <a:r>
              <a:rPr lang="en" sz="700" b="1">
                <a:solidFill>
                  <a:srgbClr val="FFFFFF"/>
                </a:solidFill>
                <a:latin typeface="Courier New"/>
                <a:ea typeface="Courier New"/>
                <a:cs typeface="Courier New"/>
                <a:sym typeface="Courier New"/>
              </a:rPr>
              <a:t>Session1</a:t>
            </a:r>
            <a:endParaRPr sz="7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
        <p:nvSpPr>
          <p:cNvPr id="177" name="Google Shape;177;p27"/>
          <p:cNvSpPr txBox="1">
            <a:spLocks noGrp="1"/>
          </p:cNvSpPr>
          <p:nvPr>
            <p:ph type="body" idx="1"/>
          </p:nvPr>
        </p:nvSpPr>
        <p:spPr>
          <a:xfrm>
            <a:off x="150800" y="4088875"/>
            <a:ext cx="4666200" cy="63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urier New"/>
              <a:buChar char="●"/>
            </a:pPr>
            <a:r>
              <a:rPr lang="en" sz="1200">
                <a:latin typeface="Courier New"/>
                <a:ea typeface="Courier New"/>
                <a:cs typeface="Courier New"/>
                <a:sym typeface="Courier New"/>
              </a:rPr>
              <a:t>Set Job’s SessionId = 0x0</a:t>
            </a:r>
            <a:endParaRPr sz="1200">
              <a:solidFill>
                <a:srgbClr val="FF0000"/>
              </a:solidFill>
              <a:latin typeface="Courier New"/>
              <a:ea typeface="Courier New"/>
              <a:cs typeface="Courier New"/>
              <a:sym typeface="Courier New"/>
            </a:endParaRPr>
          </a:p>
        </p:txBody>
      </p:sp>
      <p:sp>
        <p:nvSpPr>
          <p:cNvPr id="178" name="Google Shape;178;p27"/>
          <p:cNvSpPr txBox="1">
            <a:spLocks noGrp="1"/>
          </p:cNvSpPr>
          <p:nvPr>
            <p:ph type="body" idx="1"/>
          </p:nvPr>
        </p:nvSpPr>
        <p:spPr>
          <a:xfrm>
            <a:off x="150800" y="4319300"/>
            <a:ext cx="4666200" cy="63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urier New"/>
              <a:buChar char="●"/>
            </a:pPr>
            <a:r>
              <a:rPr lang="en" sz="1200">
                <a:latin typeface="Courier New"/>
                <a:ea typeface="Courier New"/>
                <a:cs typeface="Courier New"/>
                <a:sym typeface="Courier New"/>
              </a:rPr>
              <a:t>Close the Window (if exists)</a:t>
            </a:r>
            <a:endParaRPr sz="1200">
              <a:solidFill>
                <a:srgbClr val="FF0000"/>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fade">
                                      <p:cBhvr>
                                        <p:cTn id="12" dur="1000"/>
                                        <p:tgtEl>
                                          <p:spTgt spid="1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1000"/>
                                        <p:tgtEl>
                                          <p:spTgt spid="1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gtEl>
                                        <p:attrNameLst>
                                          <p:attrName>style.visibility</p:attrName>
                                        </p:attrNameLst>
                                      </p:cBhvr>
                                      <p:to>
                                        <p:strVal val="visible"/>
                                      </p:to>
                                    </p:set>
                                    <p:animEffect transition="in" filter="fade">
                                      <p:cBhvr>
                                        <p:cTn id="2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8" title="EJOB DEMO.mp4 (00;00;00;00 - 00;02;35;24).mp4">
            <a:hlinkClick r:id="rId3"/>
          </p:cNvPr>
          <p:cNvPicPr preferRelativeResize="0"/>
          <p:nvPr/>
        </p:nvPicPr>
        <p:blipFill>
          <a:blip r:embed="rId4">
            <a:alphaModFix/>
          </a:blip>
          <a:stretch>
            <a:fillRect/>
          </a:stretch>
        </p:blipFill>
        <p:spPr>
          <a:xfrm>
            <a:off x="376650" y="152400"/>
            <a:ext cx="8602133"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&lt;PoC.cpp&gt;</a:t>
            </a:r>
            <a:endParaRPr/>
          </a:p>
        </p:txBody>
      </p:sp>
      <p:sp>
        <p:nvSpPr>
          <p:cNvPr id="189" name="Google Shape;189;p29"/>
          <p:cNvSpPr txBox="1"/>
          <p:nvPr/>
        </p:nvSpPr>
        <p:spPr>
          <a:xfrm>
            <a:off x="150800" y="1080200"/>
            <a:ext cx="8805300" cy="3924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PoC Job Object - [mphx2]</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#include "pch.h"</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#include &lt;iostream&gt;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#include &lt;Windows.h&gt;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int main(int argc, TCHAR *argv[])</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STARTUPINFO info = { sizeof(info)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PROCESS_INFORMATION processInfo;</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HANDLE hJob = CreateJobObject(nullptr, "myJob");</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if (argc != 2)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printf("Usage %s &lt;binary&gt;", argv[0]);</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return -1;</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if (CreateProcess(nullptr, argv[1], NULL, NULL, TRUE, 0, NULL, NULL, &amp;info, &amp;processInfo))</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if (AssignProcessToJobObject(hJob, processInfo.hProcess))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printf("The job was assigned!\n");</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else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printf("The job was not assigned, error: %x\n", GetLastError());</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WaitForSingleObject(processInfo.hProcess, INFINITE);</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CloseHandle(processInfo.hProcess);</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CloseHandle(processInfo.hThread);</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	}</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700">
                <a:solidFill>
                  <a:srgbClr val="FFFFFF"/>
                </a:solidFill>
                <a:latin typeface="Courier New"/>
                <a:ea typeface="Courier New"/>
                <a:cs typeface="Courier New"/>
                <a:sym typeface="Courier New"/>
              </a:rPr>
              <a:t>}</a:t>
            </a: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7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EPROCESS Object</a:t>
            </a:r>
            <a:endParaRPr/>
          </a:p>
        </p:txBody>
      </p:sp>
      <p:sp>
        <p:nvSpPr>
          <p:cNvPr id="195" name="Google Shape;195;p30"/>
          <p:cNvSpPr txBox="1">
            <a:spLocks noGrp="1"/>
          </p:cNvSpPr>
          <p:nvPr>
            <p:ph type="body" idx="1"/>
          </p:nvPr>
        </p:nvSpPr>
        <p:spPr>
          <a:xfrm>
            <a:off x="311700" y="1237888"/>
            <a:ext cx="8520600" cy="330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urier New"/>
              <a:buChar char="●"/>
            </a:pPr>
            <a:r>
              <a:rPr lang="en" sz="1200">
                <a:latin typeface="Courier New"/>
                <a:ea typeface="Courier New"/>
                <a:cs typeface="Courier New"/>
                <a:sym typeface="Courier New"/>
              </a:rPr>
              <a:t>Responsible for the processes’ properties</a:t>
            </a:r>
            <a:endParaRPr sz="1200">
              <a:latin typeface="Courier New"/>
              <a:ea typeface="Courier New"/>
              <a:cs typeface="Courier New"/>
              <a:sym typeface="Courier New"/>
            </a:endParaRPr>
          </a:p>
        </p:txBody>
      </p:sp>
      <p:sp>
        <p:nvSpPr>
          <p:cNvPr id="196" name="Google Shape;196;p30"/>
          <p:cNvSpPr txBox="1">
            <a:spLocks noGrp="1"/>
          </p:cNvSpPr>
          <p:nvPr>
            <p:ph type="body" idx="1"/>
          </p:nvPr>
        </p:nvSpPr>
        <p:spPr>
          <a:xfrm>
            <a:off x="311700" y="1715988"/>
            <a:ext cx="8520600" cy="330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urier New"/>
              <a:buChar char="●"/>
            </a:pPr>
            <a:r>
              <a:rPr lang="en" sz="1200">
                <a:latin typeface="Courier New"/>
                <a:ea typeface="Courier New"/>
                <a:cs typeface="Courier New"/>
                <a:sym typeface="Courier New"/>
              </a:rPr>
              <a:t>Including security wise</a:t>
            </a:r>
            <a:endParaRPr sz="1200">
              <a:latin typeface="Courier New"/>
              <a:ea typeface="Courier New"/>
              <a:cs typeface="Courier New"/>
              <a:sym typeface="Courier New"/>
            </a:endParaRPr>
          </a:p>
        </p:txBody>
      </p:sp>
      <p:sp>
        <p:nvSpPr>
          <p:cNvPr id="197" name="Google Shape;197;p30"/>
          <p:cNvSpPr txBox="1">
            <a:spLocks noGrp="1"/>
          </p:cNvSpPr>
          <p:nvPr>
            <p:ph type="body" idx="1"/>
          </p:nvPr>
        </p:nvSpPr>
        <p:spPr>
          <a:xfrm>
            <a:off x="487225" y="11355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Courier New"/>
                <a:ea typeface="Courier New"/>
                <a:cs typeface="Courier New"/>
                <a:sym typeface="Courier New"/>
              </a:rPr>
              <a:t>lkd&gt; !process 0 0 cmd.exe</a:t>
            </a:r>
            <a:endParaRPr sz="900">
              <a:latin typeface="Courier New"/>
              <a:ea typeface="Courier New"/>
              <a:cs typeface="Courier New"/>
              <a:sym typeface="Courier New"/>
            </a:endParaRPr>
          </a:p>
          <a:p>
            <a:pPr marL="0" lvl="0" indent="0" algn="l" rtl="0">
              <a:spcBef>
                <a:spcPts val="1600"/>
              </a:spcBef>
              <a:spcAft>
                <a:spcPts val="0"/>
              </a:spcAft>
              <a:buNone/>
            </a:pPr>
            <a:r>
              <a:rPr lang="en" sz="900">
                <a:latin typeface="Courier New"/>
                <a:ea typeface="Courier New"/>
                <a:cs typeface="Courier New"/>
                <a:sym typeface="Courier New"/>
              </a:rPr>
              <a:t>PROCESS </a:t>
            </a:r>
            <a:r>
              <a:rPr lang="en" sz="900">
                <a:solidFill>
                  <a:srgbClr val="FF0000"/>
                </a:solidFill>
                <a:latin typeface="Courier New"/>
                <a:ea typeface="Courier New"/>
                <a:cs typeface="Courier New"/>
                <a:sym typeface="Courier New"/>
              </a:rPr>
              <a:t>ffff8e8e7c537580</a:t>
            </a:r>
            <a:endParaRPr sz="900">
              <a:solidFill>
                <a:srgbClr val="FF0000"/>
              </a:solidFill>
              <a:latin typeface="Courier New"/>
              <a:ea typeface="Courier New"/>
              <a:cs typeface="Courier New"/>
              <a:sym typeface="Courier New"/>
            </a:endParaRPr>
          </a:p>
          <a:p>
            <a:pPr marL="0" lvl="0" indent="0" algn="l" rtl="0">
              <a:spcBef>
                <a:spcPts val="1600"/>
              </a:spcBef>
              <a:spcAft>
                <a:spcPts val="0"/>
              </a:spcAft>
              <a:buNone/>
            </a:pPr>
            <a:r>
              <a:rPr lang="en" sz="900">
                <a:latin typeface="Courier New"/>
                <a:ea typeface="Courier New"/>
                <a:cs typeface="Courier New"/>
                <a:sym typeface="Courier New"/>
              </a:rPr>
              <a:t>    SessionId: 1  Cid: 1c84    Peb: 18325fc000  ParentCid: 1564</a:t>
            </a:r>
            <a:endParaRPr sz="900">
              <a:latin typeface="Courier New"/>
              <a:ea typeface="Courier New"/>
              <a:cs typeface="Courier New"/>
              <a:sym typeface="Courier New"/>
            </a:endParaRPr>
          </a:p>
          <a:p>
            <a:pPr marL="0" lvl="0" indent="0" algn="l" rtl="0">
              <a:spcBef>
                <a:spcPts val="1600"/>
              </a:spcBef>
              <a:spcAft>
                <a:spcPts val="0"/>
              </a:spcAft>
              <a:buNone/>
            </a:pPr>
            <a:r>
              <a:rPr lang="en" sz="900">
                <a:latin typeface="Courier New"/>
                <a:ea typeface="Courier New"/>
                <a:cs typeface="Courier New"/>
                <a:sym typeface="Courier New"/>
              </a:rPr>
              <a:t>    DirBase: 10c600002  ObjectTable: </a:t>
            </a:r>
            <a:r>
              <a:rPr lang="en" sz="900">
                <a:solidFill>
                  <a:srgbClr val="999999"/>
                </a:solidFill>
                <a:latin typeface="Courier New"/>
                <a:ea typeface="Courier New"/>
                <a:cs typeface="Courier New"/>
                <a:sym typeface="Courier New"/>
              </a:rPr>
              <a:t>ffffa70c6d96cd80 </a:t>
            </a:r>
            <a:r>
              <a:rPr lang="en" sz="900">
                <a:latin typeface="Courier New"/>
                <a:ea typeface="Courier New"/>
                <a:cs typeface="Courier New"/>
                <a:sym typeface="Courier New"/>
              </a:rPr>
              <a:t> HandleCount:  46.</a:t>
            </a:r>
            <a:endParaRPr sz="900">
              <a:latin typeface="Courier New"/>
              <a:ea typeface="Courier New"/>
              <a:cs typeface="Courier New"/>
              <a:sym typeface="Courier New"/>
            </a:endParaRPr>
          </a:p>
          <a:p>
            <a:pPr marL="0" lvl="0" indent="0" algn="l" rtl="0">
              <a:spcBef>
                <a:spcPts val="1600"/>
              </a:spcBef>
              <a:spcAft>
                <a:spcPts val="0"/>
              </a:spcAft>
              <a:buNone/>
            </a:pPr>
            <a:r>
              <a:rPr lang="en" sz="900">
                <a:latin typeface="Courier New"/>
                <a:ea typeface="Courier New"/>
                <a:cs typeface="Courier New"/>
                <a:sym typeface="Courier New"/>
              </a:rPr>
              <a:t>    Image: cmd.exe</a:t>
            </a:r>
            <a:endParaRPr sz="900">
              <a:latin typeface="Courier New"/>
              <a:ea typeface="Courier New"/>
              <a:cs typeface="Courier New"/>
              <a:sym typeface="Courier New"/>
            </a:endParaRPr>
          </a:p>
          <a:p>
            <a:pPr marL="0" lvl="0" indent="0" algn="l" rtl="0">
              <a:spcBef>
                <a:spcPts val="1600"/>
              </a:spcBef>
              <a:spcAft>
                <a:spcPts val="1600"/>
              </a:spcAft>
              <a:buNone/>
            </a:pPr>
            <a:endParaRPr sz="900">
              <a:latin typeface="Courier New"/>
              <a:ea typeface="Courier New"/>
              <a:cs typeface="Courier New"/>
              <a:sym typeface="Courier New"/>
            </a:endParaRPr>
          </a:p>
        </p:txBody>
      </p:sp>
      <p:sp>
        <p:nvSpPr>
          <p:cNvPr id="198" name="Google Shape;198;p30"/>
          <p:cNvSpPr/>
          <p:nvPr/>
        </p:nvSpPr>
        <p:spPr>
          <a:xfrm>
            <a:off x="6539400" y="2744550"/>
            <a:ext cx="1799700" cy="8691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9900"/>
                </a:solidFill>
              </a:rPr>
              <a:t>This is the EPROCESS object address</a:t>
            </a:r>
            <a:endParaRPr>
              <a:solidFill>
                <a:srgbClr val="FF9900"/>
              </a:solidFill>
            </a:endParaRPr>
          </a:p>
        </p:txBody>
      </p:sp>
      <p:cxnSp>
        <p:nvCxnSpPr>
          <p:cNvPr id="199" name="Google Shape;199;p30"/>
          <p:cNvCxnSpPr/>
          <p:nvPr/>
        </p:nvCxnSpPr>
        <p:spPr>
          <a:xfrm flipH="1">
            <a:off x="1441975" y="1788375"/>
            <a:ext cx="4800" cy="1396800"/>
          </a:xfrm>
          <a:prstGeom prst="straightConnector1">
            <a:avLst/>
          </a:prstGeom>
          <a:noFill/>
          <a:ln w="19050" cap="flat" cmpd="sng">
            <a:solidFill>
              <a:srgbClr val="FFFFFF"/>
            </a:solidFill>
            <a:prstDash val="solid"/>
            <a:round/>
            <a:headEnd type="none" w="med" len="med"/>
            <a:tailEnd type="none" w="med" len="med"/>
          </a:ln>
        </p:spPr>
      </p:cxnSp>
      <p:cxnSp>
        <p:nvCxnSpPr>
          <p:cNvPr id="200" name="Google Shape;200;p30"/>
          <p:cNvCxnSpPr>
            <a:endCxn id="198" idx="1"/>
          </p:cNvCxnSpPr>
          <p:nvPr/>
        </p:nvCxnSpPr>
        <p:spPr>
          <a:xfrm rot="10800000" flipH="1">
            <a:off x="1446900" y="3179100"/>
            <a:ext cx="5092500" cy="6000"/>
          </a:xfrm>
          <a:prstGeom prst="straightConnector1">
            <a:avLst/>
          </a:prstGeom>
          <a:noFill/>
          <a:ln w="19050" cap="flat" cmpd="sng">
            <a:solidFill>
              <a:srgbClr val="FFFFFF"/>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10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95"/>
                                        </p:tgtEl>
                                      </p:cBhvr>
                                    </p:animEffect>
                                    <p:set>
                                      <p:cBhvr>
                                        <p:cTn id="17" dur="1" fill="hold">
                                          <p:stCondLst>
                                            <p:cond delay="1000"/>
                                          </p:stCondLst>
                                        </p:cTn>
                                        <p:tgtEl>
                                          <p:spTgt spid="19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1000"/>
                                        <p:tgtEl>
                                          <p:spTgt spid="196"/>
                                        </p:tgtEl>
                                      </p:cBhvr>
                                    </p:animEffect>
                                    <p:set>
                                      <p:cBhvr>
                                        <p:cTn id="20" dur="1" fill="hold">
                                          <p:stCondLst>
                                            <p:cond delay="1000"/>
                                          </p:stCondLst>
                                        </p:cTn>
                                        <p:tgtEl>
                                          <p:spTgt spid="19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7"/>
                                        </p:tgtEl>
                                        <p:attrNameLst>
                                          <p:attrName>style.visibility</p:attrName>
                                        </p:attrNameLst>
                                      </p:cBhvr>
                                      <p:to>
                                        <p:strVal val="visible"/>
                                      </p:to>
                                    </p:set>
                                    <p:animEffect transition="in" filter="fade">
                                      <p:cBhvr>
                                        <p:cTn id="25" dur="1000"/>
                                        <p:tgtEl>
                                          <p:spTgt spid="197"/>
                                        </p:tgtEl>
                                      </p:cBhvr>
                                    </p:animEffect>
                                  </p:childTnLst>
                                </p:cTn>
                              </p:par>
                              <p:par>
                                <p:cTn id="26" presetID="10" presetClass="entr" presetSubtype="0" fill="hold" nodeType="withEffect">
                                  <p:stCondLst>
                                    <p:cond delay="0"/>
                                  </p:stCondLst>
                                  <p:childTnLst>
                                    <p:set>
                                      <p:cBhvr>
                                        <p:cTn id="27" dur="1" fill="hold">
                                          <p:stCondLst>
                                            <p:cond delay="0"/>
                                          </p:stCondLst>
                                        </p:cTn>
                                        <p:tgtEl>
                                          <p:spTgt spid="198"/>
                                        </p:tgtEl>
                                        <p:attrNameLst>
                                          <p:attrName>style.visibility</p:attrName>
                                        </p:attrNameLst>
                                      </p:cBhvr>
                                      <p:to>
                                        <p:strVal val="visible"/>
                                      </p:to>
                                    </p:set>
                                    <p:animEffect transition="in" filter="fade">
                                      <p:cBhvr>
                                        <p:cTn id="28" dur="1000"/>
                                        <p:tgtEl>
                                          <p:spTgt spid="198"/>
                                        </p:tgtEl>
                                      </p:cBhvr>
                                    </p:animEffect>
                                  </p:childTnLst>
                                </p:cTn>
                              </p:par>
                              <p:par>
                                <p:cTn id="29" presetID="10" presetClass="entr" presetSubtype="0" fill="hold" nodeType="withEffect">
                                  <p:stCondLst>
                                    <p:cond delay="0"/>
                                  </p:stCondLst>
                                  <p:childTnLst>
                                    <p:set>
                                      <p:cBhvr>
                                        <p:cTn id="30" dur="1" fill="hold">
                                          <p:stCondLst>
                                            <p:cond delay="0"/>
                                          </p:stCondLst>
                                        </p:cTn>
                                        <p:tgtEl>
                                          <p:spTgt spid="199"/>
                                        </p:tgtEl>
                                        <p:attrNameLst>
                                          <p:attrName>style.visibility</p:attrName>
                                        </p:attrNameLst>
                                      </p:cBhvr>
                                      <p:to>
                                        <p:strVal val="visible"/>
                                      </p:to>
                                    </p:set>
                                    <p:animEffect transition="in" filter="fade">
                                      <p:cBhvr>
                                        <p:cTn id="31" dur="1000"/>
                                        <p:tgtEl>
                                          <p:spTgt spid="199"/>
                                        </p:tgtEl>
                                      </p:cBhvr>
                                    </p:animEffect>
                                  </p:childTnLst>
                                </p:cTn>
                              </p:par>
                              <p:par>
                                <p:cTn id="32" presetID="10" presetClass="entr" presetSubtype="0" fill="hold" nodeType="withEffect">
                                  <p:stCondLst>
                                    <p:cond delay="0"/>
                                  </p:stCondLst>
                                  <p:childTnLst>
                                    <p:set>
                                      <p:cBhvr>
                                        <p:cTn id="33" dur="1" fill="hold">
                                          <p:stCondLst>
                                            <p:cond delay="0"/>
                                          </p:stCondLst>
                                        </p:cTn>
                                        <p:tgtEl>
                                          <p:spTgt spid="200"/>
                                        </p:tgtEl>
                                        <p:attrNameLst>
                                          <p:attrName>style.visibility</p:attrName>
                                        </p:attrNameLst>
                                      </p:cBhvr>
                                      <p:to>
                                        <p:strVal val="visible"/>
                                      </p:to>
                                    </p:set>
                                    <p:animEffect transition="in" filter="fade">
                                      <p:cBhvr>
                                        <p:cTn id="34"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EPROCESS Security Properties</a:t>
            </a:r>
            <a:endParaRPr/>
          </a:p>
        </p:txBody>
      </p:sp>
      <p:sp>
        <p:nvSpPr>
          <p:cNvPr id="206" name="Google Shape;206;p31"/>
          <p:cNvSpPr/>
          <p:nvPr/>
        </p:nvSpPr>
        <p:spPr>
          <a:xfrm>
            <a:off x="311700" y="1625900"/>
            <a:ext cx="2321100" cy="1692300"/>
          </a:xfrm>
          <a:prstGeom prst="flowChartAlternateProcess">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9900"/>
                </a:solidFill>
              </a:rPr>
              <a:t>Token</a:t>
            </a:r>
            <a:endParaRPr sz="2400">
              <a:solidFill>
                <a:srgbClr val="FF9900"/>
              </a:solidFill>
            </a:endParaRPr>
          </a:p>
        </p:txBody>
      </p:sp>
      <p:sp>
        <p:nvSpPr>
          <p:cNvPr id="207" name="Google Shape;207;p31"/>
          <p:cNvSpPr/>
          <p:nvPr/>
        </p:nvSpPr>
        <p:spPr>
          <a:xfrm>
            <a:off x="3411450" y="2325325"/>
            <a:ext cx="2321100" cy="1692300"/>
          </a:xfrm>
          <a:prstGeom prst="flowChartAlternateProcess">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9900"/>
                </a:solidFill>
              </a:rPr>
              <a:t>Mitigation Flags</a:t>
            </a:r>
            <a:endParaRPr sz="2400">
              <a:solidFill>
                <a:srgbClr val="FF9900"/>
              </a:solidFill>
            </a:endParaRPr>
          </a:p>
        </p:txBody>
      </p:sp>
      <p:sp>
        <p:nvSpPr>
          <p:cNvPr id="208" name="Google Shape;208;p31"/>
          <p:cNvSpPr/>
          <p:nvPr/>
        </p:nvSpPr>
        <p:spPr>
          <a:xfrm>
            <a:off x="6511200" y="2995150"/>
            <a:ext cx="2321100" cy="1692300"/>
          </a:xfrm>
          <a:prstGeom prst="flowChartAlternateProcess">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9900"/>
                </a:solidFill>
              </a:rPr>
              <a:t>Protection</a:t>
            </a:r>
            <a:endParaRPr sz="2400">
              <a:solidFill>
                <a:srgbClr val="FF9900"/>
              </a:solidFill>
            </a:endParaRPr>
          </a:p>
        </p:txBody>
      </p:sp>
      <p:sp>
        <p:nvSpPr>
          <p:cNvPr id="209" name="Google Shape;209;p31"/>
          <p:cNvSpPr/>
          <p:nvPr/>
        </p:nvSpPr>
        <p:spPr>
          <a:xfrm>
            <a:off x="311700" y="1625900"/>
            <a:ext cx="2321100" cy="1692300"/>
          </a:xfrm>
          <a:prstGeom prst="flowChartAlternate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Token is a pointer to the ACL structure related to the user.</a:t>
            </a:r>
            <a:endParaRPr>
              <a:solidFill>
                <a:srgbClr val="FFFFFF"/>
              </a:solidFill>
            </a:endParaRPr>
          </a:p>
        </p:txBody>
      </p:sp>
      <p:sp>
        <p:nvSpPr>
          <p:cNvPr id="210" name="Google Shape;210;p31"/>
          <p:cNvSpPr/>
          <p:nvPr/>
        </p:nvSpPr>
        <p:spPr>
          <a:xfrm>
            <a:off x="3411450" y="2325325"/>
            <a:ext cx="2321100" cy="1692300"/>
          </a:xfrm>
          <a:prstGeom prst="flowChartAlternate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MitigationFlags will define the exploit mitigations in place for the specific process.</a:t>
            </a:r>
            <a:endParaRPr>
              <a:solidFill>
                <a:srgbClr val="FFFFFF"/>
              </a:solidFill>
            </a:endParaRPr>
          </a:p>
        </p:txBody>
      </p:sp>
      <p:sp>
        <p:nvSpPr>
          <p:cNvPr id="211" name="Google Shape;211;p31"/>
          <p:cNvSpPr/>
          <p:nvPr/>
        </p:nvSpPr>
        <p:spPr>
          <a:xfrm>
            <a:off x="6511200" y="2995150"/>
            <a:ext cx="2321100" cy="1692300"/>
          </a:xfrm>
          <a:prstGeom prst="flowChartAlternate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Protection will apply Protected Process Light (PPL)</a:t>
            </a:r>
            <a:endParaRPr>
              <a:solidFill>
                <a:srgbClr val="FFFFFF"/>
              </a:solidFill>
            </a:endParaRPr>
          </a:p>
        </p:txBody>
      </p:sp>
      <p:sp>
        <p:nvSpPr>
          <p:cNvPr id="212" name="Google Shape;212;p31"/>
          <p:cNvSpPr txBox="1"/>
          <p:nvPr/>
        </p:nvSpPr>
        <p:spPr>
          <a:xfrm>
            <a:off x="2384075" y="1453975"/>
            <a:ext cx="4529100" cy="3435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Courier New"/>
                <a:ea typeface="Courier New"/>
                <a:cs typeface="Courier New"/>
                <a:sym typeface="Courier New"/>
              </a:rPr>
              <a:t>lkd&gt; dx -id 0,0,ffffc30b635ac580 -r1 (*((ntkrnlmp!_EPROCESS *)0xffff9a88a41caf00)).MitigationFlagsValues</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(*((ntkrnlmp!_EPROCESS *)0xffff9a88a41caf00)).MitigationFlagsValues [Type: &lt;unnamed-tag&gt;]</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( 0: 0)] ControlFlowGuardEnabled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( 1: 1)] ControlFlowGuardExportSuppressionEnabled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( 2: 2)] ControlFlowGuardStrict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( 3: 3)] DisallowStrippedImages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( 4: 4)] ForceRelocateImages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( 5: 5)] HighEntropyASLREnabled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( 6: 6)] StackRandomizationDisabled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( 7: 7)] ExtensionPointDisable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( 8: 8)] DisableDynamicCode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( 9: 9)] DisableDynamicCodeAllowOptOut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(10:10)] DisableDynamicCodeAllowRemoteDowngrade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(11:11)] AuditDisableDynamicCode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(12:12)] DisallowWin32kSystemCalls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(13:13)] AuditDisallowWin32kSystemCalls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(14:14)] EnableFilteredWin32kAPIs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(15:15)] AuditFilteredWin32kAPIs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(16:16)] DisableNonSystemFonts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(17:17)] AuditNonSystemFontLoading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(18:18)] PreferSystem32Images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(19:19)] ProhibitRemoteImageMap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(20:20)] AuditProhibitRemoteImageMap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(21:21)] ProhibitLowILImageMap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(22:22)] AuditProhibitLowILImageMap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(23:23)] SignatureMitigationOptIn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(24:24)] AuditBlockNonMicrosoftBinaries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(25:25)] AuditBlockNonMicrosoftBinariesAllowStore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(26:26)] LoaderIntegrityContinuityEnabled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(27:27)] AuditLoaderIntegrityContinuity : 0x0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(28:28)] EnableModuleTamperingProtection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(29:29)] EnableModuleTamperingProtectionNoInherit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(30:30)] RestrictIndirectBranchPrediction : 0x1 [Type: unsigned long]</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
        <p:nvSpPr>
          <p:cNvPr id="213" name="Google Shape;213;p31"/>
          <p:cNvSpPr txBox="1"/>
          <p:nvPr/>
        </p:nvSpPr>
        <p:spPr>
          <a:xfrm>
            <a:off x="4614900" y="3318200"/>
            <a:ext cx="4529100" cy="993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Courier New"/>
                <a:ea typeface="Courier New"/>
                <a:cs typeface="Courier New"/>
                <a:sym typeface="Courier New"/>
              </a:rPr>
              <a:t>lkd&gt; dx -id 0,0,ffffc30b635ac580 -r1 (*((ntkrnlmp!_PS_PROTECTION *)0xffff9a88a41cb5ca))</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(*((ntkrnlmp!_PS_PROTECTION *)0xffff9a88a41cb5ca))                 [Type: _PS_PROTECTION]</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Level            : 0x0 [Type: unsigned char]</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( 2: 0)] Type             : 0x0 [Type: unsigned char]</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( 3: 3)] Audit            : 0x0 [Type: unsigned char]</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[+0x000 ( 7: 4)] Signer           : 0x0 [Type: unsigned char]</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
        <p:nvSpPr>
          <p:cNvPr id="214" name="Google Shape;214;p31"/>
          <p:cNvSpPr txBox="1"/>
          <p:nvPr/>
        </p:nvSpPr>
        <p:spPr>
          <a:xfrm>
            <a:off x="0" y="1453975"/>
            <a:ext cx="3297600" cy="24948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Courier New"/>
                <a:ea typeface="Courier New"/>
                <a:cs typeface="Courier New"/>
                <a:sym typeface="Courier New"/>
              </a:rPr>
              <a:t>lkd&gt; dt _EPROCESS ffffc30b618c9580 Token</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nt!_EPROCESS</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   +0x358 Token : _EX_FAST_REF</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lkd&gt; dq ffffc30b618c9580+0x358</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ffffc30b`618c98d8  ffff9a88`9d01804f 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ffffc30b`618c98e8  00000000`00000000 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ffffc30b`618c98f8  00000000`00000000 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ffffc30b`618c9908  00000000`00000000 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ffffc30b`618c9918  00000000`000000a6 00000000`00000008</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ffffc30b`618c9928  fffff98c`c31421c0 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ffffc30b`618c9938  ffff9a88`9ee90d60 00007ff6`42e40000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ffffc30b`618c9948  00000000`b80217a8 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lkd&gt; dq ffff9a88`9d01804f</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ffff9a88`9d01804f  00000000`0003eb00 00000000`0003e700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ffff9a88`9d01805f  00000000`00000000 207526b6`4ceb9000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ffff9a88`9d01806f  ffc30b5b`84a0b006 00000000`0003ecff</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ffff9a88`9d01807f  00001ff2`ffffbc00 00001e60`b1e89000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ffff9a88`9d01808f  00001e60`b1e89000 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ffff9a88`9d01809f  00000000`00000000 00000000`00000000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ffff9a88`9d0180af  00000000`00000000 00000500`00000000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 sz="600">
                <a:solidFill>
                  <a:srgbClr val="FFFFFF"/>
                </a:solidFill>
                <a:latin typeface="Courier New"/>
                <a:ea typeface="Courier New"/>
                <a:cs typeface="Courier New"/>
                <a:sym typeface="Courier New"/>
              </a:rPr>
              <a:t>ffff9a88`9d0180bf  0000a400`00000000 00000000`00100000</a:t>
            </a:r>
            <a:endParaRPr sz="6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60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1000"/>
                                        <p:tgtEl>
                                          <p:spTgt spid="2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8"/>
                                        </p:tgtEl>
                                        <p:attrNameLst>
                                          <p:attrName>style.visibility</p:attrName>
                                        </p:attrNameLst>
                                      </p:cBhvr>
                                      <p:to>
                                        <p:strVal val="visible"/>
                                      </p:to>
                                    </p:set>
                                    <p:animEffect transition="in" filter="fade">
                                      <p:cBhvr>
                                        <p:cTn id="17" dur="1000"/>
                                        <p:tgtEl>
                                          <p:spTgt spid="2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gtEl>
                                        <p:attrNameLst>
                                          <p:attrName>style.visibility</p:attrName>
                                        </p:attrNameLst>
                                      </p:cBhvr>
                                      <p:to>
                                        <p:strVal val="visible"/>
                                      </p:to>
                                    </p:set>
                                    <p:animEffect transition="in" filter="fade">
                                      <p:cBhvr>
                                        <p:cTn id="22" dur="1000"/>
                                        <p:tgtEl>
                                          <p:spTgt spid="2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4"/>
                                        </p:tgtEl>
                                        <p:attrNameLst>
                                          <p:attrName>style.visibility</p:attrName>
                                        </p:attrNameLst>
                                      </p:cBhvr>
                                      <p:to>
                                        <p:strVal val="visible"/>
                                      </p:to>
                                    </p:set>
                                    <p:animEffect transition="in" filter="fade">
                                      <p:cBhvr>
                                        <p:cTn id="27" dur="1000"/>
                                        <p:tgtEl>
                                          <p:spTgt spid="2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1000"/>
                                        <p:tgtEl>
                                          <p:spTgt spid="214"/>
                                        </p:tgtEl>
                                      </p:cBhvr>
                                    </p:animEffect>
                                    <p:set>
                                      <p:cBhvr>
                                        <p:cTn id="32" dur="1" fill="hold">
                                          <p:stCondLst>
                                            <p:cond delay="1000"/>
                                          </p:stCondLst>
                                        </p:cTn>
                                        <p:tgtEl>
                                          <p:spTgt spid="2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0"/>
                                        </p:tgtEl>
                                        <p:attrNameLst>
                                          <p:attrName>style.visibility</p:attrName>
                                        </p:attrNameLst>
                                      </p:cBhvr>
                                      <p:to>
                                        <p:strVal val="visible"/>
                                      </p:to>
                                    </p:set>
                                    <p:animEffect transition="in" filter="fade">
                                      <p:cBhvr>
                                        <p:cTn id="37" dur="1000"/>
                                        <p:tgtEl>
                                          <p:spTgt spid="2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2"/>
                                        </p:tgtEl>
                                        <p:attrNameLst>
                                          <p:attrName>style.visibility</p:attrName>
                                        </p:attrNameLst>
                                      </p:cBhvr>
                                      <p:to>
                                        <p:strVal val="visible"/>
                                      </p:to>
                                    </p:set>
                                    <p:animEffect transition="in" filter="fade">
                                      <p:cBhvr>
                                        <p:cTn id="42" dur="1000"/>
                                        <p:tgtEl>
                                          <p:spTgt spid="2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000"/>
                                        <p:tgtEl>
                                          <p:spTgt spid="212"/>
                                        </p:tgtEl>
                                      </p:cBhvr>
                                    </p:animEffect>
                                    <p:set>
                                      <p:cBhvr>
                                        <p:cTn id="47" dur="1" fill="hold">
                                          <p:stCondLst>
                                            <p:cond delay="1000"/>
                                          </p:stCondLst>
                                        </p:cTn>
                                        <p:tgtEl>
                                          <p:spTgt spid="2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1"/>
                                        </p:tgtEl>
                                        <p:attrNameLst>
                                          <p:attrName>style.visibility</p:attrName>
                                        </p:attrNameLst>
                                      </p:cBhvr>
                                      <p:to>
                                        <p:strVal val="visible"/>
                                      </p:to>
                                    </p:set>
                                    <p:animEffect transition="in" filter="fade">
                                      <p:cBhvr>
                                        <p:cTn id="52" dur="1000"/>
                                        <p:tgtEl>
                                          <p:spTgt spid="2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3"/>
                                        </p:tgtEl>
                                        <p:attrNameLst>
                                          <p:attrName>style.visibility</p:attrName>
                                        </p:attrNameLst>
                                      </p:cBhvr>
                                      <p:to>
                                        <p:strVal val="visible"/>
                                      </p:to>
                                    </p:set>
                                    <p:animEffect transition="in" filter="fade">
                                      <p:cBhvr>
                                        <p:cTn id="57" dur="1000"/>
                                        <p:tgtEl>
                                          <p:spTgt spid="2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1000"/>
                                        <p:tgtEl>
                                          <p:spTgt spid="213"/>
                                        </p:tgtEl>
                                      </p:cBhvr>
                                    </p:animEffect>
                                    <p:set>
                                      <p:cBhvr>
                                        <p:cTn id="62" dur="1" fill="hold">
                                          <p:stCondLst>
                                            <p:cond delay="1000"/>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whoami</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M.S.c</a:t>
            </a:r>
            <a:r>
              <a:rPr lang="en" dirty="0"/>
              <a:t>. in Software Engineering</a:t>
            </a:r>
            <a:endParaRPr dirty="0"/>
          </a:p>
          <a:p>
            <a:pPr marL="0" lvl="0" indent="0" algn="l" rtl="0">
              <a:spcBef>
                <a:spcPts val="1600"/>
              </a:spcBef>
              <a:spcAft>
                <a:spcPts val="0"/>
              </a:spcAft>
              <a:buNone/>
            </a:pPr>
            <a:r>
              <a:rPr lang="en" dirty="0"/>
              <a:t>Computer Engineer</a:t>
            </a:r>
            <a:endParaRPr dirty="0"/>
          </a:p>
          <a:p>
            <a:pPr marL="0" lvl="0" indent="0" algn="l" rtl="0">
              <a:spcBef>
                <a:spcPts val="1600"/>
              </a:spcBef>
              <a:spcAft>
                <a:spcPts val="0"/>
              </a:spcAft>
              <a:buNone/>
            </a:pPr>
            <a:r>
              <a:rPr lang="en" dirty="0"/>
              <a:t>Principal Security Consultant at Trustwave’s </a:t>
            </a:r>
            <a:r>
              <a:rPr lang="en" dirty="0" err="1"/>
              <a:t>SpiderLabs</a:t>
            </a:r>
            <a:endParaRPr dirty="0"/>
          </a:p>
          <a:p>
            <a:pPr marL="0" lvl="0" indent="0" algn="l" rtl="0">
              <a:spcBef>
                <a:spcPts val="1600"/>
              </a:spcBef>
              <a:spcAft>
                <a:spcPts val="0"/>
              </a:spcAft>
              <a:buNone/>
            </a:pPr>
            <a:r>
              <a:rPr lang="en" dirty="0" err="1"/>
              <a:t>TheGoonies</a:t>
            </a:r>
            <a:r>
              <a:rPr lang="en" dirty="0"/>
              <a:t> CTF Player</a:t>
            </a:r>
            <a:endParaRPr dirty="0"/>
          </a:p>
          <a:p>
            <a:pPr marL="0" lvl="0" indent="0" algn="l" rtl="0">
              <a:spcBef>
                <a:spcPts val="1600"/>
              </a:spcBef>
              <a:spcAft>
                <a:spcPts val="0"/>
              </a:spcAft>
              <a:buNone/>
            </a:pPr>
            <a:r>
              <a:rPr lang="en" dirty="0"/>
              <a:t>BETA Vulnerability Research &amp; Memory Corruption Exploitation </a:t>
            </a:r>
          </a:p>
          <a:p>
            <a:pPr marL="0" lvl="0" indent="0" algn="l" rtl="0">
              <a:spcBef>
                <a:spcPts val="1600"/>
              </a:spcBef>
              <a:spcAft>
                <a:spcPts val="0"/>
              </a:spcAft>
              <a:buNone/>
            </a:pPr>
            <a:r>
              <a:rPr lang="en" dirty="0"/>
              <a:t>Talks here and there…</a:t>
            </a: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32" title="Editor[7].mp4">
            <a:hlinkClick r:id="rId3"/>
          </p:cNvPr>
          <p:cNvPicPr preferRelativeResize="0"/>
          <p:nvPr/>
        </p:nvPicPr>
        <p:blipFill>
          <a:blip r:embed="rId4">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3" title="EPROCESS Token.mp4 (00;00;00;00 - 00;01;33;28).mp4">
            <a:hlinkClick r:id="rId3"/>
          </p:cNvPr>
          <p:cNvPicPr preferRelativeResize="0"/>
          <p:nvPr/>
        </p:nvPicPr>
        <p:blipFill>
          <a:blip r:embed="rId4">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230" name="Google Shape;230;p34"/>
          <p:cNvSpPr/>
          <p:nvPr/>
        </p:nvSpPr>
        <p:spPr>
          <a:xfrm>
            <a:off x="2414813" y="2247550"/>
            <a:ext cx="2145000" cy="2003700"/>
          </a:xfrm>
          <a:prstGeom prst="diamond">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Objects!</a:t>
            </a:r>
            <a:endParaRPr>
              <a:solidFill>
                <a:srgbClr val="FFFFFF"/>
              </a:solidFill>
            </a:endParaRPr>
          </a:p>
        </p:txBody>
      </p:sp>
      <p:sp>
        <p:nvSpPr>
          <p:cNvPr id="231" name="Google Shape;231;p34"/>
          <p:cNvSpPr/>
          <p:nvPr/>
        </p:nvSpPr>
        <p:spPr>
          <a:xfrm>
            <a:off x="3498388" y="1249375"/>
            <a:ext cx="2145000" cy="2003700"/>
          </a:xfrm>
          <a:prstGeom prst="diamond">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New Windows, New Story</a:t>
            </a:r>
            <a:endParaRPr>
              <a:solidFill>
                <a:srgbClr val="FFFFFF"/>
              </a:solidFill>
            </a:endParaRPr>
          </a:p>
        </p:txBody>
      </p:sp>
      <p:sp>
        <p:nvSpPr>
          <p:cNvPr id="232" name="Google Shape;232;p34"/>
          <p:cNvSpPr/>
          <p:nvPr/>
        </p:nvSpPr>
        <p:spPr>
          <a:xfrm>
            <a:off x="4584188" y="2247550"/>
            <a:ext cx="2145000" cy="2003700"/>
          </a:xfrm>
          <a:prstGeom prst="diamond">
            <a:avLst/>
          </a:prstGeom>
          <a:solidFill>
            <a:srgbClr val="783F0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Ahhhh!</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10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fade">
                                      <p:cBhvr>
                                        <p:cTn id="12"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38" name="Google Shape;23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Paged Out #1 </a:t>
            </a:r>
            <a:r>
              <a:rPr lang="en" sz="1100" u="sng">
                <a:solidFill>
                  <a:schemeClr val="hlink"/>
                </a:solidFill>
                <a:hlinkClick r:id="rId3"/>
              </a:rPr>
              <a:t>https://pagedout.institute/download/PagedOut_001_beta1.pdf</a:t>
            </a:r>
            <a:endParaRPr sz="1100"/>
          </a:p>
          <a:p>
            <a:pPr marL="0" lvl="0" indent="0" algn="l" rtl="0">
              <a:spcBef>
                <a:spcPts val="1600"/>
              </a:spcBef>
              <a:spcAft>
                <a:spcPts val="0"/>
              </a:spcAft>
              <a:buNone/>
            </a:pPr>
            <a:r>
              <a:rPr lang="en"/>
              <a:t>Windows Debugging &amp; Exploitation - Environment Setup </a:t>
            </a:r>
            <a:r>
              <a:rPr lang="en" sz="1100" u="sng">
                <a:solidFill>
                  <a:schemeClr val="hlink"/>
                </a:solidFill>
                <a:hlinkClick r:id="rId4"/>
              </a:rPr>
              <a:t>https://www.trustwave.com/en-us/resources/blogs/spiderlabs-blog/windows-debugging-exploiting-part-1-environment-setup/</a:t>
            </a:r>
            <a:endParaRPr/>
          </a:p>
          <a:p>
            <a:pPr marL="0" lvl="0" indent="0" algn="l" rtl="0">
              <a:spcBef>
                <a:spcPts val="1600"/>
              </a:spcBef>
              <a:spcAft>
                <a:spcPts val="0"/>
              </a:spcAft>
              <a:buNone/>
            </a:pPr>
            <a:r>
              <a:rPr lang="en"/>
              <a:t>WinDBG Workshop @ DEFCON 27 </a:t>
            </a:r>
            <a:r>
              <a:rPr lang="en" sz="1100" u="sng">
                <a:solidFill>
                  <a:schemeClr val="accent5"/>
                </a:solidFill>
                <a:hlinkClick r:id="rId5"/>
              </a:rPr>
              <a:t>https://github.com/hugsy/defcon_27_windbg_workshop/</a:t>
            </a:r>
            <a:endParaRPr/>
          </a:p>
          <a:p>
            <a:pPr marL="0" lvl="0" indent="0" algn="l" rtl="0">
              <a:spcBef>
                <a:spcPts val="1600"/>
              </a:spcBef>
              <a:spcAft>
                <a:spcPts val="0"/>
              </a:spcAft>
              <a:buNone/>
            </a:pPr>
            <a:r>
              <a:rPr lang="en"/>
              <a:t>Windows Internals Training </a:t>
            </a:r>
            <a:r>
              <a:rPr lang="en" sz="1100" u="sng">
                <a:solidFill>
                  <a:schemeClr val="hlink"/>
                </a:solidFill>
                <a:hlinkClick r:id="rId6"/>
              </a:rPr>
              <a:t>https://www.pluralsight.com/authors/pavel-yosifovich</a:t>
            </a:r>
            <a:r>
              <a:rPr lang="en"/>
              <a:t> </a:t>
            </a:r>
            <a:endParaRPr/>
          </a:p>
          <a:p>
            <a:pPr marL="0" lvl="0" indent="0" algn="l" rtl="0">
              <a:spcBef>
                <a:spcPts val="1600"/>
              </a:spcBef>
              <a:spcAft>
                <a:spcPts val="0"/>
              </a:spcAft>
              <a:buNone/>
            </a:pPr>
            <a:r>
              <a:rPr lang="en"/>
              <a:t>AllTools Repository (Pavel Yosifovich) - </a:t>
            </a:r>
            <a:r>
              <a:rPr lang="en" sz="1400" u="sng">
                <a:solidFill>
                  <a:schemeClr val="hlink"/>
                </a:solidFill>
                <a:hlinkClick r:id="rId7"/>
              </a:rPr>
              <a:t>https://github.com/zodiacon/AllTools</a:t>
            </a:r>
            <a:endParaRPr sz="1400">
              <a:solidFill>
                <a:srgbClr val="000000"/>
              </a:solidFill>
            </a:endParaRPr>
          </a:p>
          <a:p>
            <a:pPr marL="457200" lvl="0" indent="0" algn="l" rtl="0">
              <a:lnSpc>
                <a:spcPct val="100000"/>
              </a:lnSpc>
              <a:spcBef>
                <a:spcPts val="1600"/>
              </a:spcBef>
              <a:spcAft>
                <a:spcPts val="0"/>
              </a:spcAft>
              <a:buNone/>
            </a:pPr>
            <a:endParaRPr sz="1400">
              <a:solidFill>
                <a:srgbClr val="000000"/>
              </a:solidFill>
            </a:endParaRPr>
          </a:p>
          <a:p>
            <a:pPr marL="0" lvl="0" indent="0" algn="l" rtl="0">
              <a:lnSpc>
                <a:spcPct val="100000"/>
              </a:lnSpc>
              <a:spcBef>
                <a:spcPts val="0"/>
              </a:spcBef>
              <a:spcAft>
                <a:spcPts val="0"/>
              </a:spcAft>
              <a:buNone/>
            </a:pP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a:p>
            <a:pPr marL="0" lvl="0" indent="0" algn="ctr" rtl="0">
              <a:spcBef>
                <a:spcPts val="0"/>
              </a:spcBef>
              <a:spcAft>
                <a:spcPts val="0"/>
              </a:spcAft>
              <a:buNone/>
            </a:pPr>
            <a:endParaRPr sz="1200"/>
          </a:p>
        </p:txBody>
      </p:sp>
      <p:sp>
        <p:nvSpPr>
          <p:cNvPr id="244" name="Google Shape;244;p36"/>
          <p:cNvSpPr txBox="1"/>
          <p:nvPr/>
        </p:nvSpPr>
        <p:spPr>
          <a:xfrm>
            <a:off x="3882150" y="2763450"/>
            <a:ext cx="1379700" cy="2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a:t>
            </a:r>
            <a:endParaRPr/>
          </a:p>
        </p:txBody>
      </p:sp>
      <p:sp>
        <p:nvSpPr>
          <p:cNvPr id="67" name="Google Shape;67;p15"/>
          <p:cNvSpPr/>
          <p:nvPr/>
        </p:nvSpPr>
        <p:spPr>
          <a:xfrm>
            <a:off x="536125" y="2878900"/>
            <a:ext cx="1755000" cy="16089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rPr>
              <a:t>Windows</a:t>
            </a:r>
            <a:endParaRPr>
              <a:solidFill>
                <a:srgbClr val="434343"/>
              </a:solidFill>
            </a:endParaRPr>
          </a:p>
        </p:txBody>
      </p:sp>
      <p:sp>
        <p:nvSpPr>
          <p:cNvPr id="68" name="Google Shape;68;p15"/>
          <p:cNvSpPr/>
          <p:nvPr/>
        </p:nvSpPr>
        <p:spPr>
          <a:xfrm>
            <a:off x="2592575" y="1270000"/>
            <a:ext cx="1755000" cy="16089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Market Share</a:t>
            </a:r>
            <a:endParaRPr>
              <a:solidFill>
                <a:srgbClr val="FFFFFF"/>
              </a:solidFill>
            </a:endParaRPr>
          </a:p>
          <a:p>
            <a:pPr marL="0" lvl="0" indent="0" algn="ctr" rtl="0">
              <a:spcBef>
                <a:spcPts val="0"/>
              </a:spcBef>
              <a:spcAft>
                <a:spcPts val="0"/>
              </a:spcAft>
              <a:buNone/>
            </a:pPr>
            <a:r>
              <a:rPr lang="en">
                <a:solidFill>
                  <a:srgbClr val="FFFFFF"/>
                </a:solidFill>
              </a:rPr>
              <a:t>(79%)</a:t>
            </a:r>
            <a:endParaRPr>
              <a:solidFill>
                <a:srgbClr val="FFFFFF"/>
              </a:solidFill>
            </a:endParaRPr>
          </a:p>
        </p:txBody>
      </p:sp>
      <p:sp>
        <p:nvSpPr>
          <p:cNvPr id="69" name="Google Shape;69;p15"/>
          <p:cNvSpPr/>
          <p:nvPr/>
        </p:nvSpPr>
        <p:spPr>
          <a:xfrm>
            <a:off x="4807250" y="2878900"/>
            <a:ext cx="1755000" cy="16089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Closed Source</a:t>
            </a:r>
            <a:endParaRPr>
              <a:solidFill>
                <a:srgbClr val="FFFFFF"/>
              </a:solidFill>
            </a:endParaRPr>
          </a:p>
        </p:txBody>
      </p:sp>
      <p:sp>
        <p:nvSpPr>
          <p:cNvPr id="70" name="Google Shape;70;p15"/>
          <p:cNvSpPr/>
          <p:nvPr/>
        </p:nvSpPr>
        <p:spPr>
          <a:xfrm>
            <a:off x="6852875" y="1270000"/>
            <a:ext cx="1755000" cy="1608900"/>
          </a:xfrm>
          <a:prstGeom prst="roundRect">
            <a:avLst>
              <a:gd name="adj" fmla="val 16667"/>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Very Interesting</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10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 </a:t>
            </a:r>
            <a:endParaRPr/>
          </a:p>
        </p:txBody>
      </p:sp>
      <p:sp>
        <p:nvSpPr>
          <p:cNvPr id="76" name="Google Shape;76;p16"/>
          <p:cNvSpPr txBox="1">
            <a:spLocks noGrp="1"/>
          </p:cNvSpPr>
          <p:nvPr>
            <p:ph type="body" idx="1"/>
          </p:nvPr>
        </p:nvSpPr>
        <p:spPr>
          <a:xfrm>
            <a:off x="311700" y="1116350"/>
            <a:ext cx="8520600" cy="417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urier New"/>
              <a:buChar char="●"/>
            </a:pPr>
            <a:r>
              <a:rPr lang="en" sz="1200">
                <a:latin typeface="Courier New"/>
                <a:ea typeface="Courier New"/>
                <a:cs typeface="Courier New"/>
                <a:sym typeface="Courier New"/>
              </a:rPr>
              <a:t>*Everything* on a Windows system is an object in kernel space</a:t>
            </a:r>
            <a:endParaRPr sz="1200">
              <a:latin typeface="Courier New"/>
              <a:ea typeface="Courier New"/>
              <a:cs typeface="Courier New"/>
              <a:sym typeface="Courier New"/>
            </a:endParaRPr>
          </a:p>
        </p:txBody>
      </p:sp>
      <p:sp>
        <p:nvSpPr>
          <p:cNvPr id="77" name="Google Shape;77;p16"/>
          <p:cNvSpPr txBox="1">
            <a:spLocks noGrp="1"/>
          </p:cNvSpPr>
          <p:nvPr>
            <p:ph type="body" idx="1"/>
          </p:nvPr>
        </p:nvSpPr>
        <p:spPr>
          <a:xfrm>
            <a:off x="311700" y="1801775"/>
            <a:ext cx="8520600" cy="1683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urier New"/>
              <a:buChar char="●"/>
            </a:pPr>
            <a:r>
              <a:rPr lang="en" sz="1200">
                <a:latin typeface="Courier New"/>
                <a:ea typeface="Courier New"/>
                <a:cs typeface="Courier New"/>
                <a:sym typeface="Courier New"/>
              </a:rPr>
              <a:t>Object X Handle : “An object is a data structure that represents a system resource, such as a file, thread, or graphic image. An application cannot directly access object data or the system resource that an object represents. Instead, an application must obtain an object handle, which it can use to examine or modify the system resource. Each handle has an entry in an internally maintained table. These entries contain the addresses of the resources and the means to identify the resource type.”</a:t>
            </a:r>
            <a:endParaRPr sz="1200">
              <a:latin typeface="Courier New"/>
              <a:ea typeface="Courier New"/>
              <a:cs typeface="Courier New"/>
              <a:sym typeface="Courier New"/>
            </a:endParaRPr>
          </a:p>
          <a:p>
            <a:pPr marL="457200" lvl="0" indent="0" algn="l" rtl="0">
              <a:spcBef>
                <a:spcPts val="1600"/>
              </a:spcBef>
              <a:spcAft>
                <a:spcPts val="1600"/>
              </a:spcAft>
              <a:buNone/>
            </a:pPr>
            <a:endParaRPr sz="120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Windows Objects</a:t>
            </a:r>
            <a:endParaRPr/>
          </a:p>
        </p:txBody>
      </p:sp>
      <p:pic>
        <p:nvPicPr>
          <p:cNvPr id="83" name="Google Shape;83;p17"/>
          <p:cNvPicPr preferRelativeResize="0"/>
          <p:nvPr/>
        </p:nvPicPr>
        <p:blipFill>
          <a:blip r:embed="rId3">
            <a:alphaModFix/>
          </a:blip>
          <a:stretch>
            <a:fillRect/>
          </a:stretch>
        </p:blipFill>
        <p:spPr>
          <a:xfrm>
            <a:off x="2843225" y="1017725"/>
            <a:ext cx="3457525" cy="3423725"/>
          </a:xfrm>
          <a:prstGeom prst="rect">
            <a:avLst/>
          </a:prstGeom>
          <a:noFill/>
          <a:ln>
            <a:noFill/>
          </a:ln>
        </p:spPr>
      </p:pic>
      <p:sp>
        <p:nvSpPr>
          <p:cNvPr id="84" name="Google Shape;84;p17"/>
          <p:cNvSpPr txBox="1">
            <a:spLocks noGrp="1"/>
          </p:cNvSpPr>
          <p:nvPr>
            <p:ph type="body" idx="1"/>
          </p:nvPr>
        </p:nvSpPr>
        <p:spPr>
          <a:xfrm>
            <a:off x="311700" y="4541700"/>
            <a:ext cx="8520600" cy="4815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u="sng">
                <a:solidFill>
                  <a:schemeClr val="hlink"/>
                </a:solidFill>
                <a:hlinkClick r:id="rId4"/>
              </a:rPr>
              <a:t>https://github.com/zodiacon/AllTools</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Takeaways </a:t>
            </a:r>
            <a:endParaRPr/>
          </a:p>
        </p:txBody>
      </p:sp>
      <p:sp>
        <p:nvSpPr>
          <p:cNvPr id="90" name="Google Shape;90;p18"/>
          <p:cNvSpPr/>
          <p:nvPr/>
        </p:nvSpPr>
        <p:spPr>
          <a:xfrm>
            <a:off x="1491525" y="1872150"/>
            <a:ext cx="1945200" cy="14820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Windows Internal Knowledge</a:t>
            </a:r>
            <a:endParaRPr sz="1800"/>
          </a:p>
        </p:txBody>
      </p:sp>
      <p:sp>
        <p:nvSpPr>
          <p:cNvPr id="91" name="Google Shape;91;p18"/>
          <p:cNvSpPr/>
          <p:nvPr/>
        </p:nvSpPr>
        <p:spPr>
          <a:xfrm>
            <a:off x="3706650" y="3261625"/>
            <a:ext cx="1945200" cy="14820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Famous getsystem</a:t>
            </a:r>
            <a:endParaRPr sz="1800"/>
          </a:p>
        </p:txBody>
      </p:sp>
      <p:sp>
        <p:nvSpPr>
          <p:cNvPr id="92" name="Google Shape;92;p18"/>
          <p:cNvSpPr/>
          <p:nvPr/>
        </p:nvSpPr>
        <p:spPr>
          <a:xfrm>
            <a:off x="5751825" y="1389500"/>
            <a:ext cx="1945200" cy="1482000"/>
          </a:xfrm>
          <a:prstGeom prst="roundRect">
            <a:avLst>
              <a:gd name="adj" fmla="val 16667"/>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Single Write Exploitation</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10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Memory Space</a:t>
            </a:r>
            <a:endParaRPr/>
          </a:p>
        </p:txBody>
      </p:sp>
      <p:sp>
        <p:nvSpPr>
          <p:cNvPr id="98" name="Google Shape;98;p19"/>
          <p:cNvSpPr txBox="1">
            <a:spLocks noGrp="1"/>
          </p:cNvSpPr>
          <p:nvPr>
            <p:ph type="body" idx="1"/>
          </p:nvPr>
        </p:nvSpPr>
        <p:spPr>
          <a:xfrm>
            <a:off x="428700" y="12109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Courier New"/>
                <a:ea typeface="Courier New"/>
                <a:cs typeface="Courier New"/>
                <a:sym typeface="Courier New"/>
              </a:rPr>
              <a:t>In x64:</a:t>
            </a:r>
            <a:endParaRPr sz="900">
              <a:latin typeface="Courier New"/>
              <a:ea typeface="Courier New"/>
              <a:cs typeface="Courier New"/>
              <a:sym typeface="Courier New"/>
            </a:endParaRPr>
          </a:p>
          <a:p>
            <a:pPr marL="0" lvl="0" indent="0" algn="l" rtl="0">
              <a:spcBef>
                <a:spcPts val="1600"/>
              </a:spcBef>
              <a:spcAft>
                <a:spcPts val="0"/>
              </a:spcAft>
              <a:buNone/>
            </a:pPr>
            <a:endParaRPr sz="900">
              <a:latin typeface="Courier New"/>
              <a:ea typeface="Courier New"/>
              <a:cs typeface="Courier New"/>
              <a:sym typeface="Courier New"/>
            </a:endParaRPr>
          </a:p>
          <a:p>
            <a:pPr marL="0" lvl="0" indent="0" algn="l" rtl="0">
              <a:spcBef>
                <a:spcPts val="1600"/>
              </a:spcBef>
              <a:spcAft>
                <a:spcPts val="1600"/>
              </a:spcAft>
              <a:buNone/>
            </a:pPr>
            <a:endParaRPr sz="900">
              <a:latin typeface="Courier New"/>
              <a:ea typeface="Courier New"/>
              <a:cs typeface="Courier New"/>
              <a:sym typeface="Courier New"/>
            </a:endParaRPr>
          </a:p>
        </p:txBody>
      </p:sp>
      <p:sp>
        <p:nvSpPr>
          <p:cNvPr id="99" name="Google Shape;99;p19"/>
          <p:cNvSpPr/>
          <p:nvPr/>
        </p:nvSpPr>
        <p:spPr>
          <a:xfrm>
            <a:off x="428700" y="3478275"/>
            <a:ext cx="3432300" cy="4686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User Addresses</a:t>
            </a:r>
            <a:endParaRPr/>
          </a:p>
        </p:txBody>
      </p:sp>
      <p:sp>
        <p:nvSpPr>
          <p:cNvPr id="100" name="Google Shape;100;p19"/>
          <p:cNvSpPr/>
          <p:nvPr/>
        </p:nvSpPr>
        <p:spPr>
          <a:xfrm>
            <a:off x="428700" y="2670250"/>
            <a:ext cx="3432300" cy="4686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Canonical Hole</a:t>
            </a:r>
            <a:endParaRPr/>
          </a:p>
        </p:txBody>
      </p:sp>
      <p:sp>
        <p:nvSpPr>
          <p:cNvPr id="101" name="Google Shape;101;p19"/>
          <p:cNvSpPr/>
          <p:nvPr/>
        </p:nvSpPr>
        <p:spPr>
          <a:xfrm>
            <a:off x="428700" y="1891450"/>
            <a:ext cx="3432300" cy="4686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Kernel Addresses</a:t>
            </a:r>
            <a:endParaRPr/>
          </a:p>
        </p:txBody>
      </p:sp>
      <p:cxnSp>
        <p:nvCxnSpPr>
          <p:cNvPr id="102" name="Google Shape;102;p19"/>
          <p:cNvCxnSpPr>
            <a:endCxn id="103" idx="1"/>
          </p:cNvCxnSpPr>
          <p:nvPr/>
        </p:nvCxnSpPr>
        <p:spPr>
          <a:xfrm rot="10800000" flipH="1">
            <a:off x="3861150" y="3712588"/>
            <a:ext cx="1509600" cy="13200"/>
          </a:xfrm>
          <a:prstGeom prst="straightConnector1">
            <a:avLst/>
          </a:prstGeom>
          <a:noFill/>
          <a:ln w="28575" cap="flat" cmpd="sng">
            <a:solidFill>
              <a:schemeClr val="lt2"/>
            </a:solidFill>
            <a:prstDash val="solid"/>
            <a:round/>
            <a:headEnd type="none" w="med" len="med"/>
            <a:tailEnd type="triangle" w="med" len="med"/>
          </a:ln>
        </p:spPr>
      </p:cxnSp>
      <p:sp>
        <p:nvSpPr>
          <p:cNvPr id="103" name="Google Shape;103;p19"/>
          <p:cNvSpPr/>
          <p:nvPr/>
        </p:nvSpPr>
        <p:spPr>
          <a:xfrm>
            <a:off x="5370750" y="3478288"/>
            <a:ext cx="3432300" cy="4686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0x0000000000000000-0x00007fffffffffff</a:t>
            </a:r>
            <a:endParaRPr/>
          </a:p>
        </p:txBody>
      </p:sp>
      <p:sp>
        <p:nvSpPr>
          <p:cNvPr id="104" name="Google Shape;104;p19"/>
          <p:cNvSpPr/>
          <p:nvPr/>
        </p:nvSpPr>
        <p:spPr>
          <a:xfrm>
            <a:off x="5370750" y="2670263"/>
            <a:ext cx="3432300" cy="4686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empty space</a:t>
            </a:r>
            <a:endParaRPr/>
          </a:p>
        </p:txBody>
      </p:sp>
      <p:sp>
        <p:nvSpPr>
          <p:cNvPr id="105" name="Google Shape;105;p19"/>
          <p:cNvSpPr/>
          <p:nvPr/>
        </p:nvSpPr>
        <p:spPr>
          <a:xfrm>
            <a:off x="5370750" y="1891463"/>
            <a:ext cx="3432300" cy="4686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0xffff800000000000-0xffffffffffffffff</a:t>
            </a:r>
            <a:endParaRPr/>
          </a:p>
        </p:txBody>
      </p:sp>
      <p:cxnSp>
        <p:nvCxnSpPr>
          <p:cNvPr id="106" name="Google Shape;106;p19"/>
          <p:cNvCxnSpPr/>
          <p:nvPr/>
        </p:nvCxnSpPr>
        <p:spPr>
          <a:xfrm rot="10800000" flipH="1">
            <a:off x="3861150" y="2912550"/>
            <a:ext cx="1509600" cy="13200"/>
          </a:xfrm>
          <a:prstGeom prst="straightConnector1">
            <a:avLst/>
          </a:prstGeom>
          <a:noFill/>
          <a:ln w="28575" cap="flat" cmpd="sng">
            <a:solidFill>
              <a:schemeClr val="lt2"/>
            </a:solidFill>
            <a:prstDash val="solid"/>
            <a:round/>
            <a:headEnd type="none" w="med" len="med"/>
            <a:tailEnd type="triangle" w="med" len="med"/>
          </a:ln>
        </p:spPr>
      </p:cxnSp>
      <p:cxnSp>
        <p:nvCxnSpPr>
          <p:cNvPr id="107" name="Google Shape;107;p19"/>
          <p:cNvCxnSpPr/>
          <p:nvPr/>
        </p:nvCxnSpPr>
        <p:spPr>
          <a:xfrm rot="10800000" flipH="1">
            <a:off x="3861150" y="2132238"/>
            <a:ext cx="1509600" cy="13200"/>
          </a:xfrm>
          <a:prstGeom prst="straightConnector1">
            <a:avLst/>
          </a:prstGeom>
          <a:noFill/>
          <a:ln w="28575" cap="flat" cmpd="sng">
            <a:solidFill>
              <a:schemeClr val="lt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par>
                                <p:cTn id="13" presetID="10" presetClass="entr" presetSubtype="0" fill="hold" nodeType="with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1000"/>
                                        <p:tgtEl>
                                          <p:spTgt spid="1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1000"/>
                                        <p:tgtEl>
                                          <p:spTgt spid="106"/>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10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1"/>
                                        </p:tgtEl>
                                        <p:attrNameLst>
                                          <p:attrName>style.visibility</p:attrName>
                                        </p:attrNameLst>
                                      </p:cBhvr>
                                      <p:to>
                                        <p:strVal val="visible"/>
                                      </p:to>
                                    </p:set>
                                    <p:animEffect transition="in" filter="fade">
                                      <p:cBhvr>
                                        <p:cTn id="33" dur="1000"/>
                                        <p:tgtEl>
                                          <p:spTgt spid="10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1000"/>
                                        <p:tgtEl>
                                          <p:spTgt spid="107"/>
                                        </p:tgtEl>
                                      </p:cBhvr>
                                    </p:animEffect>
                                  </p:childTnLst>
                                </p:cTn>
                              </p:par>
                              <p:par>
                                <p:cTn id="39" presetID="10" presetClass="entr" presetSubtype="0" fill="hold" nodeType="withEffect">
                                  <p:stCondLst>
                                    <p:cond delay="0"/>
                                  </p:stCondLst>
                                  <p:childTnLst>
                                    <p:set>
                                      <p:cBhvr>
                                        <p:cTn id="40" dur="1" fill="hold">
                                          <p:stCondLst>
                                            <p:cond delay="0"/>
                                          </p:stCondLst>
                                        </p:cTn>
                                        <p:tgtEl>
                                          <p:spTgt spid="105"/>
                                        </p:tgtEl>
                                        <p:attrNameLst>
                                          <p:attrName>style.visibility</p:attrName>
                                        </p:attrNameLst>
                                      </p:cBhvr>
                                      <p:to>
                                        <p:strVal val="visible"/>
                                      </p:to>
                                    </p:set>
                                    <p:animEffect transition="in" filter="fade">
                                      <p:cBhvr>
                                        <p:cTn id="41"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get it started!</a:t>
            </a:r>
            <a:endParaRPr/>
          </a:p>
        </p:txBody>
      </p:sp>
      <p:sp>
        <p:nvSpPr>
          <p:cNvPr id="113" name="Google Shape;113;p20"/>
          <p:cNvSpPr txBox="1">
            <a:spLocks noGrp="1"/>
          </p:cNvSpPr>
          <p:nvPr>
            <p:ph type="body" idx="1"/>
          </p:nvPr>
        </p:nvSpPr>
        <p:spPr>
          <a:xfrm>
            <a:off x="311700" y="1152475"/>
            <a:ext cx="8520600" cy="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debugging Windows Kernel:</a:t>
            </a:r>
            <a:endParaRPr/>
          </a:p>
          <a:p>
            <a:pPr marL="457200" marR="0" lvl="0" indent="0" algn="l" rtl="0">
              <a:lnSpc>
                <a:spcPct val="115000"/>
              </a:lnSpc>
              <a:spcBef>
                <a:spcPts val="1600"/>
              </a:spcBef>
              <a:spcAft>
                <a:spcPts val="0"/>
              </a:spcAft>
              <a:buNone/>
            </a:pPr>
            <a:endParaRPr/>
          </a:p>
          <a:p>
            <a:pPr marL="914400" lvl="0" indent="0" algn="l" rtl="0">
              <a:spcBef>
                <a:spcPts val="1600"/>
              </a:spcBef>
              <a:spcAft>
                <a:spcPts val="0"/>
              </a:spcAft>
              <a:buNone/>
            </a:pPr>
            <a:endParaRPr/>
          </a:p>
          <a:p>
            <a:pPr marL="0" lvl="0" indent="0" algn="l" rtl="0">
              <a:spcBef>
                <a:spcPts val="1600"/>
              </a:spcBef>
              <a:spcAft>
                <a:spcPts val="1600"/>
              </a:spcAft>
              <a:buNone/>
            </a:pPr>
            <a:endParaRPr sz="900">
              <a:latin typeface="Courier New"/>
              <a:ea typeface="Courier New"/>
              <a:cs typeface="Courier New"/>
              <a:sym typeface="Courier New"/>
            </a:endParaRPr>
          </a:p>
        </p:txBody>
      </p:sp>
      <p:sp>
        <p:nvSpPr>
          <p:cNvPr id="114" name="Google Shape;114;p20"/>
          <p:cNvSpPr txBox="1"/>
          <p:nvPr/>
        </p:nvSpPr>
        <p:spPr>
          <a:xfrm>
            <a:off x="311700" y="1818500"/>
            <a:ext cx="8520600" cy="1214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2"/>
              </a:buClr>
              <a:buSzPts val="1800"/>
              <a:buChar char="●"/>
            </a:pPr>
            <a:r>
              <a:rPr lang="en" sz="1800">
                <a:solidFill>
                  <a:schemeClr val="lt2"/>
                </a:solidFill>
              </a:rPr>
              <a:t>Enable debugging mode on Windows: </a:t>
            </a:r>
            <a:endParaRPr sz="1800">
              <a:solidFill>
                <a:schemeClr val="lt2"/>
              </a:solidFill>
            </a:endParaRPr>
          </a:p>
          <a:p>
            <a:pPr marL="914400" lvl="1" indent="-317500" algn="l" rtl="0">
              <a:lnSpc>
                <a:spcPct val="115000"/>
              </a:lnSpc>
              <a:spcBef>
                <a:spcPts val="0"/>
              </a:spcBef>
              <a:spcAft>
                <a:spcPts val="0"/>
              </a:spcAft>
              <a:buClr>
                <a:schemeClr val="lt2"/>
              </a:buClr>
              <a:buSzPts val="1400"/>
              <a:buChar char="○"/>
            </a:pPr>
            <a:r>
              <a:rPr lang="en" sz="1100" u="sng">
                <a:solidFill>
                  <a:schemeClr val="accent5"/>
                </a:solidFill>
                <a:hlinkClick r:id="rId3"/>
              </a:rPr>
              <a:t>https://docs.microsoft.com/en-us/windows-hardware/drivers/devtest/boot-parameters-to-enable-debugging</a:t>
            </a:r>
            <a:endParaRPr>
              <a:solidFill>
                <a:schemeClr val="lt2"/>
              </a:solidFill>
            </a:endParaRPr>
          </a:p>
          <a:p>
            <a:pPr marL="914400" lvl="1" indent="-317500" algn="l" rtl="0">
              <a:lnSpc>
                <a:spcPct val="115000"/>
              </a:lnSpc>
              <a:spcBef>
                <a:spcPts val="0"/>
              </a:spcBef>
              <a:spcAft>
                <a:spcPts val="0"/>
              </a:spcAft>
              <a:buClr>
                <a:schemeClr val="lt2"/>
              </a:buClr>
              <a:buSzPts val="1400"/>
              <a:buChar char="○"/>
            </a:pPr>
            <a:r>
              <a:rPr lang="en" sz="1100" u="sng">
                <a:solidFill>
                  <a:schemeClr val="accent5"/>
                </a:solidFill>
                <a:hlinkClick r:id="rId4"/>
              </a:rPr>
              <a:t>https://docs.microsoft.com/en-us/windows-hardware/drivers/debugger/performing-local-kernel-debugging</a:t>
            </a:r>
            <a:endParaRPr/>
          </a:p>
        </p:txBody>
      </p:sp>
      <p:sp>
        <p:nvSpPr>
          <p:cNvPr id="115" name="Google Shape;115;p20"/>
          <p:cNvSpPr txBox="1">
            <a:spLocks noGrp="1"/>
          </p:cNvSpPr>
          <p:nvPr>
            <p:ph type="body" idx="1"/>
          </p:nvPr>
        </p:nvSpPr>
        <p:spPr>
          <a:xfrm>
            <a:off x="311700" y="3032600"/>
            <a:ext cx="8520600" cy="505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WinDBG</a:t>
            </a:r>
            <a:endParaRPr/>
          </a:p>
          <a:p>
            <a:pPr marL="457200" marR="0" lvl="0" indent="0" algn="l" rtl="0">
              <a:lnSpc>
                <a:spcPct val="115000"/>
              </a:lnSpc>
              <a:spcBef>
                <a:spcPts val="1600"/>
              </a:spcBef>
              <a:spcAft>
                <a:spcPts val="0"/>
              </a:spcAft>
              <a:buNone/>
            </a:pPr>
            <a:endParaRPr/>
          </a:p>
          <a:p>
            <a:pPr marL="914400" lvl="0" indent="0" algn="l" rtl="0">
              <a:spcBef>
                <a:spcPts val="1600"/>
              </a:spcBef>
              <a:spcAft>
                <a:spcPts val="0"/>
              </a:spcAft>
              <a:buNone/>
            </a:pPr>
            <a:endParaRPr/>
          </a:p>
          <a:p>
            <a:pPr marL="0" lvl="0" indent="0" algn="l" rtl="0">
              <a:spcBef>
                <a:spcPts val="1600"/>
              </a:spcBef>
              <a:spcAft>
                <a:spcPts val="1600"/>
              </a:spcAft>
              <a:buNone/>
            </a:pPr>
            <a:endParaRPr sz="900">
              <a:latin typeface="Courier New"/>
              <a:ea typeface="Courier New"/>
              <a:cs typeface="Courier New"/>
              <a:sym typeface="Courier New"/>
            </a:endParaRPr>
          </a:p>
        </p:txBody>
      </p:sp>
      <p:pic>
        <p:nvPicPr>
          <p:cNvPr id="116" name="Google Shape;116;p20"/>
          <p:cNvPicPr preferRelativeResize="0"/>
          <p:nvPr/>
        </p:nvPicPr>
        <p:blipFill>
          <a:blip r:embed="rId5">
            <a:alphaModFix/>
          </a:blip>
          <a:stretch>
            <a:fillRect/>
          </a:stretch>
        </p:blipFill>
        <p:spPr>
          <a:xfrm>
            <a:off x="1334425" y="1193700"/>
            <a:ext cx="6362700" cy="3124200"/>
          </a:xfrm>
          <a:prstGeom prst="rect">
            <a:avLst/>
          </a:prstGeom>
          <a:noFill/>
          <a:ln>
            <a:noFill/>
          </a:ln>
        </p:spPr>
      </p:pic>
      <p:pic>
        <p:nvPicPr>
          <p:cNvPr id="117" name="Google Shape;117;p20"/>
          <p:cNvPicPr preferRelativeResize="0"/>
          <p:nvPr/>
        </p:nvPicPr>
        <p:blipFill>
          <a:blip r:embed="rId6">
            <a:alphaModFix/>
          </a:blip>
          <a:stretch>
            <a:fillRect/>
          </a:stretch>
        </p:blipFill>
        <p:spPr>
          <a:xfrm>
            <a:off x="1460949" y="149300"/>
            <a:ext cx="6004950" cy="4198950"/>
          </a:xfrm>
          <a:prstGeom prst="rect">
            <a:avLst/>
          </a:prstGeom>
          <a:noFill/>
          <a:ln>
            <a:noFill/>
          </a:ln>
        </p:spPr>
      </p:pic>
      <p:sp>
        <p:nvSpPr>
          <p:cNvPr id="118" name="Google Shape;118;p20"/>
          <p:cNvSpPr txBox="1"/>
          <p:nvPr/>
        </p:nvSpPr>
        <p:spPr>
          <a:xfrm>
            <a:off x="516800" y="4543825"/>
            <a:ext cx="792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7"/>
              </a:rPr>
              <a:t>https://www.trustwave.com/en-us/resources/blogs/spiderlabs-blog/windows-debugging-exploiting-part-1-environment-setup/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10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10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10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10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Debugging an Object</a:t>
            </a:r>
            <a:endParaRPr/>
          </a:p>
          <a:p>
            <a:pPr marL="0" lvl="0" indent="0" algn="l" rtl="0">
              <a:spcBef>
                <a:spcPts val="0"/>
              </a:spcBef>
              <a:spcAft>
                <a:spcPts val="0"/>
              </a:spcAft>
              <a:buNone/>
            </a:pPr>
            <a:endParaRPr/>
          </a:p>
        </p:txBody>
      </p:sp>
      <p:sp>
        <p:nvSpPr>
          <p:cNvPr id="124" name="Google Shape;124;p21"/>
          <p:cNvSpPr txBox="1">
            <a:spLocks noGrp="1"/>
          </p:cNvSpPr>
          <p:nvPr>
            <p:ph type="body" idx="1"/>
          </p:nvPr>
        </p:nvSpPr>
        <p:spPr>
          <a:xfrm>
            <a:off x="311700" y="1152475"/>
            <a:ext cx="8520600" cy="38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ourier New"/>
                <a:ea typeface="Courier New"/>
                <a:cs typeface="Courier New"/>
                <a:sym typeface="Courier New"/>
              </a:rPr>
              <a:t>lkd&gt; !object ffffa9897b34dd20</a:t>
            </a:r>
            <a:endParaRPr sz="1200">
              <a:latin typeface="Courier New"/>
              <a:ea typeface="Courier New"/>
              <a:cs typeface="Courier New"/>
              <a:sym typeface="Courier New"/>
            </a:endParaRPr>
          </a:p>
          <a:p>
            <a:pPr marL="0" lvl="0" indent="0" algn="l" rtl="0">
              <a:spcBef>
                <a:spcPts val="1600"/>
              </a:spcBef>
              <a:spcAft>
                <a:spcPts val="0"/>
              </a:spcAft>
              <a:buNone/>
            </a:pPr>
            <a:r>
              <a:rPr lang="en" sz="1200">
                <a:latin typeface="Courier New"/>
                <a:ea typeface="Courier New"/>
                <a:cs typeface="Courier New"/>
                <a:sym typeface="Courier New"/>
              </a:rPr>
              <a:t>Object: ffffa9897b34dd20  Type: (ffffa98979a8c5d0) </a:t>
            </a:r>
            <a:r>
              <a:rPr lang="en" sz="1200">
                <a:solidFill>
                  <a:srgbClr val="FF0000"/>
                </a:solidFill>
                <a:latin typeface="Courier New"/>
                <a:ea typeface="Courier New"/>
                <a:cs typeface="Courier New"/>
                <a:sym typeface="Courier New"/>
              </a:rPr>
              <a:t>Device</a:t>
            </a:r>
            <a:endParaRPr sz="1200">
              <a:solidFill>
                <a:srgbClr val="FF0000"/>
              </a:solidFill>
              <a:latin typeface="Courier New"/>
              <a:ea typeface="Courier New"/>
              <a:cs typeface="Courier New"/>
              <a:sym typeface="Courier New"/>
            </a:endParaRPr>
          </a:p>
          <a:p>
            <a:pPr marL="0" lvl="0" indent="0" algn="l" rtl="0">
              <a:spcBef>
                <a:spcPts val="1600"/>
              </a:spcBef>
              <a:spcAft>
                <a:spcPts val="0"/>
              </a:spcAft>
              <a:buNone/>
            </a:pPr>
            <a:r>
              <a:rPr lang="en" sz="1200">
                <a:latin typeface="Courier New"/>
                <a:ea typeface="Courier New"/>
                <a:cs typeface="Courier New"/>
                <a:sym typeface="Courier New"/>
              </a:rPr>
              <a:t>    ObjectHeader: ffffa9897b34dcf0 (new version)</a:t>
            </a:r>
            <a:endParaRPr sz="1200">
              <a:latin typeface="Courier New"/>
              <a:ea typeface="Courier New"/>
              <a:cs typeface="Courier New"/>
              <a:sym typeface="Courier New"/>
            </a:endParaRPr>
          </a:p>
          <a:p>
            <a:pPr marL="0" lvl="0" indent="0" algn="l" rtl="0">
              <a:spcBef>
                <a:spcPts val="1600"/>
              </a:spcBef>
              <a:spcAft>
                <a:spcPts val="0"/>
              </a:spcAft>
              <a:buNone/>
            </a:pPr>
            <a:r>
              <a:rPr lang="en" sz="1200">
                <a:latin typeface="Courier New"/>
                <a:ea typeface="Courier New"/>
                <a:cs typeface="Courier New"/>
                <a:sym typeface="Courier New"/>
              </a:rPr>
              <a:t>    HandleCount: 0  PointerCount: 5</a:t>
            </a:r>
            <a:endParaRPr sz="1200">
              <a:latin typeface="Courier New"/>
              <a:ea typeface="Courier New"/>
              <a:cs typeface="Courier New"/>
              <a:sym typeface="Courier New"/>
            </a:endParaRPr>
          </a:p>
          <a:p>
            <a:pPr marL="0" lvl="0" indent="0" algn="l" rtl="0">
              <a:spcBef>
                <a:spcPts val="1600"/>
              </a:spcBef>
              <a:spcAft>
                <a:spcPts val="0"/>
              </a:spcAft>
              <a:buNone/>
            </a:pPr>
            <a:r>
              <a:rPr lang="en" sz="1200">
                <a:latin typeface="Courier New"/>
                <a:ea typeface="Courier New"/>
                <a:cs typeface="Courier New"/>
                <a:sym typeface="Courier New"/>
              </a:rPr>
              <a:t>    Directory Object: ffffbd04676287b0  Name: 0000001b</a:t>
            </a:r>
            <a:endParaRPr sz="1200">
              <a:latin typeface="Courier New"/>
              <a:ea typeface="Courier New"/>
              <a:cs typeface="Courier New"/>
              <a:sym typeface="Courier New"/>
            </a:endParaRPr>
          </a:p>
          <a:p>
            <a:pPr marL="0" lvl="0" indent="0" algn="l" rtl="0">
              <a:spcBef>
                <a:spcPts val="1600"/>
              </a:spcBef>
              <a:spcAft>
                <a:spcPts val="0"/>
              </a:spcAft>
              <a:buNone/>
            </a:pPr>
            <a:endParaRPr sz="900">
              <a:latin typeface="Courier New"/>
              <a:ea typeface="Courier New"/>
              <a:cs typeface="Courier New"/>
              <a:sym typeface="Courier New"/>
            </a:endParaRPr>
          </a:p>
          <a:p>
            <a:pPr marL="0" lvl="0" indent="0" algn="l" rtl="0">
              <a:spcBef>
                <a:spcPts val="1600"/>
              </a:spcBef>
              <a:spcAft>
                <a:spcPts val="160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p:txBody>
      </p:sp>
      <p:sp>
        <p:nvSpPr>
          <p:cNvPr id="125" name="Google Shape;125;p21"/>
          <p:cNvSpPr/>
          <p:nvPr/>
        </p:nvSpPr>
        <p:spPr>
          <a:xfrm>
            <a:off x="6079150" y="337450"/>
            <a:ext cx="2452800" cy="1254600"/>
          </a:xfrm>
          <a:prstGeom prst="roundRect">
            <a:avLst>
              <a:gd name="adj" fmla="val 16667"/>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9900"/>
                </a:solidFill>
              </a:rPr>
              <a:t>!object (identify the object based on its type)</a:t>
            </a:r>
            <a:endParaRPr>
              <a:solidFill>
                <a:srgbClr val="FF9900"/>
              </a:solidFill>
            </a:endParaRPr>
          </a:p>
          <a:p>
            <a:pPr marL="0" lvl="0" indent="0" algn="l" rtl="0">
              <a:spcBef>
                <a:spcPts val="0"/>
              </a:spcBef>
              <a:spcAft>
                <a:spcPts val="0"/>
              </a:spcAft>
              <a:buNone/>
            </a:pPr>
            <a:r>
              <a:rPr lang="en" sz="1100" u="sng">
                <a:solidFill>
                  <a:schemeClr val="hlink"/>
                </a:solidFill>
                <a:hlinkClick r:id="rId3"/>
              </a:rPr>
              <a:t>https://docs.microsoft.com/en-us/windows-hardware/drivers/debugger/-object</a:t>
            </a:r>
            <a:endParaRPr>
              <a:solidFill>
                <a:srgbClr val="FF9900"/>
              </a:solidFill>
            </a:endParaRPr>
          </a:p>
        </p:txBody>
      </p:sp>
      <p:cxnSp>
        <p:nvCxnSpPr>
          <p:cNvPr id="126" name="Google Shape;126;p21"/>
          <p:cNvCxnSpPr>
            <a:stCxn id="124" idx="0"/>
            <a:endCxn id="125" idx="1"/>
          </p:cNvCxnSpPr>
          <p:nvPr/>
        </p:nvCxnSpPr>
        <p:spPr>
          <a:xfrm rot="-5400000">
            <a:off x="5231700" y="304975"/>
            <a:ext cx="187800" cy="1507200"/>
          </a:xfrm>
          <a:prstGeom prst="bentConnector2">
            <a:avLst/>
          </a:prstGeom>
          <a:noFill/>
          <a:ln w="19050" cap="flat" cmpd="sng">
            <a:solidFill>
              <a:srgbClr val="FFFFFF"/>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1000"/>
                                        <p:tgtEl>
                                          <p:spTgt spid="125"/>
                                        </p:tgtEl>
                                      </p:cBhvr>
                                    </p:animEffect>
                                  </p:childTnLst>
                                </p:cTn>
                              </p:par>
                              <p:par>
                                <p:cTn id="13" presetID="10" presetClass="entr" presetSubtype="0" fill="hold" nodeType="with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3014</Words>
  <Application>Microsoft Macintosh PowerPoint</Application>
  <PresentationFormat>On-screen Show (16:9)</PresentationFormat>
  <Paragraphs>436</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Courier New</vt:lpstr>
      <vt:lpstr>Simple Dark</vt:lpstr>
      <vt:lpstr>Windows Objects Exploitation</vt:lpstr>
      <vt:lpstr>$ whoami</vt:lpstr>
      <vt:lpstr>Why?</vt:lpstr>
      <vt:lpstr>Objects </vt:lpstr>
      <vt:lpstr>Windows Objects</vt:lpstr>
      <vt:lpstr>Takeaways </vt:lpstr>
      <vt:lpstr>Memory Space</vt:lpstr>
      <vt:lpstr>Let’s get it started!</vt:lpstr>
      <vt:lpstr>Debugging an Object </vt:lpstr>
      <vt:lpstr>Target Objects</vt:lpstr>
      <vt:lpstr>Token Object</vt:lpstr>
      <vt:lpstr>_SEP_Token_Privileges Compromise</vt:lpstr>
      <vt:lpstr>PowerPoint Presentation</vt:lpstr>
      <vt:lpstr>Job Object</vt:lpstr>
      <vt:lpstr>Hiding Process on SessionId (+0x1e0)</vt:lpstr>
      <vt:lpstr>PowerPoint Presentation</vt:lpstr>
      <vt:lpstr>&lt;PoC.cpp&gt;</vt:lpstr>
      <vt:lpstr>EPROCESS Object</vt:lpstr>
      <vt:lpstr>EPROCESS Security Properties</vt:lpstr>
      <vt:lpstr>PowerPoint Presentation</vt:lpstr>
      <vt:lpstr>PowerPoint Presentation</vt:lpstr>
      <vt:lpstr>Conclusions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Objects Exploitation</dc:title>
  <cp:lastModifiedBy>Bruno Oliveira</cp:lastModifiedBy>
  <cp:revision>2</cp:revision>
  <dcterms:modified xsi:type="dcterms:W3CDTF">2019-10-27T01:22:13Z</dcterms:modified>
</cp:coreProperties>
</file>