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8288000" cy="274320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18">
          <p15:clr>
            <a:srgbClr val="A4A3A4"/>
          </p15:clr>
        </p15:guide>
        <p15:guide id="2" orient="horz" pos="2654">
          <p15:clr>
            <a:srgbClr val="A4A3A4"/>
          </p15:clr>
        </p15:guide>
        <p15:guide id="3" orient="horz" pos="1790">
          <p15:clr>
            <a:srgbClr val="A4A3A4"/>
          </p15:clr>
        </p15:guide>
        <p15:guide id="4"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40" d="100"/>
          <a:sy n="40" d="100"/>
        </p:scale>
        <p:origin x="1530" y="30"/>
      </p:cViewPr>
      <p:guideLst>
        <p:guide orient="horz" pos="2718"/>
        <p:guide orient="horz" pos="2654"/>
        <p:guide orient="horz" pos="179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2B1714-167C-4893-B957-E1E9B7C0BBDF}" type="slidenum">
              <a:rPr lang="en-US" altLang="en-US"/>
              <a:pPr/>
              <a:t>‹#›</a:t>
            </a:fld>
            <a:endParaRPr lang="en-US" altLang="en-US"/>
          </a:p>
        </p:txBody>
      </p:sp>
    </p:spTree>
    <p:extLst>
      <p:ext uri="{BB962C8B-B14F-4D97-AF65-F5344CB8AC3E}">
        <p14:creationId xmlns:p14="http://schemas.microsoft.com/office/powerpoint/2010/main" val="24725561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5522B-F4DF-4E17-942A-2106B2B06129}"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225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521700"/>
            <a:ext cx="15544800" cy="58801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5544800"/>
            <a:ext cx="12801600" cy="70104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023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400800"/>
            <a:ext cx="16459200" cy="181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652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098550"/>
            <a:ext cx="4114800" cy="234061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098550"/>
            <a:ext cx="12192000" cy="234061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400" y="6400800"/>
            <a:ext cx="16459200" cy="181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69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17627600"/>
            <a:ext cx="15544800" cy="544830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11626850"/>
            <a:ext cx="15544800" cy="60007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9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45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6140450"/>
            <a:ext cx="8080375"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8699500"/>
            <a:ext cx="8080375"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6140450"/>
            <a:ext cx="8083550"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8699500"/>
            <a:ext cx="8083550"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4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50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2200"/>
            <a:ext cx="6016625" cy="46482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1092200"/>
            <a:ext cx="10223500" cy="234124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5740400"/>
            <a:ext cx="6016625" cy="18764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027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19202400"/>
            <a:ext cx="10972800" cy="22669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2451100"/>
            <a:ext cx="10972800" cy="1645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5" y="21469350"/>
            <a:ext cx="10972800" cy="32194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3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8" name="Object 14"/>
          <p:cNvGraphicFramePr>
            <a:graphicFrameLocks noChangeAspect="1"/>
          </p:cNvGraphicFramePr>
          <p:nvPr userDrawn="1"/>
        </p:nvGraphicFramePr>
        <p:xfrm>
          <a:off x="12230100" y="27044650"/>
          <a:ext cx="5484813" cy="155575"/>
        </p:xfrm>
        <a:graphic>
          <a:graphicData uri="http://schemas.openxmlformats.org/presentationml/2006/ole">
            <mc:AlternateContent xmlns:mc="http://schemas.openxmlformats.org/markup-compatibility/2006">
              <mc:Choice xmlns:v="urn:schemas-microsoft-com:vml" Requires="v">
                <p:oleObj spid="_x0000_s1051" name="CorelDRAW" r:id="rId14" imgW="8833104" imgH="310896" progId="">
                  <p:embed/>
                </p:oleObj>
              </mc:Choice>
              <mc:Fallback>
                <p:oleObj name="CorelDRAW" r:id="rId14" imgW="8833104" imgH="310896" progId="">
                  <p:embed/>
                  <p:pic>
                    <p:nvPicPr>
                      <p:cNvPr id="0"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30100" y="27044650"/>
                        <a:ext cx="5484813" cy="1555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102" name="AutoShape 54"/>
          <p:cNvSpPr>
            <a:spLocks noChangeArrowheads="1"/>
          </p:cNvSpPr>
          <p:nvPr/>
        </p:nvSpPr>
        <p:spPr bwMode="auto">
          <a:xfrm>
            <a:off x="9505225" y="4114025"/>
            <a:ext cx="8210550" cy="2399276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3" name="AutoShape 55"/>
          <p:cNvSpPr>
            <a:spLocks noChangeArrowheads="1"/>
          </p:cNvSpPr>
          <p:nvPr/>
        </p:nvSpPr>
        <p:spPr bwMode="auto">
          <a:xfrm>
            <a:off x="571500" y="4119563"/>
            <a:ext cx="8147050" cy="2306530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04" name="Text Box 56"/>
          <p:cNvSpPr txBox="1">
            <a:spLocks noChangeArrowheads="1"/>
          </p:cNvSpPr>
          <p:nvPr/>
        </p:nvSpPr>
        <p:spPr bwMode="auto">
          <a:xfrm>
            <a:off x="1017993" y="5248387"/>
            <a:ext cx="6858000" cy="325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This </a:t>
            </a:r>
            <a:r>
              <a:rPr lang="en-US" sz="1600" b="1" dirty="0" smtClean="0">
                <a:latin typeface="Times New Roman" panose="02020603050405020304" pitchFamily="18" charset="0"/>
                <a:cs typeface="Times New Roman" panose="02020603050405020304" pitchFamily="18" charset="0"/>
              </a:rPr>
              <a:t>proposed model </a:t>
            </a:r>
            <a:r>
              <a:rPr lang="en-US" sz="1600" b="1" dirty="0">
                <a:latin typeface="Times New Roman" panose="02020603050405020304" pitchFamily="18" charset="0"/>
                <a:cs typeface="Times New Roman" panose="02020603050405020304" pitchFamily="18" charset="0"/>
              </a:rPr>
              <a:t>is based on an advertising platform. Our proposed idea digitizes the advertisements of products. </a:t>
            </a:r>
            <a:endParaRPr lang="en-US" sz="1600"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A </a:t>
            </a:r>
            <a:r>
              <a:rPr lang="en-US" sz="1600" b="1" dirty="0" err="1">
                <a:latin typeface="Times New Roman" panose="02020603050405020304" pitchFamily="18" charset="0"/>
                <a:cs typeface="Times New Roman" panose="02020603050405020304" pitchFamily="18" charset="0"/>
              </a:rPr>
              <a:t>php</a:t>
            </a:r>
            <a:r>
              <a:rPr lang="en-US" sz="1600" b="1" dirty="0">
                <a:latin typeface="Times New Roman" panose="02020603050405020304" pitchFamily="18" charset="0"/>
                <a:cs typeface="Times New Roman" panose="02020603050405020304" pitchFamily="18" charset="0"/>
              </a:rPr>
              <a:t> server is running on the raspberry pi which contains the database that includes all the offers uploaded. These offers are uploaded by the individual shop keepers. A dashboard is created which is used by the shop keeper to upload the offers to the database in the raspberry pi. </a:t>
            </a:r>
            <a:endParaRPr lang="en-IN"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 Wi-Fi module connected to the raspberry pi is used to broadcast the offers to the customer’s Smartphone. Whenever the customers come into the Wi-Fi range of the shop, the customer’s smartphone gets the notification of the offers</a:t>
            </a:r>
            <a:r>
              <a:rPr lang="en-US" sz="1600" b="1"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 android application is installed in the customer’s Smartphone to get offers broadcasted through the Wi-Fi. This application does not use the internet nor is GPS, only the Wi-Fi connection sufficient.</a:t>
            </a:r>
            <a:endParaRPr lang="en-IN" sz="1600" b="1" dirty="0">
              <a:latin typeface="Times New Roman" panose="02020603050405020304" pitchFamily="18" charset="0"/>
              <a:cs typeface="Times New Roman" panose="02020603050405020304" pitchFamily="18" charset="0"/>
            </a:endParaRPr>
          </a:p>
        </p:txBody>
      </p:sp>
      <p:sp>
        <p:nvSpPr>
          <p:cNvPr id="2105" name="Text Box 57"/>
          <p:cNvSpPr txBox="1">
            <a:spLocks noChangeArrowheads="1"/>
          </p:cNvSpPr>
          <p:nvPr/>
        </p:nvSpPr>
        <p:spPr bwMode="auto">
          <a:xfrm>
            <a:off x="961694" y="12839982"/>
            <a:ext cx="7709337" cy="165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lvl="0">
              <a:spcBef>
                <a:spcPct val="50000"/>
              </a:spcBef>
            </a:pPr>
            <a:r>
              <a:rPr lang="en-US" sz="3200" b="1" dirty="0" smtClean="0"/>
              <a:t>SYSTEM DESIGN AND </a:t>
            </a:r>
            <a:r>
              <a:rPr lang="en-US" sz="3200" b="1" dirty="0" smtClean="0">
                <a:latin typeface="Times New Roman" panose="02020603050405020304" pitchFamily="18" charset="0"/>
                <a:cs typeface="Times New Roman" panose="02020603050405020304" pitchFamily="18" charset="0"/>
              </a:rPr>
              <a:t>DESCRIPTION</a:t>
            </a:r>
          </a:p>
          <a:p>
            <a:pPr>
              <a:spcBef>
                <a:spcPct val="50000"/>
              </a:spcBef>
            </a:pPr>
            <a:endParaRPr lang="en-US" altLang="en-US" sz="4800" b="1" dirty="0"/>
          </a:p>
        </p:txBody>
      </p:sp>
      <p:sp>
        <p:nvSpPr>
          <p:cNvPr id="2106" name="Text Box 58"/>
          <p:cNvSpPr txBox="1">
            <a:spLocks noChangeArrowheads="1"/>
          </p:cNvSpPr>
          <p:nvPr/>
        </p:nvSpPr>
        <p:spPr bwMode="auto">
          <a:xfrm>
            <a:off x="11587322" y="18548147"/>
            <a:ext cx="4354513"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a:t>
            </a:r>
          </a:p>
        </p:txBody>
      </p:sp>
      <p:sp>
        <p:nvSpPr>
          <p:cNvPr id="2107" name="AutoShape 59"/>
          <p:cNvSpPr>
            <a:spLocks noChangeArrowheads="1"/>
          </p:cNvSpPr>
          <p:nvPr/>
        </p:nvSpPr>
        <p:spPr bwMode="auto">
          <a:xfrm>
            <a:off x="612775" y="387350"/>
            <a:ext cx="16960850" cy="35020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9" tIns="26124" rIns="52249" bIns="26124" anchor="ct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8" name="Text Box 60"/>
          <p:cNvSpPr txBox="1">
            <a:spLocks noChangeArrowheads="1"/>
          </p:cNvSpPr>
          <p:nvPr/>
        </p:nvSpPr>
        <p:spPr bwMode="auto">
          <a:xfrm>
            <a:off x="2743200" y="552450"/>
            <a:ext cx="13198635" cy="257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r>
              <a:rPr lang="en-IN" sz="4800" b="1" dirty="0" smtClean="0"/>
              <a:t>JSS ACADEMY OF TECHNICAL EDUCATION</a:t>
            </a:r>
          </a:p>
          <a:p>
            <a:pPr algn="ctr"/>
            <a:r>
              <a:rPr lang="en-IN" sz="4400" b="1" i="1" dirty="0" smtClean="0"/>
              <a:t>Smart </a:t>
            </a:r>
            <a:r>
              <a:rPr lang="en-IN" sz="4400" b="1" i="1" dirty="0"/>
              <a:t>advertising platform using Raspberry pi and push </a:t>
            </a:r>
            <a:r>
              <a:rPr lang="en-IN" sz="4400" b="1" i="1" dirty="0" smtClean="0"/>
              <a:t>notifications</a:t>
            </a:r>
          </a:p>
          <a:p>
            <a:r>
              <a:rPr lang="en-IN" sz="2800" dirty="0" smtClean="0"/>
              <a:t>PAVAN V</a:t>
            </a:r>
            <a:r>
              <a:rPr lang="en-IN" sz="2800" smtClean="0"/>
              <a:t>	AKASH N G	PUNITH B M	</a:t>
            </a:r>
            <a:endParaRPr lang="en-IN" sz="4400" dirty="0"/>
          </a:p>
        </p:txBody>
      </p:sp>
      <p:sp>
        <p:nvSpPr>
          <p:cNvPr id="2109" name="Text Box 61"/>
          <p:cNvSpPr txBox="1">
            <a:spLocks noChangeArrowheads="1"/>
          </p:cNvSpPr>
          <p:nvPr/>
        </p:nvSpPr>
        <p:spPr bwMode="auto">
          <a:xfrm>
            <a:off x="917575" y="1911350"/>
            <a:ext cx="20574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500" b="1"/>
              <a:t>Logo</a:t>
            </a:r>
          </a:p>
          <a:p>
            <a:pPr algn="ctr">
              <a:spcBef>
                <a:spcPct val="50000"/>
              </a:spcBef>
            </a:pPr>
            <a:endParaRPr lang="en-US" altLang="en-US" sz="1400">
              <a:solidFill>
                <a:srgbClr val="FF0000"/>
              </a:solidFill>
            </a:endParaRPr>
          </a:p>
        </p:txBody>
      </p:sp>
      <p:sp>
        <p:nvSpPr>
          <p:cNvPr id="2110" name="Text Box 62"/>
          <p:cNvSpPr txBox="1">
            <a:spLocks noChangeArrowheads="1"/>
          </p:cNvSpPr>
          <p:nvPr/>
        </p:nvSpPr>
        <p:spPr bwMode="auto">
          <a:xfrm>
            <a:off x="10649904" y="18158914"/>
            <a:ext cx="3114675" cy="29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smtClean="0">
                <a:latin typeface="Times New Roman" pitchFamily="18" charset="0"/>
                <a:cs typeface="Times New Roman" pitchFamily="18" charset="0"/>
              </a:rPr>
              <a:t>Fig.2 notification about offers</a:t>
            </a:r>
            <a:endParaRPr lang="en-US" sz="4000" b="1" dirty="0">
              <a:latin typeface="Times New Roman" pitchFamily="18" charset="0"/>
              <a:cs typeface="Times New Roman" pitchFamily="18" charset="0"/>
            </a:endParaRPr>
          </a:p>
        </p:txBody>
      </p:sp>
      <p:sp>
        <p:nvSpPr>
          <p:cNvPr id="2111" name="Text Box 63"/>
          <p:cNvSpPr txBox="1">
            <a:spLocks noChangeArrowheads="1"/>
          </p:cNvSpPr>
          <p:nvPr/>
        </p:nvSpPr>
        <p:spPr bwMode="auto">
          <a:xfrm>
            <a:off x="14552612" y="18158914"/>
            <a:ext cx="3114675" cy="29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smtClean="0">
                <a:latin typeface="Times New Roman" pitchFamily="18" charset="0"/>
                <a:cs typeface="Times New Roman" pitchFamily="18" charset="0"/>
              </a:rPr>
              <a:t>Fig.3 example output of offers</a:t>
            </a:r>
            <a:endParaRPr lang="en-US" sz="4000" b="1" dirty="0">
              <a:latin typeface="Times New Roman" pitchFamily="18" charset="0"/>
              <a:cs typeface="Times New Roman" pitchFamily="18" charset="0"/>
            </a:endParaRPr>
          </a:p>
        </p:txBody>
      </p:sp>
      <p:sp>
        <p:nvSpPr>
          <p:cNvPr id="2113" name="Text Box 65"/>
          <p:cNvSpPr txBox="1">
            <a:spLocks noChangeArrowheads="1"/>
          </p:cNvSpPr>
          <p:nvPr/>
        </p:nvSpPr>
        <p:spPr bwMode="auto">
          <a:xfrm>
            <a:off x="12207242" y="21443692"/>
            <a:ext cx="3114675" cy="1522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sz="4000" b="1" cap="small" dirty="0"/>
              <a:t>References</a:t>
            </a:r>
            <a:endParaRPr lang="en-IN" sz="4000" b="1" cap="small" dirty="0"/>
          </a:p>
          <a:p>
            <a:pPr algn="ctr">
              <a:spcBef>
                <a:spcPct val="50000"/>
              </a:spcBef>
            </a:pPr>
            <a:endParaRPr lang="en-US" altLang="en-US" sz="3700" dirty="0"/>
          </a:p>
        </p:txBody>
      </p:sp>
      <p:sp>
        <p:nvSpPr>
          <p:cNvPr id="2115" name="Text Box 67"/>
          <p:cNvSpPr txBox="1">
            <a:spLocks noChangeArrowheads="1"/>
          </p:cNvSpPr>
          <p:nvPr/>
        </p:nvSpPr>
        <p:spPr bwMode="auto">
          <a:xfrm>
            <a:off x="997154" y="13510373"/>
            <a:ext cx="7191375" cy="10130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285750" indent="-285750" algn="just" eaLnBrk="0" hangingPunct="0">
              <a:buFont typeface="Wingdings" panose="05000000000000000000" pitchFamily="2" charset="2"/>
              <a:buChar char="Ø"/>
            </a:pPr>
            <a:r>
              <a:rPr lang="en-US" sz="1600" dirty="0" smtClean="0">
                <a:latin typeface="Times New Roman" pitchFamily="18" charset="0"/>
                <a:cs typeface="Times New Roman" pitchFamily="18" charset="0"/>
              </a:rPr>
              <a:t>An effective advertising platform helps in effective marketing of the products. It should be cost effective and more responsive than the traditional methods. The following fig.1 shows the design of the proposed model for the effective advertising platform.</a:t>
            </a: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ctr" eaLnBrk="0" hangingPunct="0"/>
            <a:r>
              <a:rPr lang="en-US" sz="1600" b="1" dirty="0" smtClean="0">
                <a:latin typeface="Times New Roman" pitchFamily="18" charset="0"/>
                <a:cs typeface="Times New Roman" pitchFamily="18" charset="0"/>
              </a:rPr>
              <a:t>Fig.1 design of the proposed advertising platform.</a:t>
            </a:r>
          </a:p>
          <a:p>
            <a:r>
              <a:rPr lang="en-US" sz="1600" dirty="0" smtClean="0">
                <a:latin typeface="Times New Roman" pitchFamily="18" charset="0"/>
                <a:cs typeface="Times New Roman" pitchFamily="18" charset="0"/>
              </a:rPr>
              <a:t> </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The android studio is used for the development of the app for the customer’s smartphone. The </a:t>
            </a:r>
            <a:r>
              <a:rPr lang="en-US" sz="1600" dirty="0" err="1" smtClean="0">
                <a:latin typeface="Times New Roman" pitchFamily="18" charset="0"/>
                <a:cs typeface="Times New Roman" pitchFamily="18" charset="0"/>
              </a:rPr>
              <a:t>raspbian</a:t>
            </a:r>
            <a:r>
              <a:rPr lang="en-US" sz="1600" dirty="0" smtClean="0">
                <a:latin typeface="Times New Roman" pitchFamily="18" charset="0"/>
                <a:cs typeface="Times New Roman" pitchFamily="18" charset="0"/>
              </a:rPr>
              <a:t> OS is uploaded onto the raspberry pi.</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Php</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is used for designing the backend. The database which is used to store the information about offers is placed in the raspberry pi and </a:t>
            </a:r>
            <a:r>
              <a:rPr lang="en-US" sz="1600" dirty="0" err="1" smtClean="0">
                <a:latin typeface="Times New Roman" pitchFamily="18" charset="0"/>
                <a:cs typeface="Times New Roman" pitchFamily="18" charset="0"/>
              </a:rPr>
              <a:t>php</a:t>
            </a:r>
            <a:r>
              <a:rPr lang="en-US" sz="1600" dirty="0" smtClean="0">
                <a:latin typeface="Times New Roman" pitchFamily="18" charset="0"/>
                <a:cs typeface="Times New Roman" pitchFamily="18" charset="0"/>
              </a:rPr>
              <a:t> is used to upload and retrieve the data from it.</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HTML, CSS, bootstrap is used for designing the front end of the model. An admin page is used to upload the data.</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The raspberry pi is used as a medium for storage and sending of the offer details. A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database is created on the raspberry pi to store the offer’s list.</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An admin web page or dashboard is used by the shop keeper to upload the data to the database. </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A Wi-Fi module is present in the raspberry pi which is used to broadcast the offers to the customer’s </a:t>
            </a:r>
            <a:r>
              <a:rPr lang="en-US" sz="1600" dirty="0" err="1" smtClean="0">
                <a:latin typeface="Times New Roman" pitchFamily="18" charset="0"/>
                <a:cs typeface="Times New Roman" pitchFamily="18" charset="0"/>
              </a:rPr>
              <a:t>smatphone</a:t>
            </a:r>
            <a:r>
              <a:rPr lang="en-US" sz="1600" dirty="0" smtClean="0">
                <a:latin typeface="Times New Roman" pitchFamily="18" charset="0"/>
                <a:cs typeface="Times New Roman" pitchFamily="18" charset="0"/>
              </a:rPr>
              <a:t>. </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An android app is installed in the customer’s smartphone and whenever the smartphone comes into the range of the shop keeper’s Wi-Fi, he gets a notification about the offers present.</a:t>
            </a:r>
          </a:p>
        </p:txBody>
      </p:sp>
      <p:sp>
        <p:nvSpPr>
          <p:cNvPr id="2116" name="Text Box 68"/>
          <p:cNvSpPr txBox="1">
            <a:spLocks noChangeArrowheads="1"/>
          </p:cNvSpPr>
          <p:nvPr/>
        </p:nvSpPr>
        <p:spPr bwMode="auto">
          <a:xfrm>
            <a:off x="9848302" y="21916084"/>
            <a:ext cx="7614745" cy="52418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4953" tIns="17476" rIns="34953" bIns="17476">
            <a:spAutoFit/>
          </a:bodyPr>
          <a:lstStyle>
            <a:lvl1pPr marL="195263" indent="-195263" algn="l" defTabSz="350838">
              <a:defRPr>
                <a:solidFill>
                  <a:schemeClr val="tx1"/>
                </a:solidFill>
                <a:latin typeface="Arial" charset="0"/>
              </a:defRPr>
            </a:lvl1pPr>
            <a:lvl2pPr marL="371475" indent="-196850" algn="l" defTabSz="350838">
              <a:defRPr>
                <a:solidFill>
                  <a:schemeClr val="tx1"/>
                </a:solidFill>
                <a:latin typeface="Arial" charset="0"/>
              </a:defRPr>
            </a:lvl2pPr>
            <a:lvl3pPr marL="546100" indent="-195263" algn="l" defTabSz="350838">
              <a:defRPr>
                <a:solidFill>
                  <a:schemeClr val="tx1"/>
                </a:solidFill>
                <a:latin typeface="Arial" charset="0"/>
              </a:defRPr>
            </a:lvl3pPr>
            <a:lvl4pPr marL="719138" indent="-195263" algn="l" defTabSz="350838">
              <a:defRPr>
                <a:solidFill>
                  <a:schemeClr val="tx1"/>
                </a:solidFill>
                <a:latin typeface="Arial" charset="0"/>
              </a:defRPr>
            </a:lvl4pPr>
            <a:lvl5pPr marL="893763" indent="-195263" algn="l" defTabSz="350838">
              <a:defRPr>
                <a:solidFill>
                  <a:schemeClr val="tx1"/>
                </a:solidFill>
                <a:latin typeface="Arial" charset="0"/>
              </a:defRPr>
            </a:lvl5pPr>
            <a:lvl6pPr marL="1350963" indent="-195263" defTabSz="350838" fontAlgn="base">
              <a:spcBef>
                <a:spcPct val="0"/>
              </a:spcBef>
              <a:spcAft>
                <a:spcPct val="0"/>
              </a:spcAft>
              <a:defRPr>
                <a:solidFill>
                  <a:schemeClr val="tx1"/>
                </a:solidFill>
                <a:latin typeface="Arial" charset="0"/>
              </a:defRPr>
            </a:lvl6pPr>
            <a:lvl7pPr marL="1808163" indent="-195263" defTabSz="350838" fontAlgn="base">
              <a:spcBef>
                <a:spcPct val="0"/>
              </a:spcBef>
              <a:spcAft>
                <a:spcPct val="0"/>
              </a:spcAft>
              <a:defRPr>
                <a:solidFill>
                  <a:schemeClr val="tx1"/>
                </a:solidFill>
                <a:latin typeface="Arial" charset="0"/>
              </a:defRPr>
            </a:lvl7pPr>
            <a:lvl8pPr marL="2265363" indent="-195263" defTabSz="350838" fontAlgn="base">
              <a:spcBef>
                <a:spcPct val="0"/>
              </a:spcBef>
              <a:spcAft>
                <a:spcPct val="0"/>
              </a:spcAft>
              <a:defRPr>
                <a:solidFill>
                  <a:schemeClr val="tx1"/>
                </a:solidFill>
                <a:latin typeface="Arial" charset="0"/>
              </a:defRPr>
            </a:lvl8pPr>
            <a:lvl9pPr marL="2722563" indent="-195263" defTabSz="350838" fontAlgn="base">
              <a:spcBef>
                <a:spcPct val="0"/>
              </a:spcBef>
              <a:spcAft>
                <a:spcPct val="0"/>
              </a:spcAft>
              <a:defRPr>
                <a:solidFill>
                  <a:schemeClr val="tx1"/>
                </a:solidFill>
                <a:latin typeface="Arial" charset="0"/>
              </a:defRPr>
            </a:lvl9pPr>
          </a:lstStyle>
          <a:p>
            <a:pPr algn="just" eaLnBrk="0" hangingPunct="0">
              <a:spcBef>
                <a:spcPts val="115"/>
              </a:spcBef>
              <a:spcAft>
                <a:spcPts val="115"/>
              </a:spcAft>
            </a:pPr>
            <a:endParaRPr lang="en-US" altLang="en-US" sz="1600" b="1" u="sng" dirty="0">
              <a:latin typeface="Times New Roman" pitchFamily="18" charset="0"/>
            </a:endParaRPr>
          </a:p>
          <a:p>
            <a:pPr marL="342900" indent="-342900" algn="just">
              <a:spcBef>
                <a:spcPts val="115"/>
              </a:spcBef>
              <a:spcAft>
                <a:spcPts val="115"/>
              </a:spcAft>
              <a:buFont typeface="+mj-lt"/>
              <a:buAutoNum type="arabicPeriod"/>
            </a:pPr>
            <a:r>
              <a:rPr lang="en-US" sz="1600" i="1" dirty="0" smtClean="0"/>
              <a:t>Advance Flood Detection and Notification System based on Sensor Technology and Machine Learning Algorithm</a:t>
            </a:r>
            <a:r>
              <a:rPr lang="en-US" sz="1600" dirty="0" smtClean="0"/>
              <a:t> --Mohammed </a:t>
            </a:r>
            <a:r>
              <a:rPr lang="en-US" sz="1600" dirty="0" err="1" smtClean="0"/>
              <a:t>Khalaf</a:t>
            </a:r>
            <a:r>
              <a:rPr lang="en-US" sz="1600" dirty="0" smtClean="0"/>
              <a:t>, </a:t>
            </a:r>
            <a:r>
              <a:rPr lang="en-US" sz="1600" dirty="0" err="1" smtClean="0"/>
              <a:t>Abir</a:t>
            </a:r>
            <a:r>
              <a:rPr lang="en-US" sz="1600" dirty="0" smtClean="0"/>
              <a:t> </a:t>
            </a:r>
            <a:r>
              <a:rPr lang="en-US" sz="1600" dirty="0" err="1" smtClean="0"/>
              <a:t>Jaafar</a:t>
            </a:r>
            <a:r>
              <a:rPr lang="en-US" sz="1600" dirty="0" smtClean="0"/>
              <a:t> </a:t>
            </a:r>
            <a:r>
              <a:rPr lang="en-US" sz="1600" dirty="0" err="1" smtClean="0"/>
              <a:t>Hussain</a:t>
            </a:r>
            <a:r>
              <a:rPr lang="en-US" sz="1600" dirty="0" smtClean="0"/>
              <a:t>, </a:t>
            </a:r>
            <a:r>
              <a:rPr lang="en-US" sz="1600" dirty="0" err="1" smtClean="0"/>
              <a:t>Dhiya</a:t>
            </a:r>
            <a:r>
              <a:rPr lang="en-US" sz="1600" dirty="0" smtClean="0"/>
              <a:t> Al-</a:t>
            </a:r>
            <a:r>
              <a:rPr lang="en-US" sz="1600" dirty="0" err="1" smtClean="0"/>
              <a:t>Jumeily</a:t>
            </a:r>
            <a:r>
              <a:rPr lang="en-US" sz="1600" dirty="0" smtClean="0"/>
              <a:t>, Paul Fergus, Ibrahim </a:t>
            </a:r>
            <a:r>
              <a:rPr lang="en-US" sz="1600" dirty="0" err="1" smtClean="0"/>
              <a:t>Olatunji</a:t>
            </a:r>
            <a:r>
              <a:rPr lang="en-US" sz="1600" dirty="0" smtClean="0"/>
              <a:t> </a:t>
            </a:r>
            <a:r>
              <a:rPr lang="en-US" sz="1600" dirty="0" err="1" smtClean="0"/>
              <a:t>Idowu</a:t>
            </a:r>
            <a:r>
              <a:rPr lang="en-US" sz="1600" dirty="0" smtClean="0"/>
              <a:t> Applied Computing Research Group, School of Computing and Mathematical Sciences Liverpool John </a:t>
            </a:r>
            <a:r>
              <a:rPr lang="en-US" sz="1600" dirty="0" err="1" smtClean="0"/>
              <a:t>Moores</a:t>
            </a:r>
            <a:r>
              <a:rPr lang="en-US" sz="1600" dirty="0" smtClean="0"/>
              <a:t> University.</a:t>
            </a:r>
          </a:p>
          <a:p>
            <a:pPr marL="342900" indent="-342900" algn="just">
              <a:spcBef>
                <a:spcPts val="115"/>
              </a:spcBef>
              <a:spcAft>
                <a:spcPts val="115"/>
              </a:spcAft>
              <a:buFont typeface="+mj-lt"/>
              <a:buAutoNum type="arabicPeriod"/>
            </a:pPr>
            <a:r>
              <a:rPr lang="en-US" sz="1600" dirty="0" smtClean="0"/>
              <a:t>https://en.wikipedia.org/wiki/Android</a:t>
            </a:r>
          </a:p>
          <a:p>
            <a:pPr marL="342900" indent="-342900" algn="just">
              <a:spcBef>
                <a:spcPts val="115"/>
              </a:spcBef>
              <a:spcAft>
                <a:spcPts val="115"/>
              </a:spcAft>
              <a:buFont typeface="+mj-lt"/>
              <a:buAutoNum type="arabicPeriod"/>
            </a:pPr>
            <a:r>
              <a:rPr lang="en-US" sz="1600" dirty="0" smtClean="0"/>
              <a:t>http://www.developer.android.com/training/volley .– volley libraries for asynchronous task.</a:t>
            </a:r>
          </a:p>
          <a:p>
            <a:pPr marL="342900" indent="-342900" algn="just">
              <a:spcBef>
                <a:spcPts val="115"/>
              </a:spcBef>
              <a:spcAft>
                <a:spcPts val="115"/>
              </a:spcAft>
              <a:buFont typeface="+mj-lt"/>
              <a:buAutoNum type="arabicPeriod"/>
            </a:pPr>
            <a:r>
              <a:rPr lang="en-US" sz="1600" dirty="0" smtClean="0"/>
              <a:t>http://www.developer.android.com/reference/org/json/JSONObject. – JSON for sending data and receiving data to server.</a:t>
            </a:r>
          </a:p>
          <a:p>
            <a:pPr marL="342900" indent="-342900" algn="just">
              <a:spcBef>
                <a:spcPts val="115"/>
              </a:spcBef>
              <a:spcAft>
                <a:spcPts val="115"/>
              </a:spcAft>
              <a:buFont typeface="+mj-lt"/>
              <a:buAutoNum type="arabicPeriod"/>
            </a:pPr>
            <a:r>
              <a:rPr lang="en-US" sz="1600" dirty="0" smtClean="0"/>
              <a:t>http://www.javatechig.com/android/android-recyclervie. – recycler view for view list.</a:t>
            </a:r>
          </a:p>
          <a:p>
            <a:pPr marL="342900" indent="-342900" algn="just">
              <a:spcBef>
                <a:spcPts val="115"/>
              </a:spcBef>
              <a:spcAft>
                <a:spcPts val="115"/>
              </a:spcAft>
              <a:buFont typeface="+mj-lt"/>
              <a:buAutoNum type="arabicPeriod"/>
            </a:pPr>
            <a:r>
              <a:rPr lang="en-US" sz="1600" dirty="0" smtClean="0"/>
              <a:t>https://www.raspberrypi.org/documentation/remote-access/web-server/apache-server</a:t>
            </a:r>
          </a:p>
          <a:p>
            <a:pPr marL="342900" indent="-342900" algn="just">
              <a:spcBef>
                <a:spcPts val="115"/>
              </a:spcBef>
              <a:spcAft>
                <a:spcPts val="115"/>
              </a:spcAft>
              <a:buFont typeface="+mj-lt"/>
              <a:buAutoNum type="arabicPeriod"/>
            </a:pPr>
            <a:r>
              <a:rPr lang="en-US" sz="1600" dirty="0" smtClean="0"/>
              <a:t>http://www.raspbian.org-- OS for raspberry pi.</a:t>
            </a:r>
          </a:p>
          <a:p>
            <a:pPr marL="342900" indent="-342900" algn="just">
              <a:spcBef>
                <a:spcPts val="115"/>
              </a:spcBef>
              <a:spcAft>
                <a:spcPts val="115"/>
              </a:spcAft>
              <a:buFont typeface="+mj-lt"/>
              <a:buAutoNum type="arabicPeriod"/>
            </a:pPr>
            <a:r>
              <a:rPr lang="en-US" sz="1600" dirty="0" smtClean="0"/>
              <a:t>http://developer.android.com/reference/android/content/BroadcastReceiver.html</a:t>
            </a:r>
          </a:p>
          <a:p>
            <a:pPr marL="342900" indent="-342900" algn="just">
              <a:spcBef>
                <a:spcPts val="115"/>
              </a:spcBef>
              <a:spcAft>
                <a:spcPts val="115"/>
              </a:spcAft>
              <a:buFont typeface="+mj-lt"/>
              <a:buAutoNum type="arabicPeriod"/>
            </a:pPr>
            <a:r>
              <a:rPr lang="en-US" sz="1600" dirty="0" smtClean="0"/>
              <a:t>https://php.net/</a:t>
            </a:r>
          </a:p>
          <a:p>
            <a:pPr marL="342900" indent="-342900" algn="just">
              <a:spcBef>
                <a:spcPts val="115"/>
              </a:spcBef>
              <a:spcAft>
                <a:spcPts val="115"/>
              </a:spcAft>
              <a:buFont typeface="+mj-lt"/>
              <a:buAutoNum type="arabicPeriod"/>
            </a:pPr>
            <a:r>
              <a:rPr lang="en-US" sz="1600" dirty="0" smtClean="0"/>
              <a:t>https://en.wikipedia.org/wiki/Wireless_LAN</a:t>
            </a:r>
          </a:p>
          <a:p>
            <a:pPr algn="just" eaLnBrk="0" hangingPunct="0">
              <a:spcBef>
                <a:spcPts val="115"/>
              </a:spcBef>
              <a:spcAft>
                <a:spcPts val="115"/>
              </a:spcAft>
              <a:buFont typeface="Symbol" pitchFamily="18" charset="2"/>
              <a:buAutoNum type="arabicPeriod"/>
            </a:pPr>
            <a:endParaRPr lang="en-US" altLang="en-US" sz="1600" b="1" dirty="0">
              <a:latin typeface="Times New Roman" pitchFamily="18" charset="0"/>
            </a:endParaRPr>
          </a:p>
        </p:txBody>
      </p:sp>
      <p:sp>
        <p:nvSpPr>
          <p:cNvPr id="2117" name="Text Box 69"/>
          <p:cNvSpPr txBox="1">
            <a:spLocks noChangeArrowheads="1"/>
          </p:cNvSpPr>
          <p:nvPr/>
        </p:nvSpPr>
        <p:spPr bwMode="auto">
          <a:xfrm>
            <a:off x="10200234" y="11986626"/>
            <a:ext cx="7177087" cy="23743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285750" indent="-285750" algn="just" eaLnBrk="0" hangingPunct="0">
              <a:lnSpc>
                <a:spcPct val="95000"/>
              </a:lnSpc>
              <a:buFont typeface="Wingdings" panose="05000000000000000000" pitchFamily="2" charset="2"/>
              <a:buChar char="Ø"/>
            </a:pPr>
            <a:r>
              <a:rPr lang="en-US" sz="1600" dirty="0" smtClean="0">
                <a:latin typeface="Times New Roman" pitchFamily="18" charset="0"/>
                <a:cs typeface="Times New Roman" pitchFamily="18" charset="0"/>
              </a:rPr>
              <a:t> Whenever the customer’s smartphone comes into the Wi-Fi range of the shop the customer gets a notification on his smartphone when the app is off. The following figure 2 shows the notification got on the customers smartphone.</a:t>
            </a:r>
          </a:p>
          <a:p>
            <a:pPr marL="285750" indent="-285750" algn="just" eaLnBrk="0" hangingPunct="0">
              <a:lnSpc>
                <a:spcPct val="95000"/>
              </a:lnSpc>
              <a:buFont typeface="Wingdings" panose="05000000000000000000" pitchFamily="2" charset="2"/>
              <a:buChar char="Ø"/>
            </a:pPr>
            <a:r>
              <a:rPr lang="en-US" sz="1600" dirty="0" smtClean="0">
                <a:latin typeface="Times New Roman" pitchFamily="18" charset="0"/>
                <a:cs typeface="Times New Roman" pitchFamily="18" charset="0"/>
              </a:rPr>
              <a:t>When the notification is received by the customer, he can go into the app to check for the details about the offer. An image of the product can also be broadcasted along with the offers details. The following figure 3 shows the content present inside the app when the offers is got from the shop. </a:t>
            </a:r>
          </a:p>
          <a:p>
            <a:pPr algn="just" eaLnBrk="0" hangingPunct="0">
              <a:lnSpc>
                <a:spcPct val="95000"/>
              </a:lnSpc>
            </a:pPr>
            <a:endParaRPr lang="en-US" sz="1600" dirty="0" smtClean="0">
              <a:latin typeface="Times New Roman" pitchFamily="18" charset="0"/>
              <a:cs typeface="Times New Roman" pitchFamily="18" charset="0"/>
            </a:endParaRPr>
          </a:p>
          <a:p>
            <a:pPr eaLnBrk="0" hangingPunct="0">
              <a:lnSpc>
                <a:spcPct val="95000"/>
              </a:lnSpc>
            </a:pPr>
            <a:endParaRPr lang="en-US" altLang="en-US" sz="1800" b="1" dirty="0">
              <a:latin typeface="Times New Roman" pitchFamily="18" charset="0"/>
            </a:endParaRPr>
          </a:p>
          <a:p>
            <a:pPr eaLnBrk="0" hangingPunct="0">
              <a:lnSpc>
                <a:spcPct val="95000"/>
              </a:lnSpc>
            </a:pPr>
            <a:endParaRPr lang="en-US" altLang="en-US" sz="1400" dirty="0">
              <a:latin typeface="Times New Roman" pitchFamily="18" charset="0"/>
            </a:endParaRPr>
          </a:p>
        </p:txBody>
      </p:sp>
      <p:sp>
        <p:nvSpPr>
          <p:cNvPr id="2118" name="Text Box 70"/>
          <p:cNvSpPr txBox="1">
            <a:spLocks noChangeArrowheads="1"/>
          </p:cNvSpPr>
          <p:nvPr/>
        </p:nvSpPr>
        <p:spPr bwMode="auto">
          <a:xfrm>
            <a:off x="10200234" y="19457158"/>
            <a:ext cx="7262813" cy="1919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The proposed advertising model has been designed for immediate notification of offers to the customers through   Wi-Fi connection.</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This model helps in providing a very efficient and effective advertising platform. It overcomes disadvantages of the traditional advertising platform.</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One of the biggest concerns of advertising is the cost, this proposed model is very cost effective and also the usage of the neither internet nor GPS is not necessary. Only the Wi-Fi connectivity is sufficient.</a:t>
            </a:r>
          </a:p>
          <a:p>
            <a:pPr algn="just" eaLnBrk="0" hangingPunct="0">
              <a:lnSpc>
                <a:spcPct val="95000"/>
              </a:lnSpc>
            </a:pPr>
            <a:endParaRPr lang="en-US" altLang="en-US" sz="1100" dirty="0">
              <a:latin typeface="Times New Roman" pitchFamily="18" charset="0"/>
            </a:endParaRPr>
          </a:p>
        </p:txBody>
      </p:sp>
      <p:sp>
        <p:nvSpPr>
          <p:cNvPr id="2119" name="Text Box 71"/>
          <p:cNvSpPr txBox="1">
            <a:spLocks noChangeArrowheads="1"/>
          </p:cNvSpPr>
          <p:nvPr/>
        </p:nvSpPr>
        <p:spPr bwMode="auto">
          <a:xfrm>
            <a:off x="2327275" y="4483100"/>
            <a:ext cx="4635500" cy="80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Abstract</a:t>
            </a:r>
            <a:endParaRPr lang="en-US" altLang="en-US" b="1" dirty="0"/>
          </a:p>
        </p:txBody>
      </p:sp>
      <p:sp>
        <p:nvSpPr>
          <p:cNvPr id="2120" name="Text Box 72"/>
          <p:cNvSpPr txBox="1">
            <a:spLocks noChangeArrowheads="1"/>
          </p:cNvSpPr>
          <p:nvPr/>
        </p:nvSpPr>
        <p:spPr bwMode="auto">
          <a:xfrm>
            <a:off x="12045239" y="11093080"/>
            <a:ext cx="3686175" cy="668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000" b="1" dirty="0">
                <a:latin typeface="Times New Roman" panose="02020603050405020304" pitchFamily="18" charset="0"/>
                <a:cs typeface="Times New Roman" panose="02020603050405020304" pitchFamily="18" charset="0"/>
              </a:rPr>
              <a:t>Results</a:t>
            </a:r>
          </a:p>
        </p:txBody>
      </p:sp>
      <p:sp>
        <p:nvSpPr>
          <p:cNvPr id="2121" name="Text Box 73"/>
          <p:cNvSpPr txBox="1">
            <a:spLocks noChangeArrowheads="1"/>
          </p:cNvSpPr>
          <p:nvPr/>
        </p:nvSpPr>
        <p:spPr bwMode="auto">
          <a:xfrm>
            <a:off x="15144750" y="1935163"/>
            <a:ext cx="1914525"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500" b="1"/>
              <a:t>Logo</a:t>
            </a:r>
          </a:p>
          <a:p>
            <a:pPr algn="ctr">
              <a:spcBef>
                <a:spcPct val="50000"/>
              </a:spcBef>
            </a:pPr>
            <a:endParaRPr lang="en-US" altLang="en-US" sz="1400">
              <a:solidFill>
                <a:srgbClr val="FF0000"/>
              </a:solidFill>
            </a:endParaRPr>
          </a:p>
        </p:txBody>
      </p:sp>
      <p:sp>
        <p:nvSpPr>
          <p:cNvPr id="2" name="TextBox 1"/>
          <p:cNvSpPr txBox="1"/>
          <p:nvPr/>
        </p:nvSpPr>
        <p:spPr>
          <a:xfrm flipH="1">
            <a:off x="2327275" y="8619120"/>
            <a:ext cx="3923966" cy="846386"/>
          </a:xfrm>
          <a:prstGeom prst="rect">
            <a:avLst/>
          </a:prstGeom>
          <a:noFill/>
        </p:spPr>
        <p:txBody>
          <a:bodyPr wrap="square" rtlCol="0">
            <a:spAutoFit/>
          </a:bodyPr>
          <a:lstStyle/>
          <a:p>
            <a:r>
              <a:rPr lang="en-US" altLang="en-US" b="1" dirty="0"/>
              <a:t>Introduction</a:t>
            </a:r>
            <a:endParaRPr lang="en-IN" dirty="0"/>
          </a:p>
        </p:txBody>
      </p:sp>
      <p:sp>
        <p:nvSpPr>
          <p:cNvPr id="3" name="TextBox 2"/>
          <p:cNvSpPr txBox="1"/>
          <p:nvPr/>
        </p:nvSpPr>
        <p:spPr>
          <a:xfrm>
            <a:off x="1020762" y="9316585"/>
            <a:ext cx="7248525"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Advertising is a means by which communication with the users of a product or service occurs. Advertising is always present</a:t>
            </a:r>
            <a:r>
              <a:rPr lang="en-US" sz="1600" dirty="0" smtClean="0">
                <a:latin typeface="Times New Roman" panose="02020603050405020304" pitchFamily="18" charset="0"/>
                <a:cs typeface="Times New Roman" panose="02020603050405020304" pitchFamily="18" charset="0"/>
              </a:rPr>
              <a:t>, even </a:t>
            </a:r>
            <a:r>
              <a:rPr lang="en-US" sz="1600" dirty="0">
                <a:latin typeface="Times New Roman" panose="02020603050405020304" pitchFamily="18" charset="0"/>
                <a:cs typeface="Times New Roman" panose="02020603050405020304" pitchFamily="18" charset="0"/>
              </a:rPr>
              <a:t>though people may not be aware of it.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present world, using every possible media advertising get’s its message through. It may do this via television, print (newspapers, magazines, journals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radio, press, internet, events, direct selling, hoardings, posters, mailers, contests, clothes, sounds, visuals sponsorships, and even people (endorsements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However today’s advertising platforms are relatively expensive in terms of creative, production and airtime costs making it difficult for targeting your market</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Our </a:t>
            </a:r>
            <a:r>
              <a:rPr lang="en-US" sz="1600" dirty="0">
                <a:latin typeface="Times New Roman" panose="02020603050405020304" pitchFamily="18" charset="0"/>
                <a:cs typeface="Times New Roman" panose="02020603050405020304" pitchFamily="18" charset="0"/>
              </a:rPr>
              <a:t>proposed idea helps in making the advertising more efficient and cost effective. This helps in the targeted marketing strategy.</a:t>
            </a: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model </a:t>
            </a:r>
            <a:r>
              <a:rPr lang="en-US" sz="1600" dirty="0">
                <a:latin typeface="Times New Roman" panose="02020603050405020304" pitchFamily="18" charset="0"/>
                <a:cs typeface="Times New Roman" panose="02020603050405020304" pitchFamily="18" charset="0"/>
              </a:rPr>
              <a:t>describes how this proposed idea is more effective than the traditional advertising </a:t>
            </a:r>
            <a:r>
              <a:rPr lang="en-US" sz="1600" dirty="0" smtClean="0">
                <a:latin typeface="Times New Roman" panose="02020603050405020304" pitchFamily="18" charset="0"/>
                <a:cs typeface="Times New Roman" panose="02020603050405020304" pitchFamily="18" charset="0"/>
              </a:rPr>
              <a:t>methods</a:t>
            </a:r>
            <a:endParaRPr lang="en-IN" sz="1600" dirty="0">
              <a:latin typeface="Times New Roman" panose="02020603050405020304" pitchFamily="18" charset="0"/>
              <a:cs typeface="Times New Roman" panose="02020603050405020304" pitchFamily="18" charset="0"/>
            </a:endParaRPr>
          </a:p>
        </p:txBody>
      </p:sp>
      <p:pic>
        <p:nvPicPr>
          <p:cNvPr id="25" name="Picture 24" descr="SA.jpg"/>
          <p:cNvPicPr>
            <a:picLocks noChangeAspect="1"/>
          </p:cNvPicPr>
          <p:nvPr/>
        </p:nvPicPr>
        <p:blipFill>
          <a:blip r:embed="rId3"/>
          <a:stretch>
            <a:fillRect/>
          </a:stretch>
        </p:blipFill>
        <p:spPr>
          <a:xfrm>
            <a:off x="1608079" y="14717312"/>
            <a:ext cx="6416565" cy="4352380"/>
          </a:xfrm>
          <a:prstGeom prst="rect">
            <a:avLst/>
          </a:prstGeom>
        </p:spPr>
      </p:pic>
      <p:pic>
        <p:nvPicPr>
          <p:cNvPr id="2051" name="Picture 3" descr="D:\Users\USER\Desktop\IMG-20160427-WA0000.jpg"/>
          <p:cNvPicPr>
            <a:picLocks noChangeAspect="1" noChangeArrowheads="1"/>
          </p:cNvPicPr>
          <p:nvPr/>
        </p:nvPicPr>
        <p:blipFill>
          <a:blip r:embed="rId4"/>
          <a:srcRect/>
          <a:stretch>
            <a:fillRect/>
          </a:stretch>
        </p:blipFill>
        <p:spPr bwMode="auto">
          <a:xfrm>
            <a:off x="10531749" y="13959929"/>
            <a:ext cx="3026981" cy="4114799"/>
          </a:xfrm>
          <a:prstGeom prst="rect">
            <a:avLst/>
          </a:prstGeom>
          <a:noFill/>
          <a:ln w="9525">
            <a:noFill/>
            <a:miter lim="800000"/>
            <a:headEnd/>
            <a:tailEnd/>
          </a:ln>
        </p:spPr>
      </p:pic>
      <p:pic>
        <p:nvPicPr>
          <p:cNvPr id="2052" name="Picture 1" descr="D:\Users\USER\Desktop\IMG-20160427-WA0001.jpg"/>
          <p:cNvPicPr>
            <a:picLocks noChangeAspect="1" noChangeArrowheads="1"/>
          </p:cNvPicPr>
          <p:nvPr/>
        </p:nvPicPr>
        <p:blipFill>
          <a:blip r:embed="rId5"/>
          <a:srcRect/>
          <a:stretch>
            <a:fillRect/>
          </a:stretch>
        </p:blipFill>
        <p:spPr bwMode="auto">
          <a:xfrm>
            <a:off x="14452227" y="13959929"/>
            <a:ext cx="2837793" cy="4102364"/>
          </a:xfrm>
          <a:prstGeom prst="rect">
            <a:avLst/>
          </a:prstGeom>
          <a:noFill/>
          <a:ln w="9525">
            <a:noFill/>
            <a:miter lim="800000"/>
            <a:headEnd/>
            <a:tailEnd/>
          </a:ln>
        </p:spPr>
      </p:pic>
      <p:sp>
        <p:nvSpPr>
          <p:cNvPr id="4" name="TextBox 3"/>
          <p:cNvSpPr txBox="1"/>
          <p:nvPr/>
        </p:nvSpPr>
        <p:spPr>
          <a:xfrm>
            <a:off x="1358175" y="23640738"/>
            <a:ext cx="5862165" cy="846386"/>
          </a:xfrm>
          <a:prstGeom prst="rect">
            <a:avLst/>
          </a:prstGeom>
          <a:noFill/>
        </p:spPr>
        <p:txBody>
          <a:bodyPr wrap="square" rtlCol="0">
            <a:spAutoFit/>
          </a:bodyPr>
          <a:lstStyle/>
          <a:p>
            <a:r>
              <a:rPr lang="en-IN" b="1" dirty="0" smtClean="0"/>
              <a:t>Implementation</a:t>
            </a:r>
            <a:endParaRPr lang="en-IN" b="1" dirty="0"/>
          </a:p>
        </p:txBody>
      </p:sp>
      <p:sp>
        <p:nvSpPr>
          <p:cNvPr id="5" name="TextBox 4"/>
          <p:cNvSpPr txBox="1"/>
          <p:nvPr/>
        </p:nvSpPr>
        <p:spPr>
          <a:xfrm>
            <a:off x="917575" y="24740042"/>
            <a:ext cx="7170535"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t>An android app is created and is to be installed by the customer in his smartphone to get the notification about the offers</a:t>
            </a:r>
            <a:r>
              <a:rPr lang="en-US" sz="1600" dirty="0" smtClean="0"/>
              <a:t>.</a:t>
            </a:r>
          </a:p>
          <a:p>
            <a:pPr marL="285750" indent="-285750" algn="just">
              <a:buFont typeface="Wingdings" panose="05000000000000000000" pitchFamily="2" charset="2"/>
              <a:buChar char="Ø"/>
            </a:pPr>
            <a:r>
              <a:rPr lang="en-US" sz="1600" dirty="0"/>
              <a:t>The data (offers) in the raspberry pi is broadcasted through the Wi-Fi module. In the android phone a </a:t>
            </a:r>
            <a:r>
              <a:rPr lang="en-US" sz="1600" dirty="0" err="1"/>
              <a:t>BroadcastReceiver</a:t>
            </a:r>
            <a:r>
              <a:rPr lang="en-US" sz="1600" dirty="0"/>
              <a:t>[8] is used to check the Wi-Fi state. </a:t>
            </a:r>
            <a:endParaRPr lang="en-US" sz="1600" dirty="0" smtClean="0"/>
          </a:p>
          <a:p>
            <a:pPr marL="285750" indent="-285750" algn="just">
              <a:buFont typeface="Wingdings" panose="05000000000000000000" pitchFamily="2" charset="2"/>
              <a:buChar char="Ø"/>
            </a:pPr>
            <a:r>
              <a:rPr lang="en-US" sz="1600" dirty="0"/>
              <a:t> Whenever a Wi-Fi connection is detected, a service is made to run on the background to pick up the data from the raspberry pi. This data is in the form of JSONs.</a:t>
            </a:r>
            <a:endParaRPr lang="en-IN" sz="1600" dirty="0"/>
          </a:p>
        </p:txBody>
      </p:sp>
      <p:sp>
        <p:nvSpPr>
          <p:cNvPr id="6" name="TextBox 5"/>
          <p:cNvSpPr txBox="1"/>
          <p:nvPr/>
        </p:nvSpPr>
        <p:spPr>
          <a:xfrm>
            <a:off x="9807340" y="4828233"/>
            <a:ext cx="7251935"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data got is populated into Recycler Views [5] in android with custom adapters and getters and setters.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RecyclerView</a:t>
            </a:r>
            <a:r>
              <a:rPr lang="en-US" sz="1600" dirty="0">
                <a:latin typeface="Times New Roman" panose="02020603050405020304" pitchFamily="18" charset="0"/>
                <a:cs typeface="Times New Roman" panose="02020603050405020304" pitchFamily="18" charset="0"/>
              </a:rPr>
              <a:t> is an Android widget that displays a collection of items in a list or a grid, enabling the user to scroll through the collection</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shopkeeper has to upload the offers using the admin page or the dashboard in the raspberry pi. The raspberry pi contains a </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 database where all the offers are stored.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 Wi-Fi module connected to the raspberry pi is used to broadcast the offers to the customer’s smartphones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Whenever the customers come into the Wi-Fi range of the shop the customer’s smartphones gets the notification of the offers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following code describes the insertion into the database on the raspberry pi.</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&lt;?</a:t>
            </a:r>
            <a:r>
              <a:rPr lang="en-US" sz="1600" dirty="0" err="1" smtClean="0">
                <a:latin typeface="Times New Roman" panose="02020603050405020304" pitchFamily="18" charset="0"/>
                <a:cs typeface="Times New Roman" panose="02020603050405020304" pitchFamily="18" charset="0"/>
              </a:rPr>
              <a:t>php</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dateTime</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dateTime</a:t>
            </a:r>
            <a:r>
              <a:rPr lang="en-US" sz="1600" dirty="0">
                <a:latin typeface="Times New Roman" panose="02020603050405020304" pitchFamily="18" charset="0"/>
                <a:cs typeface="Times New Roman" panose="02020603050405020304" pitchFamily="18" charset="0"/>
              </a:rPr>
              <a:t>'];$name=$_POST['name</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$description=$_</a:t>
            </a:r>
            <a:r>
              <a:rPr lang="en-US" sz="1600" dirty="0">
                <a:latin typeface="Times New Roman" panose="02020603050405020304" pitchFamily="18" charset="0"/>
                <a:cs typeface="Times New Roman" panose="02020603050405020304" pitchFamily="18" charset="0"/>
              </a:rPr>
              <a:t>POST['description'];$header=$_POST['header</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oldprice</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oldprice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newprice</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newprice</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con = </a:t>
            </a:r>
            <a:r>
              <a:rPr lang="en-US" sz="1600" dirty="0" err="1">
                <a:latin typeface="Times New Roman" panose="02020603050405020304" pitchFamily="18" charset="0"/>
                <a:cs typeface="Times New Roman" panose="02020603050405020304" pitchFamily="18" charset="0"/>
              </a:rPr>
              <a:t>mysqli_connect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localhost</a:t>
            </a:r>
            <a:r>
              <a:rPr lang="en-US" sz="1600" dirty="0">
                <a:latin typeface="Times New Roman" panose="02020603050405020304" pitchFamily="18" charset="0"/>
                <a:cs typeface="Times New Roman" panose="02020603050405020304" pitchFamily="18" charset="0"/>
              </a:rPr>
              <a:t>", "root", "</a:t>
            </a:r>
            <a:r>
              <a:rPr lang="en-US" sz="1600" dirty="0" err="1">
                <a:latin typeface="Times New Roman" panose="02020603050405020304" pitchFamily="18" charset="0"/>
                <a:cs typeface="Times New Roman" panose="02020603050405020304" pitchFamily="18" charset="0"/>
              </a:rPr>
              <a:t>sqlmy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roleDb</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sql</a:t>
            </a:r>
            <a:r>
              <a:rPr lang="en-US" sz="1600" dirty="0" smtClean="0">
                <a:latin typeface="Times New Roman" panose="02020603050405020304" pitchFamily="18" charset="0"/>
                <a:cs typeface="Times New Roman" panose="02020603050405020304" pitchFamily="18" charset="0"/>
              </a:rPr>
              <a:t>="insert into </a:t>
            </a:r>
            <a:r>
              <a:rPr lang="en-US" sz="1600" dirty="0" err="1" smtClean="0">
                <a:latin typeface="Times New Roman" panose="02020603050405020304" pitchFamily="18" charset="0"/>
                <a:cs typeface="Times New Roman" panose="02020603050405020304" pitchFamily="18" charset="0"/>
              </a:rPr>
              <a:t>offersAvailable</a:t>
            </a:r>
            <a:r>
              <a:rPr lang="en-US" sz="1600" dirty="0" smtClean="0">
                <a:latin typeface="Times New Roman" panose="02020603050405020304" pitchFamily="18" charset="0"/>
                <a:cs typeface="Times New Roman" panose="02020603050405020304" pitchFamily="18" charset="0"/>
              </a:rPr>
              <a:t> values</a:t>
            </a:r>
            <a:r>
              <a:rPr lang="en-US" sz="1600" dirty="0">
                <a:latin typeface="Times New Roman" panose="02020603050405020304" pitchFamily="18" charset="0"/>
                <a:cs typeface="Times New Roman" panose="02020603050405020304" pitchFamily="18" charset="0"/>
              </a:rPr>
              <a:t>('$dateTime','$</a:t>
            </a:r>
            <a:r>
              <a:rPr lang="en-US" sz="1600" dirty="0" err="1">
                <a:latin typeface="Times New Roman" panose="02020603050405020304" pitchFamily="18" charset="0"/>
                <a:cs typeface="Times New Roman" panose="02020603050405020304" pitchFamily="18" charset="0"/>
              </a:rPr>
              <a:t>name','$</a:t>
            </a:r>
            <a:r>
              <a:rPr lang="en-US" sz="1600" dirty="0" err="1" smtClean="0">
                <a:latin typeface="Times New Roman" panose="02020603050405020304" pitchFamily="18" charset="0"/>
                <a:cs typeface="Times New Roman" panose="02020603050405020304" pitchFamily="18" charset="0"/>
              </a:rPr>
              <a:t>header</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,'$description’,'$</a:t>
            </a:r>
            <a:r>
              <a:rPr lang="en-US" sz="1600" dirty="0" err="1" smtClean="0">
                <a:latin typeface="Times New Roman" panose="02020603050405020304" pitchFamily="18" charset="0"/>
                <a:cs typeface="Times New Roman" panose="02020603050405020304" pitchFamily="18" charset="0"/>
              </a:rPr>
              <a:t>oldprice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newprice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result = </a:t>
            </a:r>
            <a:r>
              <a:rPr lang="en-US" sz="1600" dirty="0" err="1">
                <a:latin typeface="Times New Roman" panose="02020603050405020304" pitchFamily="18" charset="0"/>
                <a:cs typeface="Times New Roman" panose="02020603050405020304" pitchFamily="18" charset="0"/>
              </a:rPr>
              <a:t>mysqli_query</a:t>
            </a:r>
            <a:r>
              <a:rPr lang="en-US" sz="1600" dirty="0">
                <a:latin typeface="Times New Roman" panose="02020603050405020304" pitchFamily="18" charset="0"/>
                <a:cs typeface="Times New Roman" panose="02020603050405020304" pitchFamily="18" charset="0"/>
              </a:rPr>
              <a:t>($con,$</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a:t>
            </a:r>
            <a:r>
              <a:rPr lang="en-US" sz="1600" dirty="0" err="1">
                <a:latin typeface="Times New Roman" panose="02020603050405020304" pitchFamily="18" charset="0"/>
                <a:cs typeface="Times New Roman" panose="02020603050405020304" pitchFamily="18" charset="0"/>
              </a:rPr>
              <a:t>mysqli_affected_rows</a:t>
            </a:r>
            <a:r>
              <a:rPr lang="en-US" sz="1600" dirty="0">
                <a:latin typeface="Times New Roman" panose="02020603050405020304" pitchFamily="18" charset="0"/>
                <a:cs typeface="Times New Roman" panose="02020603050405020304" pitchFamily="18" charset="0"/>
              </a:rPr>
              <a:t>() &gt;0)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echo "&lt;strong&gt;Success!&lt;/strong&gt; your data is updated successfully.";		else	</a:t>
            </a:r>
            <a:r>
              <a:rPr lang="en-US" sz="1600" dirty="0" smtClean="0">
                <a:latin typeface="Times New Roman" panose="02020603050405020304" pitchFamily="18" charset="0"/>
                <a:cs typeface="Times New Roman" panose="02020603050405020304" pitchFamily="18" charset="0"/>
              </a:rPr>
              <a:t>echo </a:t>
            </a:r>
            <a:r>
              <a:rPr lang="en-US" sz="1600" dirty="0">
                <a:latin typeface="Times New Roman" panose="02020603050405020304" pitchFamily="18" charset="0"/>
                <a:cs typeface="Times New Roman" panose="02020603050405020304" pitchFamily="18" charset="0"/>
              </a:rPr>
              <a:t>"&lt;strong&gt;failed&lt;/strong&gt; your data is not updated, check for errors and try again";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?&gt;</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827</Words>
  <Application>Microsoft Office PowerPoint</Application>
  <PresentationFormat>Custom</PresentationFormat>
  <Paragraphs>91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Symbol</vt:lpstr>
      <vt:lpstr>Times New Roman</vt:lpstr>
      <vt:lpstr>Wingdings</vt:lpstr>
      <vt:lpstr>Default Design</vt:lpstr>
      <vt:lpstr>CorelDRAW</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Vertical Template</dc:title>
  <dc:creator>Ethan Shulda</dc:creator>
  <dc:description>©MegaPrint Inc. 2009</dc:description>
  <cp:lastModifiedBy>USER</cp:lastModifiedBy>
  <cp:revision>50</cp:revision>
  <dcterms:created xsi:type="dcterms:W3CDTF">2008-12-04T00:20:37Z</dcterms:created>
  <dcterms:modified xsi:type="dcterms:W3CDTF">2016-04-30T06:57:01Z</dcterms:modified>
  <cp:category>Research Poster</cp:category>
</cp:coreProperties>
</file>